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62" r:id="rId5"/>
    <p:sldMasterId id="2147483679" r:id="rId6"/>
    <p:sldMasterId id="2147483686" r:id="rId7"/>
    <p:sldMasterId id="2147483690" r:id="rId8"/>
  </p:sldMasterIdLst>
  <p:notesMasterIdLst>
    <p:notesMasterId r:id="rId27"/>
  </p:notesMasterIdLst>
  <p:handoutMasterIdLst>
    <p:handoutMasterId r:id="rId28"/>
  </p:handoutMasterIdLst>
  <p:sldIdLst>
    <p:sldId id="787" r:id="rId9"/>
    <p:sldId id="789" r:id="rId10"/>
    <p:sldId id="767" r:id="rId11"/>
    <p:sldId id="775" r:id="rId12"/>
    <p:sldId id="786" r:id="rId13"/>
    <p:sldId id="792" r:id="rId14"/>
    <p:sldId id="793" r:id="rId15"/>
    <p:sldId id="794" r:id="rId16"/>
    <p:sldId id="770" r:id="rId17"/>
    <p:sldId id="780" r:id="rId18"/>
    <p:sldId id="784" r:id="rId19"/>
    <p:sldId id="785" r:id="rId20"/>
    <p:sldId id="790" r:id="rId21"/>
    <p:sldId id="795" r:id="rId22"/>
    <p:sldId id="778" r:id="rId23"/>
    <p:sldId id="779" r:id="rId24"/>
    <p:sldId id="774" r:id="rId25"/>
    <p:sldId id="773" r:id="rId2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33CC"/>
    <a:srgbClr val="EEF2F6"/>
    <a:srgbClr val="FFFF99"/>
    <a:srgbClr val="FFCC66"/>
    <a:srgbClr val="333333"/>
    <a:srgbClr val="FFFFCC"/>
    <a:srgbClr val="0000FF"/>
    <a:srgbClr val="33CC33"/>
    <a:srgbClr val="80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2" autoAdjust="0"/>
    <p:restoredTop sz="86902" autoAdjust="0"/>
  </p:normalViewPr>
  <p:slideViewPr>
    <p:cSldViewPr>
      <p:cViewPr>
        <p:scale>
          <a:sx n="75" d="100"/>
          <a:sy n="75" d="100"/>
        </p:scale>
        <p:origin x="-2142" y="-1014"/>
      </p:cViewPr>
      <p:guideLst>
        <p:guide orient="horz" pos="255"/>
        <p:guide orient="horz" pos="436"/>
        <p:guide orient="horz" pos="1026"/>
        <p:guide pos="340"/>
        <p:guide pos="50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0"/>
    </p:cViewPr>
  </p:sorterViewPr>
  <p:notesViewPr>
    <p:cSldViewPr>
      <p:cViewPr varScale="1">
        <p:scale>
          <a:sx n="89" d="100"/>
          <a:sy n="89" d="100"/>
        </p:scale>
        <p:origin x="-267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2012-11-01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03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2012-11-01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427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4789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1498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mail.google.com/mail/?ui=2&amp;ik=d107fa71fd&amp;view=att&amp;th=12752b1dc6cce48d&amp;attid=0.1&amp;disp=inline&amp;zw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00100" y="236538"/>
            <a:ext cx="7500990" cy="582594"/>
          </a:xfrm>
          <a:prstGeom prst="rect">
            <a:avLst/>
          </a:prstGeom>
        </p:spPr>
        <p:txBody>
          <a:bodyPr/>
          <a:lstStyle>
            <a:lvl1pPr algn="l">
              <a:defRPr lang="ko-KR" altLang="en-US" sz="2400" b="1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28662" y="1071546"/>
            <a:ext cx="7858150" cy="5214953"/>
          </a:xfrm>
          <a:prstGeom prst="rect">
            <a:avLst/>
          </a:prstGeom>
        </p:spPr>
        <p:txBody>
          <a:bodyPr/>
          <a:lstStyle>
            <a:lvl1pPr>
              <a:spcBef>
                <a:spcPts val="3000"/>
              </a:spcBef>
              <a:buClr>
                <a:schemeClr val="accent3"/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spcBef>
                <a:spcPts val="800"/>
              </a:spcBef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214312" y="260310"/>
            <a:ext cx="785788" cy="571522"/>
          </a:xfrm>
          <a:prstGeom prst="rect">
            <a:avLst/>
          </a:prstGeom>
        </p:spPr>
        <p:txBody>
          <a:bodyPr/>
          <a:lstStyle>
            <a:lvl1pPr>
              <a:buNone/>
              <a:defRPr lang="ko-KR" altLang="en-US" sz="2000" b="1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473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7027714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0" indent="266700">
              <a:buClr>
                <a:srgbClr val="C00000"/>
              </a:buClr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542925" indent="-280988">
              <a:buClr>
                <a:srgbClr val="0033CC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895350" indent="-352425">
              <a:buClr>
                <a:schemeClr val="tx1"/>
              </a:buClr>
              <a:buFont typeface="Wingdings" pitchFamily="2" charset="2"/>
              <a:buChar char="ü"/>
              <a:tabLst>
                <a:tab pos="895350" algn="l"/>
              </a:tabLst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076325" indent="-180975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343025" indent="-2667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829326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651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88900" indent="-88900"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355600" indent="-177800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622300" indent="-266700">
              <a:tabLst>
                <a:tab pos="622300" algn="l"/>
              </a:tabLs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901700" indent="-2794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71563" indent="-169863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642942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7603778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159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0A596-F809-486D-8774-22B9692CA022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2012-11-01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78C4-E2FA-4E31-AEDF-8DA7D220ECB3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5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5947594" cy="35718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00000"/>
              </a:buClr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9263" indent="-187325">
              <a:buClr>
                <a:srgbClr val="0033CC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22300" indent="-173038">
              <a:buClr>
                <a:schemeClr val="tx1"/>
              </a:buClr>
              <a:buFont typeface="Wingdings" pitchFamily="2" charset="2"/>
              <a:buChar char="§"/>
              <a:tabLst>
                <a:tab pos="622300" algn="l"/>
              </a:tabLst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901700" indent="-2794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71563" indent="-169863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642942" cy="428628"/>
          </a:xfrm>
          <a:prstGeom prst="rect">
            <a:avLst/>
          </a:prstGeo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0A596-F809-486D-8774-22B9692CA022}" type="datetimeFigureOut">
              <a:rPr lang="ko-KR" altLang="en-US"/>
              <a:pPr>
                <a:defRPr/>
              </a:pPr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78C4-E2FA-4E31-AEDF-8DA7D220EC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14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7027714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0" indent="266700">
              <a:buClr>
                <a:srgbClr val="C00000"/>
              </a:buClr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542925" indent="-280988">
              <a:buClr>
                <a:srgbClr val="0033CC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895350" indent="-352425">
              <a:buClr>
                <a:schemeClr val="tx1"/>
              </a:buClr>
              <a:buFont typeface="Wingdings" pitchFamily="2" charset="2"/>
              <a:buChar char="ü"/>
              <a:tabLst>
                <a:tab pos="895350" algn="l"/>
              </a:tabLst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076325" indent="-180975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343025" indent="-2667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829326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857224" y="1357298"/>
            <a:ext cx="7929563" cy="4857764"/>
          </a:xfrm>
        </p:spPr>
        <p:txBody>
          <a:bodyPr/>
          <a:lstStyle>
            <a:lvl1pPr marL="88900" indent="-88900">
              <a:buFont typeface="Wingdings" pitchFamily="2" charset="2"/>
              <a:buChar char="v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355600" indent="-177800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622300" indent="-266700">
              <a:tabLst>
                <a:tab pos="622300" algn="l"/>
              </a:tabLs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901700" indent="-2794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71563" indent="-169863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58138" cy="439718"/>
          </a:xfrm>
        </p:spPr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214290"/>
            <a:ext cx="642942" cy="428628"/>
          </a:xfrm>
        </p:spPr>
        <p:txBody>
          <a:bodyPr/>
          <a:lstStyle>
            <a:lvl1pPr>
              <a:buNone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28662" y="642918"/>
            <a:ext cx="7603778" cy="357189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8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0A596-F809-486D-8774-22B9692CA022}" type="datetimeFigureOut">
              <a:rPr lang="ko-KR" altLang="en-US"/>
              <a:pPr>
                <a:defRPr/>
              </a:pPr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78C4-E2FA-4E31-AEDF-8DA7D220EC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7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85720" y="857232"/>
            <a:ext cx="8229600" cy="1285884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40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4752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28625" y="2214563"/>
            <a:ext cx="828675" cy="15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0"/>
          <p:cNvSpPr>
            <a:spLocks noGrp="1"/>
          </p:cNvSpPr>
          <p:nvPr>
            <p:ph type="title"/>
          </p:nvPr>
        </p:nvSpPr>
        <p:spPr>
          <a:xfrm>
            <a:off x="285720" y="1357306"/>
            <a:ext cx="8229600" cy="78581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kumimoji="0" lang="ko-KR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1746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_works\07.03.NHN.PT템플릿\images\nhn_bi_white.png"/>
          <p:cNvPicPr>
            <a:picLocks noChangeAspect="1" noChangeArrowheads="1"/>
          </p:cNvPicPr>
          <p:nvPr/>
        </p:nvPicPr>
        <p:blipFill>
          <a:blip r:embed="rId6" cstate="print">
            <a:lum bright="-85000"/>
          </a:blip>
          <a:srcRect l="16934" t="27294" r="10321" b="30193"/>
          <a:stretch>
            <a:fillRect/>
          </a:stretch>
        </p:blipFill>
        <p:spPr bwMode="auto">
          <a:xfrm>
            <a:off x="8020075" y="6337733"/>
            <a:ext cx="838800" cy="203346"/>
          </a:xfrm>
          <a:prstGeom prst="rect">
            <a:avLst/>
          </a:prstGeom>
          <a:noFill/>
        </p:spPr>
      </p:pic>
      <p:pic>
        <p:nvPicPr>
          <p:cNvPr id="5" name="Picture 2" descr="C:\Documents and Settings\nhncorp\바탕 화면\nh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31300" cy="6851650"/>
          </a:xfrm>
          <a:prstGeom prst="rect">
            <a:avLst/>
          </a:prstGeom>
          <a:noFill/>
        </p:spPr>
      </p:pic>
      <p:pic>
        <p:nvPicPr>
          <p:cNvPr id="4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8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76" r:id="rId3"/>
    <p:sldLayoutId id="2147483678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6219837" y="6529409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nGrinder</a:t>
            </a:r>
            <a:endParaRPr kumimoji="0" lang="ko-KR" alt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42949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28662" y="1357298"/>
            <a:ext cx="7758138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7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5" cstate="print">
            <a:lum bright="16000"/>
          </a:blip>
          <a:srcRect/>
          <a:stretch>
            <a:fillRect/>
          </a:stretch>
        </p:blipFill>
        <p:spPr bwMode="auto">
          <a:xfrm>
            <a:off x="357158" y="6508555"/>
            <a:ext cx="843187" cy="2065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7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200"/>
        </a:spcAft>
        <a:buClr>
          <a:srgbClr val="C00000"/>
        </a:buClr>
        <a:buFont typeface="Wingdings" pitchFamily="2" charset="2"/>
        <a:buChar char="v"/>
        <a:defRPr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65113" indent="-265113" algn="l" defTabSz="914400" rtl="0" eaLnBrk="1" latinLnBrk="1" hangingPunct="1">
        <a:spcBef>
          <a:spcPct val="20000"/>
        </a:spcBef>
        <a:spcAft>
          <a:spcPts val="10"/>
        </a:spcAft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spcBef>
          <a:spcPct val="20000"/>
        </a:spcBef>
        <a:buClr>
          <a:srgbClr val="0033CC"/>
        </a:buClr>
        <a:buFont typeface="Wingdings" pitchFamily="2" charset="2"/>
        <a:buChar char="§"/>
        <a:tabLst>
          <a:tab pos="541338" algn="l"/>
        </a:tabLst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806450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71563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1788" y="160338"/>
            <a:ext cx="8461375" cy="158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1788" y="873125"/>
            <a:ext cx="8461375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5" cstate="print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57938"/>
            <a:ext cx="84296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5786438" y="6465888"/>
            <a:ext cx="3105150" cy="249237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7263C8AD-468E-4642-9E0E-8DF3D2F7FF16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r>
              <a:rPr lang="ko-KR" alt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59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hncorp\바탕 화면\nh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5" cstate="print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57938"/>
            <a:ext cx="84296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55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</p:sldLayoutIdLst>
  <p:transition>
    <p:fade/>
  </p:transition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6219837" y="6529409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r>
              <a:rPr lang="ko-KR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itchFamily="50" charset="-127"/>
                <a:ea typeface="맑은 고딕" pitchFamily="50" charset="-127"/>
              </a:rPr>
              <a:t>/ Staged Build for Java</a:t>
            </a:r>
            <a:endParaRPr lang="ko-KR" altLang="en-US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42949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28662" y="1357298"/>
            <a:ext cx="7758138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2"/>
            <a:r>
              <a:rPr lang="ko-KR" altLang="en-US" dirty="0" smtClean="0"/>
              <a:t>둘째 수준</a:t>
            </a:r>
          </a:p>
          <a:p>
            <a:pPr lvl="3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7" name="Picture 2" descr="C:\Documents and Settings\nhn\바탕 화면\downall\nhn_logo.png"/>
          <p:cNvPicPr>
            <a:picLocks noChangeAspect="1" noChangeArrowheads="1"/>
          </p:cNvPicPr>
          <p:nvPr/>
        </p:nvPicPr>
        <p:blipFill>
          <a:blip r:embed="rId5" cstate="print">
            <a:lum bright="16000"/>
          </a:blip>
          <a:srcRect/>
          <a:stretch>
            <a:fillRect/>
          </a:stretch>
        </p:blipFill>
        <p:spPr bwMode="auto">
          <a:xfrm>
            <a:off x="357158" y="6508555"/>
            <a:ext cx="843187" cy="2065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33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200"/>
        </a:spcAft>
        <a:buClr>
          <a:srgbClr val="C00000"/>
        </a:buClr>
        <a:buFont typeface="Wingdings" pitchFamily="2" charset="2"/>
        <a:buChar char="v"/>
        <a:defRPr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65113" indent="-265113" algn="l" defTabSz="914400" rtl="0" eaLnBrk="1" latinLnBrk="1" hangingPunct="1">
        <a:spcBef>
          <a:spcPct val="20000"/>
        </a:spcBef>
        <a:spcAft>
          <a:spcPts val="10"/>
        </a:spcAft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spcBef>
          <a:spcPct val="20000"/>
        </a:spcBef>
        <a:buClr>
          <a:srgbClr val="0033CC"/>
        </a:buClr>
        <a:buFont typeface="Wingdings" pitchFamily="2" charset="2"/>
        <a:buChar char="§"/>
        <a:tabLst>
          <a:tab pos="541338" algn="l"/>
        </a:tabLst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806450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71563" indent="-265113" algn="l" defTabSz="914400" rtl="0" eaLnBrk="1" latinLnBrk="1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nopensource.org/ngrinder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004457"/>
            <a:ext cx="3851920" cy="386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48115"/>
            <a:ext cx="9144000" cy="85634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nhnopensource.org/ngrinder/images/logo_ngrinder_a_header_inv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6"/>
          <a:stretch/>
        </p:blipFill>
        <p:spPr bwMode="auto">
          <a:xfrm>
            <a:off x="428595" y="2333617"/>
            <a:ext cx="1095405" cy="5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teleread.com/wp-content/uploads/2012/09/happy-kid-at-comput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04457"/>
            <a:ext cx="5652120" cy="38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774" y="2333617"/>
            <a:ext cx="86787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3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sz="3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3.0 </a:t>
            </a:r>
            <a:br>
              <a:rPr lang="en-US" altLang="ko-KR" sz="3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Load Test even Kids can do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1516" y="4365104"/>
            <a:ext cx="3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NHN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389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It’s easy enough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for kids to run tests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. </a:t>
              </a:r>
              <a:b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</a:b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Only 5 fields are necessary</a:t>
              </a:r>
              <a:r>
                <a:rPr kumimoji="0" lang="en-US" altLang="ko-KR" sz="1600" b="1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to set</a:t>
              </a:r>
              <a:endPara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36234" y="3042372"/>
            <a:ext cx="7539186" cy="2099520"/>
            <a:chOff x="1036234" y="1977891"/>
            <a:chExt cx="7539186" cy="2099520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34" y="1977891"/>
              <a:ext cx="7539186" cy="2099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2267744" y="2647386"/>
              <a:ext cx="4464496" cy="39477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7" descr="http://www.borderbeekeepers.com/ESW/Images/click_icon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2630" y1="61067" x2="62630" y2="61067"/>
                          <a14:foregroundMark x1="60208" y1="55467" x2="56747" y2="60000"/>
                          <a14:foregroundMark x1="57439" y1="60267" x2="37370" y2="73067"/>
                          <a14:foregroundMark x1="61592" y1="70933" x2="50173" y2="73067"/>
                          <a14:foregroundMark x1="33564" y1="18133" x2="32526" y2="59467"/>
                          <a14:foregroundMark x1="52595" y1="36800" x2="47405" y2="65333"/>
                          <a14:foregroundMark x1="61246" y1="44800" x2="54325" y2="74133"/>
                          <a14:foregroundMark x1="73702" y1="49067" x2="55363" y2="77867"/>
                          <a14:foregroundMark x1="75433" y1="42133" x2="65398" y2="78667"/>
                          <a14:foregroundMark x1="61246" y1="39733" x2="55363" y2="58400"/>
                          <a14:foregroundMark x1="18339" y1="49067" x2="27336" y2="57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719648"/>
              <a:ext cx="792088" cy="102779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2403940" y="3105006"/>
            <a:ext cx="4803773" cy="3679700"/>
            <a:chOff x="2403940" y="3105006"/>
            <a:chExt cx="4803773" cy="3679700"/>
          </a:xfrm>
        </p:grpSpPr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940" y="3105006"/>
              <a:ext cx="4803773" cy="3679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2987824" y="3452015"/>
              <a:ext cx="1512168" cy="3284633"/>
              <a:chOff x="2987824" y="3452015"/>
              <a:chExt cx="1512168" cy="3284633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2987824" y="4740812"/>
                <a:ext cx="792088" cy="2417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2987824" y="6319900"/>
                <a:ext cx="1512168" cy="4167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2987824" y="3452015"/>
                <a:ext cx="1008112" cy="4167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2987824" y="4969304"/>
                <a:ext cx="792088" cy="2417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모서리가 둥근 직사각형 12"/>
          <p:cNvSpPr/>
          <p:nvPr/>
        </p:nvSpPr>
        <p:spPr>
          <a:xfrm>
            <a:off x="1907704" y="3356992"/>
            <a:ext cx="6192688" cy="8552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You can run test within 1 min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45277" y="4353899"/>
            <a:ext cx="5755115" cy="775214"/>
            <a:chOff x="2345277" y="4353899"/>
            <a:chExt cx="5755115" cy="775214"/>
          </a:xfrm>
        </p:grpSpPr>
        <p:grpSp>
          <p:nvGrpSpPr>
            <p:cNvPr id="6" name="그룹 5"/>
            <p:cNvGrpSpPr/>
            <p:nvPr/>
          </p:nvGrpSpPr>
          <p:grpSpPr>
            <a:xfrm>
              <a:off x="2345278" y="4353899"/>
              <a:ext cx="5755114" cy="775214"/>
              <a:chOff x="2345278" y="4353899"/>
              <a:chExt cx="5755114" cy="775214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2659671" y="4365104"/>
                <a:ext cx="5440721" cy="75280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It has the UI which users likes to continue to use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5278" y="4353899"/>
                <a:ext cx="628785" cy="775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177800" dist="35921" dir="2700000" algn="ctr" rotWithShape="0">
                  <a:schemeClr val="tx1">
                    <a:alpha val="81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2345277" y="4653136"/>
              <a:ext cx="628785" cy="883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013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It’s easy enough for kids to run tests. </a:t>
              </a:r>
              <a:b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Only 5 fields are necessary to set</a:t>
              </a: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6312" y="2924944"/>
            <a:ext cx="7546244" cy="597430"/>
            <a:chOff x="1016312" y="1327150"/>
            <a:chExt cx="7546244" cy="59743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Use your favorite IDE then commit through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 SVN</a:t>
              </a:r>
              <a:endPara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0245"/>
            <a:ext cx="6796048" cy="3628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19" y="5254336"/>
            <a:ext cx="3622655" cy="28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86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It’s easy enough for kids to run tests. </a:t>
              </a:r>
              <a:b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Only 5 fields are necessary to set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6312" y="2924944"/>
            <a:ext cx="7546244" cy="597430"/>
            <a:chOff x="1016312" y="1327150"/>
            <a:chExt cx="7546244" cy="59743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Use your favorite IDE then commit 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through </a:t>
              </a: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SVN</a:t>
              </a: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35906" y="3717032"/>
            <a:ext cx="7546244" cy="593892"/>
            <a:chOff x="1021392" y="3284984"/>
            <a:chExt cx="7546244" cy="59389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538920" y="32927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Just download and run!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" name="오각형 22"/>
            <p:cNvSpPr/>
            <p:nvPr/>
          </p:nvSpPr>
          <p:spPr>
            <a:xfrm>
              <a:off x="1021392" y="32849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Installability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1855512" y="4490549"/>
            <a:ext cx="6192688" cy="11291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Zero Configuration</a:t>
            </a:r>
          </a:p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run_agent.bat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controller_ip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885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It’s easy enough for kids to run tests. </a:t>
              </a:r>
              <a:b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Only 5 fields are necessary to set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6312" y="2924944"/>
            <a:ext cx="7546244" cy="597430"/>
            <a:chOff x="1016312" y="1327150"/>
            <a:chExt cx="7546244" cy="59743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Use your favorite IDE then commit through SVN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35906" y="3717032"/>
            <a:ext cx="7546244" cy="593892"/>
            <a:chOff x="1021392" y="3284984"/>
            <a:chExt cx="7546244" cy="59389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538920" y="32927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Just download and run!</a:t>
              </a:r>
              <a:endParaRPr lang="ko-KR" altLang="en-US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오각형 22"/>
            <p:cNvSpPr/>
            <p:nvPr/>
          </p:nvSpPr>
          <p:spPr>
            <a:xfrm>
              <a:off x="1021392" y="32849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 err="1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Installability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58204" y="4509120"/>
            <a:ext cx="7546244" cy="593892"/>
            <a:chOff x="1043690" y="3962084"/>
            <a:chExt cx="7546244" cy="59389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561218" y="39698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Bugs? Not much than before… 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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6" name="오각형 25"/>
            <p:cNvSpPr/>
            <p:nvPr/>
          </p:nvSpPr>
          <p:spPr>
            <a:xfrm>
              <a:off x="1043690" y="39620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Stability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011135" y="5301208"/>
            <a:ext cx="6334479" cy="896821"/>
            <a:chOff x="2011135" y="5301208"/>
            <a:chExt cx="6334479" cy="896821"/>
          </a:xfrm>
        </p:grpSpPr>
        <p:grpSp>
          <p:nvGrpSpPr>
            <p:cNvPr id="7" name="그룹 6"/>
            <p:cNvGrpSpPr/>
            <p:nvPr/>
          </p:nvGrpSpPr>
          <p:grpSpPr>
            <a:xfrm>
              <a:off x="2011135" y="5301208"/>
              <a:ext cx="6334479" cy="896821"/>
              <a:chOff x="2011135" y="5301208"/>
              <a:chExt cx="6334479" cy="896821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2368950" y="5301208"/>
                <a:ext cx="5976664" cy="89682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The </a:t>
                </a:r>
                <a:r>
                  <a:rPr lang="en-US" altLang="ko-KR" sz="2400" b="1" dirty="0">
                    <a:latin typeface="맑은 고딕" pitchFamily="50" charset="-127"/>
                    <a:ea typeface="맑은 고딕" pitchFamily="50" charset="-127"/>
                  </a:rPr>
                  <a:t>best Quality </a:t>
                </a:r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Control</a:t>
                </a:r>
                <a:b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among </a:t>
                </a:r>
                <a:r>
                  <a:rPr lang="en-US" altLang="ko-KR" sz="2400" b="1" dirty="0">
                    <a:latin typeface="맑은 고딕" pitchFamily="50" charset="-127"/>
                    <a:ea typeface="맑은 고딕" pitchFamily="50" charset="-127"/>
                  </a:rPr>
                  <a:t>all previous versions.</a:t>
                </a:r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1135" y="5301208"/>
                <a:ext cx="679100" cy="7200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2011135" y="5572878"/>
              <a:ext cx="679100" cy="883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194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2132856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It’s easy enough for kids to run tests. </a:t>
              </a:r>
              <a:b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Only 5 fields are necessary to set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NO!! 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16312" y="2924944"/>
            <a:ext cx="7546244" cy="597430"/>
            <a:chOff x="1016312" y="1327150"/>
            <a:chExt cx="7546244" cy="59743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Use your favorite IDE then commit through SVN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Usability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35906" y="3717032"/>
            <a:ext cx="7546244" cy="593892"/>
            <a:chOff x="1021392" y="3284984"/>
            <a:chExt cx="7546244" cy="59389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538920" y="32927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Just download and run!</a:t>
              </a:r>
              <a:endParaRPr lang="ko-KR" altLang="en-US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오각형 22"/>
            <p:cNvSpPr/>
            <p:nvPr/>
          </p:nvSpPr>
          <p:spPr>
            <a:xfrm>
              <a:off x="1021392" y="32849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b="1" kern="0" dirty="0" err="1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Installability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58204" y="4509120"/>
            <a:ext cx="7546244" cy="593892"/>
            <a:chOff x="1043690" y="3962084"/>
            <a:chExt cx="7546244" cy="59389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561218" y="3969816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Bugs? Not much than before… 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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6" name="오각형 25"/>
            <p:cNvSpPr/>
            <p:nvPr/>
          </p:nvSpPr>
          <p:spPr>
            <a:xfrm>
              <a:off x="1043690" y="3962084"/>
              <a:ext cx="1678400" cy="593892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Stability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1088320" y="5661248"/>
            <a:ext cx="7516128" cy="57606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OK!! Let’s see </a:t>
            </a:r>
            <a:r>
              <a:rPr lang="en-US" altLang="ko-KR" b="1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how to run it.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19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099010" y="3284984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Write Script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82218"/>
            <a:ext cx="2843300" cy="2229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 bwMode="auto">
          <a:xfrm>
            <a:off x="6156176" y="6173421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Run test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7" y="3882218"/>
            <a:ext cx="2847350" cy="2229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직사각형 22"/>
          <p:cNvSpPr/>
          <p:nvPr/>
        </p:nvSpPr>
        <p:spPr bwMode="auto">
          <a:xfrm>
            <a:off x="1099010" y="6173421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Final Report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58033"/>
            <a:ext cx="2016224" cy="182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150" y="1115493"/>
            <a:ext cx="2866286" cy="2169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7" y="1115493"/>
            <a:ext cx="2853154" cy="2143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 bwMode="auto">
          <a:xfrm>
            <a:off x="6029654" y="3325056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Configure Test (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ex:Vuser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>
            <a:off x="4157092" y="1916832"/>
            <a:ext cx="1368152" cy="316609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 rot="5400000">
            <a:off x="7055464" y="3506170"/>
            <a:ext cx="324643" cy="456152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 bwMode="auto">
          <a:xfrm flipH="1">
            <a:off x="4510309" y="4820926"/>
            <a:ext cx="1285827" cy="351720"/>
          </a:xfrm>
          <a:prstGeom prst="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2375756" y="3518222"/>
            <a:ext cx="2376264" cy="2160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See the detailed result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704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/>
      <p:bldP spid="28" grpId="0" animBg="1"/>
      <p:bldP spid="29" grpId="0" animBg="1"/>
      <p:bldP spid="30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ttp://thereviewsarein.files.wordpress.com/2011/03/available-n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1781174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5517232"/>
            <a:ext cx="82809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hlinkClick r:id="rId3"/>
              </a:rPr>
              <a:t>http://www.nhnopensource.org/ngrinder</a:t>
            </a:r>
            <a:r>
              <a:rPr lang="en-US" altLang="ko-KR" sz="2800" dirty="0" smtClean="0">
                <a:hlinkClick r:id="rId3"/>
              </a:rPr>
              <a:t>/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6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 </a:t>
            </a:r>
            <a:r>
              <a:rPr lang="en-US" altLang="ko-KR" dirty="0" smtClean="0"/>
              <a:t>Script Sample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It’s same as grinder.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altLang="ko-KR" dirty="0"/>
              <a:t># -*- coding:utf-8 -*-</a:t>
            </a:r>
          </a:p>
          <a:p>
            <a:pPr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/>
              <a:t>net.grinder.script.Grinder</a:t>
            </a:r>
            <a:r>
              <a:rPr lang="en-US" altLang="ko-KR" dirty="0"/>
              <a:t> import grinder</a:t>
            </a:r>
          </a:p>
          <a:p>
            <a:pPr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net.grinder.script</a:t>
            </a:r>
            <a:r>
              <a:rPr lang="en-US" altLang="ko-KR" dirty="0"/>
              <a:t> import Test</a:t>
            </a:r>
          </a:p>
          <a:p>
            <a:pPr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net.grinder.plugin.http</a:t>
            </a:r>
            <a:r>
              <a:rPr lang="en-US" altLang="ko-KR" dirty="0"/>
              <a:t> import </a:t>
            </a:r>
            <a:r>
              <a:rPr lang="en-US" altLang="ko-KR" dirty="0" err="1"/>
              <a:t>HTTPPluginControl</a:t>
            </a:r>
            <a:r>
              <a:rPr lang="en-US" altLang="ko-KR" dirty="0"/>
              <a:t>, </a:t>
            </a:r>
            <a:r>
              <a:rPr lang="en-US" altLang="ko-KR" dirty="0" err="1"/>
              <a:t>HTTPRequest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HTTPClient</a:t>
            </a:r>
            <a:r>
              <a:rPr lang="en-US" altLang="ko-KR" dirty="0"/>
              <a:t> import </a:t>
            </a:r>
            <a:r>
              <a:rPr lang="en-US" altLang="ko-KR" dirty="0" err="1"/>
              <a:t>NVPair</a:t>
            </a: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 = "http://beta.api.camera.line.naver.jp"</a:t>
            </a:r>
          </a:p>
          <a:p>
            <a:pPr indent="0">
              <a:buNone/>
            </a:pPr>
            <a:r>
              <a:rPr lang="en-US" altLang="ko-KR" dirty="0"/>
              <a:t>header = (</a:t>
            </a:r>
            <a:r>
              <a:rPr lang="en-US" altLang="ko-KR" dirty="0" err="1"/>
              <a:t>NVPair</a:t>
            </a:r>
            <a:r>
              <a:rPr lang="en-US" altLang="ko-KR" dirty="0"/>
              <a:t>('User-Agent', 'Mozilla/5.0 (Windows; U; Windows NT 5.0; en-US; rv:1.8.0.1) Gecko/20060111 Firefox/1.5.0.1'),)</a:t>
            </a:r>
          </a:p>
          <a:p>
            <a:pPr indent="0">
              <a:buNone/>
            </a:pPr>
            <a:r>
              <a:rPr lang="en-US" altLang="ko-KR" dirty="0"/>
              <a:t>test1 = Test(1, "Test1")</a:t>
            </a:r>
          </a:p>
          <a:p>
            <a:pPr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page</a:t>
            </a:r>
            <a:r>
              <a:rPr lang="en-US" altLang="ko-KR" dirty="0"/>
              <a:t>():</a:t>
            </a:r>
          </a:p>
          <a:p>
            <a:pPr indent="0">
              <a:buNone/>
            </a:pPr>
            <a:r>
              <a:rPr lang="en-US" altLang="ko-KR" dirty="0"/>
              <a:t>	result1 = </a:t>
            </a:r>
            <a:r>
              <a:rPr lang="en-US" altLang="ko-KR" dirty="0" err="1"/>
              <a:t>HTTPRequest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url</a:t>
            </a:r>
            <a:r>
              <a:rPr lang="en-US" altLang="ko-KR" dirty="0"/>
              <a:t>, headers=header).GET("/stamp/overview")    </a:t>
            </a:r>
          </a:p>
          <a:p>
            <a:pPr indent="0">
              <a:buNone/>
            </a:pPr>
            <a:r>
              <a:rPr lang="en-US" altLang="ko-KR" dirty="0"/>
              <a:t>	result2 = </a:t>
            </a:r>
            <a:r>
              <a:rPr lang="en-US" altLang="ko-KR" dirty="0" err="1"/>
              <a:t>HTTPRequest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url</a:t>
            </a:r>
            <a:r>
              <a:rPr lang="en-US" altLang="ko-KR" dirty="0"/>
              <a:t>, headers=header).GET("/stamp/log/pick/CV/</a:t>
            </a:r>
            <a:r>
              <a:rPr lang="en-US" altLang="ko-KR" dirty="0" err="1"/>
              <a:t>myDeviceId</a:t>
            </a:r>
            <a:r>
              <a:rPr lang="en-US" altLang="ko-KR" dirty="0"/>
              <a:t>/101")</a:t>
            </a:r>
          </a:p>
          <a:p>
            <a:pPr indent="0">
              <a:buNone/>
            </a:pPr>
            <a:r>
              <a:rPr lang="en-US" altLang="ko-KR" dirty="0"/>
              <a:t>	result3 = </a:t>
            </a:r>
            <a:r>
              <a:rPr lang="en-US" altLang="ko-KR" dirty="0" err="1"/>
              <a:t>HTTPRequest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url</a:t>
            </a:r>
            <a:r>
              <a:rPr lang="en-US" altLang="ko-KR" dirty="0"/>
              <a:t>, headers=header).GET("/stamp/section/36")</a:t>
            </a:r>
          </a:p>
          <a:p>
            <a:pPr indent="0">
              <a:buNone/>
            </a:pPr>
            <a:r>
              <a:rPr lang="en-US" altLang="ko-KR" dirty="0"/>
              <a:t>	result4 = </a:t>
            </a:r>
            <a:r>
              <a:rPr lang="en-US" altLang="ko-KR" dirty="0" err="1"/>
              <a:t>HTTPRequest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url</a:t>
            </a:r>
            <a:r>
              <a:rPr lang="en-US" altLang="ko-KR" dirty="0"/>
              <a:t>, headers=header).GET("/stamp/log/pick/CV/</a:t>
            </a:r>
            <a:r>
              <a:rPr lang="en-US" altLang="ko-KR" dirty="0" err="1"/>
              <a:t>myDeviceId</a:t>
            </a:r>
            <a:r>
              <a:rPr lang="en-US" altLang="ko-KR" dirty="0"/>
              <a:t>/101")</a:t>
            </a:r>
          </a:p>
          <a:p>
            <a:pPr indent="0">
              <a:buNone/>
            </a:pPr>
            <a:r>
              <a:rPr lang="en-US" altLang="ko-KR" dirty="0"/>
              <a:t>	assert result1.getText().find("SPONSOR") != -1</a:t>
            </a:r>
          </a:p>
          <a:p>
            <a:pPr indent="0">
              <a:buNone/>
            </a:pPr>
            <a:r>
              <a:rPr lang="en-US" altLang="ko-KR" dirty="0"/>
              <a:t>	assert result2.getText().find("error") == -1</a:t>
            </a:r>
          </a:p>
          <a:p>
            <a:pPr indent="0">
              <a:buNone/>
            </a:pPr>
            <a:r>
              <a:rPr lang="en-US" altLang="ko-KR" dirty="0"/>
              <a:t>	assert result3.getText().find("Beads") != -1</a:t>
            </a:r>
          </a:p>
          <a:p>
            <a:pPr indent="0">
              <a:buNone/>
            </a:pPr>
            <a:r>
              <a:rPr lang="en-US" altLang="ko-KR" dirty="0"/>
              <a:t>	assert result4.getText().find("error") == -1</a:t>
            </a:r>
          </a:p>
          <a:p>
            <a:pPr indent="0">
              <a:buNone/>
            </a:pPr>
            <a:r>
              <a:rPr lang="en-US" altLang="ko-KR" dirty="0"/>
              <a:t> </a:t>
            </a:r>
          </a:p>
          <a:p>
            <a:pPr indent="0">
              <a:buNone/>
            </a:pPr>
            <a:r>
              <a:rPr lang="en-US" altLang="ko-KR" dirty="0"/>
              <a:t>page = test1.wrap(Page)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TestRunner</a:t>
            </a:r>
            <a:r>
              <a:rPr lang="en-US" altLang="ko-KR" dirty="0"/>
              <a:t>:</a:t>
            </a:r>
          </a:p>
          <a:p>
            <a:pPr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__call__(self):</a:t>
            </a:r>
          </a:p>
          <a:p>
            <a:pPr indent="0">
              <a:buNone/>
            </a:pPr>
            <a:r>
              <a:rPr lang="en-US" altLang="ko-KR" dirty="0"/>
              <a:t>		page()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304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nGrinder</a:t>
            </a:r>
            <a:r>
              <a:rPr lang="en-US" altLang="ko-KR" dirty="0"/>
              <a:t>: Architecture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21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82199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05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2011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" name="Picture 2" descr="C:\Users\junoyoon\AppData\Local\Microsoft\Windows\Temporary Internet Files\Content.IE5\XPNP7TJ1\MC900434845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5013175"/>
            <a:ext cx="1407789" cy="1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411760" y="5013175"/>
            <a:ext cx="6302711" cy="130968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What’s my servers maximum TPS?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What’s the optimal DB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pool size?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90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" name="Picture 2" descr="C:\Users\junoyoon\AppData\Local\Microsoft\Windows\Temporary Internet Files\Content.IE5\XPNP7TJ1\MC900434845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5013175"/>
            <a:ext cx="1407789" cy="1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3262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4" y="127668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78733" y="3417027"/>
            <a:ext cx="103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832512" y="1838405"/>
            <a:ext cx="5876059" cy="4114781"/>
            <a:chOff x="2832512" y="1838405"/>
            <a:chExt cx="5876059" cy="4114781"/>
          </a:xfrm>
        </p:grpSpPr>
        <p:sp>
          <p:nvSpPr>
            <p:cNvPr id="2068" name="자유형 2067"/>
            <p:cNvSpPr/>
            <p:nvPr/>
          </p:nvSpPr>
          <p:spPr>
            <a:xfrm>
              <a:off x="2832512" y="1838405"/>
              <a:ext cx="5876059" cy="4054395"/>
            </a:xfrm>
            <a:custGeom>
              <a:avLst/>
              <a:gdLst>
                <a:gd name="connsiteX0" fmla="*/ 2902857 w 5834742"/>
                <a:gd name="connsiteY0" fmla="*/ 0 h 3918857"/>
                <a:gd name="connsiteX1" fmla="*/ 885371 w 5834742"/>
                <a:gd name="connsiteY1" fmla="*/ 130628 h 3918857"/>
                <a:gd name="connsiteX2" fmla="*/ 0 w 5834742"/>
                <a:gd name="connsiteY2" fmla="*/ 667657 h 3918857"/>
                <a:gd name="connsiteX3" fmla="*/ 333828 w 5834742"/>
                <a:gd name="connsiteY3" fmla="*/ 1988457 h 3918857"/>
                <a:gd name="connsiteX4" fmla="*/ 1915885 w 5834742"/>
                <a:gd name="connsiteY4" fmla="*/ 3222171 h 3918857"/>
                <a:gd name="connsiteX5" fmla="*/ 4064000 w 5834742"/>
                <a:gd name="connsiteY5" fmla="*/ 3918857 h 3918857"/>
                <a:gd name="connsiteX6" fmla="*/ 5515428 w 5834742"/>
                <a:gd name="connsiteY6" fmla="*/ 3773714 h 3918857"/>
                <a:gd name="connsiteX7" fmla="*/ 5834742 w 5834742"/>
                <a:gd name="connsiteY7" fmla="*/ 2873828 h 3918857"/>
                <a:gd name="connsiteX8" fmla="*/ 5805714 w 5834742"/>
                <a:gd name="connsiteY8" fmla="*/ 1436914 h 3918857"/>
                <a:gd name="connsiteX9" fmla="*/ 3614057 w 5834742"/>
                <a:gd name="connsiteY9" fmla="*/ 174171 h 3918857"/>
                <a:gd name="connsiteX10" fmla="*/ 2902857 w 5834742"/>
                <a:gd name="connsiteY10" fmla="*/ 0 h 39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4742" h="3918857">
                  <a:moveTo>
                    <a:pt x="2902857" y="0"/>
                  </a:moveTo>
                  <a:lnTo>
                    <a:pt x="885371" y="130628"/>
                  </a:lnTo>
                  <a:lnTo>
                    <a:pt x="0" y="667657"/>
                  </a:lnTo>
                  <a:lnTo>
                    <a:pt x="333828" y="1988457"/>
                  </a:lnTo>
                  <a:lnTo>
                    <a:pt x="1915885" y="3222171"/>
                  </a:lnTo>
                  <a:lnTo>
                    <a:pt x="4064000" y="3918857"/>
                  </a:lnTo>
                  <a:lnTo>
                    <a:pt x="5515428" y="3773714"/>
                  </a:lnTo>
                  <a:lnTo>
                    <a:pt x="5834742" y="2873828"/>
                  </a:lnTo>
                  <a:lnTo>
                    <a:pt x="5805714" y="1436914"/>
                  </a:lnTo>
                  <a:lnTo>
                    <a:pt x="3614057" y="174171"/>
                  </a:lnTo>
                  <a:lnTo>
                    <a:pt x="2902857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7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281" y="2199392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692" y="3181186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2" y="406780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junoyoon\AppData\Local\Microsoft\Windows\Temporary Internet Files\Content.IE5\6EG7NM5I\MC900428969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764" y="4508545"/>
              <a:ext cx="639763" cy="88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junoyoon\AppData\Local\Microsoft\Windows\Temporary Internet Files\Content.IE5\XPNP7TJ1\MC900434845[2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479" y="2257326"/>
              <a:ext cx="1243682" cy="124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164212" y="3086011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7044" y="4118960"/>
              <a:ext cx="103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8840" y="4951854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66379" y="5368411"/>
              <a:ext cx="103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Agent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아래쪽 화살표 8"/>
          <p:cNvSpPr/>
          <p:nvPr/>
        </p:nvSpPr>
        <p:spPr>
          <a:xfrm rot="2852163">
            <a:off x="6897342" y="1849401"/>
            <a:ext cx="338073" cy="699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구부러진 연결선 16"/>
          <p:cNvCxnSpPr>
            <a:stCxn id="1028" idx="1"/>
            <a:endCxn id="1027" idx="3"/>
          </p:cNvCxnSpPr>
          <p:nvPr/>
        </p:nvCxnSpPr>
        <p:spPr>
          <a:xfrm rot="10800000">
            <a:off x="4037045" y="2642703"/>
            <a:ext cx="1690435" cy="236465"/>
          </a:xfrm>
          <a:prstGeom prst="curvedConnector3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endCxn id="13" idx="3"/>
          </p:cNvCxnSpPr>
          <p:nvPr/>
        </p:nvCxnSpPr>
        <p:spPr>
          <a:xfrm rot="10800000" flipV="1">
            <a:off x="4834456" y="3181186"/>
            <a:ext cx="963999" cy="443310"/>
          </a:xfrm>
          <a:prstGeom prst="curvedConnector3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endCxn id="14" idx="0"/>
          </p:cNvCxnSpPr>
          <p:nvPr/>
        </p:nvCxnSpPr>
        <p:spPr>
          <a:xfrm rot="5400000">
            <a:off x="5523771" y="3545362"/>
            <a:ext cx="797126" cy="247760"/>
          </a:xfrm>
          <a:prstGeom prst="curvedConnector3">
            <a:avLst>
              <a:gd name="adj1" fmla="val 50000"/>
            </a:avLst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028" idx="2"/>
            <a:endCxn id="15" idx="0"/>
          </p:cNvCxnSpPr>
          <p:nvPr/>
        </p:nvCxnSpPr>
        <p:spPr>
          <a:xfrm rot="16200000" flipH="1">
            <a:off x="6434215" y="3416113"/>
            <a:ext cx="1007537" cy="1177326"/>
          </a:xfrm>
          <a:prstGeom prst="curvedConnector3">
            <a:avLst>
              <a:gd name="adj1" fmla="val 50000"/>
            </a:avLst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23" idx="1"/>
          </p:cNvCxnSpPr>
          <p:nvPr/>
        </p:nvCxnSpPr>
        <p:spPr>
          <a:xfrm rot="10800000" flipV="1">
            <a:off x="2267757" y="5660798"/>
            <a:ext cx="4798623" cy="216471"/>
          </a:xfrm>
          <a:prstGeom prst="curvedConnector3">
            <a:avLst>
              <a:gd name="adj1" fmla="val 50000"/>
            </a:avLst>
          </a:prstGeom>
          <a:ln w="76200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14" idx="1"/>
          </p:cNvCxnSpPr>
          <p:nvPr/>
        </p:nvCxnSpPr>
        <p:spPr>
          <a:xfrm rot="10800000" flipV="1">
            <a:off x="2267746" y="4511114"/>
            <a:ext cx="3210827" cy="1366157"/>
          </a:xfrm>
          <a:prstGeom prst="curvedConnector3">
            <a:avLst>
              <a:gd name="adj1" fmla="val 50000"/>
            </a:avLst>
          </a:prstGeom>
          <a:ln w="76200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13" idx="1"/>
          </p:cNvCxnSpPr>
          <p:nvPr/>
        </p:nvCxnSpPr>
        <p:spPr>
          <a:xfrm rot="10800000" flipV="1">
            <a:off x="2267746" y="3624496"/>
            <a:ext cx="1926947" cy="2252776"/>
          </a:xfrm>
          <a:prstGeom prst="curvedConnector3">
            <a:avLst>
              <a:gd name="adj1" fmla="val 50000"/>
            </a:avLst>
          </a:prstGeom>
          <a:ln w="76200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1027" idx="1"/>
          </p:cNvCxnSpPr>
          <p:nvPr/>
        </p:nvCxnSpPr>
        <p:spPr>
          <a:xfrm rot="10800000" flipV="1">
            <a:off x="2267745" y="2642702"/>
            <a:ext cx="1129536" cy="3234570"/>
          </a:xfrm>
          <a:prstGeom prst="curvedConnector3">
            <a:avLst>
              <a:gd name="adj1" fmla="val 50000"/>
            </a:avLst>
          </a:prstGeom>
          <a:ln w="76200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www.nhnopensource.org/ngrinder/images/logo_ngrinder_a_header_inv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6"/>
          <a:stretch/>
        </p:blipFill>
        <p:spPr bwMode="auto">
          <a:xfrm>
            <a:off x="4169542" y="1951915"/>
            <a:ext cx="567883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7424" y="1916832"/>
            <a:ext cx="177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Farm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089480" y="2188160"/>
            <a:ext cx="1841015" cy="1611337"/>
            <a:chOff x="7089480" y="2188160"/>
            <a:chExt cx="1841015" cy="1611337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480" y="2188160"/>
              <a:ext cx="1841015" cy="1611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75046" y="3370595"/>
              <a:ext cx="126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576" y="1131163"/>
            <a:ext cx="5256584" cy="857677"/>
          </a:xfrm>
          <a:prstGeom prst="roundRect">
            <a:avLst>
              <a:gd name="adj" fmla="val 8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Base on grinder technology.</a:t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LINE,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Cubrid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and a lot of services uses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for performance tests in NHN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772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755576" y="5229200"/>
            <a:ext cx="7949763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We needs performance test tools </a:t>
            </a:r>
            <a:b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which even kids can do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anytime.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 Situation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16652" y="1916832"/>
            <a:ext cx="7200800" cy="1080120"/>
          </a:xfrm>
          <a:prstGeom prst="roundRect">
            <a:avLst>
              <a:gd name="adj" fmla="val 65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All host based performance test tools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needs a reservation.</a:t>
            </a:r>
            <a:b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2.X, Performance Center)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The tool should be always available whenever users need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오각형 15"/>
          <p:cNvSpPr/>
          <p:nvPr/>
        </p:nvSpPr>
        <p:spPr>
          <a:xfrm>
            <a:off x="899592" y="1512370"/>
            <a:ext cx="7272808" cy="692494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 can not test because we didn’t reserve the farm. </a:t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We should release this by tomorrow.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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16652" y="3485614"/>
            <a:ext cx="7200800" cy="1095514"/>
          </a:xfrm>
          <a:prstGeom prst="roundRect">
            <a:avLst>
              <a:gd name="adj" fmla="val 65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The tool should be easy enough for novices to use.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899592" y="3140968"/>
            <a:ext cx="7272808" cy="67710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Should I get a training for just one day use?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07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6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2012.11 – </a:t>
            </a:r>
            <a:r>
              <a:rPr lang="en-US" altLang="ko-KR" dirty="0" smtClean="0"/>
              <a:t>Born again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3266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815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2012.11 – </a:t>
            </a:r>
            <a:r>
              <a:rPr lang="en-US" altLang="ko-KR" dirty="0" smtClean="0"/>
              <a:t>Born again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95978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055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2012.11 – </a:t>
            </a:r>
            <a:r>
              <a:rPr lang="en-US" altLang="ko-KR" dirty="0" smtClean="0"/>
              <a:t>Born again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2"/>
            <a:ext cx="5616624" cy="536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146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Since 2012.11 – </a:t>
            </a:r>
            <a:r>
              <a:rPr lang="en-US" altLang="ko-KR" dirty="0" smtClean="0"/>
              <a:t>Born again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611483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749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61484"/>
            <a:ext cx="5784052" cy="4093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nGrinder</a:t>
            </a:r>
            <a:r>
              <a:rPr lang="en-US" altLang="ko-KR" dirty="0" smtClean="0"/>
              <a:t> 3.0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2331" y="620688"/>
            <a:ext cx="7027714" cy="357189"/>
          </a:xfrm>
        </p:spPr>
        <p:txBody>
          <a:bodyPr/>
          <a:lstStyle/>
          <a:p>
            <a:r>
              <a:rPr lang="en-US" altLang="ko-KR" dirty="0" smtClean="0"/>
              <a:t>What’s changed?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312" y="1327150"/>
            <a:ext cx="7546244" cy="597430"/>
            <a:chOff x="1016312" y="1327150"/>
            <a:chExt cx="7546244" cy="59743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33840" y="1337473"/>
              <a:ext cx="6028716" cy="579360"/>
            </a:xfrm>
            <a:prstGeom prst="roundRect">
              <a:avLst/>
            </a:prstGeom>
            <a:solidFill>
              <a:srgbClr val="5DC1E3"/>
            </a:solidFill>
            <a:ln w="25400" cap="flat" cmpd="sng" algn="ctr">
              <a:solidFill>
                <a:srgbClr val="5DC1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Reservation? </a:t>
              </a:r>
              <a:r>
                <a:rPr lang="en-US" altLang="ko-KR" sz="1600" b="1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NO!! </a:t>
              </a:r>
              <a:r>
                <a:rPr lang="en-US" altLang="ko-KR" sz="1600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Anytime!! </a:t>
              </a:r>
              <a:endParaRPr lang="en-US" altLang="ko-KR" sz="16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1016312" y="1327150"/>
              <a:ext cx="1678400" cy="597430"/>
            </a:xfrm>
            <a:prstGeom prst="homePlate">
              <a:avLst>
                <a:gd name="adj" fmla="val 15518"/>
              </a:avLst>
            </a:prstGeom>
            <a:gradFill rotWithShape="1">
              <a:gsLst>
                <a:gs pos="0">
                  <a:srgbClr val="4F79A1">
                    <a:shade val="51000"/>
                    <a:satMod val="130000"/>
                  </a:srgbClr>
                </a:gs>
                <a:gs pos="80000">
                  <a:srgbClr val="4F79A1">
                    <a:shade val="93000"/>
                    <a:satMod val="130000"/>
                  </a:srgbClr>
                </a:gs>
                <a:gs pos="100000">
                  <a:srgbClr val="4F79A1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79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Availability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694712" y="2484516"/>
            <a:ext cx="1808100" cy="165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905055" y="4404387"/>
            <a:ext cx="6411361" cy="752805"/>
            <a:chOff x="1905055" y="4404387"/>
            <a:chExt cx="6411361" cy="752805"/>
          </a:xfrm>
        </p:grpSpPr>
        <p:grpSp>
          <p:nvGrpSpPr>
            <p:cNvPr id="7" name="그룹 6"/>
            <p:cNvGrpSpPr/>
            <p:nvPr/>
          </p:nvGrpSpPr>
          <p:grpSpPr>
            <a:xfrm>
              <a:off x="1905483" y="4404387"/>
              <a:ext cx="6410933" cy="752805"/>
              <a:chOff x="1905483" y="4901885"/>
              <a:chExt cx="6410933" cy="752805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2339752" y="4901885"/>
                <a:ext cx="5976664" cy="75280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It was really good to use </a:t>
                </a:r>
                <a:b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en-US" altLang="ko-KR" sz="2400" b="1" dirty="0" smtClean="0">
                    <a:latin typeface="맑은 고딕" pitchFamily="50" charset="-127"/>
                    <a:ea typeface="맑은 고딕" pitchFamily="50" charset="-127"/>
                  </a:rPr>
                  <a:t>even when I was really busy</a:t>
                </a:r>
                <a:endParaRPr lang="en-US" altLang="ko-KR" sz="2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483" y="4908516"/>
                <a:ext cx="628357" cy="7461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177800" dist="35921" dir="2700000" algn="ctr" rotWithShape="0">
                  <a:schemeClr val="tx1">
                    <a:alpha val="81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905055" y="4676985"/>
              <a:ext cx="628785" cy="883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905483" y="3501008"/>
            <a:ext cx="6410933" cy="7200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Just access to your preinstalled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nGrinder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instance.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149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9" grpId="0" animBg="1"/>
    </p:bld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C8EA1C2AFBB7438A0C8774C24CD7AF" ma:contentTypeVersion="0" ma:contentTypeDescription="새 문서를 만듭니다." ma:contentTypeScope="" ma:versionID="f632af91ce5c87772e81873d4bacf22f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C73A75-1787-48B8-938D-1728FDDAA5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6010295-7AD3-4990-B92A-E1CCF1038DE5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D667C74-AC9D-4A92-92BD-EB1BE86EC8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22037</TotalTime>
  <Words>467</Words>
  <Application>Microsoft Office PowerPoint</Application>
  <PresentationFormat>화면 슬라이드 쇼(4:3)</PresentationFormat>
  <Paragraphs>143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표지</vt:lpstr>
      <vt:lpstr>1_내지</vt:lpstr>
      <vt:lpstr>대외비</vt:lpstr>
      <vt:lpstr>1_표지</vt:lpstr>
      <vt:lpstr>2_내지</vt:lpstr>
      <vt:lpstr>PowerPoint 프레젠테이션</vt:lpstr>
      <vt:lpstr>nGrinder</vt:lpstr>
      <vt:lpstr>nGrinder</vt:lpstr>
      <vt:lpstr>Difficult Situation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nGrinder 3.0</vt:lpstr>
      <vt:lpstr>Demo</vt:lpstr>
      <vt:lpstr>PowerPoint 프레젠테이션</vt:lpstr>
      <vt:lpstr>nGrinder Script Sample</vt:lpstr>
      <vt:lpstr>nGrinder: Architecture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junoyoon</cp:lastModifiedBy>
  <cp:revision>972</cp:revision>
  <dcterms:created xsi:type="dcterms:W3CDTF">2007-04-27T09:07:31Z</dcterms:created>
  <dcterms:modified xsi:type="dcterms:W3CDTF">2012-11-03T12:40:07Z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0x010100F4C8EA1C2AFBB7438A0C8774C24CD7AF</vt:lpwstr>
  </property>
</Properties>
</file>