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6" r:id="rId6"/>
    <p:sldId id="277" r:id="rId7"/>
    <p:sldId id="260" r:id="rId8"/>
    <p:sldId id="261" r:id="rId9"/>
    <p:sldId id="262" r:id="rId10"/>
    <p:sldId id="270" r:id="rId11"/>
    <p:sldId id="263" r:id="rId12"/>
    <p:sldId id="278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64" r:id="rId22"/>
    <p:sldId id="292" r:id="rId23"/>
    <p:sldId id="293" r:id="rId24"/>
    <p:sldId id="294" r:id="rId25"/>
    <p:sldId id="265" r:id="rId26"/>
    <p:sldId id="283" r:id="rId27"/>
    <p:sldId id="279" r:id="rId28"/>
    <p:sldId id="280" r:id="rId29"/>
    <p:sldId id="281" r:id="rId30"/>
    <p:sldId id="267" r:id="rId31"/>
    <p:sldId id="272" r:id="rId32"/>
    <p:sldId id="273" r:id="rId33"/>
    <p:sldId id="27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6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Bower(bower.io)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是</a:t>
            </a:r>
            <a:r>
              <a:rPr lang="zh-CN" altLang="en-US" dirty="0"/>
              <a:t>一个针对</a:t>
            </a:r>
            <a:r>
              <a:rPr lang="en-US" altLang="zh-CN" dirty="0"/>
              <a:t>Web</a:t>
            </a:r>
            <a:r>
              <a:rPr lang="zh-CN" altLang="en-US" dirty="0"/>
              <a:t>开发的包管理器。该工具主要用来帮助用户轻松安装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、图像等相关包，并管理这些包之间的依赖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bower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bower install 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bower search 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bower </a:t>
            </a: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Less(less.bootcss.com)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</a:t>
            </a:r>
            <a:r>
              <a:rPr lang="zh-CN" altLang="en-US" dirty="0"/>
              <a:t>是一门 </a:t>
            </a:r>
            <a:r>
              <a:rPr lang="en-US" altLang="zh-CN" dirty="0"/>
              <a:t>CSS </a:t>
            </a:r>
            <a:r>
              <a:rPr lang="zh-CN" altLang="en-US" dirty="0"/>
              <a:t>预处理语言，它扩充了 </a:t>
            </a:r>
            <a:r>
              <a:rPr lang="en-US" altLang="zh-CN" dirty="0"/>
              <a:t>CSS </a:t>
            </a:r>
            <a:r>
              <a:rPr lang="zh-CN" altLang="en-US" dirty="0"/>
              <a:t>语言，增加了诸如变量、混合（</a:t>
            </a:r>
            <a:r>
              <a:rPr lang="en-US" altLang="zh-CN" dirty="0" err="1"/>
              <a:t>mixin</a:t>
            </a:r>
            <a:r>
              <a:rPr lang="zh-CN" altLang="en-US" dirty="0"/>
              <a:t>）、函数等功能，让 </a:t>
            </a:r>
            <a:r>
              <a:rPr lang="en-US" altLang="zh-CN" dirty="0"/>
              <a:t>CSS </a:t>
            </a:r>
            <a:r>
              <a:rPr lang="zh-CN" altLang="en-US" dirty="0"/>
              <a:t>更易维护、方便制作主题、扩充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Less </a:t>
            </a:r>
            <a:r>
              <a:rPr lang="zh-CN" altLang="en-US" dirty="0"/>
              <a:t>可以运行在 </a:t>
            </a:r>
            <a:r>
              <a:rPr lang="en-US" dirty="0"/>
              <a:t>Node、</a:t>
            </a:r>
            <a:r>
              <a:rPr lang="zh-CN" altLang="en-US" dirty="0" smtClean="0"/>
              <a:t>浏览器平台</a:t>
            </a:r>
            <a:r>
              <a:rPr lang="zh-CN" altLang="en-US" dirty="0"/>
              <a:t>上。网上有很多第三方工具帮助你编译 </a:t>
            </a:r>
            <a:r>
              <a:rPr lang="en-US" dirty="0"/>
              <a:t>Less </a:t>
            </a:r>
            <a:r>
              <a:rPr lang="zh-CN" altLang="en-US" dirty="0"/>
              <a:t>源码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less –g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lessc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xx.less</a:t>
            </a:r>
            <a:r>
              <a:rPr lang="en-US" altLang="zh-CN" dirty="0" smtClean="0"/>
              <a:t> &gt; xx.css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@base: #f938ab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.box-shadow(@style, @c) when (</a:t>
            </a:r>
            <a:r>
              <a:rPr lang="en-US" dirty="0" err="1"/>
              <a:t>iscolor</a:t>
            </a:r>
            <a:r>
              <a:rPr lang="en-US" dirty="0"/>
              <a:t>(@c))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-box-shadow: @style @c;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box-shadow</a:t>
            </a:r>
            <a:r>
              <a:rPr lang="en-US" dirty="0"/>
              <a:t>:         @style @c;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.box-shadow(@style, @alpha: 50%) when (</a:t>
            </a:r>
            <a:r>
              <a:rPr lang="en-US" dirty="0" err="1"/>
              <a:t>isnumber</a:t>
            </a:r>
            <a:r>
              <a:rPr lang="en-US" dirty="0"/>
              <a:t>(@alpha))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.</a:t>
            </a:r>
            <a:r>
              <a:rPr lang="en-US" dirty="0"/>
              <a:t>box-shadow(@style, </a:t>
            </a:r>
            <a:r>
              <a:rPr lang="en-US" dirty="0" err="1"/>
              <a:t>rgba</a:t>
            </a:r>
            <a:r>
              <a:rPr lang="en-US" dirty="0"/>
              <a:t>(0, 0, 0, @alpha));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.box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color</a:t>
            </a:r>
            <a:r>
              <a:rPr lang="en-US" dirty="0"/>
              <a:t>: saturate(@base, 5%);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border-color</a:t>
            </a:r>
            <a:r>
              <a:rPr lang="en-US" dirty="0"/>
              <a:t>: lighten(@base, 30%);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div </a:t>
            </a:r>
            <a:r>
              <a:rPr lang="en-US" dirty="0"/>
              <a:t>{ .box-shadow(0 0 5px, 30%)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变量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link-color:        #428bca; // sea blue</a:t>
            </a:r>
          </a:p>
          <a:p>
            <a:pPr marL="0" indent="0">
              <a:buNone/>
            </a:pPr>
            <a:r>
              <a:rPr lang="en-US" dirty="0"/>
              <a:t>@link-color-hover:  darken(@link-color, 10</a:t>
            </a:r>
            <a:r>
              <a:rPr lang="en-US" dirty="0" smtClean="0"/>
              <a:t>%);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.link {</a:t>
            </a:r>
          </a:p>
          <a:p>
            <a:pPr marL="0" indent="0">
              <a:buNone/>
            </a:pPr>
            <a:r>
              <a:rPr lang="en-US" dirty="0"/>
              <a:t>  color: @link-color;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a:hover {</a:t>
            </a:r>
          </a:p>
          <a:p>
            <a:pPr marL="0" indent="0">
              <a:buNone/>
            </a:pPr>
            <a:r>
              <a:rPr lang="en-US" dirty="0"/>
              <a:t>  color: @link-color-hover;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.widget {</a:t>
            </a:r>
          </a:p>
          <a:p>
            <a:pPr marL="0" indent="0">
              <a:buNone/>
            </a:pPr>
            <a:r>
              <a:rPr lang="en-US" dirty="0"/>
              <a:t> 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background</a:t>
            </a:r>
            <a:r>
              <a:rPr lang="en-US" dirty="0"/>
              <a:t>: @link-color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err="1" smtClean="0"/>
              <a:t>Mixins</a:t>
            </a:r>
            <a:r>
              <a:rPr lang="en-US" dirty="0" smtClean="0"/>
              <a:t>(</a:t>
            </a:r>
            <a:r>
              <a:rPr lang="zh-CN" altLang="en-US" dirty="0" smtClean="0"/>
              <a:t>混合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506972"/>
            <a:ext cx="10515600" cy="14994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.bordered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border-top: dotted 1px black;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border-bottom: solid 2px black;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3218436"/>
            <a:ext cx="10515600" cy="3182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#menu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#111;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.bordered;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.post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.bordered;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嵌套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48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black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.navigation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font-size: 12px;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.logo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width: 300px;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&amp;:hover { text-decoration: none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4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6828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{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color</a:t>
            </a:r>
            <a:r>
              <a:rPr lang="en-US" sz="1800" dirty="0"/>
              <a:t>: black;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.navigation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font-size</a:t>
            </a:r>
            <a:r>
              <a:rPr lang="en-US" sz="1800" dirty="0"/>
              <a:t>: 12px;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.logo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width</a:t>
            </a:r>
            <a:r>
              <a:rPr lang="en-US" sz="1800" dirty="0"/>
              <a:t>: 300px;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</a:t>
            </a:r>
            <a:r>
              <a:rPr lang="en-US" sz="1800" dirty="0" err="1"/>
              <a:t>logo:hover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text-decoration: none;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469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r>
              <a:rPr lang="zh-CN" altLang="en-US" dirty="0" smtClean="0"/>
              <a:t>循环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2605087"/>
            <a:ext cx="10515600" cy="2742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.generate-columns(4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.generate-columns(@n, @</a:t>
            </a:r>
            <a:r>
              <a:rPr lang="en-US" sz="1800" dirty="0" err="1"/>
              <a:t>i</a:t>
            </a:r>
            <a:r>
              <a:rPr lang="en-US" sz="1800" dirty="0"/>
              <a:t>: 1) when (@</a:t>
            </a:r>
            <a:r>
              <a:rPr lang="en-US" sz="1800" dirty="0" err="1"/>
              <a:t>i</a:t>
            </a:r>
            <a:r>
              <a:rPr lang="en-US" sz="1800" dirty="0"/>
              <a:t> =&lt; @n)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.column-@{</a:t>
            </a:r>
            <a:r>
              <a:rPr lang="en-US" sz="1800" dirty="0" err="1"/>
              <a:t>i</a:t>
            </a:r>
            <a:r>
              <a:rPr lang="en-US" sz="1800" dirty="0"/>
              <a:t>}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width: (@</a:t>
            </a:r>
            <a:r>
              <a:rPr lang="en-US" sz="1800" dirty="0" err="1"/>
              <a:t>i</a:t>
            </a:r>
            <a:r>
              <a:rPr lang="en-US" sz="1800" dirty="0"/>
              <a:t> * 100% / @n);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.generate-columns(@n, (@</a:t>
            </a:r>
            <a:r>
              <a:rPr lang="en-US" sz="1800" dirty="0" err="1"/>
              <a:t>i</a:t>
            </a:r>
            <a:r>
              <a:rPr lang="en-US" sz="1800" dirty="0"/>
              <a:t> + 1));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8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62890" y="997959"/>
            <a:ext cx="10515600" cy="48625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25%;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.column-2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50%;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.column-3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75%;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.column-4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100%;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2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34636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@base: #f04615;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@width: 0.5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.class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width: percentage(0.5); // returns `50%`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saturate(@base, 5%);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background-color: spin(lighten(@base, 25%), 8);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3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何为：前端工程师？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是随着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发展，细分出来的行业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先易后难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使用各种工具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掌握理论知识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SEO)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掌握各种标准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(node.js)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上游为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下游为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</a:t>
            </a:r>
            <a:r>
              <a:rPr lang="zh-CN" altLang="en-US" dirty="0" smtClean="0"/>
              <a:t>导入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2064327"/>
            <a:ext cx="10515600" cy="2964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@import "lib.css";</a:t>
            </a:r>
          </a:p>
        </p:txBody>
      </p:sp>
    </p:spTree>
    <p:extLst>
      <p:ext uri="{BB962C8B-B14F-4D97-AF65-F5344CB8AC3E}">
        <p14:creationId xmlns:p14="http://schemas.microsoft.com/office/powerpoint/2010/main" val="77175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Bootstrap(bootcss.com)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基于</a:t>
            </a:r>
            <a:r>
              <a:rPr lang="en-US" dirty="0" smtClean="0"/>
              <a:t>HTML，CSS，JAVASCRIPT</a:t>
            </a:r>
            <a:r>
              <a:rPr lang="zh-CN" altLang="en-US" dirty="0" smtClean="0"/>
              <a:t>的简洁灵活的流行前端框架及交互组件集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自定义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40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zh-CN" altLang="en-US" dirty="0" smtClean="0"/>
              <a:t>组件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Glyphicons</a:t>
            </a:r>
            <a:r>
              <a:rPr lang="en-US" dirty="0"/>
              <a:t> </a:t>
            </a:r>
            <a:r>
              <a:rPr lang="zh-CN" altLang="en-US" dirty="0"/>
              <a:t>字体图标</a:t>
            </a:r>
          </a:p>
          <a:p>
            <a:r>
              <a:rPr lang="zh-CN" altLang="en-US" dirty="0"/>
              <a:t>下拉菜单</a:t>
            </a:r>
          </a:p>
          <a:p>
            <a:r>
              <a:rPr lang="zh-CN" altLang="en-US" dirty="0"/>
              <a:t>按钮组</a:t>
            </a:r>
          </a:p>
          <a:p>
            <a:r>
              <a:rPr lang="zh-CN" altLang="en-US" dirty="0"/>
              <a:t>按钮式下拉菜单</a:t>
            </a:r>
          </a:p>
          <a:p>
            <a:r>
              <a:rPr lang="zh-CN" altLang="en-US" dirty="0"/>
              <a:t>输入框组</a:t>
            </a:r>
          </a:p>
          <a:p>
            <a:r>
              <a:rPr lang="zh-CN" altLang="en-US" dirty="0"/>
              <a:t>导航</a:t>
            </a:r>
          </a:p>
          <a:p>
            <a:r>
              <a:rPr lang="zh-CN" altLang="en-US" dirty="0"/>
              <a:t>导航条</a:t>
            </a:r>
          </a:p>
          <a:p>
            <a:r>
              <a:rPr lang="zh-CN" altLang="en-US" dirty="0"/>
              <a:t>路径</a:t>
            </a:r>
            <a:r>
              <a:rPr lang="zh-CN" altLang="en-US" dirty="0" smtClean="0"/>
              <a:t>导航</a:t>
            </a:r>
            <a:r>
              <a:rPr lang="en-US" altLang="zh-CN" dirty="0" smtClean="0"/>
              <a:t>(</a:t>
            </a:r>
            <a:r>
              <a:rPr lang="zh-CN" altLang="en-US" dirty="0" smtClean="0"/>
              <a:t>面包屑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2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72192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分页</a:t>
            </a:r>
          </a:p>
          <a:p>
            <a:r>
              <a:rPr lang="zh-CN" altLang="en-US" dirty="0"/>
              <a:t>标签</a:t>
            </a:r>
          </a:p>
          <a:p>
            <a:r>
              <a:rPr lang="zh-CN" altLang="en-US" dirty="0"/>
              <a:t>徽章</a:t>
            </a:r>
          </a:p>
          <a:p>
            <a:r>
              <a:rPr lang="zh-CN" altLang="en-US" dirty="0"/>
              <a:t>巨幕</a:t>
            </a:r>
          </a:p>
          <a:p>
            <a:r>
              <a:rPr lang="zh-CN" altLang="en-US" dirty="0"/>
              <a:t>页头</a:t>
            </a:r>
          </a:p>
          <a:p>
            <a:r>
              <a:rPr lang="zh-CN" altLang="en-US" dirty="0"/>
              <a:t>缩略图</a:t>
            </a:r>
          </a:p>
          <a:p>
            <a:r>
              <a:rPr lang="zh-CN" altLang="en-US" dirty="0"/>
              <a:t>警告框</a:t>
            </a:r>
          </a:p>
          <a:p>
            <a:r>
              <a:rPr lang="zh-CN" altLang="en-US" dirty="0"/>
              <a:t>进度条</a:t>
            </a:r>
          </a:p>
          <a:p>
            <a:r>
              <a:rPr lang="zh-CN" altLang="en-US" dirty="0"/>
              <a:t>媒体对象</a:t>
            </a:r>
          </a:p>
          <a:p>
            <a:r>
              <a:rPr lang="zh-CN" altLang="en-US" dirty="0"/>
              <a:t>列表组</a:t>
            </a:r>
          </a:p>
          <a:p>
            <a:r>
              <a:rPr lang="zh-CN" altLang="en-US" dirty="0"/>
              <a:t>面</a:t>
            </a:r>
            <a:r>
              <a:rPr lang="zh-CN" altLang="en-US" dirty="0" smtClean="0"/>
              <a:t>版</a:t>
            </a:r>
            <a:r>
              <a:rPr lang="en-US" altLang="zh-CN" dirty="0" smtClean="0"/>
              <a:t>(panel)</a:t>
            </a:r>
          </a:p>
          <a:p>
            <a:r>
              <a:rPr lang="zh-CN" altLang="en-US" dirty="0"/>
              <a:t>响应式特性的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(</a:t>
            </a:r>
            <a:r>
              <a:rPr lang="en-US" dirty="0"/>
              <a:t>iframe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/>
              <a:t>JavaScript 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过度效果</a:t>
            </a:r>
            <a:r>
              <a:rPr lang="en-US" altLang="zh-CN" dirty="0"/>
              <a:t>(transition.js)</a:t>
            </a:r>
            <a:endParaRPr lang="en-US" altLang="zh-CN" dirty="0" smtClean="0"/>
          </a:p>
          <a:p>
            <a:r>
              <a:rPr lang="zh-CN" altLang="en-US" dirty="0"/>
              <a:t>模态</a:t>
            </a:r>
            <a:r>
              <a:rPr lang="zh-CN" altLang="en-US" dirty="0" smtClean="0"/>
              <a:t>框</a:t>
            </a:r>
            <a:r>
              <a:rPr lang="en-US" altLang="zh-CN" dirty="0"/>
              <a:t>(modal.js)</a:t>
            </a:r>
            <a:endParaRPr lang="zh-CN" altLang="en-US" dirty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拉菜单</a:t>
            </a:r>
            <a:r>
              <a:rPr lang="en-US" altLang="zh-CN" dirty="0"/>
              <a:t>(dropdown.js)</a:t>
            </a:r>
            <a:endParaRPr lang="en-US" altLang="zh-CN" dirty="0" smtClean="0"/>
          </a:p>
          <a:p>
            <a:r>
              <a:rPr lang="zh-CN" altLang="en-US" dirty="0"/>
              <a:t>滚动</a:t>
            </a:r>
            <a:r>
              <a:rPr lang="zh-CN" altLang="en-US" dirty="0" smtClean="0"/>
              <a:t>监听</a:t>
            </a:r>
            <a:r>
              <a:rPr lang="en-US" altLang="zh-CN" dirty="0"/>
              <a:t>(scrollspy.js)</a:t>
            </a:r>
            <a:endParaRPr lang="zh-CN" altLang="en-US" dirty="0"/>
          </a:p>
          <a:p>
            <a:r>
              <a:rPr lang="zh-CN" altLang="en-US" dirty="0" smtClean="0"/>
              <a:t>标签页</a:t>
            </a:r>
            <a:r>
              <a:rPr lang="en-US" altLang="zh-CN" dirty="0" smtClean="0"/>
              <a:t>(</a:t>
            </a:r>
            <a:r>
              <a:rPr lang="en-US" altLang="zh-CN" dirty="0"/>
              <a:t>tab)(tab.js)</a:t>
            </a:r>
            <a:endParaRPr lang="en-US" altLang="zh-CN" dirty="0" smtClean="0"/>
          </a:p>
          <a:p>
            <a:r>
              <a:rPr lang="zh-CN" altLang="en-US" dirty="0" smtClean="0"/>
              <a:t>提示工具</a:t>
            </a:r>
            <a:r>
              <a:rPr lang="en-US" altLang="zh-CN" dirty="0"/>
              <a:t>(tooltip.js)</a:t>
            </a:r>
            <a:endParaRPr lang="en-US" altLang="zh-CN" dirty="0" smtClean="0"/>
          </a:p>
          <a:p>
            <a:r>
              <a:rPr lang="zh-CN" altLang="en-US" dirty="0"/>
              <a:t>弹出</a:t>
            </a:r>
            <a:r>
              <a:rPr lang="zh-CN" altLang="en-US" dirty="0" smtClean="0"/>
              <a:t>框</a:t>
            </a:r>
            <a:r>
              <a:rPr lang="en-US" altLang="zh-CN" dirty="0"/>
              <a:t>(popover.js)</a:t>
            </a:r>
            <a:endParaRPr lang="zh-CN" altLang="en-US" dirty="0"/>
          </a:p>
          <a:p>
            <a:r>
              <a:rPr lang="zh-CN" altLang="en-US" dirty="0" smtClean="0"/>
              <a:t>警告框</a:t>
            </a:r>
            <a:r>
              <a:rPr lang="en-US" altLang="zh-CN" dirty="0"/>
              <a:t>(alert.js)</a:t>
            </a:r>
            <a:endParaRPr lang="en-US" altLang="zh-CN" dirty="0" smtClean="0"/>
          </a:p>
          <a:p>
            <a:r>
              <a:rPr lang="zh-CN" altLang="en-US" dirty="0" smtClean="0"/>
              <a:t>按钮</a:t>
            </a:r>
            <a:r>
              <a:rPr lang="en-US" altLang="zh-CN" dirty="0"/>
              <a:t>(button.js)</a:t>
            </a:r>
            <a:endParaRPr lang="en-US" altLang="zh-CN" dirty="0" smtClean="0"/>
          </a:p>
          <a:p>
            <a:r>
              <a:rPr lang="zh-CN" altLang="en-US" dirty="0" smtClean="0"/>
              <a:t>折叠</a:t>
            </a:r>
            <a:r>
              <a:rPr lang="en-US" altLang="zh-CN" dirty="0"/>
              <a:t>(collapse.js)</a:t>
            </a:r>
            <a:endParaRPr lang="en-US" altLang="zh-CN" dirty="0" smtClean="0"/>
          </a:p>
          <a:p>
            <a:r>
              <a:rPr lang="zh-CN" altLang="en-US" dirty="0" smtClean="0"/>
              <a:t>图片轮转</a:t>
            </a:r>
            <a:r>
              <a:rPr lang="en-US" altLang="zh-CN" dirty="0"/>
              <a:t>(carousel.js)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Grunt(www.gruntjs.net)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世界</a:t>
            </a:r>
            <a:r>
              <a:rPr lang="zh-CN" altLang="en-US" dirty="0"/>
              <a:t>的构建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zh-CN" altLang="en-US" dirty="0" smtClean="0"/>
              <a:t>自动化完成工具</a:t>
            </a:r>
            <a:endParaRPr lang="en-US" altLang="zh-CN" dirty="0" smtClean="0"/>
          </a:p>
          <a:p>
            <a:r>
              <a:rPr lang="zh-CN" altLang="en-US" dirty="0" smtClean="0"/>
              <a:t>有庞大的生态系统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grunt-cli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grunt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Clean(</a:t>
            </a:r>
            <a:r>
              <a:rPr lang="zh-CN" altLang="en-US" sz="1600" dirty="0" smtClean="0"/>
              <a:t>清理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Concat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合并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Uglify</a:t>
            </a:r>
            <a:r>
              <a:rPr lang="en-US" sz="1600" dirty="0" smtClean="0"/>
              <a:t>(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压缩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Less(less</a:t>
            </a:r>
            <a:r>
              <a:rPr lang="zh-CN" altLang="en-US" sz="1600" dirty="0" smtClean="0"/>
              <a:t>编译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Autoprefixer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处理浏览器兼容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Csscomb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属性排序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Csslint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语法检查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Cssmin</a:t>
            </a:r>
            <a:r>
              <a:rPr lang="en-US" sz="1600" dirty="0" smtClean="0"/>
              <a:t>(</a:t>
            </a:r>
            <a:r>
              <a:rPr lang="en-US" altLang="zh-CN" sz="1600" dirty="0" err="1" smtClean="0"/>
              <a:t>css</a:t>
            </a:r>
            <a:r>
              <a:rPr lang="zh-CN" altLang="en-US" sz="1600" dirty="0" smtClean="0"/>
              <a:t>压缩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Transport(</a:t>
            </a:r>
            <a:r>
              <a:rPr lang="zh-CN" altLang="en-US" sz="1600" dirty="0" smtClean="0"/>
              <a:t>具名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Copy(</a:t>
            </a:r>
            <a:r>
              <a:rPr lang="zh-CN" altLang="en-US" sz="1600" dirty="0" smtClean="0"/>
              <a:t>复制文件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Compress(</a:t>
            </a:r>
            <a:r>
              <a:rPr lang="zh-CN" altLang="en-US" sz="1600" dirty="0" smtClean="0"/>
              <a:t>打包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11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CMD（Common</a:t>
            </a:r>
            <a:r>
              <a:rPr lang="en-US" dirty="0"/>
              <a:t> Module Definition</a:t>
            </a:r>
            <a:r>
              <a:rPr lang="en-US" dirty="0" smtClean="0"/>
              <a:t>）-</a:t>
            </a:r>
            <a:r>
              <a:rPr lang="en-US" dirty="0" err="1"/>
              <a:t>S</a:t>
            </a:r>
            <a:r>
              <a:rPr lang="en-US" dirty="0" err="1" smtClean="0"/>
              <a:t>eajs</a:t>
            </a:r>
            <a:endParaRPr lang="en-US" dirty="0" smtClean="0"/>
          </a:p>
          <a:p>
            <a:r>
              <a:rPr lang="en-US" dirty="0" err="1"/>
              <a:t>AMD（Asynchronous</a:t>
            </a:r>
            <a:r>
              <a:rPr lang="en-US" dirty="0"/>
              <a:t> Module Definition）-</a:t>
            </a:r>
            <a:r>
              <a:rPr lang="en-US" dirty="0" err="1" smtClean="0"/>
              <a:t>RequireJS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9" y="1437697"/>
            <a:ext cx="10515600" cy="2704812"/>
          </a:xfrm>
        </p:spPr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个参数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id </a:t>
            </a:r>
            <a:r>
              <a:rPr lang="zh-CN" altLang="en-US" dirty="0"/>
              <a:t>为字符串类型，表示了模块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个参数</a:t>
            </a:r>
            <a:r>
              <a:rPr lang="en-US" altLang="zh-CN" dirty="0"/>
              <a:t>,dependencies </a:t>
            </a:r>
            <a:r>
              <a:rPr lang="zh-CN" altLang="en-US" dirty="0"/>
              <a:t>，是一个当前模块依赖的</a:t>
            </a:r>
            <a:r>
              <a:rPr lang="zh-CN" altLang="en-US" dirty="0" smtClean="0"/>
              <a:t>，已</a:t>
            </a:r>
            <a:r>
              <a:rPr lang="zh-CN" altLang="en-US" dirty="0"/>
              <a:t>被模块定义的模块标识的数组字面</a:t>
            </a:r>
            <a:r>
              <a:rPr lang="zh-CN" altLang="en-US" dirty="0" smtClean="0"/>
              <a:t>量</a:t>
            </a:r>
            <a:endParaRPr lang="en-US" altLang="zh-CN" dirty="0"/>
          </a:p>
          <a:p>
            <a:r>
              <a:rPr lang="zh-CN" altLang="en-US" dirty="0" smtClean="0"/>
              <a:t>第三</a:t>
            </a:r>
            <a:r>
              <a:rPr lang="zh-CN" altLang="en-US" dirty="0"/>
              <a:t>个参数</a:t>
            </a:r>
            <a:r>
              <a:rPr lang="en-US" altLang="zh-CN" dirty="0"/>
              <a:t>,factory</a:t>
            </a:r>
            <a:r>
              <a:rPr lang="zh-CN" altLang="en-US" dirty="0"/>
              <a:t>，是一个需要进行实例化的函数或</a:t>
            </a:r>
            <a:r>
              <a:rPr lang="en-US" altLang="zh-CN" dirty="0"/>
              <a:t>	</a:t>
            </a:r>
            <a:r>
              <a:rPr lang="zh-CN" altLang="en-US" dirty="0" smtClean="0"/>
              <a:t>者</a:t>
            </a:r>
            <a:r>
              <a:rPr lang="zh-CN" altLang="en-US" dirty="0"/>
              <a:t>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8474" y="4308765"/>
            <a:ext cx="950421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define("alpha", [ "require", "exports", "beta" ], function( require, exports, beta 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export.verb</a:t>
            </a:r>
            <a:r>
              <a:rPr lang="en-US" dirty="0"/>
              <a:t> = function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        return </a:t>
            </a:r>
            <a:r>
              <a:rPr lang="en-US" dirty="0" err="1"/>
              <a:t>beta.verb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        return require("beta").verb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7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一个模块就是一个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define</a:t>
            </a:r>
            <a:r>
              <a:rPr lang="en-US" altLang="zh-CN" dirty="0"/>
              <a:t>( factory 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	define( id?, deps?, factory 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487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以前的前端开发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Html(</a:t>
            </a:r>
            <a:r>
              <a:rPr lang="zh-CN" altLang="en-US" dirty="0" smtClean="0"/>
              <a:t>简单的标记语言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</a:t>
            </a:r>
            <a:r>
              <a:rPr lang="zh-CN" altLang="en-US" dirty="0"/>
              <a:t>无类型的样式修饰语言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(</a:t>
            </a:r>
            <a:r>
              <a:rPr lang="zh-CN" altLang="en-US" dirty="0" smtClean="0"/>
              <a:t>入手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所以大多数人都是自学成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才</a:t>
            </a:r>
            <a:r>
              <a:rPr lang="en-US" altLang="zh-CN" dirty="0" smtClean="0"/>
              <a:t>”,</a:t>
            </a:r>
            <a:r>
              <a:rPr lang="zh-CN" altLang="en-US" dirty="0"/>
              <a:t> </a:t>
            </a:r>
            <a:r>
              <a:rPr lang="zh-CN" altLang="en-US" dirty="0" smtClean="0"/>
              <a:t>但都停留</a:t>
            </a:r>
            <a:r>
              <a:rPr lang="zh-CN" altLang="en-US" dirty="0"/>
              <a:t>在会用的阶段，因为后面的学习曲线越来越陡峭，每前进一步都很难。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Seajs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(seajs.org)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自动模块加载框架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友好的模块定义</a:t>
            </a:r>
            <a:r>
              <a:rPr lang="zh-CN" altLang="en-US" dirty="0" smtClean="0"/>
              <a:t>规范 </a:t>
            </a:r>
            <a:r>
              <a:rPr lang="en-US" altLang="zh-CN" dirty="0" smtClean="0"/>
              <a:t>(CMD)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的写法一样</a:t>
            </a:r>
            <a:endParaRPr lang="en-US" altLang="zh-CN" dirty="0" smtClean="0"/>
          </a:p>
          <a:p>
            <a:r>
              <a:rPr lang="zh-CN" altLang="en-US" dirty="0"/>
              <a:t>自然直观的代码组织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依赖自动</a:t>
            </a:r>
            <a:r>
              <a:rPr lang="zh-CN" altLang="en-US" dirty="0"/>
              <a:t>加载、</a:t>
            </a:r>
            <a:r>
              <a:rPr lang="zh-CN" altLang="en-US" dirty="0" smtClean="0"/>
              <a:t>配置简洁清晰</a:t>
            </a:r>
            <a:endParaRPr lang="en-US" altLang="zh-CN" dirty="0" smtClean="0"/>
          </a:p>
          <a:p>
            <a:r>
              <a:rPr lang="zh-CN" altLang="en-US" dirty="0" smtClean="0"/>
              <a:t>提供常用插件和扩展接口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万维网联盟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机构化标准</a:t>
            </a:r>
            <a:endParaRPr lang="en-US" altLang="zh-CN" dirty="0" smtClean="0"/>
          </a:p>
          <a:p>
            <a:r>
              <a:rPr lang="zh-CN" altLang="en-US" dirty="0" smtClean="0"/>
              <a:t>表现标准</a:t>
            </a:r>
            <a:endParaRPr lang="en-US" altLang="zh-CN" dirty="0" smtClean="0"/>
          </a:p>
          <a:p>
            <a:r>
              <a:rPr lang="zh-CN" altLang="en-US" dirty="0" smtClean="0"/>
              <a:t>行为标准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验证</a:t>
            </a:r>
            <a:r>
              <a:rPr lang="en-US" altLang="zh-CN" dirty="0" smtClean="0"/>
              <a:t>:</a:t>
            </a:r>
          </a:p>
          <a:p>
            <a:r>
              <a:rPr lang="en-US" dirty="0"/>
              <a:t>http://</a:t>
            </a:r>
            <a:r>
              <a:rPr lang="en-US" dirty="0" smtClean="0"/>
              <a:t>www.w3school.com.cn/site/site_validate.asp</a:t>
            </a:r>
          </a:p>
          <a:p>
            <a:r>
              <a:rPr lang="zh-CN" altLang="en-US" dirty="0" smtClean="0"/>
              <a:t>浏览器插件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前端性能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尽量减少</a:t>
            </a:r>
            <a:r>
              <a:rPr lang="en-US" altLang="zh-CN" sz="1800" dirty="0"/>
              <a:t>HTTP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r>
              <a:rPr lang="zh-CN" altLang="en-US" sz="1800" dirty="0"/>
              <a:t>使用内容发布</a:t>
            </a:r>
            <a:r>
              <a:rPr lang="zh-CN" altLang="en-US" sz="1800" dirty="0" smtClean="0"/>
              <a:t>网络</a:t>
            </a:r>
            <a:r>
              <a:rPr lang="en-US" altLang="zh-CN" sz="1800" dirty="0" smtClean="0"/>
              <a:t>(CDN)</a:t>
            </a:r>
          </a:p>
          <a:p>
            <a:r>
              <a:rPr lang="zh-CN" altLang="en-US" sz="1800" dirty="0"/>
              <a:t>添加</a:t>
            </a:r>
            <a:r>
              <a:rPr lang="en-US" sz="1800" dirty="0"/>
              <a:t>Expires</a:t>
            </a:r>
            <a:r>
              <a:rPr lang="zh-CN" altLang="en-US" sz="1800" dirty="0" smtClean="0"/>
              <a:t>头</a:t>
            </a:r>
            <a:endParaRPr lang="en-US" altLang="zh-CN" sz="1800" dirty="0" smtClean="0"/>
          </a:p>
          <a:p>
            <a:r>
              <a:rPr lang="zh-CN" altLang="en-US" sz="1800" dirty="0"/>
              <a:t>压缩组件（使用</a:t>
            </a:r>
            <a:r>
              <a:rPr lang="en-US" altLang="zh-CN" sz="1800" dirty="0" err="1"/>
              <a:t>Gzip</a:t>
            </a:r>
            <a:r>
              <a:rPr lang="zh-CN" altLang="en-US" sz="1800" dirty="0"/>
              <a:t>方式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CSS</a:t>
            </a:r>
            <a:r>
              <a:rPr lang="zh-CN" altLang="en-US" sz="1800" dirty="0"/>
              <a:t>样式表放在</a:t>
            </a:r>
            <a:r>
              <a:rPr lang="zh-CN" altLang="en-US" sz="1800" dirty="0" smtClean="0"/>
              <a:t>顶部</a:t>
            </a:r>
            <a:endParaRPr lang="en-US" altLang="zh-CN" sz="1800" dirty="0" smtClean="0"/>
          </a:p>
          <a:p>
            <a:r>
              <a:rPr lang="zh-CN" altLang="en-US" sz="1800" dirty="0"/>
              <a:t>将</a:t>
            </a:r>
            <a:r>
              <a:rPr lang="en-US" sz="1800" dirty="0" err="1"/>
              <a:t>javascript</a:t>
            </a:r>
            <a:r>
              <a:rPr lang="zh-CN" altLang="en-US" sz="1800" dirty="0"/>
              <a:t>脚本放在</a:t>
            </a:r>
            <a:r>
              <a:rPr lang="zh-CN" altLang="en-US" sz="1800" dirty="0" smtClean="0"/>
              <a:t>底部</a:t>
            </a:r>
            <a:endParaRPr lang="en-US" altLang="zh-CN" sz="1800" dirty="0" smtClean="0"/>
          </a:p>
          <a:p>
            <a:r>
              <a:rPr lang="zh-CN" altLang="en-US" sz="1800" dirty="0"/>
              <a:t>避免使用</a:t>
            </a:r>
            <a:r>
              <a:rPr lang="en-US" altLang="zh-CN" sz="1800" dirty="0"/>
              <a:t>CSS</a:t>
            </a:r>
            <a:r>
              <a:rPr lang="zh-CN" altLang="en-US" sz="1800" dirty="0" smtClean="0"/>
              <a:t>表达式</a:t>
            </a:r>
            <a:endParaRPr lang="en-US" altLang="zh-CN" sz="1800" dirty="0" smtClean="0"/>
          </a:p>
          <a:p>
            <a:r>
              <a:rPr lang="zh-CN" altLang="en-US" sz="1800" dirty="0"/>
              <a:t>使用外部</a:t>
            </a:r>
            <a:r>
              <a:rPr lang="en-US" sz="1800" dirty="0" err="1"/>
              <a:t>javascript</a:t>
            </a:r>
            <a:r>
              <a:rPr lang="zh-CN" altLang="en-US" sz="1800" dirty="0"/>
              <a:t>和</a:t>
            </a:r>
            <a:r>
              <a:rPr lang="en-US" sz="1800" dirty="0" smtClean="0"/>
              <a:t>CSS</a:t>
            </a:r>
          </a:p>
          <a:p>
            <a:r>
              <a:rPr lang="zh-CN" altLang="en-US" sz="1800" dirty="0"/>
              <a:t>减少</a:t>
            </a:r>
            <a:r>
              <a:rPr lang="en-US" sz="1800" dirty="0"/>
              <a:t>DNS</a:t>
            </a:r>
            <a:r>
              <a:rPr lang="zh-CN" altLang="en-US" sz="1800" dirty="0" smtClean="0"/>
              <a:t>查询</a:t>
            </a:r>
            <a:endParaRPr lang="en-US" altLang="zh-CN" sz="1800" dirty="0" smtClean="0"/>
          </a:p>
          <a:p>
            <a:r>
              <a:rPr lang="zh-CN" altLang="en-US" sz="1800" dirty="0"/>
              <a:t>精简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r>
              <a:rPr lang="zh-CN" altLang="en-US" sz="1800" dirty="0" smtClean="0"/>
              <a:t>使</a:t>
            </a:r>
            <a:r>
              <a:rPr lang="en-US" sz="1800" dirty="0"/>
              <a:t>Ajax</a:t>
            </a:r>
            <a:r>
              <a:rPr lang="zh-CN" altLang="en-US" sz="1800" dirty="0"/>
              <a:t>可</a:t>
            </a:r>
            <a:r>
              <a:rPr lang="zh-CN" altLang="en-US" sz="1800" dirty="0" smtClean="0"/>
              <a:t>缓存数据到本地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749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把你份内之事做到</a:t>
            </a:r>
            <a:r>
              <a:rPr lang="zh-CN" altLang="en-US" b="1" dirty="0" smtClean="0"/>
              <a:t>极致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克军</a:t>
            </a:r>
            <a:endParaRPr lang="en-US" altLang="zh-CN" dirty="0" smtClean="0"/>
          </a:p>
          <a:p>
            <a:r>
              <a:rPr lang="zh-CN" altLang="en-US" dirty="0" smtClean="0"/>
              <a:t>玉伯</a:t>
            </a:r>
            <a:endParaRPr lang="en-US" altLang="zh-CN" dirty="0" smtClean="0"/>
          </a:p>
          <a:p>
            <a:r>
              <a:rPr lang="zh-CN" altLang="en-US" dirty="0" smtClean="0"/>
              <a:t>瓜瓜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655" y="2734252"/>
            <a:ext cx="10515600" cy="1325563"/>
          </a:xfrm>
        </p:spPr>
        <p:txBody>
          <a:bodyPr/>
          <a:lstStyle/>
          <a:p>
            <a:pPr algn="ctr"/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</a:t>
            </a:r>
            <a:r>
              <a:rPr lang="zh-CN" altLang="en-US" dirty="0" smtClean="0"/>
              <a:t>技术江湖气很重</a:t>
            </a:r>
            <a:endParaRPr lang="en-US" altLang="zh-CN" dirty="0" smtClean="0"/>
          </a:p>
          <a:p>
            <a:r>
              <a:rPr lang="zh-CN" altLang="en-US" dirty="0" smtClean="0"/>
              <a:t>知识</a:t>
            </a:r>
            <a:r>
              <a:rPr lang="zh-CN" altLang="en-US" dirty="0"/>
              <a:t>点过于</a:t>
            </a:r>
            <a:r>
              <a:rPr lang="zh-CN" altLang="en-US" dirty="0" smtClean="0"/>
              <a:t>琐碎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zh-CN" altLang="en-US" dirty="0"/>
              <a:t>价值观的博弈也难分</a:t>
            </a:r>
            <a:r>
              <a:rPr lang="zh-CN" altLang="en-US" dirty="0" smtClean="0"/>
              <a:t>伯仲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的知识结构并未成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r>
              <a:rPr lang="zh-CN" altLang="en-US" dirty="0" smtClean="0"/>
              <a:t>各种</a:t>
            </a:r>
            <a:r>
              <a:rPr lang="zh-CN" altLang="en-US" dirty="0"/>
              <a:t>“奇技淫巧”被</a:t>
            </a:r>
            <a:r>
              <a:rPr lang="zh-CN" altLang="en-US" dirty="0" smtClean="0"/>
              <a:t>滥用</a:t>
            </a:r>
            <a:endParaRPr lang="en-US" altLang="zh-CN" dirty="0" smtClean="0"/>
          </a:p>
          <a:p>
            <a:r>
              <a:rPr lang="zh-CN" altLang="en-US" dirty="0" smtClean="0"/>
              <a:t>新人</a:t>
            </a:r>
            <a:r>
              <a:rPr lang="zh-CN" altLang="en-US" dirty="0"/>
              <a:t>难看清时局把握主次。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前端开发的发展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随着互联网和移动互联网的发展趋势</a:t>
            </a:r>
            <a:endParaRPr lang="en-US" altLang="zh-CN" dirty="0" smtClean="0"/>
          </a:p>
          <a:p>
            <a:r>
              <a:rPr lang="zh-CN" altLang="en-US" dirty="0" smtClean="0"/>
              <a:t>传统软件互联网化已经是大势所趋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Web2.0</a:t>
            </a:r>
            <a:r>
              <a:rPr lang="zh-CN" altLang="en-US" dirty="0" smtClean="0"/>
              <a:t>的熏陶，这是一个体验为王的时代</a:t>
            </a:r>
            <a:endParaRPr lang="en-US" altLang="zh-CN" dirty="0" smtClean="0"/>
          </a:p>
          <a:p>
            <a:r>
              <a:rPr lang="zh-CN" altLang="en-US" dirty="0" smtClean="0"/>
              <a:t>网页制作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前端工程师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前端的重要性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前端技术更新迅速，生命力极强</a:t>
            </a:r>
            <a:endParaRPr lang="en-US" altLang="zh-CN" dirty="0" smtClean="0"/>
          </a:p>
          <a:p>
            <a:r>
              <a:rPr lang="zh-CN" altLang="en-US" dirty="0" smtClean="0"/>
              <a:t>已经向三化发展</a:t>
            </a:r>
            <a:r>
              <a:rPr lang="en-US" altLang="zh-CN" dirty="0" smtClean="0"/>
              <a:t>-</a:t>
            </a:r>
            <a:r>
              <a:rPr lang="zh-CN" altLang="en-US" b="1" dirty="0"/>
              <a:t>模块化，组件化，</a:t>
            </a:r>
            <a:r>
              <a:rPr lang="zh-CN" altLang="en-US" b="1" dirty="0" smtClean="0"/>
              <a:t>工程化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398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模块化，组件化，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工程化的优点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高内聚</a:t>
            </a:r>
            <a:endParaRPr lang="en-US" altLang="zh-CN" dirty="0" smtClean="0"/>
          </a:p>
          <a:p>
            <a:r>
              <a:rPr lang="zh-CN" altLang="en-US" dirty="0" smtClean="0"/>
              <a:t>可重用</a:t>
            </a:r>
            <a:endParaRPr lang="en-US" altLang="zh-CN" dirty="0" smtClean="0"/>
          </a:p>
          <a:p>
            <a:r>
              <a:rPr lang="zh-CN" altLang="en-US" dirty="0" smtClean="0"/>
              <a:t>可互换</a:t>
            </a:r>
            <a:endParaRPr lang="en-US" altLang="zh-CN" dirty="0" smtClean="0"/>
          </a:p>
          <a:p>
            <a:r>
              <a:rPr lang="zh-CN" altLang="en-US" dirty="0" smtClean="0"/>
              <a:t>可组合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(nodejs.org)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是一个基于</a:t>
            </a:r>
            <a:r>
              <a:rPr lang="en-US" altLang="zh-CN" dirty="0"/>
              <a:t>Chrome JavaScript</a:t>
            </a:r>
            <a:r>
              <a:rPr lang="zh-CN" altLang="en-US" dirty="0"/>
              <a:t>运行时建立的平台， 用于方便地搭建响应速度快、易于扩展的网络应用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Node.js </a:t>
            </a:r>
            <a:r>
              <a:rPr lang="zh-CN" altLang="en-US" dirty="0"/>
              <a:t>使用事件驱动， 非阻塞</a:t>
            </a:r>
            <a:r>
              <a:rPr lang="en-US" altLang="zh-CN" dirty="0"/>
              <a:t>I/O </a:t>
            </a:r>
            <a:r>
              <a:rPr lang="zh-CN" altLang="en-US" dirty="0"/>
              <a:t>模型而得以轻量和高效，非常适合在分布式设备上运行的数据密集型的实时应用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Node</a:t>
            </a:r>
            <a:r>
              <a:rPr lang="zh-CN" altLang="en-US" dirty="0"/>
              <a:t>是一个</a:t>
            </a:r>
            <a:r>
              <a:rPr lang="en-US" dirty="0" err="1"/>
              <a:t>Javascript</a:t>
            </a:r>
            <a:r>
              <a:rPr lang="zh-CN" altLang="en-US" dirty="0"/>
              <a:t>运行环境</a:t>
            </a:r>
            <a:r>
              <a:rPr lang="en-US" altLang="zh-CN" dirty="0"/>
              <a:t>(</a:t>
            </a:r>
            <a:r>
              <a:rPr lang="en-US" dirty="0"/>
              <a:t>runtime)。</a:t>
            </a:r>
            <a:r>
              <a:rPr lang="zh-CN" altLang="en-US" dirty="0"/>
              <a:t>实际上它是对</a:t>
            </a:r>
            <a:r>
              <a:rPr lang="en-US" dirty="0"/>
              <a:t>Google V8</a:t>
            </a:r>
            <a:r>
              <a:rPr lang="zh-CN" altLang="en-US" dirty="0"/>
              <a:t>引擎进行了封装。</a:t>
            </a:r>
            <a:r>
              <a:rPr lang="en-US" dirty="0"/>
              <a:t>V8</a:t>
            </a:r>
            <a:r>
              <a:rPr lang="zh-CN" altLang="en-US" dirty="0"/>
              <a:t>引 擎执行</a:t>
            </a:r>
            <a:r>
              <a:rPr lang="en-US" dirty="0" err="1"/>
              <a:t>Javascript</a:t>
            </a:r>
            <a:r>
              <a:rPr lang="zh-CN" altLang="en-US" dirty="0"/>
              <a:t>的速度非常快，性能非常好。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www.npmjs.com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 Package </a:t>
            </a:r>
            <a:r>
              <a:rPr lang="en-US" dirty="0" smtClean="0"/>
              <a:t>Manager for(</a:t>
            </a:r>
            <a:r>
              <a:rPr lang="en-US" dirty="0" err="1" smtClean="0"/>
              <a:t>grunt,gulp,and</a:t>
            </a:r>
            <a:r>
              <a:rPr lang="en-US" dirty="0" smtClean="0"/>
              <a:t> more)</a:t>
            </a:r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npm</a:t>
            </a:r>
            <a:r>
              <a:rPr lang="en-US" dirty="0" smtClean="0"/>
              <a:t>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XX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altLang="zh-CN" dirty="0" smtClean="0"/>
              <a:t>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XX@version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(github.com)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免费</a:t>
            </a:r>
            <a:r>
              <a:rPr lang="zh-CN" altLang="en-US" dirty="0"/>
              <a:t>、开源的分布式版本控制系统，用于敏捷高效地处理任何或小或大的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./*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“xx”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</a:t>
            </a:r>
            <a:r>
              <a:rPr lang="en-US" altLang="zh-CN" dirty="0" err="1" smtClean="0"/>
              <a:t>xxx.git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master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1274</Words>
  <Application>Microsoft Office PowerPoint</Application>
  <PresentationFormat>宽屏</PresentationFormat>
  <Paragraphs>270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Web前端开发</vt:lpstr>
      <vt:lpstr>何为：前端工程师？</vt:lpstr>
      <vt:lpstr>以前的前端开发</vt:lpstr>
      <vt:lpstr>PowerPoint 演示文稿</vt:lpstr>
      <vt:lpstr>前端开发的发展</vt:lpstr>
      <vt:lpstr>模块化，组件化，工程化的优点</vt:lpstr>
      <vt:lpstr>Nodejs(nodejs.org)</vt:lpstr>
      <vt:lpstr>Npm(www.npmjs.com）</vt:lpstr>
      <vt:lpstr>Git(github.com)</vt:lpstr>
      <vt:lpstr>Bower(bower.io)</vt:lpstr>
      <vt:lpstr>Less(less.bootcss.com)</vt:lpstr>
      <vt:lpstr>Less 用例</vt:lpstr>
      <vt:lpstr>Less 变量</vt:lpstr>
      <vt:lpstr>Less Mixins(混合)</vt:lpstr>
      <vt:lpstr>Less 嵌套</vt:lpstr>
      <vt:lpstr>PowerPoint 演示文稿</vt:lpstr>
      <vt:lpstr>Less循环</vt:lpstr>
      <vt:lpstr>PowerPoint 演示文稿</vt:lpstr>
      <vt:lpstr>Less 函数</vt:lpstr>
      <vt:lpstr>Less 导入</vt:lpstr>
      <vt:lpstr>Bootstrap(bootcss.com)</vt:lpstr>
      <vt:lpstr>Bootstrap 组件</vt:lpstr>
      <vt:lpstr>PowerPoint 演示文稿</vt:lpstr>
      <vt:lpstr>Bootstrap JavaScript 插件</vt:lpstr>
      <vt:lpstr>Grunt(www.gruntjs.net)</vt:lpstr>
      <vt:lpstr>Grunt常用工具</vt:lpstr>
      <vt:lpstr>模块化规范</vt:lpstr>
      <vt:lpstr>AMD</vt:lpstr>
      <vt:lpstr>CMD</vt:lpstr>
      <vt:lpstr>Seajs(seajs.org)</vt:lpstr>
      <vt:lpstr>W3C标准(万维网联盟)</vt:lpstr>
      <vt:lpstr>前端性能</vt:lpstr>
      <vt:lpstr>把你份内之事做到极致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Web前端培训</dc:title>
  <dc:creator>Xiaoming Liu</dc:creator>
  <cp:lastModifiedBy>Xiaoming Liu</cp:lastModifiedBy>
  <cp:revision>161</cp:revision>
  <dcterms:created xsi:type="dcterms:W3CDTF">2015-08-20T00:38:49Z</dcterms:created>
  <dcterms:modified xsi:type="dcterms:W3CDTF">2015-08-21T03:18:15Z</dcterms:modified>
</cp:coreProperties>
</file>