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2"/>
  </p:notesMasterIdLst>
  <p:sldIdLst>
    <p:sldId id="426" r:id="rId2"/>
    <p:sldId id="258" r:id="rId3"/>
    <p:sldId id="408" r:id="rId4"/>
    <p:sldId id="389" r:id="rId5"/>
    <p:sldId id="391" r:id="rId6"/>
    <p:sldId id="413" r:id="rId7"/>
    <p:sldId id="411" r:id="rId8"/>
    <p:sldId id="410" r:id="rId9"/>
    <p:sldId id="412" r:id="rId10"/>
    <p:sldId id="414" r:id="rId11"/>
    <p:sldId id="415" r:id="rId12"/>
    <p:sldId id="416" r:id="rId13"/>
    <p:sldId id="418" r:id="rId14"/>
    <p:sldId id="417" r:id="rId15"/>
    <p:sldId id="419" r:id="rId16"/>
    <p:sldId id="382" r:id="rId17"/>
    <p:sldId id="427" r:id="rId18"/>
    <p:sldId id="347" r:id="rId19"/>
    <p:sldId id="348" r:id="rId20"/>
    <p:sldId id="343" r:id="rId21"/>
    <p:sldId id="344" r:id="rId22"/>
    <p:sldId id="346" r:id="rId23"/>
    <p:sldId id="421" r:id="rId24"/>
    <p:sldId id="422" r:id="rId25"/>
    <p:sldId id="423" r:id="rId26"/>
    <p:sldId id="424" r:id="rId27"/>
    <p:sldId id="425" r:id="rId28"/>
    <p:sldId id="281" r:id="rId29"/>
    <p:sldId id="273" r:id="rId30"/>
    <p:sldId id="39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FF7F00"/>
    <a:srgbClr val="00FDFF"/>
    <a:srgbClr val="FF40FF"/>
    <a:srgbClr val="09442A"/>
    <a:srgbClr val="0500FF"/>
    <a:srgbClr val="000000"/>
    <a:srgbClr val="D7AC0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64"/>
    <p:restoredTop sz="86384"/>
  </p:normalViewPr>
  <p:slideViewPr>
    <p:cSldViewPr snapToGrid="0" snapToObjects="1">
      <p:cViewPr varScale="1">
        <p:scale>
          <a:sx n="54" d="100"/>
          <a:sy n="54" d="100"/>
        </p:scale>
        <p:origin x="400" y="24"/>
      </p:cViewPr>
      <p:guideLst/>
    </p:cSldViewPr>
  </p:slideViewPr>
  <p:outlineViewPr>
    <p:cViewPr>
      <p:scale>
        <a:sx n="33" d="100"/>
        <a:sy n="33" d="100"/>
      </p:scale>
      <p:origin x="0" y="-636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7B56FC-7D2E-F343-9D09-0D14B00AA564}" type="datetimeFigureOut">
              <a:rPr lang="en-US" smtClean="0"/>
              <a:t>8/21/2021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6D6606-78EC-E24C-A3B3-B3666C6F492D}" type="slidenum">
              <a:rPr lang="en-US" smtClean="0"/>
              <a:t>‹#›</a:t>
            </a:fld>
            <a:endParaRPr lang="en-US"/>
          </a:p>
        </p:txBody>
      </p:sp>
    </p:spTree>
    <p:extLst>
      <p:ext uri="{BB962C8B-B14F-4D97-AF65-F5344CB8AC3E}">
        <p14:creationId xmlns:p14="http://schemas.microsoft.com/office/powerpoint/2010/main" val="1013047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SzPts val="1800"/>
              <a:buNone/>
            </a:pPr>
            <a:r>
              <a:rPr lang="en-US" dirty="0"/>
              <a:t>Note from Chuck.  If you are using these materials, you can remove my name and URL from this replace it with your own, but please retain the CC-BY logo on the first page as well as retain the entire last page when you remix and republish these slides.  </a:t>
            </a:r>
          </a:p>
          <a:p>
            <a:pPr marL="0" lvl="0" indent="0" algn="l" rtl="0">
              <a:spcBef>
                <a:spcPts val="0"/>
              </a:spcBef>
              <a:spcAft>
                <a:spcPts val="0"/>
              </a:spcAft>
              <a:buSzPts val="1800"/>
              <a:buNone/>
            </a:pPr>
            <a:r>
              <a:rPr lang="en-US" dirty="0"/>
              <a:t>TO Highlight – go to https://</a:t>
            </a:r>
            <a:r>
              <a:rPr lang="en-US" dirty="0" err="1"/>
              <a:t>tohtml.com</a:t>
            </a:r>
            <a:r>
              <a:rPr lang="en-US"/>
              <a:t>/html/ - paste and then do a "Paste RTF"</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6D6606-78EC-E24C-A3B3-B3666C6F492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52919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6D6606-78EC-E24C-A3B3-B3666C6F492D}" type="slidenum">
              <a:rPr lang="en-US" smtClean="0"/>
              <a:t>3</a:t>
            </a:fld>
            <a:endParaRPr lang="en-US"/>
          </a:p>
        </p:txBody>
      </p:sp>
    </p:spTree>
    <p:extLst>
      <p:ext uri="{BB962C8B-B14F-4D97-AF65-F5344CB8AC3E}">
        <p14:creationId xmlns:p14="http://schemas.microsoft.com/office/powerpoint/2010/main" val="1844553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C1651C"/>
                </a:solidFill>
                <a:latin typeface="Courier" charset="0"/>
                <a:ea typeface="Courier" charset="0"/>
                <a:cs typeface="Courier" charset="0"/>
              </a:rPr>
              <a:t>return</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HttpResponse</a:t>
            </a:r>
            <a:r>
              <a:rPr lang="en-US" dirty="0">
                <a:solidFill>
                  <a:srgbClr val="000000"/>
                </a:solidFill>
                <a:latin typeface="Courier" charset="0"/>
                <a:ea typeface="Courier" charset="0"/>
                <a:cs typeface="Courier" charset="0"/>
              </a:rPr>
              <a:t>(</a:t>
            </a:r>
            <a:r>
              <a:rPr lang="en-US" dirty="0" err="1">
                <a:solidFill>
                  <a:srgbClr val="000000"/>
                </a:solidFill>
                <a:latin typeface="Courier" charset="0"/>
                <a:ea typeface="Courier" charset="0"/>
                <a:cs typeface="Courier" charset="0"/>
              </a:rPr>
              <a:t>form.as_table</a:t>
            </a:r>
            <a:r>
              <a:rPr lang="en-US" dirty="0">
                <a:solidFill>
                  <a:srgbClr val="000000"/>
                </a:solidFill>
                <a:latin typeface="Courier" charset="0"/>
                <a:ea typeface="Courier" charset="0"/>
                <a:cs typeface="Courier" charset="0"/>
              </a:rPr>
              <a:t>()) helps to generate html as shown on the right</a:t>
            </a:r>
            <a:endParaRPr lang="en-US" dirty="0"/>
          </a:p>
        </p:txBody>
      </p:sp>
      <p:sp>
        <p:nvSpPr>
          <p:cNvPr id="4" name="Slide Number Placeholder 3"/>
          <p:cNvSpPr>
            <a:spLocks noGrp="1"/>
          </p:cNvSpPr>
          <p:nvPr>
            <p:ph type="sldNum" sz="quarter" idx="5"/>
          </p:nvPr>
        </p:nvSpPr>
        <p:spPr/>
        <p:txBody>
          <a:bodyPr/>
          <a:lstStyle/>
          <a:p>
            <a:fld id="{0E6D6606-78EC-E24C-A3B3-B3666C6F492D}" type="slidenum">
              <a:rPr lang="en-US" smtClean="0"/>
              <a:t>12</a:t>
            </a:fld>
            <a:endParaRPr lang="en-US"/>
          </a:p>
        </p:txBody>
      </p:sp>
    </p:spTree>
    <p:extLst>
      <p:ext uri="{BB962C8B-B14F-4D97-AF65-F5344CB8AC3E}">
        <p14:creationId xmlns:p14="http://schemas.microsoft.com/office/powerpoint/2010/main" val="31815167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6D6606-78EC-E24C-A3B3-B3666C6F492D}" type="slidenum">
              <a:rPr lang="en-US" smtClean="0"/>
              <a:t>20</a:t>
            </a:fld>
            <a:endParaRPr lang="en-US"/>
          </a:p>
        </p:txBody>
      </p:sp>
    </p:spTree>
    <p:extLst>
      <p:ext uri="{BB962C8B-B14F-4D97-AF65-F5344CB8AC3E}">
        <p14:creationId xmlns:p14="http://schemas.microsoft.com/office/powerpoint/2010/main" val="1197766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6D6606-78EC-E24C-A3B3-B3666C6F492D}" type="slidenum">
              <a:rPr lang="en-US" smtClean="0"/>
              <a:t>21</a:t>
            </a:fld>
            <a:endParaRPr lang="en-US"/>
          </a:p>
        </p:txBody>
      </p:sp>
    </p:spTree>
    <p:extLst>
      <p:ext uri="{BB962C8B-B14F-4D97-AF65-F5344CB8AC3E}">
        <p14:creationId xmlns:p14="http://schemas.microsoft.com/office/powerpoint/2010/main" val="879454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6D6606-78EC-E24C-A3B3-B3666C6F492D}" type="slidenum">
              <a:rPr lang="en-US" smtClean="0"/>
              <a:t>22</a:t>
            </a:fld>
            <a:endParaRPr lang="en-US"/>
          </a:p>
        </p:txBody>
      </p:sp>
    </p:spTree>
    <p:extLst>
      <p:ext uri="{BB962C8B-B14F-4D97-AF65-F5344CB8AC3E}">
        <p14:creationId xmlns:p14="http://schemas.microsoft.com/office/powerpoint/2010/main" val="789585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6D6606-78EC-E24C-A3B3-B3666C6F492D}" type="slidenum">
              <a:rPr lang="en-US" smtClean="0"/>
              <a:t>26</a:t>
            </a:fld>
            <a:endParaRPr lang="en-US"/>
          </a:p>
        </p:txBody>
      </p:sp>
    </p:spTree>
    <p:extLst>
      <p:ext uri="{BB962C8B-B14F-4D97-AF65-F5344CB8AC3E}">
        <p14:creationId xmlns:p14="http://schemas.microsoft.com/office/powerpoint/2010/main" val="2414849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6D6606-78EC-E24C-A3B3-B3666C6F492D}" type="slidenum">
              <a:rPr lang="en-US" smtClean="0"/>
              <a:t>27</a:t>
            </a:fld>
            <a:endParaRPr lang="en-US"/>
          </a:p>
        </p:txBody>
      </p:sp>
    </p:spTree>
    <p:extLst>
      <p:ext uri="{BB962C8B-B14F-4D97-AF65-F5344CB8AC3E}">
        <p14:creationId xmlns:p14="http://schemas.microsoft.com/office/powerpoint/2010/main" val="3845066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E7C04C-7AF8-1445-A186-502B631B934F}"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E7C04C-7AF8-1445-A186-502B631B934F}" type="datetimeFigureOut">
              <a:rPr lang="en-US" smtClean="0"/>
              <a:t>8/21/2021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E7C04C-7AF8-1445-A186-502B631B934F}" type="datetimeFigureOut">
              <a:rPr lang="en-US" smtClean="0"/>
              <a:t>8/21/2021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E7C04C-7AF8-1445-A186-502B631B934F}" type="datetimeFigureOut">
              <a:rPr lang="en-US" smtClean="0"/>
              <a:t>8/21/2021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E7C04C-7AF8-1445-A186-502B631B934F}" type="datetimeFigureOut">
              <a:rPr lang="en-US" smtClean="0"/>
              <a:t>8/21/2021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E7C04C-7AF8-1445-A186-502B631B934F}" type="datetimeFigureOut">
              <a:rPr lang="en-US" smtClean="0"/>
              <a:t>8/21/2021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E7C04C-7AF8-1445-A186-502B631B934F}" type="datetimeFigureOut">
              <a:rPr lang="en-US" smtClean="0"/>
              <a:t>8/21/2021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E7C04C-7AF8-1445-A186-502B631B934F}" type="datetimeFigureOut">
              <a:rPr lang="en-US" smtClean="0"/>
              <a:t>8/21/2021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F6F330-C845-6B40-9965-8A0C96ACE82B}" type="slidenum">
              <a:rPr lang="en-US" smtClean="0"/>
              <a:t>‹#›</a:t>
            </a:fld>
            <a:endParaRPr lang="en-US"/>
          </a:p>
        </p:txBody>
      </p:sp>
      <p:sp>
        <p:nvSpPr>
          <p:cNvPr id="7" name="MSIPCMContentMarking" descr="{&quot;HashCode&quot;:-1538819703,&quot;Placement&quot;:&quot;Header&quot;,&quot;Top&quot;:0.0,&quot;Left&quot;:0.0,&quot;SlideWidth&quot;:960,&quot;SlideHeight&quot;:540}">
            <a:extLst>
              <a:ext uri="{FF2B5EF4-FFF2-40B4-BE49-F238E27FC236}">
                <a16:creationId xmlns:a16="http://schemas.microsoft.com/office/drawing/2014/main" id="{8997938D-CF39-494C-A82A-0ABC9A668A5E}"/>
              </a:ext>
            </a:extLst>
          </p:cNvPr>
          <p:cNvSpPr txBox="1"/>
          <p:nvPr userDrawn="1"/>
        </p:nvSpPr>
        <p:spPr>
          <a:xfrm>
            <a:off x="0" y="0"/>
            <a:ext cx="1634581" cy="249198"/>
          </a:xfrm>
          <a:prstGeom prst="rect">
            <a:avLst/>
          </a:prstGeom>
          <a:noFill/>
        </p:spPr>
        <p:txBody>
          <a:bodyPr vert="horz" wrap="square" lIns="0" tIns="0" rIns="0" bIns="0" rtlCol="0" anchor="ctr" anchorCtr="1">
            <a:spAutoFit/>
          </a:bodyPr>
          <a:lstStyle/>
          <a:p>
            <a:pPr algn="l">
              <a:spcBef>
                <a:spcPts val="0"/>
              </a:spcBef>
              <a:spcAft>
                <a:spcPts val="0"/>
              </a:spcAft>
            </a:pPr>
            <a:r>
              <a:rPr lang="en-US" sz="1000">
                <a:solidFill>
                  <a:srgbClr val="0000FF"/>
                </a:solidFill>
                <a:latin typeface="Arial" panose="020B0604020202020204" pitchFamily="34" charset="0"/>
              </a:rPr>
              <a:t>[AMD Official Use Only]</a:t>
            </a:r>
          </a:p>
        </p:txBody>
      </p:sp>
    </p:spTree>
    <p:extLst>
      <p:ext uri="{BB962C8B-B14F-4D97-AF65-F5344CB8AC3E}">
        <p14:creationId xmlns:p14="http://schemas.microsoft.com/office/powerpoint/2010/main" val="19423725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rgbClr val="D7AC08"/>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slide" Target="slide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hyperlink" Target="http://www.djangoproject.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2184B-9E70-0147-A7B2-2B03EF546E89}"/>
              </a:ext>
            </a:extLst>
          </p:cNvPr>
          <p:cNvSpPr>
            <a:spLocks noGrp="1"/>
          </p:cNvSpPr>
          <p:nvPr>
            <p:ph type="title"/>
          </p:nvPr>
        </p:nvSpPr>
        <p:spPr/>
        <p:txBody>
          <a:bodyPr/>
          <a:lstStyle/>
          <a:p>
            <a:r>
              <a:rPr lang="en-US" altLang="zh-CN" dirty="0"/>
              <a:t>Table</a:t>
            </a:r>
            <a:r>
              <a:rPr lang="zh-CN" altLang="en-US" dirty="0"/>
              <a:t> </a:t>
            </a:r>
            <a:r>
              <a:rPr lang="en-US" altLang="zh-CN" dirty="0"/>
              <a:t>of</a:t>
            </a:r>
            <a:r>
              <a:rPr lang="zh-CN" altLang="en-US" dirty="0"/>
              <a:t> </a:t>
            </a:r>
            <a:r>
              <a:rPr lang="en-US" altLang="zh-CN" dirty="0"/>
              <a:t>Contents</a:t>
            </a:r>
            <a:endParaRPr lang="en-US" dirty="0"/>
          </a:p>
        </p:txBody>
      </p:sp>
      <p:sp>
        <p:nvSpPr>
          <p:cNvPr id="3" name="Content Placeholder 2">
            <a:extLst>
              <a:ext uri="{FF2B5EF4-FFF2-40B4-BE49-F238E27FC236}">
                <a16:creationId xmlns:a16="http://schemas.microsoft.com/office/drawing/2014/main" id="{61DFB40C-2FCB-434C-A0CC-755A7EB0703A}"/>
              </a:ext>
            </a:extLst>
          </p:cNvPr>
          <p:cNvSpPr>
            <a:spLocks noGrp="1"/>
          </p:cNvSpPr>
          <p:nvPr>
            <p:ph idx="1"/>
          </p:nvPr>
        </p:nvSpPr>
        <p:spPr>
          <a:xfrm>
            <a:off x="838200" y="1541929"/>
            <a:ext cx="10515600" cy="4635034"/>
          </a:xfrm>
        </p:spPr>
        <p:txBody>
          <a:bodyPr>
            <a:normAutofit/>
          </a:bodyPr>
          <a:lstStyle/>
          <a:p>
            <a:pPr marL="0" indent="0">
              <a:lnSpc>
                <a:spcPct val="150000"/>
              </a:lnSpc>
              <a:buNone/>
            </a:pPr>
            <a:r>
              <a:rPr lang="en-US" altLang="zh-CN" sz="2400" dirty="0">
                <a:solidFill>
                  <a:schemeClr val="bg1"/>
                </a:solidFill>
              </a:rPr>
              <a:t>This</a:t>
            </a:r>
            <a:r>
              <a:rPr lang="zh-CN" altLang="en-US" sz="2400" dirty="0">
                <a:solidFill>
                  <a:schemeClr val="bg1"/>
                </a:solidFill>
              </a:rPr>
              <a:t> </a:t>
            </a:r>
            <a:r>
              <a:rPr lang="en-US" altLang="zh-CN" sz="2400" dirty="0">
                <a:solidFill>
                  <a:schemeClr val="bg1"/>
                </a:solidFill>
              </a:rPr>
              <a:t>slide</a:t>
            </a:r>
            <a:r>
              <a:rPr lang="zh-CN" altLang="en-US" sz="2400" dirty="0">
                <a:solidFill>
                  <a:schemeClr val="bg1"/>
                </a:solidFill>
              </a:rPr>
              <a:t> </a:t>
            </a:r>
            <a:r>
              <a:rPr lang="en-US" altLang="zh-CN" sz="2400" dirty="0">
                <a:solidFill>
                  <a:schemeClr val="bg1"/>
                </a:solidFill>
              </a:rPr>
              <a:t>deck</a:t>
            </a:r>
            <a:r>
              <a:rPr lang="zh-CN" altLang="en-US" sz="2400" dirty="0">
                <a:solidFill>
                  <a:schemeClr val="bg1"/>
                </a:solidFill>
              </a:rPr>
              <a:t> </a:t>
            </a:r>
            <a:r>
              <a:rPr lang="en-US" altLang="zh-CN" sz="2400" dirty="0">
                <a:solidFill>
                  <a:schemeClr val="bg1"/>
                </a:solidFill>
              </a:rPr>
              <a:t>consists</a:t>
            </a:r>
            <a:r>
              <a:rPr lang="zh-CN" altLang="en-US" sz="2400" dirty="0">
                <a:solidFill>
                  <a:schemeClr val="bg1"/>
                </a:solidFill>
              </a:rPr>
              <a:t> </a:t>
            </a:r>
            <a:r>
              <a:rPr lang="en-US" altLang="zh-CN" sz="2400" dirty="0">
                <a:solidFill>
                  <a:schemeClr val="bg1"/>
                </a:solidFill>
              </a:rPr>
              <a:t>of</a:t>
            </a:r>
            <a:r>
              <a:rPr lang="zh-CN" altLang="en-US" sz="2400" dirty="0">
                <a:solidFill>
                  <a:schemeClr val="bg1"/>
                </a:solidFill>
              </a:rPr>
              <a:t> </a:t>
            </a:r>
            <a:r>
              <a:rPr lang="en-US" altLang="zh-CN" sz="2400" dirty="0">
                <a:solidFill>
                  <a:schemeClr val="bg1"/>
                </a:solidFill>
              </a:rPr>
              <a:t>slides</a:t>
            </a:r>
            <a:r>
              <a:rPr lang="zh-CN" altLang="en-US" sz="2400" dirty="0">
                <a:solidFill>
                  <a:schemeClr val="bg1"/>
                </a:solidFill>
              </a:rPr>
              <a:t> </a:t>
            </a:r>
            <a:r>
              <a:rPr lang="en-US" altLang="zh-CN" sz="2400" dirty="0">
                <a:solidFill>
                  <a:schemeClr val="bg1"/>
                </a:solidFill>
              </a:rPr>
              <a:t>used</a:t>
            </a:r>
            <a:r>
              <a:rPr lang="zh-CN" altLang="en-US" sz="2400" dirty="0">
                <a:solidFill>
                  <a:schemeClr val="bg1"/>
                </a:solidFill>
              </a:rPr>
              <a:t> </a:t>
            </a:r>
            <a:r>
              <a:rPr lang="en-US" altLang="zh-CN" sz="2400" dirty="0">
                <a:solidFill>
                  <a:schemeClr val="bg1"/>
                </a:solidFill>
              </a:rPr>
              <a:t>in</a:t>
            </a:r>
            <a:r>
              <a:rPr lang="zh-CN" altLang="en-US" sz="2400" dirty="0">
                <a:solidFill>
                  <a:schemeClr val="bg1"/>
                </a:solidFill>
              </a:rPr>
              <a:t> </a:t>
            </a:r>
            <a:r>
              <a:rPr lang="en-US" altLang="zh-CN" sz="2400" dirty="0">
                <a:solidFill>
                  <a:schemeClr val="bg1"/>
                </a:solidFill>
              </a:rPr>
              <a:t>2</a:t>
            </a:r>
            <a:r>
              <a:rPr lang="zh-CN" altLang="en-US" sz="2400" dirty="0">
                <a:solidFill>
                  <a:schemeClr val="bg1"/>
                </a:solidFill>
              </a:rPr>
              <a:t> </a:t>
            </a:r>
            <a:r>
              <a:rPr lang="en-US" altLang="zh-CN" sz="2400" dirty="0">
                <a:solidFill>
                  <a:schemeClr val="bg1"/>
                </a:solidFill>
              </a:rPr>
              <a:t>lecture</a:t>
            </a:r>
            <a:r>
              <a:rPr lang="zh-CN" altLang="en-US" sz="2400" dirty="0">
                <a:solidFill>
                  <a:schemeClr val="bg1"/>
                </a:solidFill>
              </a:rPr>
              <a:t> </a:t>
            </a:r>
            <a:r>
              <a:rPr lang="en-US" altLang="zh-CN" sz="2400" dirty="0">
                <a:solidFill>
                  <a:schemeClr val="bg1"/>
                </a:solidFill>
              </a:rPr>
              <a:t>videos</a:t>
            </a:r>
            <a:r>
              <a:rPr lang="zh-CN" altLang="en-US" sz="2400" dirty="0">
                <a:solidFill>
                  <a:schemeClr val="bg1"/>
                </a:solidFill>
              </a:rPr>
              <a:t> </a:t>
            </a:r>
            <a:r>
              <a:rPr lang="en-US" altLang="zh-CN" sz="2400" dirty="0">
                <a:solidFill>
                  <a:schemeClr val="bg1"/>
                </a:solidFill>
              </a:rPr>
              <a:t>in</a:t>
            </a:r>
            <a:r>
              <a:rPr lang="zh-CN" altLang="en-US" sz="2400" dirty="0">
                <a:solidFill>
                  <a:schemeClr val="bg1"/>
                </a:solidFill>
              </a:rPr>
              <a:t> </a:t>
            </a:r>
            <a:r>
              <a:rPr lang="en-US" altLang="zh-CN" sz="2400" dirty="0">
                <a:solidFill>
                  <a:schemeClr val="bg1"/>
                </a:solidFill>
              </a:rPr>
              <a:t>Week</a:t>
            </a:r>
            <a:r>
              <a:rPr lang="zh-CN" altLang="en-US" sz="2400" dirty="0">
                <a:solidFill>
                  <a:schemeClr val="bg1"/>
                </a:solidFill>
              </a:rPr>
              <a:t> </a:t>
            </a:r>
            <a:r>
              <a:rPr lang="en-US" altLang="zh-CN" sz="2400" dirty="0">
                <a:solidFill>
                  <a:schemeClr val="bg1"/>
                </a:solidFill>
              </a:rPr>
              <a:t>3.</a:t>
            </a:r>
            <a:r>
              <a:rPr lang="zh-CN" altLang="en-US" sz="2400" dirty="0">
                <a:solidFill>
                  <a:schemeClr val="bg1"/>
                </a:solidFill>
              </a:rPr>
              <a:t> </a:t>
            </a:r>
            <a:r>
              <a:rPr lang="en-US" altLang="zh-CN" sz="2400" dirty="0">
                <a:solidFill>
                  <a:schemeClr val="bg1"/>
                </a:solidFill>
              </a:rPr>
              <a:t>Below</a:t>
            </a:r>
            <a:r>
              <a:rPr lang="zh-CN" altLang="en-US" sz="2400" dirty="0">
                <a:solidFill>
                  <a:schemeClr val="bg1"/>
                </a:solidFill>
              </a:rPr>
              <a:t> </a:t>
            </a:r>
            <a:r>
              <a:rPr lang="en-US" altLang="zh-CN" sz="2400" dirty="0">
                <a:solidFill>
                  <a:schemeClr val="bg1"/>
                </a:solidFill>
              </a:rPr>
              <a:t>is</a:t>
            </a:r>
            <a:r>
              <a:rPr lang="zh-CN" altLang="en-US" sz="2400" dirty="0">
                <a:solidFill>
                  <a:schemeClr val="bg1"/>
                </a:solidFill>
              </a:rPr>
              <a:t> </a:t>
            </a:r>
            <a:r>
              <a:rPr lang="en-US" altLang="zh-CN" sz="2400" dirty="0">
                <a:solidFill>
                  <a:schemeClr val="bg1"/>
                </a:solidFill>
              </a:rPr>
              <a:t>a</a:t>
            </a:r>
            <a:r>
              <a:rPr lang="zh-CN" altLang="en-US" sz="2400" dirty="0">
                <a:solidFill>
                  <a:schemeClr val="bg1"/>
                </a:solidFill>
              </a:rPr>
              <a:t> </a:t>
            </a:r>
            <a:r>
              <a:rPr lang="en-US" altLang="zh-CN" sz="2400" dirty="0">
                <a:solidFill>
                  <a:schemeClr val="bg1"/>
                </a:solidFill>
              </a:rPr>
              <a:t>list</a:t>
            </a:r>
            <a:r>
              <a:rPr lang="zh-CN" altLang="en-US" sz="2400" dirty="0">
                <a:solidFill>
                  <a:schemeClr val="bg1"/>
                </a:solidFill>
              </a:rPr>
              <a:t> </a:t>
            </a:r>
            <a:r>
              <a:rPr lang="en-US" altLang="zh-CN" sz="2400" dirty="0">
                <a:solidFill>
                  <a:schemeClr val="bg1"/>
                </a:solidFill>
              </a:rPr>
              <a:t>of</a:t>
            </a:r>
            <a:r>
              <a:rPr lang="zh-CN" altLang="en-US" sz="2400" dirty="0">
                <a:solidFill>
                  <a:schemeClr val="bg1"/>
                </a:solidFill>
              </a:rPr>
              <a:t> </a:t>
            </a:r>
            <a:r>
              <a:rPr lang="en-US" altLang="zh-CN" sz="2400" dirty="0">
                <a:solidFill>
                  <a:schemeClr val="bg1"/>
                </a:solidFill>
              </a:rPr>
              <a:t>shortcut</a:t>
            </a:r>
            <a:r>
              <a:rPr lang="zh-CN" altLang="en-US" sz="2400" dirty="0">
                <a:solidFill>
                  <a:schemeClr val="bg1"/>
                </a:solidFill>
              </a:rPr>
              <a:t> </a:t>
            </a:r>
            <a:r>
              <a:rPr lang="en-US" altLang="zh-CN" sz="2400" dirty="0">
                <a:solidFill>
                  <a:schemeClr val="bg1"/>
                </a:solidFill>
              </a:rPr>
              <a:t>hyperlinks</a:t>
            </a:r>
            <a:r>
              <a:rPr lang="zh-CN" altLang="en-US" sz="2400" dirty="0">
                <a:solidFill>
                  <a:schemeClr val="bg1"/>
                </a:solidFill>
              </a:rPr>
              <a:t> </a:t>
            </a:r>
            <a:r>
              <a:rPr lang="en-US" altLang="zh-CN" sz="2400" dirty="0">
                <a:solidFill>
                  <a:schemeClr val="bg1"/>
                </a:solidFill>
              </a:rPr>
              <a:t>for</a:t>
            </a:r>
            <a:r>
              <a:rPr lang="zh-CN" altLang="en-US" sz="2400" dirty="0">
                <a:solidFill>
                  <a:schemeClr val="bg1"/>
                </a:solidFill>
              </a:rPr>
              <a:t> </a:t>
            </a:r>
            <a:r>
              <a:rPr lang="en-US" altLang="zh-CN" sz="2400" dirty="0">
                <a:solidFill>
                  <a:schemeClr val="bg1"/>
                </a:solidFill>
              </a:rPr>
              <a:t>you</a:t>
            </a:r>
            <a:r>
              <a:rPr lang="zh-CN" altLang="en-US" sz="2400" dirty="0">
                <a:solidFill>
                  <a:schemeClr val="bg1"/>
                </a:solidFill>
              </a:rPr>
              <a:t> </a:t>
            </a:r>
            <a:r>
              <a:rPr lang="en-US" altLang="zh-CN" sz="2400" dirty="0">
                <a:solidFill>
                  <a:schemeClr val="bg1"/>
                </a:solidFill>
              </a:rPr>
              <a:t>to</a:t>
            </a:r>
            <a:r>
              <a:rPr lang="zh-CN" altLang="en-US" sz="2400" dirty="0">
                <a:solidFill>
                  <a:schemeClr val="bg1"/>
                </a:solidFill>
              </a:rPr>
              <a:t> </a:t>
            </a:r>
            <a:r>
              <a:rPr lang="en-US" altLang="zh-CN" sz="2400" dirty="0">
                <a:solidFill>
                  <a:schemeClr val="bg1"/>
                </a:solidFill>
              </a:rPr>
              <a:t>jump</a:t>
            </a:r>
            <a:r>
              <a:rPr lang="zh-CN" altLang="en-US" sz="2400" dirty="0">
                <a:solidFill>
                  <a:schemeClr val="bg1"/>
                </a:solidFill>
              </a:rPr>
              <a:t> </a:t>
            </a:r>
            <a:r>
              <a:rPr lang="en-US" altLang="zh-CN" sz="2400" dirty="0">
                <a:solidFill>
                  <a:schemeClr val="bg1"/>
                </a:solidFill>
              </a:rPr>
              <a:t>into</a:t>
            </a:r>
            <a:r>
              <a:rPr lang="zh-CN" altLang="en-US" sz="2400" dirty="0">
                <a:solidFill>
                  <a:schemeClr val="bg1"/>
                </a:solidFill>
              </a:rPr>
              <a:t> </a:t>
            </a:r>
            <a:r>
              <a:rPr lang="en-US" altLang="zh-CN" sz="2400" dirty="0">
                <a:solidFill>
                  <a:schemeClr val="bg1"/>
                </a:solidFill>
              </a:rPr>
              <a:t>specific</a:t>
            </a:r>
            <a:r>
              <a:rPr lang="zh-CN" altLang="en-US" sz="2400" dirty="0">
                <a:solidFill>
                  <a:schemeClr val="bg1"/>
                </a:solidFill>
              </a:rPr>
              <a:t> </a:t>
            </a:r>
            <a:r>
              <a:rPr lang="en-US" altLang="zh-CN" sz="2400" dirty="0">
                <a:solidFill>
                  <a:schemeClr val="bg1"/>
                </a:solidFill>
              </a:rPr>
              <a:t>sections.</a:t>
            </a:r>
            <a:r>
              <a:rPr lang="zh-CN" altLang="en-US" sz="2400" dirty="0">
                <a:solidFill>
                  <a:schemeClr val="bg1"/>
                </a:solidFill>
              </a:rPr>
              <a:t> </a:t>
            </a:r>
            <a:endParaRPr lang="en-US" altLang="zh-CN" sz="2400" dirty="0">
              <a:solidFill>
                <a:schemeClr val="bg1"/>
              </a:solidFill>
            </a:endParaRPr>
          </a:p>
          <a:p>
            <a:pPr>
              <a:lnSpc>
                <a:spcPct val="150000"/>
              </a:lnSpc>
            </a:pPr>
            <a:r>
              <a:rPr lang="en-US" altLang="zh-CN" sz="2400" dirty="0">
                <a:solidFill>
                  <a:schemeClr val="bg1"/>
                </a:solidFill>
              </a:rPr>
              <a:t>(page</a:t>
            </a:r>
            <a:r>
              <a:rPr lang="zh-CN" altLang="en-US" sz="2400" dirty="0">
                <a:solidFill>
                  <a:schemeClr val="bg1"/>
                </a:solidFill>
              </a:rPr>
              <a:t> </a:t>
            </a:r>
            <a:r>
              <a:rPr lang="en-US" altLang="zh-CN" sz="2400" dirty="0">
                <a:solidFill>
                  <a:schemeClr val="bg1"/>
                </a:solidFill>
              </a:rPr>
              <a:t>2)</a:t>
            </a:r>
            <a:r>
              <a:rPr lang="zh-CN" altLang="en-US" sz="2400" dirty="0">
                <a:solidFill>
                  <a:schemeClr val="bg1"/>
                </a:solidFill>
              </a:rPr>
              <a:t> </a:t>
            </a:r>
            <a:r>
              <a:rPr lang="en-US" altLang="zh-CN" sz="2400" dirty="0">
                <a:solidFill>
                  <a:srgbClr val="0500FF"/>
                </a:solidFill>
                <a:hlinkClick r:id="rId3" action="ppaction://hlinksldjump"/>
              </a:rPr>
              <a:t>Week 3: Using Django Forms Capabilities</a:t>
            </a:r>
            <a:endParaRPr lang="en-US" altLang="zh-CN" sz="2400" dirty="0">
              <a:solidFill>
                <a:srgbClr val="0500FF"/>
              </a:solidFill>
            </a:endParaRPr>
          </a:p>
          <a:p>
            <a:pPr>
              <a:lnSpc>
                <a:spcPct val="150000"/>
              </a:lnSpc>
            </a:pPr>
            <a:r>
              <a:rPr lang="en-US" altLang="zh-CN" sz="2400" dirty="0">
                <a:solidFill>
                  <a:schemeClr val="bg1"/>
                </a:solidFill>
              </a:rPr>
              <a:t>(page</a:t>
            </a:r>
            <a:r>
              <a:rPr lang="zh-CN" altLang="en-US" sz="2400" dirty="0">
                <a:solidFill>
                  <a:schemeClr val="bg1"/>
                </a:solidFill>
              </a:rPr>
              <a:t> </a:t>
            </a:r>
            <a:r>
              <a:rPr lang="en-US" altLang="zh-CN" sz="2400" dirty="0">
                <a:solidFill>
                  <a:schemeClr val="bg1"/>
                </a:solidFill>
              </a:rPr>
              <a:t>16)</a:t>
            </a:r>
            <a:r>
              <a:rPr lang="zh-CN" altLang="en-US" sz="2400" dirty="0">
                <a:solidFill>
                  <a:schemeClr val="bg1"/>
                </a:solidFill>
              </a:rPr>
              <a:t> </a:t>
            </a:r>
            <a:r>
              <a:rPr lang="en-US" altLang="zh-CN" sz="2400" dirty="0">
                <a:solidFill>
                  <a:srgbClr val="0500FF"/>
                </a:solidFill>
                <a:hlinkClick r:id="rId4" action="ppaction://hlinksldjump"/>
              </a:rPr>
              <a:t>Week 3: Data Validation with Django Forms</a:t>
            </a:r>
            <a:endParaRPr lang="en-US" altLang="zh-CN" sz="2400" dirty="0">
              <a:solidFill>
                <a:srgbClr val="0500FF"/>
              </a:solidFill>
            </a:endParaRPr>
          </a:p>
          <a:p>
            <a:pPr>
              <a:lnSpc>
                <a:spcPct val="150000"/>
              </a:lnSpc>
            </a:pPr>
            <a:endParaRPr lang="en-US" altLang="zh-CN" sz="2400" dirty="0">
              <a:solidFill>
                <a:srgbClr val="0500FF"/>
              </a:solidFill>
            </a:endParaRPr>
          </a:p>
          <a:p>
            <a:pPr>
              <a:lnSpc>
                <a:spcPct val="150000"/>
              </a:lnSpc>
            </a:pPr>
            <a:endParaRPr lang="en-US" sz="2400" dirty="0">
              <a:solidFill>
                <a:srgbClr val="0500FF"/>
              </a:solidFill>
            </a:endParaRPr>
          </a:p>
        </p:txBody>
      </p:sp>
    </p:spTree>
    <p:extLst>
      <p:ext uri="{BB962C8B-B14F-4D97-AF65-F5344CB8AC3E}">
        <p14:creationId xmlns:p14="http://schemas.microsoft.com/office/powerpoint/2010/main" val="1545776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Django forms act as "glue"</a:t>
            </a:r>
          </a:p>
        </p:txBody>
      </p:sp>
      <p:sp>
        <p:nvSpPr>
          <p:cNvPr id="3" name="Content Placeholder 2"/>
          <p:cNvSpPr>
            <a:spLocks noGrp="1"/>
          </p:cNvSpPr>
          <p:nvPr>
            <p:ph idx="1"/>
          </p:nvPr>
        </p:nvSpPr>
        <p:spPr>
          <a:xfrm>
            <a:off x="838200" y="1825625"/>
            <a:ext cx="10515600" cy="3246438"/>
          </a:xfrm>
        </p:spPr>
        <p:txBody>
          <a:bodyPr/>
          <a:lstStyle/>
          <a:p>
            <a:r>
              <a:rPr lang="en-US" dirty="0"/>
              <a:t>Generate the necessary HTML to send to the browser</a:t>
            </a:r>
          </a:p>
          <a:p>
            <a:pPr lvl="1"/>
            <a:r>
              <a:rPr lang="en-US" dirty="0"/>
              <a:t>Allow for consistent look and feel across all the forms in an application</a:t>
            </a:r>
          </a:p>
          <a:p>
            <a:r>
              <a:rPr lang="en-US" dirty="0"/>
              <a:t>Receive the POST data coming back from the browser</a:t>
            </a:r>
          </a:p>
          <a:p>
            <a:r>
              <a:rPr lang="en-US" dirty="0"/>
              <a:t>Validate the incoming POST data and produce HTML for an error screen if necessary</a:t>
            </a:r>
          </a:p>
          <a:p>
            <a:r>
              <a:rPr lang="en-US" dirty="0"/>
              <a:t>Move the data from the form into a model and then store it in the database automatically</a:t>
            </a:r>
          </a:p>
        </p:txBody>
      </p:sp>
      <p:sp>
        <p:nvSpPr>
          <p:cNvPr id="4" name="Rectangle 3"/>
          <p:cNvSpPr/>
          <p:nvPr/>
        </p:nvSpPr>
        <p:spPr>
          <a:xfrm>
            <a:off x="2205038" y="5369778"/>
            <a:ext cx="8305800" cy="369332"/>
          </a:xfrm>
          <a:prstGeom prst="rect">
            <a:avLst/>
          </a:prstGeom>
        </p:spPr>
        <p:txBody>
          <a:bodyPr wrap="square">
            <a:spAutoFit/>
          </a:bodyPr>
          <a:lstStyle/>
          <a:p>
            <a:r>
              <a:rPr lang="en-US" dirty="0">
                <a:solidFill>
                  <a:srgbClr val="FFFF00"/>
                </a:solidFill>
              </a:rPr>
              <a:t>https://</a:t>
            </a:r>
            <a:r>
              <a:rPr lang="en-US" dirty="0" err="1">
                <a:solidFill>
                  <a:srgbClr val="FFFF00"/>
                </a:solidFill>
              </a:rPr>
              <a:t>docs.djangoproject.com</a:t>
            </a:r>
            <a:r>
              <a:rPr lang="en-US" dirty="0">
                <a:solidFill>
                  <a:srgbClr val="FFFF00"/>
                </a:solidFill>
              </a:rPr>
              <a:t>/</a:t>
            </a:r>
            <a:r>
              <a:rPr lang="en-US" dirty="0" err="1">
                <a:solidFill>
                  <a:srgbClr val="FFFF00"/>
                </a:solidFill>
              </a:rPr>
              <a:t>en</a:t>
            </a:r>
            <a:r>
              <a:rPr lang="en-US" dirty="0">
                <a:solidFill>
                  <a:srgbClr val="FFFF00"/>
                </a:solidFill>
              </a:rPr>
              <a:t>/</a:t>
            </a:r>
            <a:r>
              <a:rPr lang="hr-HR" dirty="0">
                <a:solidFill>
                  <a:srgbClr val="FFFF00"/>
                </a:solidFill>
              </a:rPr>
              <a:t>3.0</a:t>
            </a:r>
            <a:r>
              <a:rPr lang="en-US" dirty="0">
                <a:solidFill>
                  <a:srgbClr val="FFFF00"/>
                </a:solidFill>
              </a:rPr>
              <a:t>/topics/forms/#</a:t>
            </a:r>
            <a:r>
              <a:rPr lang="en-US" dirty="0" err="1">
                <a:solidFill>
                  <a:srgbClr val="FFFF00"/>
                </a:solidFill>
              </a:rPr>
              <a:t>django</a:t>
            </a:r>
            <a:r>
              <a:rPr lang="en-US" dirty="0">
                <a:solidFill>
                  <a:srgbClr val="FFFF00"/>
                </a:solidFill>
              </a:rPr>
              <a:t>-s-role-in-forms</a:t>
            </a:r>
          </a:p>
        </p:txBody>
      </p:sp>
    </p:spTree>
    <p:extLst>
      <p:ext uri="{BB962C8B-B14F-4D97-AF65-F5344CB8AC3E}">
        <p14:creationId xmlns:p14="http://schemas.microsoft.com/office/powerpoint/2010/main" val="1803327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8750" y="4763739"/>
            <a:ext cx="4336200" cy="1325563"/>
          </a:xfrm>
        </p:spPr>
        <p:txBody>
          <a:bodyPr/>
          <a:lstStyle/>
          <a:p>
            <a:r>
              <a:rPr lang="en-US"/>
              <a:t>A simple form</a:t>
            </a:r>
          </a:p>
        </p:txBody>
      </p:sp>
      <p:sp>
        <p:nvSpPr>
          <p:cNvPr id="4" name="Rectangle 3"/>
          <p:cNvSpPr/>
          <p:nvPr/>
        </p:nvSpPr>
        <p:spPr>
          <a:xfrm>
            <a:off x="978750" y="1269947"/>
            <a:ext cx="9900048" cy="2308324"/>
          </a:xfrm>
          <a:prstGeom prst="rect">
            <a:avLst/>
          </a:prstGeom>
          <a:solidFill>
            <a:schemeClr val="tx1"/>
          </a:solidFill>
        </p:spPr>
        <p:txBody>
          <a:bodyPr wrap="square">
            <a:spAutoFit/>
          </a:bodyPr>
          <a:lstStyle/>
          <a:p>
            <a:r>
              <a:rPr lang="en-US" sz="1600" dirty="0">
                <a:solidFill>
                  <a:srgbClr val="C814C9"/>
                </a:solidFill>
                <a:latin typeface="Courier" charset="0"/>
                <a:ea typeface="Courier" charset="0"/>
                <a:cs typeface="Courier" charset="0"/>
              </a:rPr>
              <a:t>from</a:t>
            </a:r>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django</a:t>
            </a:r>
            <a:r>
              <a:rPr lang="en-US" sz="1600" dirty="0">
                <a:solidFill>
                  <a:srgbClr val="000000"/>
                </a:solidFill>
                <a:latin typeface="Courier" charset="0"/>
                <a:ea typeface="Courier" charset="0"/>
                <a:cs typeface="Courier" charset="0"/>
              </a:rPr>
              <a:t> </a:t>
            </a:r>
            <a:r>
              <a:rPr lang="en-US" sz="1600" dirty="0">
                <a:solidFill>
                  <a:srgbClr val="C814C9"/>
                </a:solidFill>
                <a:latin typeface="Courier" charset="0"/>
                <a:ea typeface="Courier" charset="0"/>
                <a:cs typeface="Courier" charset="0"/>
              </a:rPr>
              <a:t>import</a:t>
            </a:r>
            <a:r>
              <a:rPr lang="en-US" sz="1600" dirty="0">
                <a:solidFill>
                  <a:srgbClr val="000000"/>
                </a:solidFill>
                <a:latin typeface="Courier" charset="0"/>
                <a:ea typeface="Courier" charset="0"/>
                <a:cs typeface="Courier" charset="0"/>
              </a:rPr>
              <a:t> forms</a:t>
            </a:r>
          </a:p>
          <a:p>
            <a:r>
              <a:rPr lang="en-US" sz="1600" dirty="0">
                <a:solidFill>
                  <a:srgbClr val="C814C9"/>
                </a:solidFill>
                <a:latin typeface="Courier" charset="0"/>
                <a:ea typeface="Courier" charset="0"/>
                <a:cs typeface="Courier" charset="0"/>
              </a:rPr>
              <a:t>from</a:t>
            </a:r>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django.core.exceptions</a:t>
            </a:r>
            <a:r>
              <a:rPr lang="en-US" sz="1600" dirty="0">
                <a:solidFill>
                  <a:srgbClr val="000000"/>
                </a:solidFill>
                <a:latin typeface="Courier" charset="0"/>
                <a:ea typeface="Courier" charset="0"/>
                <a:cs typeface="Courier" charset="0"/>
              </a:rPr>
              <a:t> </a:t>
            </a:r>
            <a:r>
              <a:rPr lang="en-US" sz="1600" dirty="0">
                <a:solidFill>
                  <a:srgbClr val="C814C9"/>
                </a:solidFill>
                <a:latin typeface="Courier" charset="0"/>
                <a:ea typeface="Courier" charset="0"/>
                <a:cs typeface="Courier" charset="0"/>
              </a:rPr>
              <a:t>import</a:t>
            </a:r>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ValidationError</a:t>
            </a:r>
            <a:endParaRPr lang="en-US" sz="1600" dirty="0">
              <a:solidFill>
                <a:srgbClr val="000000"/>
              </a:solidFill>
              <a:latin typeface="Courier" charset="0"/>
              <a:ea typeface="Courier" charset="0"/>
              <a:cs typeface="Courier" charset="0"/>
            </a:endParaRPr>
          </a:p>
          <a:p>
            <a:r>
              <a:rPr lang="en-US" sz="1600" dirty="0">
                <a:solidFill>
                  <a:srgbClr val="C814C9"/>
                </a:solidFill>
                <a:latin typeface="Courier" charset="0"/>
                <a:ea typeface="Courier" charset="0"/>
                <a:cs typeface="Courier" charset="0"/>
              </a:rPr>
              <a:t>from</a:t>
            </a:r>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django.core</a:t>
            </a:r>
            <a:r>
              <a:rPr lang="en-US" sz="1600" dirty="0">
                <a:solidFill>
                  <a:srgbClr val="000000"/>
                </a:solidFill>
                <a:latin typeface="Courier" charset="0"/>
                <a:ea typeface="Courier" charset="0"/>
                <a:cs typeface="Courier" charset="0"/>
              </a:rPr>
              <a:t> </a:t>
            </a:r>
            <a:r>
              <a:rPr lang="en-US" sz="1600" dirty="0">
                <a:solidFill>
                  <a:srgbClr val="C814C9"/>
                </a:solidFill>
                <a:latin typeface="Courier" charset="0"/>
                <a:ea typeface="Courier" charset="0"/>
                <a:cs typeface="Courier" charset="0"/>
              </a:rPr>
              <a:t>import</a:t>
            </a:r>
            <a:r>
              <a:rPr lang="en-US" sz="1600" dirty="0">
                <a:solidFill>
                  <a:srgbClr val="000000"/>
                </a:solidFill>
                <a:latin typeface="Courier" charset="0"/>
                <a:ea typeface="Courier" charset="0"/>
                <a:cs typeface="Courier" charset="0"/>
              </a:rPr>
              <a:t> validators</a:t>
            </a:r>
          </a:p>
          <a:p>
            <a:endParaRPr lang="en-US" sz="1600" dirty="0">
              <a:solidFill>
                <a:srgbClr val="000000"/>
              </a:solidFill>
              <a:latin typeface="Courier" charset="0"/>
              <a:ea typeface="Courier" charset="0"/>
              <a:cs typeface="Courier" charset="0"/>
            </a:endParaRPr>
          </a:p>
          <a:p>
            <a:r>
              <a:rPr lang="en-US" sz="1600" dirty="0">
                <a:solidFill>
                  <a:srgbClr val="C1651C"/>
                </a:solidFill>
                <a:latin typeface="Courier" charset="0"/>
                <a:ea typeface="Courier" charset="0"/>
                <a:cs typeface="Courier" charset="0"/>
              </a:rPr>
              <a:t>class</a:t>
            </a:r>
            <a:r>
              <a:rPr lang="en-US" sz="1600" dirty="0">
                <a:solidFill>
                  <a:srgbClr val="000000"/>
                </a:solidFill>
                <a:latin typeface="Courier" charset="0"/>
                <a:ea typeface="Courier" charset="0"/>
                <a:cs typeface="Courier" charset="0"/>
              </a:rPr>
              <a:t> </a:t>
            </a:r>
            <a:r>
              <a:rPr lang="en-US" sz="1600" dirty="0" err="1">
                <a:solidFill>
                  <a:srgbClr val="2EAEBB"/>
                </a:solidFill>
                <a:latin typeface="Courier" charset="0"/>
                <a:ea typeface="Courier" charset="0"/>
                <a:cs typeface="Courier" charset="0"/>
              </a:rPr>
              <a:t>BasicForm</a:t>
            </a:r>
            <a:r>
              <a:rPr lang="en-US" sz="1600" dirty="0">
                <a:solidFill>
                  <a:srgbClr val="000000"/>
                </a:solidFill>
                <a:latin typeface="Courier" charset="0"/>
                <a:ea typeface="Courier" charset="0"/>
                <a:cs typeface="Courier" charset="0"/>
              </a:rPr>
              <a:t>(</a:t>
            </a:r>
            <a:r>
              <a:rPr lang="en-US" sz="1600" dirty="0" err="1">
                <a:solidFill>
                  <a:srgbClr val="000000"/>
                </a:solidFill>
                <a:latin typeface="Courier" charset="0"/>
                <a:ea typeface="Courier" charset="0"/>
                <a:cs typeface="Courier" charset="0"/>
              </a:rPr>
              <a:t>forms.Form</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title = </a:t>
            </a:r>
            <a:r>
              <a:rPr lang="en-US" sz="1600" dirty="0" err="1">
                <a:solidFill>
                  <a:srgbClr val="000000"/>
                </a:solidFill>
                <a:latin typeface="Courier" charset="0"/>
                <a:ea typeface="Courier" charset="0"/>
                <a:cs typeface="Courier" charset="0"/>
              </a:rPr>
              <a:t>forms.CharField</a:t>
            </a:r>
            <a:r>
              <a:rPr lang="en-US" sz="1600" dirty="0">
                <a:solidFill>
                  <a:srgbClr val="000000"/>
                </a:solidFill>
                <a:latin typeface="Courier" charset="0"/>
                <a:ea typeface="Courier" charset="0"/>
                <a:cs typeface="Courier" charset="0"/>
              </a:rPr>
              <a:t>(validators=[</a:t>
            </a:r>
          </a:p>
          <a:p>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validators.MinLengthValidator</a:t>
            </a:r>
            <a:r>
              <a:rPr lang="en-US" sz="1600" dirty="0">
                <a:solidFill>
                  <a:srgbClr val="000000"/>
                </a:solidFill>
                <a:latin typeface="Courier" charset="0"/>
                <a:ea typeface="Courier" charset="0"/>
                <a:cs typeface="Courier" charset="0"/>
              </a:rPr>
              <a:t>(</a:t>
            </a:r>
            <a:r>
              <a:rPr lang="en-US" sz="1600" dirty="0">
                <a:solidFill>
                  <a:srgbClr val="B42419"/>
                </a:solidFill>
                <a:latin typeface="Courier" charset="0"/>
                <a:ea typeface="Courier" charset="0"/>
                <a:cs typeface="Courier" charset="0"/>
              </a:rPr>
              <a:t>2</a:t>
            </a:r>
            <a:r>
              <a:rPr lang="en-US" sz="1600" dirty="0">
                <a:solidFill>
                  <a:srgbClr val="000000"/>
                </a:solidFill>
                <a:latin typeface="Courier" charset="0"/>
                <a:ea typeface="Courier" charset="0"/>
                <a:cs typeface="Courier" charset="0"/>
              </a:rPr>
              <a:t>, </a:t>
            </a:r>
            <a:r>
              <a:rPr lang="en-US" sz="1600" dirty="0">
                <a:solidFill>
                  <a:srgbClr val="B42419"/>
                </a:solidFill>
                <a:latin typeface="Courier" charset="0"/>
                <a:ea typeface="Courier" charset="0"/>
                <a:cs typeface="Courier" charset="0"/>
              </a:rPr>
              <a:t>"Please enter 2 or more characters"</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mileage = </a:t>
            </a:r>
            <a:r>
              <a:rPr lang="en-US" sz="1600" dirty="0" err="1">
                <a:solidFill>
                  <a:srgbClr val="000000"/>
                </a:solidFill>
                <a:latin typeface="Courier" charset="0"/>
                <a:ea typeface="Courier" charset="0"/>
                <a:cs typeface="Courier" charset="0"/>
              </a:rPr>
              <a:t>forms.IntegerField</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purchase_date</a:t>
            </a:r>
            <a:r>
              <a:rPr lang="en-US" sz="1600" dirty="0">
                <a:solidFill>
                  <a:srgbClr val="000000"/>
                </a:solidFill>
                <a:latin typeface="Courier" charset="0"/>
                <a:ea typeface="Courier" charset="0"/>
                <a:cs typeface="Courier" charset="0"/>
              </a:rPr>
              <a:t> = </a:t>
            </a:r>
            <a:r>
              <a:rPr lang="en-US" sz="1600" dirty="0" err="1">
                <a:solidFill>
                  <a:srgbClr val="000000"/>
                </a:solidFill>
                <a:latin typeface="Courier" charset="0"/>
                <a:ea typeface="Courier" charset="0"/>
                <a:cs typeface="Courier" charset="0"/>
              </a:rPr>
              <a:t>forms.DateField</a:t>
            </a:r>
            <a:r>
              <a:rPr lang="en-US" sz="1600" dirty="0">
                <a:solidFill>
                  <a:srgbClr val="000000"/>
                </a:solidFill>
                <a:latin typeface="Courier" charset="0"/>
                <a:ea typeface="Courier" charset="0"/>
                <a:cs typeface="Courier" charset="0"/>
              </a:rPr>
              <a:t>()</a:t>
            </a:r>
          </a:p>
        </p:txBody>
      </p:sp>
      <p:sp>
        <p:nvSpPr>
          <p:cNvPr id="5" name="Rectangle 4"/>
          <p:cNvSpPr/>
          <p:nvPr/>
        </p:nvSpPr>
        <p:spPr>
          <a:xfrm>
            <a:off x="978750" y="683617"/>
            <a:ext cx="3810659" cy="369332"/>
          </a:xfrm>
          <a:prstGeom prst="rect">
            <a:avLst/>
          </a:prstGeom>
        </p:spPr>
        <p:txBody>
          <a:bodyPr wrap="none">
            <a:spAutoFit/>
          </a:bodyPr>
          <a:lstStyle/>
          <a:p>
            <a:r>
              <a:rPr lang="en-US" dirty="0">
                <a:solidFill>
                  <a:srgbClr val="FFFF00"/>
                </a:solidFill>
                <a:latin typeface="Menlo" charset="0"/>
              </a:rPr>
              <a:t>dj4e-samples/form/</a:t>
            </a:r>
            <a:r>
              <a:rPr lang="en-US" dirty="0" err="1">
                <a:solidFill>
                  <a:srgbClr val="FFFF00"/>
                </a:solidFill>
                <a:latin typeface="Menlo" charset="0"/>
              </a:rPr>
              <a:t>forms.py</a:t>
            </a:r>
            <a:endParaRPr lang="en-US" dirty="0">
              <a:solidFill>
                <a:srgbClr val="FFFF00"/>
              </a:solidFill>
              <a:effectLst/>
              <a:latin typeface="Menlo" charset="0"/>
            </a:endParaRPr>
          </a:p>
        </p:txBody>
      </p:sp>
      <p:pic>
        <p:nvPicPr>
          <p:cNvPr id="6" name="Picture 5" descr="Screenshot of a form with input cell Title, Mileage, and Purchase d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7624" y="3022005"/>
            <a:ext cx="4726726" cy="3483468"/>
          </a:xfrm>
          <a:prstGeom prst="rect">
            <a:avLst/>
          </a:prstGeom>
        </p:spPr>
      </p:pic>
      <p:sp>
        <p:nvSpPr>
          <p:cNvPr id="7" name="Rectangle 6"/>
          <p:cNvSpPr/>
          <p:nvPr/>
        </p:nvSpPr>
        <p:spPr>
          <a:xfrm>
            <a:off x="1777548" y="4156236"/>
            <a:ext cx="5285421" cy="369332"/>
          </a:xfrm>
          <a:prstGeom prst="rect">
            <a:avLst/>
          </a:prstGeom>
        </p:spPr>
        <p:txBody>
          <a:bodyPr wrap="none">
            <a:spAutoFit/>
          </a:bodyPr>
          <a:lstStyle/>
          <a:p>
            <a:r>
              <a:rPr lang="en-US" dirty="0">
                <a:solidFill>
                  <a:srgbClr val="FFFF00"/>
                </a:solidFill>
                <a:latin typeface="Courier" charset="0"/>
                <a:ea typeface="Courier" charset="0"/>
                <a:cs typeface="Courier" charset="0"/>
              </a:rPr>
              <a:t>https://samples.dj4e.com/form/create</a:t>
            </a:r>
          </a:p>
        </p:txBody>
      </p:sp>
    </p:spTree>
    <p:extLst>
      <p:ext uri="{BB962C8B-B14F-4D97-AF65-F5344CB8AC3E}">
        <p14:creationId xmlns:p14="http://schemas.microsoft.com/office/powerpoint/2010/main" val="1402587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Dumping a form object</a:t>
            </a:r>
          </a:p>
        </p:txBody>
      </p:sp>
      <p:sp>
        <p:nvSpPr>
          <p:cNvPr id="5" name="Rectangle 4"/>
          <p:cNvSpPr/>
          <p:nvPr/>
        </p:nvSpPr>
        <p:spPr>
          <a:xfrm>
            <a:off x="588752" y="3880582"/>
            <a:ext cx="6096000" cy="1477328"/>
          </a:xfrm>
          <a:prstGeom prst="rect">
            <a:avLst/>
          </a:prstGeom>
          <a:solidFill>
            <a:schemeClr val="tx1"/>
          </a:solidFill>
        </p:spPr>
        <p:txBody>
          <a:bodyPr>
            <a:spAutoFit/>
          </a:bodyPr>
          <a:lstStyle/>
          <a:p>
            <a:r>
              <a:rPr lang="en-US" dirty="0">
                <a:solidFill>
                  <a:srgbClr val="C814C9"/>
                </a:solidFill>
                <a:latin typeface="Courier" charset="0"/>
                <a:ea typeface="Courier" charset="0"/>
                <a:cs typeface="Courier" charset="0"/>
              </a:rPr>
              <a:t>from</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form.forms</a:t>
            </a:r>
            <a:r>
              <a:rPr lang="en-US" dirty="0">
                <a:solidFill>
                  <a:srgbClr val="000000"/>
                </a:solidFill>
                <a:latin typeface="Courier" charset="0"/>
                <a:ea typeface="Courier" charset="0"/>
                <a:cs typeface="Courier" charset="0"/>
              </a:rPr>
              <a:t> </a:t>
            </a:r>
            <a:r>
              <a:rPr lang="en-US" dirty="0">
                <a:solidFill>
                  <a:srgbClr val="C814C9"/>
                </a:solidFill>
                <a:latin typeface="Courier" charset="0"/>
                <a:ea typeface="Courier" charset="0"/>
                <a:cs typeface="Courier" charset="0"/>
              </a:rPr>
              <a:t>import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BasicForm</a:t>
            </a:r>
            <a:endParaRPr lang="en-US" dirty="0">
              <a:solidFill>
                <a:srgbClr val="000000"/>
              </a:solidFill>
              <a:latin typeface="Courier" charset="0"/>
              <a:ea typeface="Courier" charset="0"/>
              <a:cs typeface="Courier" charset="0"/>
            </a:endParaRPr>
          </a:p>
          <a:p>
            <a:endParaRPr lang="en-US" dirty="0">
              <a:solidFill>
                <a:srgbClr val="000000"/>
              </a:solidFill>
              <a:latin typeface="Courier" charset="0"/>
              <a:ea typeface="Courier" charset="0"/>
              <a:cs typeface="Courier" charset="0"/>
            </a:endParaRPr>
          </a:p>
          <a:p>
            <a:r>
              <a:rPr lang="en-US" dirty="0" err="1">
                <a:solidFill>
                  <a:srgbClr val="C1651C"/>
                </a:solidFill>
                <a:latin typeface="Courier" charset="0"/>
                <a:ea typeface="Courier" charset="0"/>
                <a:cs typeface="Courier" charset="0"/>
              </a:rPr>
              <a:t>def</a:t>
            </a:r>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example</a:t>
            </a:r>
            <a:r>
              <a:rPr lang="en-US" dirty="0">
                <a:solidFill>
                  <a:srgbClr val="000000"/>
                </a:solidFill>
                <a:latin typeface="Courier" charset="0"/>
                <a:ea typeface="Courier" charset="0"/>
                <a:cs typeface="Courier" charset="0"/>
              </a:rPr>
              <a:t>(request) :</a:t>
            </a:r>
          </a:p>
          <a:p>
            <a:r>
              <a:rPr lang="en-US" dirty="0">
                <a:solidFill>
                  <a:srgbClr val="000000"/>
                </a:solidFill>
                <a:latin typeface="Courier" charset="0"/>
                <a:ea typeface="Courier" charset="0"/>
                <a:cs typeface="Courier" charset="0"/>
              </a:rPr>
              <a:t>    form = </a:t>
            </a:r>
            <a:r>
              <a:rPr lang="en-US" dirty="0" err="1">
                <a:solidFill>
                  <a:srgbClr val="000000"/>
                </a:solidFill>
                <a:latin typeface="Courier" charset="0"/>
                <a:ea typeface="Courier" charset="0"/>
                <a:cs typeface="Courier" charset="0"/>
              </a:rPr>
              <a:t>BasicForm</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return</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HttpResponse</a:t>
            </a:r>
            <a:r>
              <a:rPr lang="en-US" dirty="0">
                <a:solidFill>
                  <a:srgbClr val="000000"/>
                </a:solidFill>
                <a:latin typeface="Courier" charset="0"/>
                <a:ea typeface="Courier" charset="0"/>
                <a:cs typeface="Courier" charset="0"/>
              </a:rPr>
              <a:t>(</a:t>
            </a:r>
            <a:r>
              <a:rPr lang="en-US" dirty="0" err="1">
                <a:solidFill>
                  <a:srgbClr val="000000"/>
                </a:solidFill>
                <a:latin typeface="Courier" charset="0"/>
                <a:ea typeface="Courier" charset="0"/>
                <a:cs typeface="Courier" charset="0"/>
              </a:rPr>
              <a:t>form.as_table</a:t>
            </a:r>
            <a:r>
              <a:rPr lang="en-US" dirty="0">
                <a:solidFill>
                  <a:srgbClr val="000000"/>
                </a:solidFill>
                <a:latin typeface="Courier" charset="0"/>
                <a:ea typeface="Courier" charset="0"/>
                <a:cs typeface="Courier" charset="0"/>
              </a:rPr>
              <a:t>())</a:t>
            </a:r>
            <a:endParaRPr lang="en-US" dirty="0">
              <a:latin typeface="Courier" charset="0"/>
              <a:ea typeface="Courier" charset="0"/>
              <a:cs typeface="Courier" charset="0"/>
            </a:endParaRPr>
          </a:p>
        </p:txBody>
      </p:sp>
      <p:sp>
        <p:nvSpPr>
          <p:cNvPr id="6" name="Rectangle 5"/>
          <p:cNvSpPr/>
          <p:nvPr/>
        </p:nvSpPr>
        <p:spPr>
          <a:xfrm>
            <a:off x="588753" y="1958954"/>
            <a:ext cx="6096000" cy="1323439"/>
          </a:xfrm>
          <a:prstGeom prst="rect">
            <a:avLst/>
          </a:prstGeom>
          <a:solidFill>
            <a:schemeClr val="tx1"/>
          </a:solidFill>
        </p:spPr>
        <p:txBody>
          <a:bodyPr wrap="square">
            <a:spAutoFit/>
          </a:bodyPr>
          <a:lstStyle/>
          <a:p>
            <a:r>
              <a:rPr lang="en-US" sz="1600" dirty="0">
                <a:solidFill>
                  <a:srgbClr val="C1651C"/>
                </a:solidFill>
                <a:latin typeface="Courier" charset="0"/>
                <a:ea typeface="Courier" charset="0"/>
                <a:cs typeface="Courier" charset="0"/>
              </a:rPr>
              <a:t>class</a:t>
            </a:r>
            <a:r>
              <a:rPr lang="en-US" sz="1600" dirty="0">
                <a:solidFill>
                  <a:srgbClr val="000000"/>
                </a:solidFill>
                <a:latin typeface="Courier" charset="0"/>
                <a:ea typeface="Courier" charset="0"/>
                <a:cs typeface="Courier" charset="0"/>
              </a:rPr>
              <a:t> </a:t>
            </a:r>
            <a:r>
              <a:rPr lang="en-US" sz="1600" dirty="0" err="1">
                <a:solidFill>
                  <a:srgbClr val="2EAEBB"/>
                </a:solidFill>
                <a:latin typeface="Courier" charset="0"/>
                <a:ea typeface="Courier" charset="0"/>
                <a:cs typeface="Courier" charset="0"/>
              </a:rPr>
              <a:t>BasicForm</a:t>
            </a:r>
            <a:r>
              <a:rPr lang="en-US" sz="1600" dirty="0">
                <a:solidFill>
                  <a:srgbClr val="000000"/>
                </a:solidFill>
                <a:latin typeface="Courier" charset="0"/>
                <a:ea typeface="Courier" charset="0"/>
                <a:cs typeface="Courier" charset="0"/>
              </a:rPr>
              <a:t>(</a:t>
            </a:r>
            <a:r>
              <a:rPr lang="en-US" sz="1600" dirty="0" err="1">
                <a:solidFill>
                  <a:srgbClr val="000000"/>
                </a:solidFill>
                <a:latin typeface="Courier" charset="0"/>
                <a:ea typeface="Courier" charset="0"/>
                <a:cs typeface="Courier" charset="0"/>
              </a:rPr>
              <a:t>forms.Form</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title = </a:t>
            </a:r>
            <a:r>
              <a:rPr lang="en-US" sz="1600" dirty="0" err="1">
                <a:solidFill>
                  <a:srgbClr val="000000"/>
                </a:solidFill>
                <a:latin typeface="Courier" charset="0"/>
                <a:ea typeface="Courier" charset="0"/>
                <a:cs typeface="Courier" charset="0"/>
              </a:rPr>
              <a:t>forms.CharField</a:t>
            </a:r>
            <a:r>
              <a:rPr lang="en-US" sz="1600" dirty="0">
                <a:solidFill>
                  <a:srgbClr val="000000"/>
                </a:solidFill>
                <a:latin typeface="Courier" charset="0"/>
                <a:ea typeface="Courier" charset="0"/>
                <a:cs typeface="Courier" charset="0"/>
              </a:rPr>
              <a:t>(validators=[</a:t>
            </a:r>
          </a:p>
          <a:p>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validators.MinLengthValidator</a:t>
            </a:r>
            <a:r>
              <a:rPr lang="en-US" sz="1600" dirty="0">
                <a:solidFill>
                  <a:srgbClr val="000000"/>
                </a:solidFill>
                <a:latin typeface="Courier" charset="0"/>
                <a:ea typeface="Courier" charset="0"/>
                <a:cs typeface="Courier" charset="0"/>
              </a:rPr>
              <a:t>(</a:t>
            </a:r>
            <a:r>
              <a:rPr lang="en-US" sz="1600" dirty="0">
                <a:solidFill>
                  <a:srgbClr val="B42419"/>
                </a:solidFill>
                <a:latin typeface="Courier" charset="0"/>
                <a:ea typeface="Courier" charset="0"/>
                <a:cs typeface="Courier" charset="0"/>
              </a:rPr>
              <a:t>2</a:t>
            </a:r>
            <a:r>
              <a:rPr lang="en-US" sz="1600" dirty="0">
                <a:solidFill>
                  <a:srgbClr val="000000"/>
                </a:solidFill>
                <a:latin typeface="Courier" charset="0"/>
                <a:ea typeface="Courier" charset="0"/>
                <a:cs typeface="Courier" charset="0"/>
              </a:rPr>
              <a:t>, </a:t>
            </a:r>
            <a:r>
              <a:rPr lang="en-US" sz="1600" dirty="0">
                <a:solidFill>
                  <a:srgbClr val="B42419"/>
                </a:solidFill>
                <a:latin typeface="Courier" charset="0"/>
                <a:ea typeface="Courier" charset="0"/>
                <a:cs typeface="Courier" charset="0"/>
              </a:rPr>
              <a:t>"..."</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mileage = </a:t>
            </a:r>
            <a:r>
              <a:rPr lang="en-US" sz="1600" dirty="0" err="1">
                <a:solidFill>
                  <a:srgbClr val="000000"/>
                </a:solidFill>
                <a:latin typeface="Courier" charset="0"/>
                <a:ea typeface="Courier" charset="0"/>
                <a:cs typeface="Courier" charset="0"/>
              </a:rPr>
              <a:t>forms.IntegerField</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purchase_date</a:t>
            </a:r>
            <a:r>
              <a:rPr lang="en-US" sz="1600" dirty="0">
                <a:solidFill>
                  <a:srgbClr val="000000"/>
                </a:solidFill>
                <a:latin typeface="Courier" charset="0"/>
                <a:ea typeface="Courier" charset="0"/>
                <a:cs typeface="Courier" charset="0"/>
              </a:rPr>
              <a:t> = </a:t>
            </a:r>
            <a:r>
              <a:rPr lang="en-US" sz="1600" dirty="0" err="1">
                <a:solidFill>
                  <a:srgbClr val="000000"/>
                </a:solidFill>
                <a:latin typeface="Courier" charset="0"/>
                <a:ea typeface="Courier" charset="0"/>
                <a:cs typeface="Courier" charset="0"/>
              </a:rPr>
              <a:t>forms.DateField</a:t>
            </a:r>
            <a:r>
              <a:rPr lang="en-US" sz="1600" dirty="0">
                <a:solidFill>
                  <a:srgbClr val="000000"/>
                </a:solidFill>
                <a:latin typeface="Courier" charset="0"/>
                <a:ea typeface="Courier" charset="0"/>
                <a:cs typeface="Courier" charset="0"/>
              </a:rPr>
              <a:t>()</a:t>
            </a:r>
          </a:p>
        </p:txBody>
      </p:sp>
      <p:sp>
        <p:nvSpPr>
          <p:cNvPr id="7" name="Rectangle 6"/>
          <p:cNvSpPr/>
          <p:nvPr/>
        </p:nvSpPr>
        <p:spPr>
          <a:xfrm>
            <a:off x="588752" y="1531392"/>
            <a:ext cx="3810659" cy="369332"/>
          </a:xfrm>
          <a:prstGeom prst="rect">
            <a:avLst/>
          </a:prstGeom>
        </p:spPr>
        <p:txBody>
          <a:bodyPr wrap="none">
            <a:spAutoFit/>
          </a:bodyPr>
          <a:lstStyle/>
          <a:p>
            <a:r>
              <a:rPr lang="en-US" dirty="0">
                <a:solidFill>
                  <a:srgbClr val="FFFF00"/>
                </a:solidFill>
                <a:latin typeface="Courier" charset="0"/>
                <a:ea typeface="Courier" charset="0"/>
                <a:cs typeface="Courier" charset="0"/>
              </a:rPr>
              <a:t>dj4e-samples/form/</a:t>
            </a:r>
            <a:r>
              <a:rPr lang="en-US" dirty="0" err="1">
                <a:solidFill>
                  <a:srgbClr val="FFFF00"/>
                </a:solidFill>
                <a:latin typeface="Courier" charset="0"/>
                <a:ea typeface="Courier" charset="0"/>
                <a:cs typeface="Courier" charset="0"/>
              </a:rPr>
              <a:t>forms.py</a:t>
            </a:r>
            <a:endParaRPr lang="en-US" dirty="0">
              <a:solidFill>
                <a:srgbClr val="FFFF00"/>
              </a:solidFill>
              <a:effectLst/>
              <a:latin typeface="Courier" charset="0"/>
              <a:ea typeface="Courier" charset="0"/>
              <a:cs typeface="Courier" charset="0"/>
            </a:endParaRPr>
          </a:p>
        </p:txBody>
      </p:sp>
      <p:sp>
        <p:nvSpPr>
          <p:cNvPr id="8" name="Rectangle 7"/>
          <p:cNvSpPr/>
          <p:nvPr/>
        </p:nvSpPr>
        <p:spPr>
          <a:xfrm>
            <a:off x="588752" y="3492429"/>
            <a:ext cx="3810659" cy="369332"/>
          </a:xfrm>
          <a:prstGeom prst="rect">
            <a:avLst/>
          </a:prstGeom>
        </p:spPr>
        <p:txBody>
          <a:bodyPr wrap="none">
            <a:spAutoFit/>
          </a:bodyPr>
          <a:lstStyle/>
          <a:p>
            <a:r>
              <a:rPr lang="en-US" dirty="0">
                <a:solidFill>
                  <a:srgbClr val="FFFF00"/>
                </a:solidFill>
                <a:latin typeface="Courier" charset="0"/>
                <a:ea typeface="Courier" charset="0"/>
                <a:cs typeface="Courier" charset="0"/>
              </a:rPr>
              <a:t>dj4e-samples/form/</a:t>
            </a:r>
            <a:r>
              <a:rPr lang="en-US" dirty="0" err="1">
                <a:solidFill>
                  <a:srgbClr val="FFFF00"/>
                </a:solidFill>
                <a:latin typeface="Courier" charset="0"/>
                <a:ea typeface="Courier" charset="0"/>
                <a:cs typeface="Courier" charset="0"/>
              </a:rPr>
              <a:t>views.py</a:t>
            </a:r>
            <a:endParaRPr lang="en-US" dirty="0">
              <a:solidFill>
                <a:srgbClr val="FFFF00"/>
              </a:solidFill>
              <a:effectLst/>
              <a:latin typeface="Courier" charset="0"/>
              <a:ea typeface="Courier" charset="0"/>
              <a:cs typeface="Courier" charset="0"/>
            </a:endParaRPr>
          </a:p>
        </p:txBody>
      </p:sp>
      <p:sp>
        <p:nvSpPr>
          <p:cNvPr id="9" name="Rectangle 8"/>
          <p:cNvSpPr/>
          <p:nvPr/>
        </p:nvSpPr>
        <p:spPr>
          <a:xfrm>
            <a:off x="6941901" y="1602832"/>
            <a:ext cx="4935767" cy="3754874"/>
          </a:xfrm>
          <a:prstGeom prst="rect">
            <a:avLst/>
          </a:prstGeom>
          <a:solidFill>
            <a:schemeClr val="tx1"/>
          </a:solidFill>
        </p:spPr>
        <p:txBody>
          <a:bodyPr wrap="square">
            <a:spAutoFit/>
          </a:bodyPr>
          <a:lstStyle/>
          <a:p>
            <a:r>
              <a:rPr lang="en-US" sz="1400" dirty="0">
                <a:solidFill>
                  <a:srgbClr val="000000"/>
                </a:solidFill>
                <a:latin typeface="Courier" charset="0"/>
                <a:ea typeface="Courier" charset="0"/>
                <a:cs typeface="Courier" charset="0"/>
              </a:rPr>
              <a:t>&lt;</a:t>
            </a:r>
            <a:r>
              <a:rPr lang="en-US" sz="1400" dirty="0" err="1">
                <a:solidFill>
                  <a:srgbClr val="000000"/>
                </a:solidFill>
                <a:latin typeface="Courier" charset="0"/>
                <a:ea typeface="Courier" charset="0"/>
                <a:cs typeface="Courier" charset="0"/>
              </a:rPr>
              <a:t>tr</a:t>
            </a:r>
            <a:r>
              <a:rPr lang="en-US" sz="1400" dirty="0">
                <a:solidFill>
                  <a:srgbClr val="000000"/>
                </a:solidFill>
                <a:latin typeface="Courier" charset="0"/>
                <a:ea typeface="Courier" charset="0"/>
                <a:cs typeface="Courier" charset="0"/>
              </a:rPr>
              <a:t>&gt;&lt;</a:t>
            </a:r>
            <a:r>
              <a:rPr lang="en-US" sz="1400" dirty="0" err="1">
                <a:solidFill>
                  <a:srgbClr val="000000"/>
                </a:solidFill>
                <a:latin typeface="Courier" charset="0"/>
                <a:ea typeface="Courier" charset="0"/>
                <a:cs typeface="Courier" charset="0"/>
              </a:rPr>
              <a:t>th</a:t>
            </a:r>
            <a:r>
              <a:rPr lang="en-US" sz="1400" dirty="0">
                <a:solidFill>
                  <a:srgbClr val="000000"/>
                </a:solidFill>
                <a:latin typeface="Courier" charset="0"/>
                <a:ea typeface="Courier" charset="0"/>
                <a:cs typeface="Courier" charset="0"/>
              </a:rPr>
              <a:t>&gt;</a:t>
            </a:r>
          </a:p>
          <a:p>
            <a:r>
              <a:rPr lang="en-US" sz="1400" dirty="0">
                <a:solidFill>
                  <a:srgbClr val="000000"/>
                </a:solidFill>
                <a:latin typeface="Courier" charset="0"/>
                <a:ea typeface="Courier" charset="0"/>
                <a:cs typeface="Courier" charset="0"/>
              </a:rPr>
              <a:t>&lt;label for="</a:t>
            </a:r>
            <a:r>
              <a:rPr lang="en-US" sz="1400" dirty="0" err="1">
                <a:solidFill>
                  <a:srgbClr val="000000"/>
                </a:solidFill>
                <a:latin typeface="Courier" charset="0"/>
                <a:ea typeface="Courier" charset="0"/>
                <a:cs typeface="Courier" charset="0"/>
              </a:rPr>
              <a:t>id_title</a:t>
            </a:r>
            <a:r>
              <a:rPr lang="en-US" sz="1400" dirty="0">
                <a:solidFill>
                  <a:srgbClr val="000000"/>
                </a:solidFill>
                <a:latin typeface="Courier" charset="0"/>
                <a:ea typeface="Courier" charset="0"/>
                <a:cs typeface="Courier" charset="0"/>
              </a:rPr>
              <a:t>"&gt;Title:&lt;/label&gt;&lt;/</a:t>
            </a:r>
            <a:r>
              <a:rPr lang="en-US" sz="1400" dirty="0" err="1">
                <a:solidFill>
                  <a:srgbClr val="000000"/>
                </a:solidFill>
                <a:latin typeface="Courier" charset="0"/>
                <a:ea typeface="Courier" charset="0"/>
                <a:cs typeface="Courier" charset="0"/>
              </a:rPr>
              <a:t>th</a:t>
            </a:r>
            <a:r>
              <a:rPr lang="en-US" sz="1400" dirty="0">
                <a:solidFill>
                  <a:srgbClr val="000000"/>
                </a:solidFill>
                <a:latin typeface="Courier" charset="0"/>
                <a:ea typeface="Courier" charset="0"/>
                <a:cs typeface="Courier" charset="0"/>
              </a:rPr>
              <a:t>&gt;</a:t>
            </a:r>
          </a:p>
          <a:p>
            <a:r>
              <a:rPr lang="en-US" sz="1400" dirty="0">
                <a:solidFill>
                  <a:srgbClr val="000000"/>
                </a:solidFill>
                <a:latin typeface="Courier" charset="0"/>
                <a:ea typeface="Courier" charset="0"/>
                <a:cs typeface="Courier" charset="0"/>
              </a:rPr>
              <a:t>&lt;td&gt;&lt;input type="text" name="title"</a:t>
            </a:r>
          </a:p>
          <a:p>
            <a:r>
              <a:rPr lang="en-US" sz="1400" dirty="0">
                <a:solidFill>
                  <a:srgbClr val="000000"/>
                </a:solidFill>
                <a:latin typeface="Courier" charset="0"/>
                <a:ea typeface="Courier" charset="0"/>
                <a:cs typeface="Courier" charset="0"/>
              </a:rPr>
              <a:t>required id="</a:t>
            </a:r>
            <a:r>
              <a:rPr lang="en-US" sz="1400" dirty="0" err="1">
                <a:solidFill>
                  <a:srgbClr val="000000"/>
                </a:solidFill>
                <a:latin typeface="Courier" charset="0"/>
                <a:ea typeface="Courier" charset="0"/>
                <a:cs typeface="Courier" charset="0"/>
              </a:rPr>
              <a:t>id_title</a:t>
            </a:r>
            <a:r>
              <a:rPr lang="en-US" sz="1400" dirty="0">
                <a:solidFill>
                  <a:srgbClr val="000000"/>
                </a:solidFill>
                <a:latin typeface="Courier" charset="0"/>
                <a:ea typeface="Courier" charset="0"/>
                <a:cs typeface="Courier" charset="0"/>
              </a:rPr>
              <a:t>"&gt;&lt;/td&gt;&lt;/</a:t>
            </a:r>
            <a:r>
              <a:rPr lang="en-US" sz="1400" dirty="0" err="1">
                <a:solidFill>
                  <a:srgbClr val="000000"/>
                </a:solidFill>
                <a:latin typeface="Courier" charset="0"/>
                <a:ea typeface="Courier" charset="0"/>
                <a:cs typeface="Courier" charset="0"/>
              </a:rPr>
              <a:t>tr</a:t>
            </a:r>
            <a:r>
              <a:rPr lang="en-US" sz="1400" dirty="0">
                <a:solidFill>
                  <a:srgbClr val="000000"/>
                </a:solidFill>
                <a:latin typeface="Courier" charset="0"/>
                <a:ea typeface="Courier" charset="0"/>
                <a:cs typeface="Courier" charset="0"/>
              </a:rPr>
              <a:t>&gt;</a:t>
            </a:r>
          </a:p>
          <a:p>
            <a:r>
              <a:rPr lang="en-US" sz="1400" dirty="0">
                <a:solidFill>
                  <a:srgbClr val="000000"/>
                </a:solidFill>
                <a:latin typeface="Courier" charset="0"/>
                <a:ea typeface="Courier" charset="0"/>
                <a:cs typeface="Courier" charset="0"/>
              </a:rPr>
              <a:t>&lt;</a:t>
            </a:r>
            <a:r>
              <a:rPr lang="en-US" sz="1400" dirty="0" err="1">
                <a:solidFill>
                  <a:srgbClr val="000000"/>
                </a:solidFill>
                <a:latin typeface="Courier" charset="0"/>
                <a:ea typeface="Courier" charset="0"/>
                <a:cs typeface="Courier" charset="0"/>
              </a:rPr>
              <a:t>tr</a:t>
            </a:r>
            <a:r>
              <a:rPr lang="en-US" sz="1400" dirty="0">
                <a:solidFill>
                  <a:srgbClr val="000000"/>
                </a:solidFill>
                <a:latin typeface="Courier" charset="0"/>
                <a:ea typeface="Courier" charset="0"/>
                <a:cs typeface="Courier" charset="0"/>
              </a:rPr>
              <a:t>&gt;&lt;</a:t>
            </a:r>
            <a:r>
              <a:rPr lang="en-US" sz="1400" dirty="0" err="1">
                <a:solidFill>
                  <a:srgbClr val="000000"/>
                </a:solidFill>
                <a:latin typeface="Courier" charset="0"/>
                <a:ea typeface="Courier" charset="0"/>
                <a:cs typeface="Courier" charset="0"/>
              </a:rPr>
              <a:t>th</a:t>
            </a:r>
            <a:r>
              <a:rPr lang="en-US" sz="1400" dirty="0">
                <a:solidFill>
                  <a:srgbClr val="000000"/>
                </a:solidFill>
                <a:latin typeface="Courier" charset="0"/>
                <a:ea typeface="Courier" charset="0"/>
                <a:cs typeface="Courier" charset="0"/>
              </a:rPr>
              <a:t>&gt;</a:t>
            </a:r>
          </a:p>
          <a:p>
            <a:r>
              <a:rPr lang="en-US" sz="1400" dirty="0">
                <a:solidFill>
                  <a:srgbClr val="000000"/>
                </a:solidFill>
                <a:latin typeface="Courier" charset="0"/>
                <a:ea typeface="Courier" charset="0"/>
                <a:cs typeface="Courier" charset="0"/>
              </a:rPr>
              <a:t>&lt;label for="</a:t>
            </a:r>
            <a:r>
              <a:rPr lang="en-US" sz="1400" dirty="0" err="1">
                <a:solidFill>
                  <a:srgbClr val="000000"/>
                </a:solidFill>
                <a:latin typeface="Courier" charset="0"/>
                <a:ea typeface="Courier" charset="0"/>
                <a:cs typeface="Courier" charset="0"/>
              </a:rPr>
              <a:t>id_mileage</a:t>
            </a:r>
            <a:r>
              <a:rPr lang="en-US" sz="1400" dirty="0">
                <a:solidFill>
                  <a:srgbClr val="000000"/>
                </a:solidFill>
                <a:latin typeface="Courier" charset="0"/>
                <a:ea typeface="Courier" charset="0"/>
                <a:cs typeface="Courier" charset="0"/>
              </a:rPr>
              <a:t>"&gt;Mileage:&lt;/label&gt;</a:t>
            </a:r>
          </a:p>
          <a:p>
            <a:r>
              <a:rPr lang="en-US" sz="1400" dirty="0">
                <a:solidFill>
                  <a:srgbClr val="000000"/>
                </a:solidFill>
                <a:latin typeface="Courier" charset="0"/>
                <a:ea typeface="Courier" charset="0"/>
                <a:cs typeface="Courier" charset="0"/>
              </a:rPr>
              <a:t>&lt;/</a:t>
            </a:r>
            <a:r>
              <a:rPr lang="en-US" sz="1400" dirty="0" err="1">
                <a:solidFill>
                  <a:srgbClr val="000000"/>
                </a:solidFill>
                <a:latin typeface="Courier" charset="0"/>
                <a:ea typeface="Courier" charset="0"/>
                <a:cs typeface="Courier" charset="0"/>
              </a:rPr>
              <a:t>th</a:t>
            </a:r>
            <a:r>
              <a:rPr lang="en-US" sz="1400" dirty="0">
                <a:solidFill>
                  <a:srgbClr val="000000"/>
                </a:solidFill>
                <a:latin typeface="Courier" charset="0"/>
                <a:ea typeface="Courier" charset="0"/>
                <a:cs typeface="Courier" charset="0"/>
              </a:rPr>
              <a:t>&gt;&lt;td&gt;</a:t>
            </a:r>
          </a:p>
          <a:p>
            <a:r>
              <a:rPr lang="en-US" sz="1400" dirty="0">
                <a:solidFill>
                  <a:srgbClr val="000000"/>
                </a:solidFill>
                <a:latin typeface="Courier" charset="0"/>
                <a:ea typeface="Courier" charset="0"/>
                <a:cs typeface="Courier" charset="0"/>
              </a:rPr>
              <a:t>&lt;input type="number" name="mileage" required id="</a:t>
            </a:r>
            <a:r>
              <a:rPr lang="en-US" sz="1400" dirty="0" err="1">
                <a:solidFill>
                  <a:srgbClr val="000000"/>
                </a:solidFill>
                <a:latin typeface="Courier" charset="0"/>
                <a:ea typeface="Courier" charset="0"/>
                <a:cs typeface="Courier" charset="0"/>
              </a:rPr>
              <a:t>id_mileage</a:t>
            </a:r>
            <a:r>
              <a:rPr lang="en-US" sz="1400" dirty="0">
                <a:solidFill>
                  <a:srgbClr val="000000"/>
                </a:solidFill>
                <a:latin typeface="Courier" charset="0"/>
                <a:ea typeface="Courier" charset="0"/>
                <a:cs typeface="Courier" charset="0"/>
              </a:rPr>
              <a:t>"&gt;</a:t>
            </a:r>
          </a:p>
          <a:p>
            <a:r>
              <a:rPr lang="en-US" sz="1400" dirty="0">
                <a:solidFill>
                  <a:srgbClr val="000000"/>
                </a:solidFill>
                <a:latin typeface="Courier" charset="0"/>
                <a:ea typeface="Courier" charset="0"/>
                <a:cs typeface="Courier" charset="0"/>
              </a:rPr>
              <a:t>&lt;/td&gt;&lt;/</a:t>
            </a:r>
            <a:r>
              <a:rPr lang="en-US" sz="1400" dirty="0" err="1">
                <a:solidFill>
                  <a:srgbClr val="000000"/>
                </a:solidFill>
                <a:latin typeface="Courier" charset="0"/>
                <a:ea typeface="Courier" charset="0"/>
                <a:cs typeface="Courier" charset="0"/>
              </a:rPr>
              <a:t>tr</a:t>
            </a:r>
            <a:r>
              <a:rPr lang="en-US" sz="1400" dirty="0">
                <a:solidFill>
                  <a:srgbClr val="000000"/>
                </a:solidFill>
                <a:latin typeface="Courier" charset="0"/>
                <a:ea typeface="Courier" charset="0"/>
                <a:cs typeface="Courier" charset="0"/>
              </a:rPr>
              <a:t>&gt;</a:t>
            </a:r>
          </a:p>
          <a:p>
            <a:r>
              <a:rPr lang="en-US" sz="1400" dirty="0">
                <a:solidFill>
                  <a:srgbClr val="000000"/>
                </a:solidFill>
                <a:latin typeface="Courier" charset="0"/>
                <a:ea typeface="Courier" charset="0"/>
                <a:cs typeface="Courier" charset="0"/>
              </a:rPr>
              <a:t>&lt;</a:t>
            </a:r>
            <a:r>
              <a:rPr lang="en-US" sz="1400" dirty="0" err="1">
                <a:solidFill>
                  <a:srgbClr val="000000"/>
                </a:solidFill>
                <a:latin typeface="Courier" charset="0"/>
                <a:ea typeface="Courier" charset="0"/>
                <a:cs typeface="Courier" charset="0"/>
              </a:rPr>
              <a:t>tr</a:t>
            </a:r>
            <a:r>
              <a:rPr lang="en-US" sz="1400" dirty="0">
                <a:solidFill>
                  <a:srgbClr val="000000"/>
                </a:solidFill>
                <a:latin typeface="Courier" charset="0"/>
                <a:ea typeface="Courier" charset="0"/>
                <a:cs typeface="Courier" charset="0"/>
              </a:rPr>
              <a:t>&gt;&lt;</a:t>
            </a:r>
            <a:r>
              <a:rPr lang="en-US" sz="1400" dirty="0" err="1">
                <a:solidFill>
                  <a:srgbClr val="000000"/>
                </a:solidFill>
                <a:latin typeface="Courier" charset="0"/>
                <a:ea typeface="Courier" charset="0"/>
                <a:cs typeface="Courier" charset="0"/>
              </a:rPr>
              <a:t>th</a:t>
            </a:r>
            <a:r>
              <a:rPr lang="en-US" sz="1400" dirty="0">
                <a:solidFill>
                  <a:srgbClr val="000000"/>
                </a:solidFill>
                <a:latin typeface="Courier" charset="0"/>
                <a:ea typeface="Courier" charset="0"/>
                <a:cs typeface="Courier" charset="0"/>
              </a:rPr>
              <a:t>&gt;</a:t>
            </a:r>
          </a:p>
          <a:p>
            <a:r>
              <a:rPr lang="en-US" sz="1400" dirty="0">
                <a:solidFill>
                  <a:srgbClr val="000000"/>
                </a:solidFill>
                <a:latin typeface="Courier" charset="0"/>
                <a:ea typeface="Courier" charset="0"/>
                <a:cs typeface="Courier" charset="0"/>
              </a:rPr>
              <a:t>&lt;label for="</a:t>
            </a:r>
            <a:r>
              <a:rPr lang="en-US" sz="1400" dirty="0" err="1">
                <a:solidFill>
                  <a:srgbClr val="000000"/>
                </a:solidFill>
                <a:latin typeface="Courier" charset="0"/>
                <a:ea typeface="Courier" charset="0"/>
                <a:cs typeface="Courier" charset="0"/>
              </a:rPr>
              <a:t>id_purchase_date</a:t>
            </a:r>
            <a:r>
              <a:rPr lang="en-US" sz="1400" dirty="0">
                <a:solidFill>
                  <a:srgbClr val="000000"/>
                </a:solidFill>
                <a:latin typeface="Courier" charset="0"/>
                <a:ea typeface="Courier" charset="0"/>
                <a:cs typeface="Courier" charset="0"/>
              </a:rPr>
              <a:t>"&gt;</a:t>
            </a:r>
          </a:p>
          <a:p>
            <a:r>
              <a:rPr lang="en-US" sz="1400" dirty="0">
                <a:solidFill>
                  <a:srgbClr val="000000"/>
                </a:solidFill>
                <a:latin typeface="Courier" charset="0"/>
                <a:ea typeface="Courier" charset="0"/>
                <a:cs typeface="Courier" charset="0"/>
              </a:rPr>
              <a:t>Purchase date:&lt;/label&gt;</a:t>
            </a:r>
          </a:p>
          <a:p>
            <a:r>
              <a:rPr lang="en-US" sz="1400" dirty="0">
                <a:solidFill>
                  <a:srgbClr val="000000"/>
                </a:solidFill>
                <a:latin typeface="Courier" charset="0"/>
                <a:ea typeface="Courier" charset="0"/>
                <a:cs typeface="Courier" charset="0"/>
              </a:rPr>
              <a:t>&lt;/</a:t>
            </a:r>
            <a:r>
              <a:rPr lang="en-US" sz="1400" dirty="0" err="1">
                <a:solidFill>
                  <a:srgbClr val="000000"/>
                </a:solidFill>
                <a:latin typeface="Courier" charset="0"/>
                <a:ea typeface="Courier" charset="0"/>
                <a:cs typeface="Courier" charset="0"/>
              </a:rPr>
              <a:t>th</a:t>
            </a:r>
            <a:r>
              <a:rPr lang="en-US" sz="1400" dirty="0">
                <a:solidFill>
                  <a:srgbClr val="000000"/>
                </a:solidFill>
                <a:latin typeface="Courier" charset="0"/>
                <a:ea typeface="Courier" charset="0"/>
                <a:cs typeface="Courier" charset="0"/>
              </a:rPr>
              <a:t>&gt;&lt;td&gt;</a:t>
            </a:r>
          </a:p>
          <a:p>
            <a:r>
              <a:rPr lang="en-US" sz="1400" dirty="0">
                <a:solidFill>
                  <a:srgbClr val="000000"/>
                </a:solidFill>
                <a:latin typeface="Courier" charset="0"/>
                <a:ea typeface="Courier" charset="0"/>
                <a:cs typeface="Courier" charset="0"/>
              </a:rPr>
              <a:t>&lt;input type="text" name="</a:t>
            </a:r>
            <a:r>
              <a:rPr lang="en-US" sz="1400" dirty="0" err="1">
                <a:solidFill>
                  <a:srgbClr val="000000"/>
                </a:solidFill>
                <a:latin typeface="Courier" charset="0"/>
                <a:ea typeface="Courier" charset="0"/>
                <a:cs typeface="Courier" charset="0"/>
              </a:rPr>
              <a:t>purchase_date</a:t>
            </a:r>
            <a:r>
              <a:rPr lang="en-US" sz="1400" dirty="0">
                <a:solidFill>
                  <a:srgbClr val="000000"/>
                </a:solidFill>
                <a:latin typeface="Courier" charset="0"/>
                <a:ea typeface="Courier" charset="0"/>
                <a:cs typeface="Courier" charset="0"/>
              </a:rPr>
              <a:t>"</a:t>
            </a:r>
          </a:p>
          <a:p>
            <a:r>
              <a:rPr lang="en-US" sz="1400" dirty="0">
                <a:solidFill>
                  <a:srgbClr val="000000"/>
                </a:solidFill>
                <a:latin typeface="Courier" charset="0"/>
                <a:ea typeface="Courier" charset="0"/>
                <a:cs typeface="Courier" charset="0"/>
              </a:rPr>
              <a:t>required id="</a:t>
            </a:r>
            <a:r>
              <a:rPr lang="en-US" sz="1400" dirty="0" err="1">
                <a:solidFill>
                  <a:srgbClr val="000000"/>
                </a:solidFill>
                <a:latin typeface="Courier" charset="0"/>
                <a:ea typeface="Courier" charset="0"/>
                <a:cs typeface="Courier" charset="0"/>
              </a:rPr>
              <a:t>id_purchase_date</a:t>
            </a:r>
            <a:r>
              <a:rPr lang="en-US" sz="1400" dirty="0">
                <a:solidFill>
                  <a:srgbClr val="000000"/>
                </a:solidFill>
                <a:latin typeface="Courier" charset="0"/>
                <a:ea typeface="Courier" charset="0"/>
                <a:cs typeface="Courier" charset="0"/>
              </a:rPr>
              <a:t>"&gt;</a:t>
            </a:r>
          </a:p>
          <a:p>
            <a:r>
              <a:rPr lang="en-US" sz="1400" dirty="0">
                <a:solidFill>
                  <a:srgbClr val="000000"/>
                </a:solidFill>
                <a:latin typeface="Courier" charset="0"/>
                <a:ea typeface="Courier" charset="0"/>
                <a:cs typeface="Courier" charset="0"/>
              </a:rPr>
              <a:t>&lt;/td&gt;&lt;/</a:t>
            </a:r>
            <a:r>
              <a:rPr lang="en-US" sz="1400" dirty="0" err="1">
                <a:solidFill>
                  <a:srgbClr val="000000"/>
                </a:solidFill>
                <a:latin typeface="Courier" charset="0"/>
                <a:ea typeface="Courier" charset="0"/>
                <a:cs typeface="Courier" charset="0"/>
              </a:rPr>
              <a:t>tr</a:t>
            </a:r>
            <a:r>
              <a:rPr lang="en-US" sz="1400" dirty="0">
                <a:solidFill>
                  <a:srgbClr val="000000"/>
                </a:solidFill>
                <a:latin typeface="Courier" charset="0"/>
                <a:ea typeface="Courier" charset="0"/>
                <a:cs typeface="Courier" charset="0"/>
              </a:rPr>
              <a:t>&gt;</a:t>
            </a:r>
          </a:p>
        </p:txBody>
      </p:sp>
      <p:sp>
        <p:nvSpPr>
          <p:cNvPr id="10" name="Rectangle 9"/>
          <p:cNvSpPr/>
          <p:nvPr/>
        </p:nvSpPr>
        <p:spPr>
          <a:xfrm>
            <a:off x="6767073" y="1027906"/>
            <a:ext cx="5285421" cy="369332"/>
          </a:xfrm>
          <a:prstGeom prst="rect">
            <a:avLst/>
          </a:prstGeom>
        </p:spPr>
        <p:txBody>
          <a:bodyPr wrap="none">
            <a:spAutoFit/>
          </a:bodyPr>
          <a:lstStyle/>
          <a:p>
            <a:r>
              <a:rPr lang="en-US">
                <a:solidFill>
                  <a:srgbClr val="FFFF00"/>
                </a:solidFill>
                <a:latin typeface="Courier" charset="0"/>
                <a:ea typeface="Courier" charset="0"/>
                <a:cs typeface="Courier" charset="0"/>
              </a:rPr>
              <a:t>https://samples.dj4e.com/form/example</a:t>
            </a:r>
          </a:p>
        </p:txBody>
      </p:sp>
      <p:cxnSp>
        <p:nvCxnSpPr>
          <p:cNvPr id="16" name="Straight Arrow Connector 15">
            <a:extLst>
              <a:ext uri="{FF2B5EF4-FFF2-40B4-BE49-F238E27FC236}">
                <a16:creationId xmlns:a16="http://schemas.microsoft.com/office/drawing/2014/main" id="{CE37A690-BA79-425C-9520-F50911BF5EB8}"/>
              </a:ext>
            </a:extLst>
          </p:cNvPr>
          <p:cNvCxnSpPr>
            <a:cxnSpLocks/>
          </p:cNvCxnSpPr>
          <p:nvPr/>
        </p:nvCxnSpPr>
        <p:spPr>
          <a:xfrm flipV="1">
            <a:off x="8704613" y="5255168"/>
            <a:ext cx="225632" cy="1466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D80DC0C-C315-4E26-A7C6-A66FBC43526B}"/>
              </a:ext>
            </a:extLst>
          </p:cNvPr>
          <p:cNvCxnSpPr>
            <a:cxnSpLocks/>
          </p:cNvCxnSpPr>
          <p:nvPr/>
        </p:nvCxnSpPr>
        <p:spPr>
          <a:xfrm flipV="1">
            <a:off x="3063834" y="5376732"/>
            <a:ext cx="1686296" cy="14812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573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form in a template</a:t>
            </a:r>
          </a:p>
        </p:txBody>
      </p:sp>
      <p:sp>
        <p:nvSpPr>
          <p:cNvPr id="3" name="Rectangle 2"/>
          <p:cNvSpPr/>
          <p:nvPr/>
        </p:nvSpPr>
        <p:spPr>
          <a:xfrm>
            <a:off x="838200" y="2290764"/>
            <a:ext cx="9777413" cy="3416320"/>
          </a:xfrm>
          <a:prstGeom prst="rect">
            <a:avLst/>
          </a:prstGeom>
          <a:solidFill>
            <a:schemeClr val="tx1"/>
          </a:solidFill>
        </p:spPr>
        <p:txBody>
          <a:bodyPr wrap="square">
            <a:spAutoFit/>
          </a:bodyPr>
          <a:lstStyle/>
          <a:p>
            <a:r>
              <a:rPr lang="mr-IN" dirty="0">
                <a:solidFill>
                  <a:srgbClr val="2EAEBB"/>
                </a:solidFill>
                <a:latin typeface="Courier" charset="0"/>
                <a:ea typeface="Courier" charset="0"/>
                <a:cs typeface="Courier" charset="0"/>
              </a:rPr>
              <a:t>&lt;</a:t>
            </a:r>
            <a:r>
              <a:rPr lang="mr-IN" dirty="0" err="1">
                <a:solidFill>
                  <a:srgbClr val="C1651C"/>
                </a:solidFill>
                <a:latin typeface="Courier" charset="0"/>
                <a:ea typeface="Courier" charset="0"/>
                <a:cs typeface="Courier" charset="0"/>
              </a:rPr>
              <a:t>p</a:t>
            </a:r>
            <a:r>
              <a:rPr lang="mr-IN" dirty="0">
                <a:solidFill>
                  <a:srgbClr val="2EAEBB"/>
                </a:solidFill>
                <a:latin typeface="Courier" charset="0"/>
                <a:ea typeface="Courier" charset="0"/>
                <a:cs typeface="Courier" charset="0"/>
              </a:rPr>
              <a:t>&gt;</a:t>
            </a:r>
            <a:endParaRPr lang="mr-IN" dirty="0">
              <a:solidFill>
                <a:srgbClr val="000000"/>
              </a:solidFill>
              <a:latin typeface="Courier" charset="0"/>
              <a:ea typeface="Courier" charset="0"/>
              <a:cs typeface="Courier" charset="0"/>
            </a:endParaRPr>
          </a:p>
          <a:p>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&lt;</a:t>
            </a:r>
            <a:r>
              <a:rPr lang="en-US" dirty="0">
                <a:solidFill>
                  <a:srgbClr val="C1651C"/>
                </a:solidFill>
                <a:latin typeface="Courier" charset="0"/>
                <a:ea typeface="Courier" charset="0"/>
                <a:cs typeface="Courier" charset="0"/>
              </a:rPr>
              <a:t>form</a:t>
            </a:r>
            <a:r>
              <a:rPr lang="en-US" dirty="0">
                <a:solidFill>
                  <a:srgbClr val="2EAEBB"/>
                </a:solidFill>
                <a:latin typeface="Courier" charset="0"/>
                <a:ea typeface="Courier" charset="0"/>
                <a:cs typeface="Courier" charset="0"/>
              </a:rPr>
              <a:t> </a:t>
            </a:r>
            <a:r>
              <a:rPr lang="en-US" dirty="0">
                <a:solidFill>
                  <a:srgbClr val="2FB41D"/>
                </a:solidFill>
                <a:latin typeface="Courier" charset="0"/>
                <a:ea typeface="Courier" charset="0"/>
                <a:cs typeface="Courier" charset="0"/>
              </a:rPr>
              <a:t>action</a:t>
            </a:r>
            <a:r>
              <a:rPr lang="en-US" dirty="0">
                <a:solidFill>
                  <a:srgbClr val="2EAEBB"/>
                </a:solidFill>
                <a:latin typeface="Courier" charset="0"/>
                <a:ea typeface="Courier" charset="0"/>
                <a:cs typeface="Courier" charset="0"/>
              </a:rPr>
              <a:t>=</a:t>
            </a:r>
            <a:r>
              <a:rPr lang="en-US" dirty="0">
                <a:solidFill>
                  <a:srgbClr val="B42419"/>
                </a:solidFill>
                <a:latin typeface="Courier" charset="0"/>
                <a:ea typeface="Courier" charset="0"/>
                <a:cs typeface="Courier" charset="0"/>
              </a:rPr>
              <a:t>""</a:t>
            </a:r>
            <a:r>
              <a:rPr lang="en-US" dirty="0">
                <a:solidFill>
                  <a:srgbClr val="2EAEBB"/>
                </a:solidFill>
                <a:latin typeface="Courier" charset="0"/>
                <a:ea typeface="Courier" charset="0"/>
                <a:cs typeface="Courier" charset="0"/>
              </a:rPr>
              <a:t> </a:t>
            </a:r>
            <a:r>
              <a:rPr lang="en-US" dirty="0">
                <a:solidFill>
                  <a:srgbClr val="2FB41D"/>
                </a:solidFill>
                <a:latin typeface="Courier" charset="0"/>
                <a:ea typeface="Courier" charset="0"/>
                <a:cs typeface="Courier" charset="0"/>
              </a:rPr>
              <a:t>method</a:t>
            </a:r>
            <a:r>
              <a:rPr lang="en-US" dirty="0">
                <a:solidFill>
                  <a:srgbClr val="2EAEBB"/>
                </a:solidFill>
                <a:latin typeface="Courier" charset="0"/>
                <a:ea typeface="Courier" charset="0"/>
                <a:cs typeface="Courier" charset="0"/>
              </a:rPr>
              <a:t>=</a:t>
            </a:r>
            <a:r>
              <a:rPr lang="en-US" dirty="0">
                <a:solidFill>
                  <a:srgbClr val="B42419"/>
                </a:solidFill>
                <a:latin typeface="Courier" charset="0"/>
                <a:ea typeface="Courier" charset="0"/>
                <a:cs typeface="Courier" charset="0"/>
              </a:rPr>
              <a:t>"post"</a:t>
            </a:r>
            <a:r>
              <a:rPr lang="en-US" dirty="0">
                <a:solidFill>
                  <a:srgbClr val="2EAEBB"/>
                </a:solidFill>
                <a:latin typeface="Courier" charset="0"/>
                <a:ea typeface="Courier" charset="0"/>
                <a:cs typeface="Courier" charset="0"/>
              </a:rPr>
              <a:t>&gt;</a:t>
            </a:r>
            <a:endParaRPr lang="en-US" dirty="0">
              <a:solidFill>
                <a:srgbClr val="000000"/>
              </a:solidFill>
              <a:latin typeface="Courier" charset="0"/>
              <a:ea typeface="Courier" charset="0"/>
              <a:cs typeface="Courier" charset="0"/>
            </a:endParaRPr>
          </a:p>
          <a:p>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csrf_token</a:t>
            </a:r>
            <a:r>
              <a:rPr lang="mr-IN" dirty="0">
                <a:solidFill>
                  <a:srgbClr val="000000"/>
                </a:solidFill>
                <a:latin typeface="Courier" charset="0"/>
                <a:ea typeface="Courier" charset="0"/>
                <a:cs typeface="Courier" charset="0"/>
              </a:rPr>
              <a:t> %}</a:t>
            </a:r>
          </a:p>
          <a:p>
            <a:r>
              <a:rPr lang="mr-IN" dirty="0">
                <a:solidFill>
                  <a:srgbClr val="000000"/>
                </a:solidFill>
                <a:latin typeface="Courier" charset="0"/>
                <a:ea typeface="Courier" charset="0"/>
                <a:cs typeface="Courier" charset="0"/>
              </a:rPr>
              <a:t>    </a:t>
            </a:r>
            <a:r>
              <a:rPr lang="mr-IN" dirty="0">
                <a:solidFill>
                  <a:srgbClr val="2EAEBB"/>
                </a:solidFill>
                <a:latin typeface="Courier" charset="0"/>
                <a:ea typeface="Courier" charset="0"/>
                <a:cs typeface="Courier" charset="0"/>
              </a:rPr>
              <a:t>&lt;</a:t>
            </a:r>
            <a:r>
              <a:rPr lang="mr-IN" dirty="0" err="1">
                <a:solidFill>
                  <a:srgbClr val="C1651C"/>
                </a:solidFill>
                <a:latin typeface="Courier" charset="0"/>
                <a:ea typeface="Courier" charset="0"/>
                <a:cs typeface="Courier" charset="0"/>
              </a:rPr>
              <a:t>table</a:t>
            </a:r>
            <a:r>
              <a:rPr lang="mr-IN" dirty="0">
                <a:solidFill>
                  <a:srgbClr val="2EAEBB"/>
                </a:solidFill>
                <a:latin typeface="Courier" charset="0"/>
                <a:ea typeface="Courier" charset="0"/>
                <a:cs typeface="Courier" charset="0"/>
              </a:rPr>
              <a:t>&gt;</a:t>
            </a:r>
            <a:endParaRPr lang="mr-IN" dirty="0">
              <a:solidFill>
                <a:srgbClr val="000000"/>
              </a:solidFill>
              <a:latin typeface="Courier" charset="0"/>
              <a:ea typeface="Courier" charset="0"/>
              <a:cs typeface="Courier" charset="0"/>
            </a:endParaRPr>
          </a:p>
          <a:p>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form.as_table</a:t>
            </a:r>
            <a:r>
              <a:rPr lang="mr-IN" dirty="0">
                <a:solidFill>
                  <a:srgbClr val="000000"/>
                </a:solidFill>
                <a:latin typeface="Courier" charset="0"/>
                <a:ea typeface="Courier" charset="0"/>
                <a:cs typeface="Courier" charset="0"/>
              </a:rPr>
              <a:t> }}</a:t>
            </a:r>
          </a:p>
          <a:p>
            <a:r>
              <a:rPr lang="mr-IN" dirty="0">
                <a:solidFill>
                  <a:srgbClr val="000000"/>
                </a:solidFill>
                <a:latin typeface="Courier" charset="0"/>
                <a:ea typeface="Courier" charset="0"/>
                <a:cs typeface="Courier" charset="0"/>
              </a:rPr>
              <a:t>    </a:t>
            </a:r>
            <a:r>
              <a:rPr lang="mr-IN" dirty="0">
                <a:solidFill>
                  <a:srgbClr val="2EAEBB"/>
                </a:solidFill>
                <a:latin typeface="Courier" charset="0"/>
                <a:ea typeface="Courier" charset="0"/>
                <a:cs typeface="Courier" charset="0"/>
              </a:rPr>
              <a:t>&lt;/</a:t>
            </a:r>
            <a:r>
              <a:rPr lang="mr-IN" dirty="0" err="1">
                <a:solidFill>
                  <a:srgbClr val="C1651C"/>
                </a:solidFill>
                <a:latin typeface="Courier" charset="0"/>
                <a:ea typeface="Courier" charset="0"/>
                <a:cs typeface="Courier" charset="0"/>
              </a:rPr>
              <a:t>table</a:t>
            </a:r>
            <a:r>
              <a:rPr lang="mr-IN" dirty="0">
                <a:solidFill>
                  <a:srgbClr val="2EAEBB"/>
                </a:solidFill>
                <a:latin typeface="Courier" charset="0"/>
                <a:ea typeface="Courier" charset="0"/>
                <a:cs typeface="Courier" charset="0"/>
              </a:rPr>
              <a:t>&gt;</a:t>
            </a:r>
            <a:endParaRPr lang="mr-IN" dirty="0">
              <a:solidFill>
                <a:srgbClr val="000000"/>
              </a:solidFill>
              <a:latin typeface="Courier" charset="0"/>
              <a:ea typeface="Courier" charset="0"/>
              <a:cs typeface="Courier" charset="0"/>
            </a:endParaRPr>
          </a:p>
          <a:p>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&lt;</a:t>
            </a:r>
            <a:r>
              <a:rPr lang="en-US" dirty="0">
                <a:solidFill>
                  <a:srgbClr val="C1651C"/>
                </a:solidFill>
                <a:latin typeface="Courier" charset="0"/>
                <a:ea typeface="Courier" charset="0"/>
                <a:cs typeface="Courier" charset="0"/>
              </a:rPr>
              <a:t>input</a:t>
            </a:r>
            <a:r>
              <a:rPr lang="en-US" dirty="0">
                <a:solidFill>
                  <a:srgbClr val="2EAEBB"/>
                </a:solidFill>
                <a:latin typeface="Courier" charset="0"/>
                <a:ea typeface="Courier" charset="0"/>
                <a:cs typeface="Courier" charset="0"/>
              </a:rPr>
              <a:t> </a:t>
            </a:r>
            <a:r>
              <a:rPr lang="en-US" dirty="0">
                <a:solidFill>
                  <a:srgbClr val="2FB41D"/>
                </a:solidFill>
                <a:latin typeface="Courier" charset="0"/>
                <a:ea typeface="Courier" charset="0"/>
                <a:cs typeface="Courier" charset="0"/>
              </a:rPr>
              <a:t>type</a:t>
            </a:r>
            <a:r>
              <a:rPr lang="en-US" dirty="0">
                <a:solidFill>
                  <a:srgbClr val="2EAEBB"/>
                </a:solidFill>
                <a:latin typeface="Courier" charset="0"/>
                <a:ea typeface="Courier" charset="0"/>
                <a:cs typeface="Courier" charset="0"/>
              </a:rPr>
              <a:t>=</a:t>
            </a:r>
            <a:r>
              <a:rPr lang="en-US" dirty="0">
                <a:solidFill>
                  <a:srgbClr val="B42419"/>
                </a:solidFill>
                <a:latin typeface="Courier" charset="0"/>
                <a:ea typeface="Courier" charset="0"/>
                <a:cs typeface="Courier" charset="0"/>
              </a:rPr>
              <a:t>"submit"</a:t>
            </a:r>
            <a:r>
              <a:rPr lang="en-US" dirty="0">
                <a:solidFill>
                  <a:srgbClr val="2EAEBB"/>
                </a:solidFill>
                <a:latin typeface="Courier" charset="0"/>
                <a:ea typeface="Courier" charset="0"/>
                <a:cs typeface="Courier" charset="0"/>
              </a:rPr>
              <a:t> </a:t>
            </a:r>
            <a:r>
              <a:rPr lang="en-US" dirty="0">
                <a:solidFill>
                  <a:srgbClr val="2FB41D"/>
                </a:solidFill>
                <a:latin typeface="Courier" charset="0"/>
                <a:ea typeface="Courier" charset="0"/>
                <a:cs typeface="Courier" charset="0"/>
              </a:rPr>
              <a:t>value</a:t>
            </a:r>
            <a:r>
              <a:rPr lang="en-US" dirty="0">
                <a:solidFill>
                  <a:srgbClr val="2EAEBB"/>
                </a:solidFill>
                <a:latin typeface="Courier" charset="0"/>
                <a:ea typeface="Courier" charset="0"/>
                <a:cs typeface="Courier" charset="0"/>
              </a:rPr>
              <a:t>=</a:t>
            </a:r>
            <a:r>
              <a:rPr lang="en-US" dirty="0">
                <a:solidFill>
                  <a:srgbClr val="B42419"/>
                </a:solidFill>
                <a:latin typeface="Courier" charset="0"/>
                <a:ea typeface="Courier" charset="0"/>
                <a:cs typeface="Courier" charset="0"/>
              </a:rPr>
              <a:t>"Submit"</a:t>
            </a:r>
            <a:r>
              <a:rPr lang="en-US" dirty="0">
                <a:solidFill>
                  <a:srgbClr val="2EAEBB"/>
                </a:solidFill>
                <a:latin typeface="Courier" charset="0"/>
                <a:ea typeface="Courier" charset="0"/>
                <a:cs typeface="Courier" charset="0"/>
              </a:rPr>
              <a:t>&gt;</a:t>
            </a:r>
            <a:endParaRPr lang="en-US" dirty="0">
              <a:solidFill>
                <a:srgbClr val="000000"/>
              </a:solidFill>
              <a:latin typeface="Courier" charset="0"/>
              <a:ea typeface="Courier" charset="0"/>
              <a:cs typeface="Courier" charset="0"/>
            </a:endParaRPr>
          </a:p>
          <a:p>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&lt;</a:t>
            </a:r>
            <a:r>
              <a:rPr lang="en-US" dirty="0">
                <a:solidFill>
                  <a:srgbClr val="C1651C"/>
                </a:solidFill>
                <a:latin typeface="Courier" charset="0"/>
                <a:ea typeface="Courier" charset="0"/>
                <a:cs typeface="Courier" charset="0"/>
              </a:rPr>
              <a:t>input</a:t>
            </a:r>
            <a:r>
              <a:rPr lang="en-US" dirty="0">
                <a:solidFill>
                  <a:srgbClr val="2EAEBB"/>
                </a:solidFill>
                <a:latin typeface="Courier" charset="0"/>
                <a:ea typeface="Courier" charset="0"/>
                <a:cs typeface="Courier" charset="0"/>
              </a:rPr>
              <a:t> </a:t>
            </a:r>
            <a:r>
              <a:rPr lang="en-US" dirty="0">
                <a:solidFill>
                  <a:srgbClr val="2FB41D"/>
                </a:solidFill>
                <a:latin typeface="Courier" charset="0"/>
                <a:ea typeface="Courier" charset="0"/>
                <a:cs typeface="Courier" charset="0"/>
              </a:rPr>
              <a:t>type</a:t>
            </a:r>
            <a:r>
              <a:rPr lang="en-US" dirty="0">
                <a:solidFill>
                  <a:srgbClr val="2EAEBB"/>
                </a:solidFill>
                <a:latin typeface="Courier" charset="0"/>
                <a:ea typeface="Courier" charset="0"/>
                <a:cs typeface="Courier" charset="0"/>
              </a:rPr>
              <a:t>=</a:t>
            </a:r>
            <a:r>
              <a:rPr lang="en-US" dirty="0">
                <a:solidFill>
                  <a:srgbClr val="B42419"/>
                </a:solidFill>
                <a:latin typeface="Courier" charset="0"/>
                <a:ea typeface="Courier" charset="0"/>
                <a:cs typeface="Courier" charset="0"/>
              </a:rPr>
              <a:t>"submit"</a:t>
            </a:r>
            <a:r>
              <a:rPr lang="en-US" dirty="0">
                <a:solidFill>
                  <a:srgbClr val="2EAEBB"/>
                </a:solidFill>
                <a:latin typeface="Courier" charset="0"/>
                <a:ea typeface="Courier" charset="0"/>
                <a:cs typeface="Courier" charset="0"/>
              </a:rPr>
              <a:t> </a:t>
            </a:r>
            <a:endParaRPr lang="en-US" dirty="0">
              <a:solidFill>
                <a:srgbClr val="000000"/>
              </a:solidFill>
              <a:latin typeface="Courier" charset="0"/>
              <a:ea typeface="Courier" charset="0"/>
              <a:cs typeface="Courier" charset="0"/>
            </a:endParaRPr>
          </a:p>
          <a:p>
            <a:r>
              <a:rPr lang="en-US" dirty="0">
                <a:solidFill>
                  <a:srgbClr val="2EAEBB"/>
                </a:solidFill>
                <a:latin typeface="Courier" charset="0"/>
                <a:ea typeface="Courier" charset="0"/>
                <a:cs typeface="Courier" charset="0"/>
              </a:rPr>
              <a:t>    </a:t>
            </a:r>
            <a:r>
              <a:rPr lang="en-US" dirty="0" err="1">
                <a:solidFill>
                  <a:srgbClr val="C814C9"/>
                </a:solidFill>
                <a:latin typeface="Courier" charset="0"/>
                <a:ea typeface="Courier" charset="0"/>
                <a:cs typeface="Courier" charset="0"/>
              </a:rPr>
              <a:t>onclick</a:t>
            </a:r>
            <a:r>
              <a:rPr lang="en-US" dirty="0">
                <a:solidFill>
                  <a:srgbClr val="C814C9"/>
                </a:solidFill>
                <a:latin typeface="Courier" charset="0"/>
                <a:ea typeface="Courier" charset="0"/>
                <a:cs typeface="Courier" charset="0"/>
              </a:rPr>
              <a:t>="</a:t>
            </a:r>
            <a:r>
              <a:rPr lang="en-US" dirty="0" err="1">
                <a:solidFill>
                  <a:srgbClr val="C1651C"/>
                </a:solidFill>
                <a:latin typeface="Courier" charset="0"/>
                <a:ea typeface="Courier" charset="0"/>
                <a:cs typeface="Courier" charset="0"/>
              </a:rPr>
              <a:t>window</a:t>
            </a:r>
            <a:r>
              <a:rPr lang="en-US" dirty="0" err="1">
                <a:solidFill>
                  <a:srgbClr val="C814C9"/>
                </a:solidFill>
                <a:latin typeface="Courier" charset="0"/>
                <a:ea typeface="Courier" charset="0"/>
                <a:cs typeface="Courier" charset="0"/>
              </a:rPr>
              <a:t>.</a:t>
            </a:r>
            <a:r>
              <a:rPr lang="en-US" dirty="0" err="1">
                <a:solidFill>
                  <a:srgbClr val="C1651C"/>
                </a:solidFill>
                <a:latin typeface="Courier" charset="0"/>
                <a:ea typeface="Courier" charset="0"/>
                <a:cs typeface="Courier" charset="0"/>
              </a:rPr>
              <a:t>location</a:t>
            </a:r>
            <a:r>
              <a:rPr lang="en-US" dirty="0">
                <a:solidFill>
                  <a:srgbClr val="C814C9"/>
                </a:solidFill>
                <a:latin typeface="Courier" charset="0"/>
                <a:ea typeface="Courier" charset="0"/>
                <a:cs typeface="Courier" charset="0"/>
              </a:rPr>
              <a:t>=</a:t>
            </a:r>
            <a:r>
              <a:rPr lang="en-US" dirty="0">
                <a:solidFill>
                  <a:srgbClr val="B42419"/>
                </a:solidFill>
                <a:latin typeface="Courier" charset="0"/>
                <a:ea typeface="Courier" charset="0"/>
                <a:cs typeface="Courier" charset="0"/>
              </a:rPr>
              <a:t>'{% </a:t>
            </a:r>
            <a:r>
              <a:rPr lang="en-US" dirty="0" err="1">
                <a:solidFill>
                  <a:srgbClr val="B42419"/>
                </a:solidFill>
                <a:latin typeface="Courier" charset="0"/>
                <a:ea typeface="Courier" charset="0"/>
                <a:cs typeface="Courier" charset="0"/>
              </a:rPr>
              <a:t>url</a:t>
            </a:r>
            <a:r>
              <a:rPr lang="en-US" dirty="0">
                <a:solidFill>
                  <a:srgbClr val="B42419"/>
                </a:solidFill>
                <a:latin typeface="Courier" charset="0"/>
                <a:ea typeface="Courier" charset="0"/>
                <a:cs typeface="Courier" charset="0"/>
              </a:rPr>
              <a:t> '</a:t>
            </a:r>
            <a:r>
              <a:rPr lang="en-US" dirty="0" err="1">
                <a:solidFill>
                  <a:srgbClr val="C814C9"/>
                </a:solidFill>
                <a:latin typeface="Courier" charset="0"/>
                <a:ea typeface="Courier" charset="0"/>
                <a:cs typeface="Courier" charset="0"/>
              </a:rPr>
              <a:t>form:main</a:t>
            </a:r>
            <a:r>
              <a:rPr lang="en-US" dirty="0">
                <a:solidFill>
                  <a:srgbClr val="B42419"/>
                </a:solidFill>
                <a:latin typeface="Courier" charset="0"/>
                <a:ea typeface="Courier" charset="0"/>
                <a:cs typeface="Courier" charset="0"/>
              </a:rPr>
              <a:t>' %}'</a:t>
            </a:r>
            <a:r>
              <a:rPr lang="en-US" dirty="0">
                <a:solidFill>
                  <a:srgbClr val="C814C9"/>
                </a:solidFill>
                <a:latin typeface="Courier" charset="0"/>
                <a:ea typeface="Courier" charset="0"/>
                <a:cs typeface="Courier" charset="0"/>
              </a:rPr>
              <a:t> ; </a:t>
            </a:r>
            <a:r>
              <a:rPr lang="en-US" dirty="0">
                <a:solidFill>
                  <a:srgbClr val="C1651C"/>
                </a:solidFill>
                <a:latin typeface="Courier" charset="0"/>
                <a:ea typeface="Courier" charset="0"/>
                <a:cs typeface="Courier" charset="0"/>
              </a:rPr>
              <a:t>return</a:t>
            </a:r>
            <a:r>
              <a:rPr lang="en-US" dirty="0">
                <a:solidFill>
                  <a:srgbClr val="C814C9"/>
                </a:solidFill>
                <a:latin typeface="Courier" charset="0"/>
                <a:ea typeface="Courier" charset="0"/>
                <a:cs typeface="Courier" charset="0"/>
              </a:rPr>
              <a:t> </a:t>
            </a:r>
            <a:r>
              <a:rPr lang="en-US" dirty="0">
                <a:solidFill>
                  <a:srgbClr val="B42419"/>
                </a:solidFill>
                <a:latin typeface="Courier" charset="0"/>
                <a:ea typeface="Courier" charset="0"/>
                <a:cs typeface="Courier" charset="0"/>
              </a:rPr>
              <a:t>false</a:t>
            </a:r>
            <a:r>
              <a:rPr lang="en-US" dirty="0">
                <a:solidFill>
                  <a:srgbClr val="C814C9"/>
                </a:solidFill>
                <a:latin typeface="Courier" charset="0"/>
                <a:ea typeface="Courier" charset="0"/>
                <a:cs typeface="Courier" charset="0"/>
              </a:rPr>
              <a:t>;"</a:t>
            </a:r>
            <a:endParaRPr lang="en-US" dirty="0">
              <a:solidFill>
                <a:srgbClr val="000000"/>
              </a:solidFill>
              <a:latin typeface="Courier" charset="0"/>
              <a:ea typeface="Courier" charset="0"/>
              <a:cs typeface="Courier" charset="0"/>
            </a:endParaRPr>
          </a:p>
          <a:p>
            <a:r>
              <a:rPr lang="en-US" dirty="0">
                <a:solidFill>
                  <a:srgbClr val="2EAEBB"/>
                </a:solidFill>
                <a:latin typeface="Courier" charset="0"/>
                <a:ea typeface="Courier" charset="0"/>
                <a:cs typeface="Courier" charset="0"/>
              </a:rPr>
              <a:t>    </a:t>
            </a:r>
            <a:r>
              <a:rPr lang="en-US" dirty="0">
                <a:solidFill>
                  <a:srgbClr val="2FB41D"/>
                </a:solidFill>
                <a:latin typeface="Courier" charset="0"/>
                <a:ea typeface="Courier" charset="0"/>
                <a:cs typeface="Courier" charset="0"/>
              </a:rPr>
              <a:t>value</a:t>
            </a:r>
            <a:r>
              <a:rPr lang="en-US" dirty="0">
                <a:solidFill>
                  <a:srgbClr val="2EAEBB"/>
                </a:solidFill>
                <a:latin typeface="Courier" charset="0"/>
                <a:ea typeface="Courier" charset="0"/>
                <a:cs typeface="Courier" charset="0"/>
              </a:rPr>
              <a:t>=</a:t>
            </a:r>
            <a:r>
              <a:rPr lang="en-US" dirty="0">
                <a:solidFill>
                  <a:srgbClr val="B42419"/>
                </a:solidFill>
                <a:latin typeface="Courier" charset="0"/>
                <a:ea typeface="Courier" charset="0"/>
                <a:cs typeface="Courier" charset="0"/>
              </a:rPr>
              <a:t>"Cancel"</a:t>
            </a:r>
            <a:r>
              <a:rPr lang="en-US" dirty="0">
                <a:solidFill>
                  <a:srgbClr val="2EAEBB"/>
                </a:solidFill>
                <a:latin typeface="Courier" charset="0"/>
                <a:ea typeface="Courier" charset="0"/>
                <a:cs typeface="Courier" charset="0"/>
              </a:rPr>
              <a:t>&gt;</a:t>
            </a:r>
            <a:endParaRPr lang="en-US" dirty="0">
              <a:solidFill>
                <a:srgbClr val="000000"/>
              </a:solidFill>
              <a:latin typeface="Courier" charset="0"/>
              <a:ea typeface="Courier" charset="0"/>
              <a:cs typeface="Courier" charset="0"/>
            </a:endParaRPr>
          </a:p>
          <a:p>
            <a:r>
              <a:rPr lang="mr-IN" dirty="0">
                <a:solidFill>
                  <a:srgbClr val="000000"/>
                </a:solidFill>
                <a:latin typeface="Courier" charset="0"/>
                <a:ea typeface="Courier" charset="0"/>
                <a:cs typeface="Courier" charset="0"/>
              </a:rPr>
              <a:t>  </a:t>
            </a:r>
            <a:r>
              <a:rPr lang="mr-IN" dirty="0">
                <a:solidFill>
                  <a:srgbClr val="2EAEBB"/>
                </a:solidFill>
                <a:latin typeface="Courier" charset="0"/>
                <a:ea typeface="Courier" charset="0"/>
                <a:cs typeface="Courier" charset="0"/>
              </a:rPr>
              <a:t>&lt;/</a:t>
            </a:r>
            <a:r>
              <a:rPr lang="mr-IN" dirty="0" err="1">
                <a:solidFill>
                  <a:srgbClr val="C1651C"/>
                </a:solidFill>
                <a:latin typeface="Courier" charset="0"/>
                <a:ea typeface="Courier" charset="0"/>
                <a:cs typeface="Courier" charset="0"/>
              </a:rPr>
              <a:t>form</a:t>
            </a:r>
            <a:r>
              <a:rPr lang="mr-IN" dirty="0">
                <a:solidFill>
                  <a:srgbClr val="2EAEBB"/>
                </a:solidFill>
                <a:latin typeface="Courier" charset="0"/>
                <a:ea typeface="Courier" charset="0"/>
                <a:cs typeface="Courier" charset="0"/>
              </a:rPr>
              <a:t>&gt;</a:t>
            </a:r>
            <a:endParaRPr lang="mr-IN" dirty="0">
              <a:solidFill>
                <a:srgbClr val="000000"/>
              </a:solidFill>
              <a:latin typeface="Courier" charset="0"/>
              <a:ea typeface="Courier" charset="0"/>
              <a:cs typeface="Courier" charset="0"/>
            </a:endParaRPr>
          </a:p>
          <a:p>
            <a:r>
              <a:rPr lang="mr-IN" dirty="0">
                <a:solidFill>
                  <a:srgbClr val="2EAEBB"/>
                </a:solidFill>
                <a:latin typeface="Courier" charset="0"/>
                <a:ea typeface="Courier" charset="0"/>
                <a:cs typeface="Courier" charset="0"/>
              </a:rPr>
              <a:t>&lt;/</a:t>
            </a:r>
            <a:r>
              <a:rPr lang="mr-IN" dirty="0" err="1">
                <a:solidFill>
                  <a:srgbClr val="C1651C"/>
                </a:solidFill>
                <a:latin typeface="Courier" charset="0"/>
                <a:ea typeface="Courier" charset="0"/>
                <a:cs typeface="Courier" charset="0"/>
              </a:rPr>
              <a:t>p</a:t>
            </a:r>
            <a:r>
              <a:rPr lang="mr-IN" dirty="0">
                <a:solidFill>
                  <a:srgbClr val="2EAEBB"/>
                </a:solidFill>
                <a:latin typeface="Courier" charset="0"/>
                <a:ea typeface="Courier" charset="0"/>
                <a:cs typeface="Courier" charset="0"/>
              </a:rPr>
              <a:t>&gt;</a:t>
            </a:r>
            <a:endParaRPr lang="en-US" dirty="0">
              <a:latin typeface="Courier" charset="0"/>
              <a:ea typeface="Courier" charset="0"/>
              <a:cs typeface="Courier" charset="0"/>
            </a:endParaRPr>
          </a:p>
        </p:txBody>
      </p:sp>
      <p:sp>
        <p:nvSpPr>
          <p:cNvPr id="4" name="Rectangle 3"/>
          <p:cNvSpPr/>
          <p:nvPr/>
        </p:nvSpPr>
        <p:spPr>
          <a:xfrm>
            <a:off x="838200" y="1806060"/>
            <a:ext cx="6042039" cy="369332"/>
          </a:xfrm>
          <a:prstGeom prst="rect">
            <a:avLst/>
          </a:prstGeom>
        </p:spPr>
        <p:txBody>
          <a:bodyPr wrap="none">
            <a:spAutoFit/>
          </a:bodyPr>
          <a:lstStyle/>
          <a:p>
            <a:r>
              <a:rPr lang="en-US" dirty="0">
                <a:solidFill>
                  <a:srgbClr val="FFFF00"/>
                </a:solidFill>
                <a:latin typeface="Courier" charset="0"/>
                <a:ea typeface="Courier" charset="0"/>
                <a:cs typeface="Courier" charset="0"/>
              </a:rPr>
              <a:t>dj4e-samples/form/templates/form/</a:t>
            </a:r>
            <a:r>
              <a:rPr lang="en-US" dirty="0" err="1">
                <a:solidFill>
                  <a:srgbClr val="FFFF00"/>
                </a:solidFill>
                <a:latin typeface="Courier" charset="0"/>
                <a:ea typeface="Courier" charset="0"/>
                <a:cs typeface="Courier" charset="0"/>
              </a:rPr>
              <a:t>form.html</a:t>
            </a:r>
            <a:endParaRPr lang="en-US" dirty="0">
              <a:solidFill>
                <a:srgbClr val="FFFF00"/>
              </a:solidFill>
              <a:effectLst/>
              <a:latin typeface="Courier" charset="0"/>
              <a:ea typeface="Courier" charset="0"/>
              <a:cs typeface="Courier" charset="0"/>
            </a:endParaRPr>
          </a:p>
        </p:txBody>
      </p:sp>
    </p:spTree>
    <p:extLst>
      <p:ext uri="{BB962C8B-B14F-4D97-AF65-F5344CB8AC3E}">
        <p14:creationId xmlns:p14="http://schemas.microsoft.com/office/powerpoint/2010/main" val="401651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form in a template</a:t>
            </a:r>
          </a:p>
        </p:txBody>
      </p:sp>
      <p:sp>
        <p:nvSpPr>
          <p:cNvPr id="3" name="Rectangle 2"/>
          <p:cNvSpPr/>
          <p:nvPr/>
        </p:nvSpPr>
        <p:spPr>
          <a:xfrm>
            <a:off x="838200" y="3590917"/>
            <a:ext cx="7548563" cy="1477328"/>
          </a:xfrm>
          <a:prstGeom prst="rect">
            <a:avLst/>
          </a:prstGeom>
          <a:solidFill>
            <a:schemeClr val="tx1"/>
          </a:solidFill>
        </p:spPr>
        <p:txBody>
          <a:bodyPr wrap="square">
            <a:spAutoFit/>
          </a:bodyPr>
          <a:lstStyle/>
          <a:p>
            <a:r>
              <a:rPr lang="en-US" dirty="0">
                <a:solidFill>
                  <a:srgbClr val="C1651C"/>
                </a:solidFill>
                <a:latin typeface="Courier" charset="0"/>
                <a:ea typeface="Courier" charset="0"/>
                <a:cs typeface="Courier" charset="0"/>
              </a:rPr>
              <a:t>class</a:t>
            </a:r>
            <a:r>
              <a:rPr lang="en-US" dirty="0">
                <a:solidFill>
                  <a:srgbClr val="000000"/>
                </a:solidFill>
                <a:latin typeface="Courier" charset="0"/>
                <a:ea typeface="Courier" charset="0"/>
                <a:cs typeface="Courier" charset="0"/>
              </a:rPr>
              <a:t> </a:t>
            </a:r>
            <a:r>
              <a:rPr lang="en-US" dirty="0" err="1">
                <a:solidFill>
                  <a:srgbClr val="2EAEBB"/>
                </a:solidFill>
                <a:latin typeface="Courier" charset="0"/>
                <a:ea typeface="Courier" charset="0"/>
                <a:cs typeface="Courier" charset="0"/>
              </a:rPr>
              <a:t>SimpleCreate</a:t>
            </a:r>
            <a:r>
              <a:rPr lang="en-US" dirty="0">
                <a:solidFill>
                  <a:srgbClr val="000000"/>
                </a:solidFill>
                <a:latin typeface="Courier" charset="0"/>
                <a:ea typeface="Courier" charset="0"/>
                <a:cs typeface="Courier" charset="0"/>
              </a:rPr>
              <a:t>(</a:t>
            </a:r>
            <a:r>
              <a:rPr lang="en-US" dirty="0" err="1">
                <a:solidFill>
                  <a:srgbClr val="000000"/>
                </a:solidFill>
                <a:latin typeface="Courier" charset="0"/>
                <a:ea typeface="Courier" charset="0"/>
                <a:cs typeface="Courier" charset="0"/>
              </a:rPr>
              <a:t>DumpPostView</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err="1">
                <a:solidFill>
                  <a:srgbClr val="C1651C"/>
                </a:solidFill>
                <a:latin typeface="Courier" charset="0"/>
                <a:ea typeface="Courier" charset="0"/>
                <a:cs typeface="Courier" charset="0"/>
              </a:rPr>
              <a:t>def</a:t>
            </a:r>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get</a:t>
            </a:r>
            <a:r>
              <a:rPr lang="en-US" dirty="0">
                <a:solidFill>
                  <a:srgbClr val="000000"/>
                </a:solidFill>
                <a:latin typeface="Courier" charset="0"/>
                <a:ea typeface="Courier" charset="0"/>
                <a:cs typeface="Courier" charset="0"/>
              </a:rPr>
              <a:t>(self, request) :</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form</a:t>
            </a:r>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BasicForm</a:t>
            </a:r>
            <a:r>
              <a:rPr lang="mr-IN" dirty="0">
                <a:solidFill>
                  <a:srgbClr val="000000"/>
                </a:solidFill>
                <a:latin typeface="Courier" charset="0"/>
                <a:ea typeface="Courier" charset="0"/>
                <a:cs typeface="Courier" charset="0"/>
              </a:rPr>
              <a:t>()</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ctx</a:t>
            </a:r>
            <a:r>
              <a:rPr lang="mr-IN" dirty="0">
                <a:solidFill>
                  <a:srgbClr val="000000"/>
                </a:solidFill>
                <a:latin typeface="Courier" charset="0"/>
                <a:ea typeface="Courier" charset="0"/>
                <a:cs typeface="Courier" charset="0"/>
              </a:rPr>
              <a:t> =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form</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form</a:t>
            </a:r>
            <a:r>
              <a:rPr lang="mr-IN"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return</a:t>
            </a:r>
            <a:r>
              <a:rPr lang="en-US" dirty="0">
                <a:solidFill>
                  <a:srgbClr val="000000"/>
                </a:solidFill>
                <a:latin typeface="Courier" charset="0"/>
                <a:ea typeface="Courier" charset="0"/>
                <a:cs typeface="Courier" charset="0"/>
              </a:rPr>
              <a:t> render(request, </a:t>
            </a:r>
            <a:r>
              <a:rPr lang="en-US" dirty="0">
                <a:solidFill>
                  <a:srgbClr val="B42419"/>
                </a:solidFill>
                <a:latin typeface="Courier" charset="0"/>
                <a:ea typeface="Courier" charset="0"/>
                <a:cs typeface="Courier" charset="0"/>
              </a:rPr>
              <a:t>'form/</a:t>
            </a:r>
            <a:r>
              <a:rPr lang="en-US" dirty="0" err="1">
                <a:solidFill>
                  <a:srgbClr val="B42419"/>
                </a:solidFill>
                <a:latin typeface="Courier" charset="0"/>
                <a:ea typeface="Courier" charset="0"/>
                <a:cs typeface="Courier" charset="0"/>
              </a:rPr>
              <a:t>form.html</a:t>
            </a:r>
            <a:r>
              <a:rPr lang="en-US" dirty="0">
                <a:solidFill>
                  <a:srgbClr val="B42419"/>
                </a:solidFill>
                <a:latin typeface="Courier" charset="0"/>
                <a:ea typeface="Courier" charset="0"/>
                <a:cs typeface="Courier" charset="0"/>
              </a:rPr>
              <a: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ctx</a:t>
            </a:r>
            <a:r>
              <a:rPr lang="en-US" dirty="0">
                <a:solidFill>
                  <a:srgbClr val="000000"/>
                </a:solidFill>
                <a:latin typeface="Courier" charset="0"/>
                <a:ea typeface="Courier" charset="0"/>
                <a:cs typeface="Courier" charset="0"/>
              </a:rPr>
              <a:t>)</a:t>
            </a:r>
            <a:endParaRPr lang="en-US" dirty="0">
              <a:latin typeface="Courier" charset="0"/>
              <a:ea typeface="Courier" charset="0"/>
              <a:cs typeface="Courier" charset="0"/>
            </a:endParaRPr>
          </a:p>
        </p:txBody>
      </p:sp>
      <p:sp>
        <p:nvSpPr>
          <p:cNvPr id="4" name="Rectangle 3"/>
          <p:cNvSpPr/>
          <p:nvPr/>
        </p:nvSpPr>
        <p:spPr>
          <a:xfrm>
            <a:off x="838200" y="3064423"/>
            <a:ext cx="3810659" cy="369332"/>
          </a:xfrm>
          <a:prstGeom prst="rect">
            <a:avLst/>
          </a:prstGeom>
        </p:spPr>
        <p:txBody>
          <a:bodyPr wrap="none">
            <a:spAutoFit/>
          </a:bodyPr>
          <a:lstStyle/>
          <a:p>
            <a:r>
              <a:rPr lang="en-US" dirty="0">
                <a:solidFill>
                  <a:srgbClr val="FFFF00"/>
                </a:solidFill>
                <a:latin typeface="Courier" charset="0"/>
                <a:ea typeface="Courier" charset="0"/>
                <a:cs typeface="Courier" charset="0"/>
              </a:rPr>
              <a:t>dj4e-samples/form/</a:t>
            </a:r>
            <a:r>
              <a:rPr lang="en-US" dirty="0" err="1">
                <a:solidFill>
                  <a:srgbClr val="FFFF00"/>
                </a:solidFill>
                <a:latin typeface="Courier" charset="0"/>
                <a:ea typeface="Courier" charset="0"/>
                <a:cs typeface="Courier" charset="0"/>
              </a:rPr>
              <a:t>views.py</a:t>
            </a:r>
            <a:endParaRPr lang="en-US" dirty="0">
              <a:solidFill>
                <a:srgbClr val="FFFF00"/>
              </a:solidFill>
              <a:effectLst/>
              <a:latin typeface="Courier" charset="0"/>
              <a:ea typeface="Courier" charset="0"/>
              <a:cs typeface="Courier" charset="0"/>
            </a:endParaRPr>
          </a:p>
        </p:txBody>
      </p:sp>
      <p:sp>
        <p:nvSpPr>
          <p:cNvPr id="6" name="Rectangle 5"/>
          <p:cNvSpPr/>
          <p:nvPr/>
        </p:nvSpPr>
        <p:spPr>
          <a:xfrm>
            <a:off x="2006148" y="1984536"/>
            <a:ext cx="5285421" cy="369332"/>
          </a:xfrm>
          <a:prstGeom prst="rect">
            <a:avLst/>
          </a:prstGeom>
        </p:spPr>
        <p:txBody>
          <a:bodyPr wrap="none">
            <a:spAutoFit/>
          </a:bodyPr>
          <a:lstStyle/>
          <a:p>
            <a:r>
              <a:rPr lang="en-US" dirty="0">
                <a:solidFill>
                  <a:srgbClr val="FFFF00"/>
                </a:solidFill>
                <a:latin typeface="Courier" charset="0"/>
                <a:ea typeface="Courier" charset="0"/>
                <a:cs typeface="Courier" charset="0"/>
              </a:rPr>
              <a:t>https://samples.dj4e.com/form/create</a:t>
            </a:r>
          </a:p>
        </p:txBody>
      </p:sp>
      <p:pic>
        <p:nvPicPr>
          <p:cNvPr id="5" name="Picture 4" descr="Screenshot of a form with input cell Title, Mileage, and Purchase d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2849" y="1126718"/>
            <a:ext cx="4726726" cy="3483468"/>
          </a:xfrm>
          <a:prstGeom prst="rect">
            <a:avLst/>
          </a:prstGeom>
        </p:spPr>
      </p:pic>
    </p:spTree>
    <p:extLst>
      <p:ext uri="{BB962C8B-B14F-4D97-AF65-F5344CB8AC3E}">
        <p14:creationId xmlns:p14="http://schemas.microsoft.com/office/powerpoint/2010/main" val="72458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Pulling existing data into a form</a:t>
            </a:r>
          </a:p>
        </p:txBody>
      </p:sp>
      <p:sp>
        <p:nvSpPr>
          <p:cNvPr id="3" name="Rectangle 2"/>
          <p:cNvSpPr/>
          <p:nvPr/>
        </p:nvSpPr>
        <p:spPr>
          <a:xfrm>
            <a:off x="838200" y="2936458"/>
            <a:ext cx="7781925" cy="2862322"/>
          </a:xfrm>
          <a:prstGeom prst="rect">
            <a:avLst/>
          </a:prstGeom>
          <a:solidFill>
            <a:schemeClr val="tx1"/>
          </a:solidFill>
        </p:spPr>
        <p:txBody>
          <a:bodyPr wrap="square">
            <a:spAutoFit/>
          </a:bodyPr>
          <a:lstStyle/>
          <a:p>
            <a:r>
              <a:rPr lang="en-US" dirty="0">
                <a:solidFill>
                  <a:srgbClr val="C1651C"/>
                </a:solidFill>
                <a:latin typeface="Courier" charset="0"/>
                <a:ea typeface="Courier" charset="0"/>
                <a:cs typeface="Courier" charset="0"/>
              </a:rPr>
              <a:t>class</a:t>
            </a:r>
            <a:r>
              <a:rPr lang="en-US" dirty="0">
                <a:solidFill>
                  <a:srgbClr val="000000"/>
                </a:solidFill>
                <a:latin typeface="Courier" charset="0"/>
                <a:ea typeface="Courier" charset="0"/>
                <a:cs typeface="Courier" charset="0"/>
              </a:rPr>
              <a:t> </a:t>
            </a:r>
            <a:r>
              <a:rPr lang="en-US" dirty="0" err="1">
                <a:solidFill>
                  <a:srgbClr val="2EAEBB"/>
                </a:solidFill>
                <a:latin typeface="Courier" charset="0"/>
                <a:ea typeface="Courier" charset="0"/>
                <a:cs typeface="Courier" charset="0"/>
              </a:rPr>
              <a:t>SimpleUpdate</a:t>
            </a:r>
            <a:r>
              <a:rPr lang="en-US" dirty="0">
                <a:solidFill>
                  <a:srgbClr val="000000"/>
                </a:solidFill>
                <a:latin typeface="Courier" charset="0"/>
                <a:ea typeface="Courier" charset="0"/>
                <a:cs typeface="Courier" charset="0"/>
              </a:rPr>
              <a:t>(</a:t>
            </a:r>
            <a:r>
              <a:rPr lang="en-US" dirty="0" err="1">
                <a:solidFill>
                  <a:srgbClr val="000000"/>
                </a:solidFill>
                <a:latin typeface="Courier" charset="0"/>
                <a:ea typeface="Courier" charset="0"/>
                <a:cs typeface="Courier" charset="0"/>
              </a:rPr>
              <a:t>DumpPostView</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err="1">
                <a:solidFill>
                  <a:srgbClr val="C1651C"/>
                </a:solidFill>
                <a:latin typeface="Courier" charset="0"/>
                <a:ea typeface="Courier" charset="0"/>
                <a:cs typeface="Courier" charset="0"/>
              </a:rPr>
              <a:t>def</a:t>
            </a:r>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get</a:t>
            </a:r>
            <a:r>
              <a:rPr lang="en-US" dirty="0">
                <a:solidFill>
                  <a:srgbClr val="000000"/>
                </a:solidFill>
                <a:latin typeface="Courier" charset="0"/>
                <a:ea typeface="Courier" charset="0"/>
                <a:cs typeface="Courier" charset="0"/>
              </a:rPr>
              <a:t>(self, request) :</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old_data</a:t>
            </a:r>
            <a:r>
              <a:rPr lang="mr-IN" dirty="0">
                <a:solidFill>
                  <a:srgbClr val="000000"/>
                </a:solidFill>
                <a:latin typeface="Courier" charset="0"/>
                <a:ea typeface="Courier" charset="0"/>
                <a:cs typeface="Courier" charset="0"/>
              </a:rPr>
              <a:t> = {</a:t>
            </a:r>
          </a:p>
          <a:p>
            <a:r>
              <a:rPr lang="mr-IN" dirty="0">
                <a:solidFill>
                  <a:srgbClr val="000000"/>
                </a:solidFill>
                <a:latin typeface="Courier" charset="0"/>
                <a:ea typeface="Courier" charset="0"/>
                <a:cs typeface="Courier" charset="0"/>
              </a:rPr>
              <a:t>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title</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SakaiCar</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a:t>
            </a:r>
          </a:p>
          <a:p>
            <a:r>
              <a:rPr lang="mr-IN" dirty="0">
                <a:solidFill>
                  <a:srgbClr val="000000"/>
                </a:solidFill>
                <a:latin typeface="Courier" charset="0"/>
                <a:ea typeface="Courier" charset="0"/>
                <a:cs typeface="Courier" charset="0"/>
              </a:rPr>
              <a:t>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mileage</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 </a:t>
            </a:r>
            <a:r>
              <a:rPr lang="mr-IN" dirty="0">
                <a:solidFill>
                  <a:srgbClr val="B42419"/>
                </a:solidFill>
                <a:latin typeface="Courier" charset="0"/>
                <a:ea typeface="Courier" charset="0"/>
                <a:cs typeface="Courier" charset="0"/>
              </a:rPr>
              <a:t>42</a:t>
            </a:r>
            <a:r>
              <a:rPr lang="mr-IN" dirty="0">
                <a:solidFill>
                  <a:srgbClr val="000000"/>
                </a:solidFill>
                <a:latin typeface="Courier" charset="0"/>
                <a:ea typeface="Courier" charset="0"/>
                <a:cs typeface="Courier" charset="0"/>
              </a:rPr>
              <a:t>,</a:t>
            </a:r>
          </a:p>
          <a:p>
            <a:r>
              <a:rPr lang="mr-IN" dirty="0">
                <a:solidFill>
                  <a:srgbClr val="000000"/>
                </a:solidFill>
                <a:latin typeface="Courier" charset="0"/>
                <a:ea typeface="Courier" charset="0"/>
                <a:cs typeface="Courier" charset="0"/>
              </a:rPr>
              <a:t>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purchase_date</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a:t>
            </a:r>
            <a:r>
              <a:rPr lang="mr-IN" dirty="0">
                <a:solidFill>
                  <a:srgbClr val="B42419"/>
                </a:solidFill>
                <a:latin typeface="Courier" charset="0"/>
                <a:ea typeface="Courier" charset="0"/>
                <a:cs typeface="Courier" charset="0"/>
              </a:rPr>
              <a:t>'2018-08-14'</a:t>
            </a:r>
            <a:endParaRPr lang="mr-IN" dirty="0">
              <a:solidFill>
                <a:srgbClr val="000000"/>
              </a:solidFill>
              <a:latin typeface="Courier" charset="0"/>
              <a:ea typeface="Courier" charset="0"/>
              <a:cs typeface="Courier" charset="0"/>
            </a:endParaRPr>
          </a:p>
          <a:p>
            <a:r>
              <a:rPr lang="mr-IN" dirty="0">
                <a:solidFill>
                  <a:srgbClr val="000000"/>
                </a:solidFill>
                <a:latin typeface="Courier" charset="0"/>
                <a:ea typeface="Courier" charset="0"/>
                <a:cs typeface="Courier" charset="0"/>
              </a:rPr>
              <a:t>        }</a:t>
            </a:r>
          </a:p>
          <a:p>
            <a:r>
              <a:rPr lang="en-US" dirty="0">
                <a:solidFill>
                  <a:srgbClr val="000000"/>
                </a:solidFill>
                <a:latin typeface="Courier" charset="0"/>
                <a:ea typeface="Courier" charset="0"/>
                <a:cs typeface="Courier" charset="0"/>
              </a:rPr>
              <a:t>        form = </a:t>
            </a:r>
            <a:r>
              <a:rPr lang="en-US" dirty="0" err="1">
                <a:solidFill>
                  <a:srgbClr val="000000"/>
                </a:solidFill>
                <a:latin typeface="Courier" charset="0"/>
                <a:ea typeface="Courier" charset="0"/>
                <a:cs typeface="Courier" charset="0"/>
              </a:rPr>
              <a:t>BasicForm</a:t>
            </a:r>
            <a:r>
              <a:rPr lang="en-US" dirty="0">
                <a:solidFill>
                  <a:srgbClr val="000000"/>
                </a:solidFill>
                <a:latin typeface="Courier" charset="0"/>
                <a:ea typeface="Courier" charset="0"/>
                <a:cs typeface="Courier" charset="0"/>
              </a:rPr>
              <a:t>(</a:t>
            </a:r>
            <a:r>
              <a:rPr lang="en-US" dirty="0" err="1">
                <a:solidFill>
                  <a:srgbClr val="000000"/>
                </a:solidFill>
                <a:latin typeface="Courier" charset="0"/>
                <a:ea typeface="Courier" charset="0"/>
                <a:cs typeface="Courier" charset="0"/>
              </a:rPr>
              <a:t>old_data</a:t>
            </a:r>
            <a:r>
              <a:rPr lang="en-US" dirty="0">
                <a:solidFill>
                  <a:srgbClr val="000000"/>
                </a:solidFill>
                <a:latin typeface="Courier" charset="0"/>
                <a:ea typeface="Courier" charset="0"/>
                <a:cs typeface="Courier" charset="0"/>
              </a:rPr>
              <a:t>)</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ctx</a:t>
            </a:r>
            <a:r>
              <a:rPr lang="mr-IN" dirty="0">
                <a:solidFill>
                  <a:srgbClr val="000000"/>
                </a:solidFill>
                <a:latin typeface="Courier" charset="0"/>
                <a:ea typeface="Courier" charset="0"/>
                <a:cs typeface="Courier" charset="0"/>
              </a:rPr>
              <a:t> =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form</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form</a:t>
            </a:r>
            <a:r>
              <a:rPr lang="mr-IN"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return</a:t>
            </a:r>
            <a:r>
              <a:rPr lang="en-US" dirty="0">
                <a:solidFill>
                  <a:srgbClr val="000000"/>
                </a:solidFill>
                <a:latin typeface="Courier" charset="0"/>
                <a:ea typeface="Courier" charset="0"/>
                <a:cs typeface="Courier" charset="0"/>
              </a:rPr>
              <a:t> render(request, </a:t>
            </a:r>
            <a:r>
              <a:rPr lang="en-US" dirty="0">
                <a:solidFill>
                  <a:srgbClr val="B42419"/>
                </a:solidFill>
                <a:latin typeface="Courier" charset="0"/>
                <a:ea typeface="Courier" charset="0"/>
                <a:cs typeface="Courier" charset="0"/>
              </a:rPr>
              <a:t>'form/</a:t>
            </a:r>
            <a:r>
              <a:rPr lang="en-US" dirty="0" err="1">
                <a:solidFill>
                  <a:srgbClr val="B42419"/>
                </a:solidFill>
                <a:latin typeface="Courier" charset="0"/>
                <a:ea typeface="Courier" charset="0"/>
                <a:cs typeface="Courier" charset="0"/>
              </a:rPr>
              <a:t>form.html</a:t>
            </a:r>
            <a:r>
              <a:rPr lang="en-US" dirty="0">
                <a:solidFill>
                  <a:srgbClr val="B42419"/>
                </a:solidFill>
                <a:latin typeface="Courier" charset="0"/>
                <a:ea typeface="Courier" charset="0"/>
                <a:cs typeface="Courier" charset="0"/>
              </a:rPr>
              <a: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ctx</a:t>
            </a:r>
            <a:r>
              <a:rPr lang="en-US" dirty="0">
                <a:solidFill>
                  <a:srgbClr val="000000"/>
                </a:solidFill>
                <a:latin typeface="Courier" charset="0"/>
                <a:ea typeface="Courier" charset="0"/>
                <a:cs typeface="Courier" charset="0"/>
              </a:rPr>
              <a:t>)</a:t>
            </a:r>
            <a:endParaRPr lang="en-US" dirty="0">
              <a:latin typeface="Courier" charset="0"/>
              <a:ea typeface="Courier" charset="0"/>
              <a:cs typeface="Courier" charset="0"/>
            </a:endParaRPr>
          </a:p>
        </p:txBody>
      </p:sp>
      <p:sp>
        <p:nvSpPr>
          <p:cNvPr id="4" name="Rectangle 3"/>
          <p:cNvSpPr/>
          <p:nvPr/>
        </p:nvSpPr>
        <p:spPr>
          <a:xfrm>
            <a:off x="838200" y="2353469"/>
            <a:ext cx="3810659" cy="369332"/>
          </a:xfrm>
          <a:prstGeom prst="rect">
            <a:avLst/>
          </a:prstGeom>
        </p:spPr>
        <p:txBody>
          <a:bodyPr wrap="none">
            <a:spAutoFit/>
          </a:bodyPr>
          <a:lstStyle/>
          <a:p>
            <a:r>
              <a:rPr lang="en-US" dirty="0">
                <a:solidFill>
                  <a:srgbClr val="FFFF00"/>
                </a:solidFill>
                <a:latin typeface="Courier" charset="0"/>
                <a:ea typeface="Courier" charset="0"/>
                <a:cs typeface="Courier" charset="0"/>
              </a:rPr>
              <a:t>dj4e-samples/form/</a:t>
            </a:r>
            <a:r>
              <a:rPr lang="en-US" dirty="0" err="1">
                <a:solidFill>
                  <a:srgbClr val="FFFF00"/>
                </a:solidFill>
                <a:latin typeface="Courier" charset="0"/>
                <a:ea typeface="Courier" charset="0"/>
                <a:cs typeface="Courier" charset="0"/>
              </a:rPr>
              <a:t>views.py</a:t>
            </a:r>
            <a:endParaRPr lang="en-US" dirty="0">
              <a:solidFill>
                <a:srgbClr val="FFFF00"/>
              </a:solidFill>
              <a:effectLst/>
              <a:latin typeface="Courier" charset="0"/>
              <a:ea typeface="Courier" charset="0"/>
              <a:cs typeface="Courier" charset="0"/>
            </a:endParaRPr>
          </a:p>
        </p:txBody>
      </p:sp>
      <p:pic>
        <p:nvPicPr>
          <p:cNvPr id="5" name="Picture 4" descr="Screenshot of a form with input cell Title, Mileage, and Purchase d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9104" y="1313658"/>
            <a:ext cx="5118100" cy="4178300"/>
          </a:xfrm>
          <a:prstGeom prst="rect">
            <a:avLst/>
          </a:prstGeom>
          <a:ln>
            <a:noFill/>
          </a:ln>
        </p:spPr>
      </p:pic>
      <p:sp>
        <p:nvSpPr>
          <p:cNvPr id="6" name="Rectangle 5"/>
          <p:cNvSpPr/>
          <p:nvPr/>
        </p:nvSpPr>
        <p:spPr>
          <a:xfrm>
            <a:off x="1881557" y="1665961"/>
            <a:ext cx="5147563" cy="369332"/>
          </a:xfrm>
          <a:prstGeom prst="rect">
            <a:avLst/>
          </a:prstGeom>
        </p:spPr>
        <p:txBody>
          <a:bodyPr wrap="none">
            <a:spAutoFit/>
          </a:bodyPr>
          <a:lstStyle/>
          <a:p>
            <a:r>
              <a:rPr lang="en-US" dirty="0">
                <a:solidFill>
                  <a:srgbClr val="FFFF00"/>
                </a:solidFill>
                <a:latin typeface="Courier" charset="0"/>
                <a:ea typeface="Courier" charset="0"/>
                <a:cs typeface="Courier" charset="0"/>
              </a:rPr>
              <a:t>https://samples.dj4e.com/form/update</a:t>
            </a:r>
          </a:p>
        </p:txBody>
      </p:sp>
    </p:spTree>
    <p:extLst>
      <p:ext uri="{BB962C8B-B14F-4D97-AF65-F5344CB8AC3E}">
        <p14:creationId xmlns:p14="http://schemas.microsoft.com/office/powerpoint/2010/main" val="1631136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Validation in FORMS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3641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ounded Rectangle 47">
            <a:extLst>
              <a:ext uri="{C183D7F6-B498-43B3-948B-1728B52AA6E4}">
                <adec:decorative xmlns:adec="http://schemas.microsoft.com/office/drawing/2017/decorative" val="1"/>
              </a:ext>
            </a:extLst>
          </p:cNvPr>
          <p:cNvSpPr/>
          <p:nvPr/>
        </p:nvSpPr>
        <p:spPr>
          <a:xfrm>
            <a:off x="5876163" y="700359"/>
            <a:ext cx="2181995" cy="5322765"/>
          </a:xfrm>
          <a:prstGeom prst="roundRect">
            <a:avLst/>
          </a:prstGeom>
          <a:solidFill>
            <a:schemeClr val="tx1"/>
          </a:solidFill>
        </p:spPr>
        <p:style>
          <a:lnRef idx="1">
            <a:schemeClr val="dk1"/>
          </a:lnRef>
          <a:fillRef idx="2">
            <a:schemeClr val="dk1"/>
          </a:fillRef>
          <a:effectRef idx="1">
            <a:schemeClr val="dk1"/>
          </a:effectRef>
          <a:fontRef idx="minor">
            <a:schemeClr val="dk1"/>
          </a:fontRef>
        </p:style>
        <p:txBody>
          <a:bodyPr rtlCol="0" anchor="t"/>
          <a:lstStyle/>
          <a:p>
            <a:pPr algn="ctr"/>
            <a:endParaRPr lang="en-US" dirty="0">
              <a:solidFill>
                <a:schemeClr val="bg1"/>
              </a:solidFill>
            </a:endParaRPr>
          </a:p>
        </p:txBody>
      </p:sp>
      <p:sp>
        <p:nvSpPr>
          <p:cNvPr id="4" name="Title 3"/>
          <p:cNvSpPr>
            <a:spLocks noGrp="1"/>
          </p:cNvSpPr>
          <p:nvPr>
            <p:ph type="title"/>
          </p:nvPr>
        </p:nvSpPr>
        <p:spPr>
          <a:xfrm>
            <a:off x="8712586" y="5157788"/>
            <a:ext cx="3155563" cy="1325563"/>
          </a:xfrm>
        </p:spPr>
        <p:txBody>
          <a:bodyPr>
            <a:normAutofit/>
          </a:bodyPr>
          <a:lstStyle/>
          <a:p>
            <a:pPr algn="r"/>
            <a:r>
              <a:rPr lang="en-US" dirty="0"/>
              <a:t>Create Form Flow</a:t>
            </a:r>
          </a:p>
        </p:txBody>
      </p:sp>
      <p:sp>
        <p:nvSpPr>
          <p:cNvPr id="6" name="TextBox 5"/>
          <p:cNvSpPr txBox="1"/>
          <p:nvPr/>
        </p:nvSpPr>
        <p:spPr>
          <a:xfrm>
            <a:off x="3318225" y="828952"/>
            <a:ext cx="1367617" cy="369332"/>
          </a:xfrm>
          <a:prstGeom prst="rect">
            <a:avLst/>
          </a:prstGeom>
          <a:noFill/>
        </p:spPr>
        <p:txBody>
          <a:bodyPr wrap="none" rtlCol="0">
            <a:spAutoFit/>
          </a:bodyPr>
          <a:lstStyle/>
          <a:p>
            <a:pPr algn="ctr"/>
            <a:r>
              <a:rPr lang="en-US" dirty="0"/>
              <a:t>GET Request</a:t>
            </a:r>
          </a:p>
        </p:txBody>
      </p:sp>
      <p:sp>
        <p:nvSpPr>
          <p:cNvPr id="8" name="TextBox 7"/>
          <p:cNvSpPr txBox="1"/>
          <p:nvPr/>
        </p:nvSpPr>
        <p:spPr>
          <a:xfrm>
            <a:off x="3339385" y="1589674"/>
            <a:ext cx="1325299" cy="369332"/>
          </a:xfrm>
          <a:prstGeom prst="rect">
            <a:avLst/>
          </a:prstGeom>
          <a:noFill/>
        </p:spPr>
        <p:txBody>
          <a:bodyPr wrap="none" rtlCol="0">
            <a:spAutoFit/>
          </a:bodyPr>
          <a:lstStyle/>
          <a:p>
            <a:pPr algn="ctr"/>
            <a:r>
              <a:rPr lang="en-US" dirty="0"/>
              <a:t>Empty Form</a:t>
            </a:r>
          </a:p>
        </p:txBody>
      </p:sp>
      <p:sp>
        <p:nvSpPr>
          <p:cNvPr id="9" name="TextBox 8"/>
          <p:cNvSpPr txBox="1"/>
          <p:nvPr/>
        </p:nvSpPr>
        <p:spPr>
          <a:xfrm>
            <a:off x="1433418" y="2027182"/>
            <a:ext cx="1175771" cy="369332"/>
          </a:xfrm>
          <a:prstGeom prst="rect">
            <a:avLst/>
          </a:prstGeom>
          <a:noFill/>
        </p:spPr>
        <p:txBody>
          <a:bodyPr wrap="none" rtlCol="0">
            <a:spAutoFit/>
          </a:bodyPr>
          <a:lstStyle/>
          <a:p>
            <a:r>
              <a:rPr lang="en-US"/>
              <a:t>Enter </a:t>
            </a:r>
            <a:r>
              <a:rPr lang="en-US" dirty="0"/>
              <a:t>Data</a:t>
            </a:r>
          </a:p>
        </p:txBody>
      </p:sp>
      <p:sp>
        <p:nvSpPr>
          <p:cNvPr id="11" name="TextBox 10"/>
          <p:cNvSpPr txBox="1"/>
          <p:nvPr/>
        </p:nvSpPr>
        <p:spPr>
          <a:xfrm>
            <a:off x="3197069" y="2436114"/>
            <a:ext cx="1609929" cy="369332"/>
          </a:xfrm>
          <a:prstGeom prst="rect">
            <a:avLst/>
          </a:prstGeom>
          <a:noFill/>
        </p:spPr>
        <p:txBody>
          <a:bodyPr wrap="none" rtlCol="0">
            <a:spAutoFit/>
          </a:bodyPr>
          <a:lstStyle/>
          <a:p>
            <a:pPr algn="ctr"/>
            <a:r>
              <a:rPr lang="en-US" dirty="0"/>
              <a:t>POST with data</a:t>
            </a:r>
          </a:p>
        </p:txBody>
      </p:sp>
      <p:sp>
        <p:nvSpPr>
          <p:cNvPr id="15" name="TextBox 14"/>
          <p:cNvSpPr txBox="1"/>
          <p:nvPr/>
        </p:nvSpPr>
        <p:spPr>
          <a:xfrm>
            <a:off x="6252573" y="2929488"/>
            <a:ext cx="1429174" cy="369332"/>
          </a:xfrm>
          <a:prstGeom prst="rect">
            <a:avLst/>
          </a:prstGeom>
          <a:noFill/>
        </p:spPr>
        <p:txBody>
          <a:bodyPr wrap="none" rtlCol="0">
            <a:spAutoFit/>
          </a:bodyPr>
          <a:lstStyle/>
          <a:p>
            <a:pPr algn="ctr"/>
            <a:r>
              <a:rPr lang="en-US" dirty="0">
                <a:solidFill>
                  <a:schemeClr val="bg1"/>
                </a:solidFill>
              </a:rPr>
              <a:t>Validate Data</a:t>
            </a:r>
          </a:p>
        </p:txBody>
      </p:sp>
      <p:sp>
        <p:nvSpPr>
          <p:cNvPr id="16" name="TextBox 15"/>
          <p:cNvSpPr txBox="1"/>
          <p:nvPr/>
        </p:nvSpPr>
        <p:spPr>
          <a:xfrm>
            <a:off x="3021540" y="3315135"/>
            <a:ext cx="1960986" cy="369332"/>
          </a:xfrm>
          <a:prstGeom prst="rect">
            <a:avLst/>
          </a:prstGeom>
          <a:noFill/>
        </p:spPr>
        <p:txBody>
          <a:bodyPr wrap="none" rtlCol="0">
            <a:spAutoFit/>
          </a:bodyPr>
          <a:lstStyle/>
          <a:p>
            <a:pPr algn="ctr"/>
            <a:r>
              <a:rPr lang="en-US" dirty="0"/>
              <a:t>Form with old data</a:t>
            </a:r>
          </a:p>
        </p:txBody>
      </p:sp>
      <p:sp>
        <p:nvSpPr>
          <p:cNvPr id="17" name="TextBox 16"/>
          <p:cNvSpPr txBox="1"/>
          <p:nvPr/>
        </p:nvSpPr>
        <p:spPr>
          <a:xfrm>
            <a:off x="1554379" y="2851660"/>
            <a:ext cx="931665" cy="369332"/>
          </a:xfrm>
          <a:prstGeom prst="rect">
            <a:avLst/>
          </a:prstGeom>
          <a:noFill/>
        </p:spPr>
        <p:txBody>
          <a:bodyPr wrap="none" rtlCol="0">
            <a:spAutoFit/>
          </a:bodyPr>
          <a:lstStyle/>
          <a:p>
            <a:r>
              <a:rPr lang="en-US" dirty="0"/>
              <a:t>Fix Data</a:t>
            </a:r>
          </a:p>
        </p:txBody>
      </p:sp>
      <p:sp>
        <p:nvSpPr>
          <p:cNvPr id="18" name="TextBox 17"/>
          <p:cNvSpPr txBox="1"/>
          <p:nvPr/>
        </p:nvSpPr>
        <p:spPr>
          <a:xfrm>
            <a:off x="6382836" y="3897371"/>
            <a:ext cx="1168653" cy="369332"/>
          </a:xfrm>
          <a:prstGeom prst="rect">
            <a:avLst/>
          </a:prstGeom>
          <a:noFill/>
        </p:spPr>
        <p:txBody>
          <a:bodyPr wrap="none" rtlCol="0">
            <a:spAutoFit/>
          </a:bodyPr>
          <a:lstStyle/>
          <a:p>
            <a:pPr algn="ctr"/>
            <a:r>
              <a:rPr lang="en-US" dirty="0">
                <a:solidFill>
                  <a:schemeClr val="bg1"/>
                </a:solidFill>
              </a:rPr>
              <a:t>Store Data</a:t>
            </a:r>
          </a:p>
        </p:txBody>
      </p:sp>
      <p:sp>
        <p:nvSpPr>
          <p:cNvPr id="19" name="TextBox 18"/>
          <p:cNvSpPr txBox="1"/>
          <p:nvPr/>
        </p:nvSpPr>
        <p:spPr>
          <a:xfrm>
            <a:off x="2806514" y="4305870"/>
            <a:ext cx="2391039" cy="369332"/>
          </a:xfrm>
          <a:prstGeom prst="rect">
            <a:avLst/>
          </a:prstGeom>
          <a:noFill/>
        </p:spPr>
        <p:txBody>
          <a:bodyPr wrap="none" rtlCol="0">
            <a:spAutoFit/>
          </a:bodyPr>
          <a:lstStyle/>
          <a:p>
            <a:pPr algn="ctr"/>
            <a:r>
              <a:rPr lang="en-US" dirty="0"/>
              <a:t>Redirect to success URL</a:t>
            </a:r>
          </a:p>
        </p:txBody>
      </p:sp>
      <p:sp>
        <p:nvSpPr>
          <p:cNvPr id="20" name="TextBox 19"/>
          <p:cNvSpPr txBox="1"/>
          <p:nvPr/>
        </p:nvSpPr>
        <p:spPr>
          <a:xfrm>
            <a:off x="3135449" y="4728593"/>
            <a:ext cx="1733168" cy="369332"/>
          </a:xfrm>
          <a:prstGeom prst="rect">
            <a:avLst/>
          </a:prstGeom>
          <a:noFill/>
        </p:spPr>
        <p:txBody>
          <a:bodyPr wrap="none" rtlCol="0">
            <a:spAutoFit/>
          </a:bodyPr>
          <a:lstStyle/>
          <a:p>
            <a:pPr algn="ctr"/>
            <a:r>
              <a:rPr lang="en-US"/>
              <a:t>GET success URL</a:t>
            </a:r>
            <a:endParaRPr lang="en-US" dirty="0"/>
          </a:p>
        </p:txBody>
      </p:sp>
      <p:sp>
        <p:nvSpPr>
          <p:cNvPr id="21" name="TextBox 20"/>
          <p:cNvSpPr txBox="1"/>
          <p:nvPr/>
        </p:nvSpPr>
        <p:spPr>
          <a:xfrm>
            <a:off x="3078639" y="5468053"/>
            <a:ext cx="1846789" cy="369332"/>
          </a:xfrm>
          <a:prstGeom prst="rect">
            <a:avLst/>
          </a:prstGeom>
          <a:noFill/>
        </p:spPr>
        <p:txBody>
          <a:bodyPr wrap="none" rtlCol="0">
            <a:spAutoFit/>
          </a:bodyPr>
          <a:lstStyle/>
          <a:p>
            <a:pPr algn="ctr"/>
            <a:r>
              <a:rPr lang="en-US" dirty="0"/>
              <a:t>Success page Yay!</a:t>
            </a:r>
          </a:p>
        </p:txBody>
      </p:sp>
      <p:sp>
        <p:nvSpPr>
          <p:cNvPr id="23" name="Rectangle 22"/>
          <p:cNvSpPr/>
          <p:nvPr/>
        </p:nvSpPr>
        <p:spPr>
          <a:xfrm>
            <a:off x="6585740" y="3314144"/>
            <a:ext cx="762837" cy="369332"/>
          </a:xfrm>
          <a:prstGeom prst="rect">
            <a:avLst/>
          </a:prstGeom>
        </p:spPr>
        <p:txBody>
          <a:bodyPr wrap="none">
            <a:spAutoFit/>
          </a:bodyPr>
          <a:lstStyle/>
          <a:p>
            <a:pPr algn="ctr"/>
            <a:r>
              <a:rPr lang="en-US">
                <a:solidFill>
                  <a:schemeClr val="bg1"/>
                </a:solidFill>
              </a:rPr>
              <a:t>Error?</a:t>
            </a:r>
            <a:endParaRPr lang="en-US" dirty="0">
              <a:solidFill>
                <a:schemeClr val="bg1"/>
              </a:solidFill>
            </a:endParaRPr>
          </a:p>
        </p:txBody>
      </p:sp>
      <p:cxnSp>
        <p:nvCxnSpPr>
          <p:cNvPr id="26" name="Elbow Connector 25">
            <a:extLst>
              <a:ext uri="{C183D7F6-B498-43B3-948B-1728B52AA6E4}">
                <adec:decorative xmlns:adec="http://schemas.microsoft.com/office/drawing/2017/decorative" val="1"/>
              </a:ext>
            </a:extLst>
          </p:cNvPr>
          <p:cNvCxnSpPr>
            <a:stCxn id="6" idx="3"/>
            <a:endCxn id="8" idx="3"/>
          </p:cNvCxnSpPr>
          <p:nvPr/>
        </p:nvCxnSpPr>
        <p:spPr>
          <a:xfrm flipH="1">
            <a:off x="4664684" y="1013618"/>
            <a:ext cx="21158" cy="760722"/>
          </a:xfrm>
          <a:prstGeom prst="bentConnector3">
            <a:avLst>
              <a:gd name="adj1" fmla="val -11074534"/>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32" name="Can 31"/>
          <p:cNvSpPr/>
          <p:nvPr/>
        </p:nvSpPr>
        <p:spPr>
          <a:xfrm>
            <a:off x="9328211" y="2211302"/>
            <a:ext cx="1257300" cy="147346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model</a:t>
            </a:r>
          </a:p>
        </p:txBody>
      </p:sp>
      <p:cxnSp>
        <p:nvCxnSpPr>
          <p:cNvPr id="38" name="Elbow Connector 37">
            <a:extLst>
              <a:ext uri="{C183D7F6-B498-43B3-948B-1728B52AA6E4}">
                <adec:decorative xmlns:adec="http://schemas.microsoft.com/office/drawing/2017/decorative" val="1"/>
              </a:ext>
            </a:extLst>
          </p:cNvPr>
          <p:cNvCxnSpPr>
            <a:stCxn id="8" idx="1"/>
            <a:endCxn id="9" idx="0"/>
          </p:cNvCxnSpPr>
          <p:nvPr/>
        </p:nvCxnSpPr>
        <p:spPr>
          <a:xfrm rot="10800000" flipV="1">
            <a:off x="2021305" y="1774340"/>
            <a:ext cx="1318081" cy="252842"/>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a:extLst>
              <a:ext uri="{C183D7F6-B498-43B3-948B-1728B52AA6E4}">
                <adec:decorative xmlns:adec="http://schemas.microsoft.com/office/drawing/2017/decorative" val="1"/>
              </a:ext>
            </a:extLst>
          </p:cNvPr>
          <p:cNvCxnSpPr>
            <a:stCxn id="9" idx="2"/>
            <a:endCxn id="11" idx="1"/>
          </p:cNvCxnSpPr>
          <p:nvPr/>
        </p:nvCxnSpPr>
        <p:spPr>
          <a:xfrm rot="16200000" flipH="1">
            <a:off x="2497053" y="1920764"/>
            <a:ext cx="224266" cy="1175765"/>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416073" y="1196916"/>
            <a:ext cx="806631" cy="369332"/>
          </a:xfrm>
          <a:prstGeom prst="rect">
            <a:avLst/>
          </a:prstGeom>
          <a:noFill/>
        </p:spPr>
        <p:txBody>
          <a:bodyPr wrap="none" rtlCol="0">
            <a:spAutoFit/>
          </a:bodyPr>
          <a:lstStyle/>
          <a:p>
            <a:r>
              <a:rPr lang="en-US" dirty="0"/>
              <a:t>Cancel</a:t>
            </a:r>
          </a:p>
        </p:txBody>
      </p:sp>
      <p:cxnSp>
        <p:nvCxnSpPr>
          <p:cNvPr id="46" name="Straight Arrow Connector 45">
            <a:extLst>
              <a:ext uri="{C183D7F6-B498-43B3-948B-1728B52AA6E4}">
                <adec:decorative xmlns:adec="http://schemas.microsoft.com/office/drawing/2017/decorative" val="1"/>
              </a:ext>
            </a:extLst>
          </p:cNvPr>
          <p:cNvCxnSpPr>
            <a:stCxn id="8" idx="1"/>
            <a:endCxn id="44" idx="3"/>
          </p:cNvCxnSpPr>
          <p:nvPr/>
        </p:nvCxnSpPr>
        <p:spPr>
          <a:xfrm flipH="1" flipV="1">
            <a:off x="2222704" y="1381582"/>
            <a:ext cx="1116681" cy="392758"/>
          </a:xfrm>
          <a:prstGeom prst="straightConnector1">
            <a:avLst/>
          </a:prstGeom>
          <a:ln w="38100">
            <a:solidFill>
              <a:srgbClr val="00FDFF"/>
            </a:solidFill>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C183D7F6-B498-43B3-948B-1728B52AA6E4}">
                <adec:decorative xmlns:adec="http://schemas.microsoft.com/office/drawing/2017/decorative" val="1"/>
              </a:ext>
            </a:extLst>
          </p:cNvPr>
          <p:cNvCxnSpPr>
            <a:stCxn id="11" idx="3"/>
            <a:endCxn id="15" idx="0"/>
          </p:cNvCxnSpPr>
          <p:nvPr/>
        </p:nvCxnSpPr>
        <p:spPr>
          <a:xfrm>
            <a:off x="4806998" y="2620780"/>
            <a:ext cx="2160162" cy="308708"/>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C183D7F6-B498-43B3-948B-1728B52AA6E4}">
                <adec:decorative xmlns:adec="http://schemas.microsoft.com/office/drawing/2017/decorative" val="1"/>
              </a:ext>
            </a:extLst>
          </p:cNvPr>
          <p:cNvCxnSpPr>
            <a:stCxn id="23" idx="1"/>
            <a:endCxn id="16" idx="3"/>
          </p:cNvCxnSpPr>
          <p:nvPr/>
        </p:nvCxnSpPr>
        <p:spPr>
          <a:xfrm rot="10800000" flipV="1">
            <a:off x="4982526" y="3498809"/>
            <a:ext cx="1603214" cy="991"/>
          </a:xfrm>
          <a:prstGeom prst="bent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a:extLst>
              <a:ext uri="{C183D7F6-B498-43B3-948B-1728B52AA6E4}">
                <adec:decorative xmlns:adec="http://schemas.microsoft.com/office/drawing/2017/decorative" val="1"/>
              </a:ext>
            </a:extLst>
          </p:cNvPr>
          <p:cNvCxnSpPr>
            <a:stCxn id="16" idx="1"/>
            <a:endCxn id="17" idx="2"/>
          </p:cNvCxnSpPr>
          <p:nvPr/>
        </p:nvCxnSpPr>
        <p:spPr>
          <a:xfrm rot="10800000">
            <a:off x="2020212" y="3220993"/>
            <a:ext cx="1001328" cy="278809"/>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a:extLst>
              <a:ext uri="{C183D7F6-B498-43B3-948B-1728B52AA6E4}">
                <adec:decorative xmlns:adec="http://schemas.microsoft.com/office/drawing/2017/decorative" val="1"/>
              </a:ext>
            </a:extLst>
          </p:cNvPr>
          <p:cNvCxnSpPr>
            <a:stCxn id="17" idx="0"/>
            <a:endCxn id="11" idx="1"/>
          </p:cNvCxnSpPr>
          <p:nvPr/>
        </p:nvCxnSpPr>
        <p:spPr>
          <a:xfrm rot="5400000" flipH="1" flipV="1">
            <a:off x="2493200" y="2147792"/>
            <a:ext cx="230880" cy="1176857"/>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C183D7F6-B498-43B3-948B-1728B52AA6E4}">
                <adec:decorative xmlns:adec="http://schemas.microsoft.com/office/drawing/2017/decorative" val="1"/>
              </a:ext>
            </a:extLst>
          </p:cNvPr>
          <p:cNvCxnSpPr>
            <a:stCxn id="18" idx="3"/>
            <a:endCxn id="32" idx="2"/>
          </p:cNvCxnSpPr>
          <p:nvPr/>
        </p:nvCxnSpPr>
        <p:spPr>
          <a:xfrm flipV="1">
            <a:off x="7551489" y="2948033"/>
            <a:ext cx="1776722" cy="11340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a:extLst>
              <a:ext uri="{C183D7F6-B498-43B3-948B-1728B52AA6E4}">
                <adec:decorative xmlns:adec="http://schemas.microsoft.com/office/drawing/2017/decorative" val="1"/>
              </a:ext>
            </a:extLst>
          </p:cNvPr>
          <p:cNvCxnSpPr>
            <a:endCxn id="18" idx="0"/>
          </p:cNvCxnSpPr>
          <p:nvPr/>
        </p:nvCxnSpPr>
        <p:spPr>
          <a:xfrm rot="16200000" flipH="1">
            <a:off x="6860186" y="3790393"/>
            <a:ext cx="213893" cy="62"/>
          </a:xfrm>
          <a:prstGeom prst="bentConnector3">
            <a:avLst>
              <a:gd name="adj1" fmla="val 50000"/>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71" name="Elbow Connector 70">
            <a:extLst>
              <a:ext uri="{C183D7F6-B498-43B3-948B-1728B52AA6E4}">
                <adec:decorative xmlns:adec="http://schemas.microsoft.com/office/drawing/2017/decorative" val="1"/>
              </a:ext>
            </a:extLst>
          </p:cNvPr>
          <p:cNvCxnSpPr>
            <a:stCxn id="18" idx="2"/>
            <a:endCxn id="19" idx="3"/>
          </p:cNvCxnSpPr>
          <p:nvPr/>
        </p:nvCxnSpPr>
        <p:spPr>
          <a:xfrm rot="5400000">
            <a:off x="5970442" y="3493814"/>
            <a:ext cx="223833" cy="1769610"/>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6343214" y="5097925"/>
            <a:ext cx="1204497" cy="369332"/>
          </a:xfrm>
          <a:prstGeom prst="rect">
            <a:avLst/>
          </a:prstGeom>
          <a:noFill/>
        </p:spPr>
        <p:txBody>
          <a:bodyPr wrap="none" rtlCol="0">
            <a:spAutoFit/>
          </a:bodyPr>
          <a:lstStyle/>
          <a:p>
            <a:pPr algn="ctr"/>
            <a:r>
              <a:rPr lang="en-US" dirty="0">
                <a:solidFill>
                  <a:schemeClr val="bg1"/>
                </a:solidFill>
              </a:rPr>
              <a:t>Make Page</a:t>
            </a:r>
          </a:p>
        </p:txBody>
      </p:sp>
      <p:sp>
        <p:nvSpPr>
          <p:cNvPr id="75" name="TextBox 74"/>
          <p:cNvSpPr txBox="1"/>
          <p:nvPr/>
        </p:nvSpPr>
        <p:spPr>
          <a:xfrm>
            <a:off x="1270022" y="3761961"/>
            <a:ext cx="806631" cy="369332"/>
          </a:xfrm>
          <a:prstGeom prst="rect">
            <a:avLst/>
          </a:prstGeom>
          <a:noFill/>
        </p:spPr>
        <p:txBody>
          <a:bodyPr wrap="square" rtlCol="0">
            <a:spAutoFit/>
          </a:bodyPr>
          <a:lstStyle/>
          <a:p>
            <a:r>
              <a:rPr lang="en-US" dirty="0"/>
              <a:t>Cancel</a:t>
            </a:r>
          </a:p>
        </p:txBody>
      </p:sp>
      <p:cxnSp>
        <p:nvCxnSpPr>
          <p:cNvPr id="76" name="Straight Arrow Connector 75">
            <a:extLst>
              <a:ext uri="{C183D7F6-B498-43B3-948B-1728B52AA6E4}">
                <adec:decorative xmlns:adec="http://schemas.microsoft.com/office/drawing/2017/decorative" val="1"/>
              </a:ext>
            </a:extLst>
          </p:cNvPr>
          <p:cNvCxnSpPr>
            <a:stCxn id="16" idx="1"/>
          </p:cNvCxnSpPr>
          <p:nvPr/>
        </p:nvCxnSpPr>
        <p:spPr>
          <a:xfrm flipH="1">
            <a:off x="2076654" y="3499801"/>
            <a:ext cx="944886" cy="446826"/>
          </a:xfrm>
          <a:prstGeom prst="straightConnector1">
            <a:avLst/>
          </a:prstGeom>
          <a:ln w="38100">
            <a:solidFill>
              <a:srgbClr val="00FDFF"/>
            </a:solidFill>
            <a:tailEnd type="triangle"/>
          </a:ln>
        </p:spPr>
        <p:style>
          <a:lnRef idx="1">
            <a:schemeClr val="accent1"/>
          </a:lnRef>
          <a:fillRef idx="0">
            <a:schemeClr val="accent1"/>
          </a:fillRef>
          <a:effectRef idx="0">
            <a:schemeClr val="accent1"/>
          </a:effectRef>
          <a:fontRef idx="minor">
            <a:schemeClr val="tx1"/>
          </a:fontRef>
        </p:style>
      </p:cxnSp>
      <p:cxnSp>
        <p:nvCxnSpPr>
          <p:cNvPr id="79" name="Elbow Connector 78">
            <a:extLst>
              <a:ext uri="{C183D7F6-B498-43B3-948B-1728B52AA6E4}">
                <adec:decorative xmlns:adec="http://schemas.microsoft.com/office/drawing/2017/decorative" val="1"/>
              </a:ext>
            </a:extLst>
          </p:cNvPr>
          <p:cNvCxnSpPr>
            <a:stCxn id="19" idx="1"/>
            <a:endCxn id="20" idx="1"/>
          </p:cNvCxnSpPr>
          <p:nvPr/>
        </p:nvCxnSpPr>
        <p:spPr>
          <a:xfrm rot="10800000" flipH="1" flipV="1">
            <a:off x="2806513" y="4490535"/>
            <a:ext cx="328935" cy="422723"/>
          </a:xfrm>
          <a:prstGeom prst="bentConnector3">
            <a:avLst>
              <a:gd name="adj1" fmla="val -69497"/>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83" name="Elbow Connector 82">
            <a:extLst>
              <a:ext uri="{C183D7F6-B498-43B3-948B-1728B52AA6E4}">
                <adec:decorative xmlns:adec="http://schemas.microsoft.com/office/drawing/2017/decorative" val="1"/>
              </a:ext>
            </a:extLst>
          </p:cNvPr>
          <p:cNvCxnSpPr>
            <a:stCxn id="20" idx="3"/>
            <a:endCxn id="74" idx="0"/>
          </p:cNvCxnSpPr>
          <p:nvPr/>
        </p:nvCxnSpPr>
        <p:spPr>
          <a:xfrm>
            <a:off x="4868617" y="4913259"/>
            <a:ext cx="2076846" cy="184666"/>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a:extLst>
              <a:ext uri="{C183D7F6-B498-43B3-948B-1728B52AA6E4}">
                <adec:decorative xmlns:adec="http://schemas.microsoft.com/office/drawing/2017/decorative" val="1"/>
              </a:ext>
            </a:extLst>
          </p:cNvPr>
          <p:cNvCxnSpPr>
            <a:stCxn id="74" idx="2"/>
            <a:endCxn id="21" idx="3"/>
          </p:cNvCxnSpPr>
          <p:nvPr/>
        </p:nvCxnSpPr>
        <p:spPr>
          <a:xfrm rot="5400000">
            <a:off x="5842715" y="4549971"/>
            <a:ext cx="185462" cy="2020035"/>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94" name="Curved Connector 93">
            <a:extLst>
              <a:ext uri="{C183D7F6-B498-43B3-948B-1728B52AA6E4}">
                <adec:decorative xmlns:adec="http://schemas.microsoft.com/office/drawing/2017/decorative" val="1"/>
              </a:ext>
            </a:extLst>
          </p:cNvPr>
          <p:cNvCxnSpPr>
            <a:stCxn id="18" idx="3"/>
            <a:endCxn id="74" idx="3"/>
          </p:cNvCxnSpPr>
          <p:nvPr/>
        </p:nvCxnSpPr>
        <p:spPr>
          <a:xfrm flipH="1">
            <a:off x="7547711" y="4082037"/>
            <a:ext cx="3778" cy="1200554"/>
          </a:xfrm>
          <a:prstGeom prst="curvedConnector3">
            <a:avLst>
              <a:gd name="adj1" fmla="val -9076231"/>
            </a:avLst>
          </a:prstGeom>
          <a:ln w="38100">
            <a:solidFill>
              <a:srgbClr val="FF7F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7970415" y="4517230"/>
            <a:ext cx="1009956" cy="369332"/>
          </a:xfrm>
          <a:prstGeom prst="rect">
            <a:avLst/>
          </a:prstGeom>
          <a:solidFill>
            <a:schemeClr val="tx1"/>
          </a:solidFill>
          <a:ln>
            <a:solidFill>
              <a:srgbClr val="FF7F00"/>
            </a:solidFill>
          </a:ln>
        </p:spPr>
        <p:txBody>
          <a:bodyPr wrap="none" rtlCol="0">
            <a:spAutoFit/>
          </a:bodyPr>
          <a:lstStyle/>
          <a:p>
            <a:pPr algn="ctr"/>
            <a:r>
              <a:rPr lang="en-US">
                <a:solidFill>
                  <a:schemeClr val="bg1"/>
                </a:solidFill>
              </a:rPr>
              <a:t>Message</a:t>
            </a:r>
            <a:endParaRPr lang="en-US" dirty="0">
              <a:solidFill>
                <a:schemeClr val="bg1"/>
              </a:solidFill>
            </a:endParaRPr>
          </a:p>
        </p:txBody>
      </p:sp>
    </p:spTree>
    <p:extLst>
      <p:ext uri="{BB962C8B-B14F-4D97-AF65-F5344CB8AC3E}">
        <p14:creationId xmlns:p14="http://schemas.microsoft.com/office/powerpoint/2010/main" val="23578056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Form Data Errors</a:t>
            </a:r>
          </a:p>
        </p:txBody>
      </p:sp>
      <p:sp>
        <p:nvSpPr>
          <p:cNvPr id="5" name="Content Placeholder 4"/>
          <p:cNvSpPr>
            <a:spLocks noGrp="1"/>
          </p:cNvSpPr>
          <p:nvPr>
            <p:ph idx="1"/>
          </p:nvPr>
        </p:nvSpPr>
        <p:spPr>
          <a:xfrm>
            <a:off x="838200" y="1825625"/>
            <a:ext cx="5067423" cy="4351338"/>
          </a:xfrm>
        </p:spPr>
        <p:txBody>
          <a:bodyPr/>
          <a:lstStyle/>
          <a:p>
            <a:r>
              <a:rPr lang="en-US" dirty="0"/>
              <a:t>Sometimes there are validation rules when you are filling out a form.</a:t>
            </a:r>
          </a:p>
          <a:p>
            <a:r>
              <a:rPr lang="en-US" dirty="0"/>
              <a:t>When you submit the form, the view code checks the data to see if there are errors</a:t>
            </a:r>
          </a:p>
          <a:p>
            <a:r>
              <a:rPr lang="en-US" dirty="0"/>
              <a:t>If there are errors, data is not saved and the user is notified and usually given a chance to edit </a:t>
            </a:r>
            <a:r>
              <a:rPr lang="en-US"/>
              <a:t>and resubmit</a:t>
            </a:r>
            <a:endParaRPr lang="en-US" dirty="0"/>
          </a:p>
        </p:txBody>
      </p:sp>
      <p:pic>
        <p:nvPicPr>
          <p:cNvPr id="6" name="Picture 5" descr="Screenshot of a form with input cell Title, Mileage, and Purchase d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0907" y="2026444"/>
            <a:ext cx="6781800" cy="3949700"/>
          </a:xfrm>
          <a:prstGeom prst="rect">
            <a:avLst/>
          </a:prstGeom>
        </p:spPr>
      </p:pic>
      <p:sp>
        <p:nvSpPr>
          <p:cNvPr id="7" name="Rectangle 6"/>
          <p:cNvSpPr/>
          <p:nvPr/>
        </p:nvSpPr>
        <p:spPr>
          <a:xfrm>
            <a:off x="6230558" y="1522175"/>
            <a:ext cx="5423280" cy="369332"/>
          </a:xfrm>
          <a:prstGeom prst="rect">
            <a:avLst/>
          </a:prstGeom>
        </p:spPr>
        <p:txBody>
          <a:bodyPr wrap="none">
            <a:spAutoFit/>
          </a:bodyPr>
          <a:lstStyle/>
          <a:p>
            <a:r>
              <a:rPr lang="en-US">
                <a:solidFill>
                  <a:srgbClr val="FFFF00"/>
                </a:solidFill>
                <a:latin typeface="Courier" charset="0"/>
                <a:ea typeface="Courier" charset="0"/>
                <a:cs typeface="Courier" charset="0"/>
              </a:rPr>
              <a:t>https://samples.dj4e.com/form/validate</a:t>
            </a:r>
          </a:p>
        </p:txBody>
      </p:sp>
    </p:spTree>
    <p:extLst>
      <p:ext uri="{BB962C8B-B14F-4D97-AF65-F5344CB8AC3E}">
        <p14:creationId xmlns:p14="http://schemas.microsoft.com/office/powerpoint/2010/main" val="1405277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Django form validation</a:t>
            </a:r>
          </a:p>
        </p:txBody>
      </p:sp>
      <p:sp>
        <p:nvSpPr>
          <p:cNvPr id="5" name="TextBox 4"/>
          <p:cNvSpPr txBox="1"/>
          <p:nvPr/>
        </p:nvSpPr>
        <p:spPr>
          <a:xfrm>
            <a:off x="709539" y="2257424"/>
            <a:ext cx="11020499" cy="1754326"/>
          </a:xfrm>
          <a:prstGeom prst="rect">
            <a:avLst/>
          </a:prstGeom>
          <a:solidFill>
            <a:schemeClr val="tx1"/>
          </a:solidFill>
        </p:spPr>
        <p:txBody>
          <a:bodyPr wrap="square" rtlCol="0">
            <a:spAutoFit/>
          </a:bodyPr>
          <a:lstStyle/>
          <a:p>
            <a:r>
              <a:rPr lang="en-US" dirty="0">
                <a:solidFill>
                  <a:srgbClr val="C1651C"/>
                </a:solidFill>
                <a:latin typeface="Menlo-Regular" charset="0"/>
              </a:rPr>
              <a:t>class</a:t>
            </a:r>
            <a:r>
              <a:rPr lang="en-US" dirty="0">
                <a:solidFill>
                  <a:srgbClr val="000000"/>
                </a:solidFill>
                <a:latin typeface="Menlo-Regular" charset="0"/>
              </a:rPr>
              <a:t> </a:t>
            </a:r>
            <a:r>
              <a:rPr lang="en-US" dirty="0" err="1">
                <a:solidFill>
                  <a:srgbClr val="2EAEBB"/>
                </a:solidFill>
                <a:latin typeface="Menlo-Regular" charset="0"/>
              </a:rPr>
              <a:t>BasicForm</a:t>
            </a:r>
            <a:r>
              <a:rPr lang="en-US" dirty="0">
                <a:solidFill>
                  <a:srgbClr val="000000"/>
                </a:solidFill>
                <a:latin typeface="Menlo-Regular" charset="0"/>
              </a:rPr>
              <a:t>(</a:t>
            </a:r>
            <a:r>
              <a:rPr lang="en-US" dirty="0" err="1">
                <a:solidFill>
                  <a:srgbClr val="000000"/>
                </a:solidFill>
                <a:latin typeface="Menlo-Regular" charset="0"/>
              </a:rPr>
              <a:t>forms.Form</a:t>
            </a:r>
            <a:r>
              <a:rPr lang="en-US" dirty="0">
                <a:solidFill>
                  <a:srgbClr val="000000"/>
                </a:solidFill>
                <a:latin typeface="Menlo-Regular" charset="0"/>
              </a:rPr>
              <a:t>):</a:t>
            </a:r>
          </a:p>
          <a:p>
            <a:r>
              <a:rPr lang="en-US" dirty="0">
                <a:solidFill>
                  <a:srgbClr val="000000"/>
                </a:solidFill>
                <a:latin typeface="Menlo-Regular" charset="0"/>
              </a:rPr>
              <a:t>    title = </a:t>
            </a:r>
            <a:r>
              <a:rPr lang="en-US" dirty="0" err="1">
                <a:solidFill>
                  <a:srgbClr val="000000"/>
                </a:solidFill>
                <a:latin typeface="Menlo-Regular" charset="0"/>
              </a:rPr>
              <a:t>forms.CharField</a:t>
            </a:r>
            <a:r>
              <a:rPr lang="en-US" dirty="0">
                <a:solidFill>
                  <a:srgbClr val="000000"/>
                </a:solidFill>
                <a:latin typeface="Menlo-Regular" charset="0"/>
              </a:rPr>
              <a:t>(validators=[</a:t>
            </a:r>
          </a:p>
          <a:p>
            <a:r>
              <a:rPr lang="en-US" dirty="0">
                <a:solidFill>
                  <a:srgbClr val="000000"/>
                </a:solidFill>
                <a:latin typeface="Menlo-Regular" charset="0"/>
              </a:rPr>
              <a:t>      </a:t>
            </a:r>
            <a:r>
              <a:rPr lang="en-US" dirty="0" err="1">
                <a:solidFill>
                  <a:srgbClr val="000000"/>
                </a:solidFill>
                <a:latin typeface="Menlo-Regular" charset="0"/>
              </a:rPr>
              <a:t>validators.MinLengthValidator</a:t>
            </a:r>
            <a:r>
              <a:rPr lang="en-US" dirty="0">
                <a:solidFill>
                  <a:srgbClr val="000000"/>
                </a:solidFill>
                <a:latin typeface="Menlo-Regular" charset="0"/>
              </a:rPr>
              <a:t>(</a:t>
            </a:r>
            <a:r>
              <a:rPr lang="en-US" dirty="0">
                <a:solidFill>
                  <a:srgbClr val="B42419"/>
                </a:solidFill>
                <a:latin typeface="Menlo-Regular" charset="0"/>
              </a:rPr>
              <a:t>2</a:t>
            </a:r>
            <a:r>
              <a:rPr lang="en-US" dirty="0">
                <a:solidFill>
                  <a:srgbClr val="000000"/>
                </a:solidFill>
                <a:latin typeface="Menlo-Regular" charset="0"/>
              </a:rPr>
              <a:t>, </a:t>
            </a:r>
            <a:r>
              <a:rPr lang="en-US" dirty="0">
                <a:solidFill>
                  <a:srgbClr val="B42419"/>
                </a:solidFill>
                <a:latin typeface="Menlo-Regular" charset="0"/>
              </a:rPr>
              <a:t>"Please enter 2 or more characters"</a:t>
            </a:r>
            <a:r>
              <a:rPr lang="en-US" dirty="0">
                <a:solidFill>
                  <a:srgbClr val="000000"/>
                </a:solidFill>
                <a:latin typeface="Menlo-Regular" charset="0"/>
              </a:rPr>
              <a:t>)</a:t>
            </a:r>
          </a:p>
          <a:p>
            <a:r>
              <a:rPr lang="en-US" dirty="0">
                <a:solidFill>
                  <a:srgbClr val="000000"/>
                </a:solidFill>
                <a:latin typeface="Menlo-Regular" charset="0"/>
              </a:rPr>
              <a:t>    ])</a:t>
            </a:r>
          </a:p>
          <a:p>
            <a:r>
              <a:rPr lang="en-US" dirty="0">
                <a:solidFill>
                  <a:srgbClr val="000000"/>
                </a:solidFill>
                <a:latin typeface="Menlo-Regular" charset="0"/>
              </a:rPr>
              <a:t>    mileage = </a:t>
            </a:r>
            <a:r>
              <a:rPr lang="en-US" dirty="0" err="1">
                <a:solidFill>
                  <a:srgbClr val="000000"/>
                </a:solidFill>
                <a:latin typeface="Menlo-Regular" charset="0"/>
              </a:rPr>
              <a:t>forms.IntegerField</a:t>
            </a:r>
            <a:r>
              <a:rPr lang="en-US" dirty="0">
                <a:solidFill>
                  <a:srgbClr val="000000"/>
                </a:solidFill>
                <a:latin typeface="Menlo-Regular" charset="0"/>
              </a:rPr>
              <a:t>()</a:t>
            </a:r>
          </a:p>
          <a:p>
            <a:r>
              <a:rPr lang="en-US" dirty="0">
                <a:solidFill>
                  <a:srgbClr val="000000"/>
                </a:solidFill>
                <a:latin typeface="Menlo-Regular" charset="0"/>
              </a:rPr>
              <a:t>    </a:t>
            </a:r>
            <a:r>
              <a:rPr lang="en-US" dirty="0" err="1">
                <a:solidFill>
                  <a:srgbClr val="000000"/>
                </a:solidFill>
                <a:latin typeface="Menlo-Regular" charset="0"/>
              </a:rPr>
              <a:t>purchase_date</a:t>
            </a:r>
            <a:r>
              <a:rPr lang="en-US" dirty="0">
                <a:solidFill>
                  <a:srgbClr val="000000"/>
                </a:solidFill>
                <a:latin typeface="Menlo-Regular" charset="0"/>
              </a:rPr>
              <a:t> = </a:t>
            </a:r>
            <a:r>
              <a:rPr lang="en-US" dirty="0" err="1">
                <a:solidFill>
                  <a:srgbClr val="000000"/>
                </a:solidFill>
                <a:latin typeface="Menlo-Regular" charset="0"/>
              </a:rPr>
              <a:t>forms.DateField</a:t>
            </a:r>
            <a:r>
              <a:rPr lang="en-US" dirty="0">
                <a:solidFill>
                  <a:srgbClr val="000000"/>
                </a:solidFill>
                <a:latin typeface="Menlo-Regular" charset="0"/>
              </a:rPr>
              <a:t>()</a:t>
            </a:r>
            <a:endParaRPr lang="en-US" dirty="0"/>
          </a:p>
        </p:txBody>
      </p:sp>
      <p:sp>
        <p:nvSpPr>
          <p:cNvPr id="7" name="TextBox 6"/>
          <p:cNvSpPr txBox="1"/>
          <p:nvPr/>
        </p:nvSpPr>
        <p:spPr>
          <a:xfrm>
            <a:off x="4484648" y="5614987"/>
            <a:ext cx="6997813" cy="461665"/>
          </a:xfrm>
          <a:prstGeom prst="rect">
            <a:avLst/>
          </a:prstGeom>
          <a:noFill/>
        </p:spPr>
        <p:txBody>
          <a:bodyPr wrap="none" rtlCol="0">
            <a:spAutoFit/>
          </a:bodyPr>
          <a:lstStyle/>
          <a:p>
            <a:r>
              <a:rPr lang="en-US" sz="2400" dirty="0">
                <a:solidFill>
                  <a:srgbClr val="FFFF00"/>
                </a:solidFill>
              </a:rPr>
              <a:t>https://</a:t>
            </a:r>
            <a:r>
              <a:rPr lang="en-US" sz="2400" dirty="0" err="1">
                <a:solidFill>
                  <a:srgbClr val="FFFF00"/>
                </a:solidFill>
              </a:rPr>
              <a:t>docs.djangoproject.com</a:t>
            </a:r>
            <a:r>
              <a:rPr lang="en-US" sz="2400" dirty="0">
                <a:solidFill>
                  <a:srgbClr val="FFFF00"/>
                </a:solidFill>
              </a:rPr>
              <a:t>/</a:t>
            </a:r>
            <a:r>
              <a:rPr lang="en-US" sz="2400" dirty="0" err="1">
                <a:solidFill>
                  <a:srgbClr val="FFFF00"/>
                </a:solidFill>
              </a:rPr>
              <a:t>en</a:t>
            </a:r>
            <a:r>
              <a:rPr lang="en-US" sz="2400" dirty="0">
                <a:solidFill>
                  <a:srgbClr val="FFFF00"/>
                </a:solidFill>
              </a:rPr>
              <a:t>/</a:t>
            </a:r>
            <a:r>
              <a:rPr lang="hr-HR" sz="2400">
                <a:solidFill>
                  <a:srgbClr val="FFFF00"/>
                </a:solidFill>
              </a:rPr>
              <a:t>3.0</a:t>
            </a:r>
            <a:r>
              <a:rPr lang="en-US" sz="2400">
                <a:solidFill>
                  <a:srgbClr val="FFFF00"/>
                </a:solidFill>
              </a:rPr>
              <a:t>/ref/validators</a:t>
            </a:r>
            <a:r>
              <a:rPr lang="en-US" sz="2400" dirty="0">
                <a:solidFill>
                  <a:srgbClr val="FFFF00"/>
                </a:solidFill>
              </a:rPr>
              <a:t>/</a:t>
            </a:r>
          </a:p>
        </p:txBody>
      </p:sp>
      <p:sp>
        <p:nvSpPr>
          <p:cNvPr id="8" name="Rectangle 7"/>
          <p:cNvSpPr/>
          <p:nvPr/>
        </p:nvSpPr>
        <p:spPr>
          <a:xfrm>
            <a:off x="709539" y="1732239"/>
            <a:ext cx="3768980" cy="369332"/>
          </a:xfrm>
          <a:prstGeom prst="rect">
            <a:avLst/>
          </a:prstGeom>
        </p:spPr>
        <p:txBody>
          <a:bodyPr wrap="none">
            <a:spAutoFit/>
          </a:bodyPr>
          <a:lstStyle/>
          <a:p>
            <a:r>
              <a:rPr lang="en-US" dirty="0">
                <a:solidFill>
                  <a:srgbClr val="FFFF00"/>
                </a:solidFill>
                <a:latin typeface="Courier" charset="0"/>
                <a:ea typeface="Courier" charset="0"/>
                <a:cs typeface="Courier" charset="0"/>
              </a:rPr>
              <a:t>dj4e-samples/form/</a:t>
            </a:r>
            <a:r>
              <a:rPr lang="en-US" dirty="0" err="1">
                <a:solidFill>
                  <a:srgbClr val="FFFF00"/>
                </a:solidFill>
                <a:latin typeface="Courier" charset="0"/>
                <a:ea typeface="Courier" charset="0"/>
                <a:cs typeface="Courier" charset="0"/>
              </a:rPr>
              <a:t>forms.py</a:t>
            </a:r>
            <a:endParaRPr lang="en-US" dirty="0">
              <a:solidFill>
                <a:srgbClr val="FFFF00"/>
              </a:solidFill>
              <a:effectLst/>
              <a:latin typeface="Courier" charset="0"/>
              <a:ea typeface="Courier" charset="0"/>
              <a:cs typeface="Courier" charset="0"/>
            </a:endParaRPr>
          </a:p>
        </p:txBody>
      </p:sp>
    </p:spTree>
    <p:extLst>
      <p:ext uri="{BB962C8B-B14F-4D97-AF65-F5344CB8AC3E}">
        <p14:creationId xmlns:p14="http://schemas.microsoft.com/office/powerpoint/2010/main" val="752322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20EB187-900F-4AF5-813B-101456D9F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387349" y="1200152"/>
            <a:ext cx="6897171" cy="4457696"/>
          </a:xfrm>
        </p:spPr>
        <p:txBody>
          <a:bodyPr anchor="ctr">
            <a:normAutofit/>
          </a:bodyPr>
          <a:lstStyle/>
          <a:p>
            <a:pPr algn="l"/>
            <a:r>
              <a:rPr lang="en-US" sz="8000" dirty="0"/>
              <a:t>Forms in Django</a:t>
            </a:r>
          </a:p>
        </p:txBody>
      </p:sp>
      <p:sp>
        <p:nvSpPr>
          <p:cNvPr id="3" name="Subtitle 2"/>
          <p:cNvSpPr>
            <a:spLocks noGrp="1"/>
          </p:cNvSpPr>
          <p:nvPr>
            <p:ph type="subTitle" idx="1"/>
          </p:nvPr>
        </p:nvSpPr>
        <p:spPr>
          <a:xfrm>
            <a:off x="849963" y="1200152"/>
            <a:ext cx="2816535" cy="4457696"/>
          </a:xfrm>
        </p:spPr>
        <p:txBody>
          <a:bodyPr anchor="ctr">
            <a:normAutofit/>
          </a:bodyPr>
          <a:lstStyle/>
          <a:p>
            <a:pPr algn="r"/>
            <a:r>
              <a:rPr lang="en-US" sz="2800">
                <a:solidFill>
                  <a:srgbClr val="FFFFFF"/>
                </a:solidFill>
              </a:rPr>
              <a:t>Charles Severance</a:t>
            </a:r>
          </a:p>
          <a:p>
            <a:pPr algn="r"/>
            <a:r>
              <a:rPr lang="en-US" sz="2800">
                <a:solidFill>
                  <a:srgbClr val="FFFFFF"/>
                </a:solidFill>
              </a:rPr>
              <a:t>www.dj4e.com</a:t>
            </a:r>
          </a:p>
          <a:p>
            <a:pPr algn="r"/>
            <a:endParaRPr lang="en-US" sz="2800">
              <a:solidFill>
                <a:srgbClr val="FFFFFF"/>
              </a:solidFill>
            </a:endParaRPr>
          </a:p>
        </p:txBody>
      </p:sp>
      <p:cxnSp>
        <p:nvCxnSpPr>
          <p:cNvPr id="12" name="Straight Connector 11">
            <a:extLst>
              <a:ext uri="{FF2B5EF4-FFF2-40B4-BE49-F238E27FC236}">
                <a16:creationId xmlns:a16="http://schemas.microsoft.com/office/drawing/2014/main" id="{624D17C8-E9C2-48A4-AA36-D7048A6CCC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286000"/>
            <a:ext cx="0" cy="22860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5" name="Picture 6" descr="CCBY license"/>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39754" y="5638800"/>
            <a:ext cx="1106488"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1221714" y="5091708"/>
            <a:ext cx="5552482" cy="923330"/>
          </a:xfrm>
          <a:prstGeom prst="rect">
            <a:avLst/>
          </a:prstGeom>
          <a:noFill/>
        </p:spPr>
        <p:txBody>
          <a:bodyPr wrap="none" rtlCol="0">
            <a:spAutoFit/>
          </a:bodyPr>
          <a:lstStyle/>
          <a:p>
            <a:r>
              <a:rPr lang="en-US" dirty="0"/>
              <a:t>https://samples.dj4e.com/form/</a:t>
            </a:r>
          </a:p>
          <a:p>
            <a:r>
              <a:rPr lang="en-US" dirty="0"/>
              <a:t>https://</a:t>
            </a:r>
            <a:r>
              <a:rPr lang="en-US" dirty="0" err="1"/>
              <a:t>docs.djangoproject.com</a:t>
            </a:r>
            <a:r>
              <a:rPr lang="en-US" dirty="0"/>
              <a:t>/</a:t>
            </a:r>
            <a:r>
              <a:rPr lang="en-US" dirty="0" err="1"/>
              <a:t>en</a:t>
            </a:r>
            <a:r>
              <a:rPr lang="en-US" dirty="0"/>
              <a:t>/</a:t>
            </a:r>
            <a:r>
              <a:rPr lang="hr-HR" dirty="0"/>
              <a:t>3.0</a:t>
            </a:r>
            <a:r>
              <a:rPr lang="en-US" dirty="0"/>
              <a:t>/topics/forms/</a:t>
            </a:r>
          </a:p>
          <a:p>
            <a:r>
              <a:rPr lang="en-US" dirty="0"/>
              <a:t>https://</a:t>
            </a:r>
            <a:r>
              <a:rPr lang="en-US" dirty="0" err="1"/>
              <a:t>github.com</a:t>
            </a:r>
            <a:r>
              <a:rPr lang="en-US" dirty="0"/>
              <a:t>/csev/dj4e-samples/tree/master/form</a:t>
            </a:r>
          </a:p>
        </p:txBody>
      </p:sp>
    </p:spTree>
    <p:extLst>
      <p:ext uri="{BB962C8B-B14F-4D97-AF65-F5344CB8AC3E}">
        <p14:creationId xmlns:p14="http://schemas.microsoft.com/office/powerpoint/2010/main" val="1428135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09CE12D1-F6FB-6040-906E-231AF92EC282}"/>
              </a:ext>
            </a:extLst>
          </p:cNvPr>
          <p:cNvSpPr>
            <a:spLocks noGrp="1"/>
          </p:cNvSpPr>
          <p:nvPr>
            <p:ph type="title" idx="4294967295"/>
          </p:nvPr>
        </p:nvSpPr>
        <p:spPr/>
        <p:txBody>
          <a:bodyPr/>
          <a:lstStyle/>
          <a:p>
            <a:r>
              <a:rPr lang="en-US" altLang="zh-CN" dirty="0"/>
              <a:t>Validation</a:t>
            </a:r>
            <a:endParaRPr lang="en-US" dirty="0"/>
          </a:p>
        </p:txBody>
      </p:sp>
      <p:pic>
        <p:nvPicPr>
          <p:cNvPr id="9" name="Picture 8" descr="Screenshot of a form with input cell Title, Mileage, and Purchase dat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124" y="1171575"/>
            <a:ext cx="6781800" cy="3949700"/>
          </a:xfrm>
          <a:prstGeom prst="rect">
            <a:avLst/>
          </a:prstGeom>
        </p:spPr>
      </p:pic>
      <p:sp>
        <p:nvSpPr>
          <p:cNvPr id="16" name="TextBox 15"/>
          <p:cNvSpPr txBox="1"/>
          <p:nvPr/>
        </p:nvSpPr>
        <p:spPr>
          <a:xfrm>
            <a:off x="4474064" y="737462"/>
            <a:ext cx="7677102" cy="5586145"/>
          </a:xfrm>
          <a:prstGeom prst="rect">
            <a:avLst/>
          </a:prstGeom>
          <a:solidFill>
            <a:schemeClr val="tx1"/>
          </a:solidFill>
          <a:ln w="38100">
            <a:solidFill>
              <a:schemeClr val="bg1"/>
            </a:solidFill>
          </a:ln>
        </p:spPr>
        <p:txBody>
          <a:bodyPr wrap="none" rtlCol="0">
            <a:spAutoFit/>
          </a:bodyPr>
          <a:lstStyle/>
          <a:p>
            <a:r>
              <a:rPr lang="en-US" sz="1700" b="1" dirty="0">
                <a:solidFill>
                  <a:srgbClr val="C1651C"/>
                </a:solidFill>
                <a:latin typeface="Courier" charset="0"/>
                <a:ea typeface="Courier" charset="0"/>
                <a:cs typeface="Courier" charset="0"/>
              </a:rPr>
              <a:t>class</a:t>
            </a:r>
            <a:r>
              <a:rPr lang="en-US" sz="1700" b="1" dirty="0">
                <a:solidFill>
                  <a:srgbClr val="000000"/>
                </a:solidFill>
                <a:latin typeface="Courier" charset="0"/>
                <a:ea typeface="Courier" charset="0"/>
                <a:cs typeface="Courier" charset="0"/>
              </a:rPr>
              <a:t> </a:t>
            </a:r>
            <a:r>
              <a:rPr lang="en-US" sz="1700" b="1" dirty="0">
                <a:solidFill>
                  <a:srgbClr val="2EAEBB"/>
                </a:solidFill>
                <a:latin typeface="Courier" charset="0"/>
                <a:ea typeface="Courier" charset="0"/>
                <a:cs typeface="Courier" charset="0"/>
              </a:rPr>
              <a:t>Validate</a:t>
            </a:r>
            <a:r>
              <a:rPr lang="en-US" sz="1700" b="1" dirty="0">
                <a:solidFill>
                  <a:srgbClr val="000000"/>
                </a:solidFill>
                <a:latin typeface="Courier" charset="0"/>
                <a:ea typeface="Courier" charset="0"/>
                <a:cs typeface="Courier" charset="0"/>
              </a:rPr>
              <a:t>(View):</a:t>
            </a:r>
          </a:p>
          <a:p>
            <a:r>
              <a:rPr lang="en-US" sz="1700" b="1" dirty="0">
                <a:solidFill>
                  <a:srgbClr val="000000"/>
                </a:solidFill>
                <a:latin typeface="Courier" charset="0"/>
                <a:ea typeface="Courier" charset="0"/>
                <a:cs typeface="Courier" charset="0"/>
              </a:rPr>
              <a:t>    </a:t>
            </a:r>
            <a:r>
              <a:rPr lang="en-US" sz="1700" b="1" dirty="0" err="1">
                <a:solidFill>
                  <a:srgbClr val="C1651C"/>
                </a:solidFill>
                <a:latin typeface="Courier" charset="0"/>
                <a:ea typeface="Courier" charset="0"/>
                <a:cs typeface="Courier" charset="0"/>
              </a:rPr>
              <a:t>def</a:t>
            </a:r>
            <a:r>
              <a:rPr lang="en-US" sz="1700" b="1" dirty="0">
                <a:solidFill>
                  <a:srgbClr val="000000"/>
                </a:solidFill>
                <a:latin typeface="Courier" charset="0"/>
                <a:ea typeface="Courier" charset="0"/>
                <a:cs typeface="Courier" charset="0"/>
              </a:rPr>
              <a:t> </a:t>
            </a:r>
            <a:r>
              <a:rPr lang="en-US" sz="1700" b="1" dirty="0">
                <a:solidFill>
                  <a:srgbClr val="2EAEBB"/>
                </a:solidFill>
                <a:latin typeface="Courier" charset="0"/>
                <a:ea typeface="Courier" charset="0"/>
                <a:cs typeface="Courier" charset="0"/>
              </a:rPr>
              <a:t>get</a:t>
            </a:r>
            <a:r>
              <a:rPr lang="en-US" sz="1700" b="1" dirty="0">
                <a:solidFill>
                  <a:srgbClr val="000000"/>
                </a:solidFill>
                <a:latin typeface="Courier" charset="0"/>
                <a:ea typeface="Courier" charset="0"/>
                <a:cs typeface="Courier" charset="0"/>
              </a:rPr>
              <a:t>(self, request) :</a:t>
            </a:r>
          </a:p>
          <a:p>
            <a:r>
              <a:rPr lang="mr-IN" sz="1700" b="1" dirty="0">
                <a:solidFill>
                  <a:srgbClr val="000000"/>
                </a:solidFill>
                <a:latin typeface="Courier" charset="0"/>
                <a:ea typeface="Courier" charset="0"/>
                <a:cs typeface="Courier" charset="0"/>
              </a:rPr>
              <a:t>        </a:t>
            </a:r>
            <a:r>
              <a:rPr lang="mr-IN" sz="1700" b="1" dirty="0" err="1">
                <a:solidFill>
                  <a:srgbClr val="000000"/>
                </a:solidFill>
                <a:latin typeface="Courier" charset="0"/>
                <a:ea typeface="Courier" charset="0"/>
                <a:cs typeface="Courier" charset="0"/>
              </a:rPr>
              <a:t>old_data</a:t>
            </a:r>
            <a:r>
              <a:rPr lang="mr-IN" sz="1700" b="1" dirty="0">
                <a:solidFill>
                  <a:srgbClr val="000000"/>
                </a:solidFill>
                <a:latin typeface="Courier" charset="0"/>
                <a:ea typeface="Courier" charset="0"/>
                <a:cs typeface="Courier" charset="0"/>
              </a:rPr>
              <a:t> = {</a:t>
            </a:r>
          </a:p>
          <a:p>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title</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SakaiCar</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a:t>
            </a:r>
          </a:p>
          <a:p>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mileage</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 </a:t>
            </a:r>
            <a:r>
              <a:rPr lang="mr-IN" sz="1700" b="1" dirty="0">
                <a:solidFill>
                  <a:srgbClr val="B42419"/>
                </a:solidFill>
                <a:latin typeface="Courier" charset="0"/>
                <a:ea typeface="Courier" charset="0"/>
                <a:cs typeface="Courier" charset="0"/>
              </a:rPr>
              <a:t>42</a:t>
            </a:r>
            <a:r>
              <a:rPr lang="mr-IN" sz="1700" b="1" dirty="0">
                <a:solidFill>
                  <a:srgbClr val="000000"/>
                </a:solidFill>
                <a:latin typeface="Courier" charset="0"/>
                <a:ea typeface="Courier" charset="0"/>
                <a:cs typeface="Courier" charset="0"/>
              </a:rPr>
              <a:t>,</a:t>
            </a:r>
          </a:p>
          <a:p>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purchase_date</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'2018-08-14'</a:t>
            </a:r>
            <a:endParaRPr lang="mr-IN" sz="1700" b="1" dirty="0">
              <a:solidFill>
                <a:srgbClr val="000000"/>
              </a:solidFill>
              <a:latin typeface="Courier" charset="0"/>
              <a:ea typeface="Courier" charset="0"/>
              <a:cs typeface="Courier" charset="0"/>
            </a:endParaRPr>
          </a:p>
          <a:p>
            <a:r>
              <a:rPr lang="mr-IN" sz="1700" b="1" dirty="0">
                <a:solidFill>
                  <a:srgbClr val="000000"/>
                </a:solidFill>
                <a:latin typeface="Courier" charset="0"/>
                <a:ea typeface="Courier" charset="0"/>
                <a:cs typeface="Courier" charset="0"/>
              </a:rPr>
              <a:t>        }</a:t>
            </a:r>
          </a:p>
          <a:p>
            <a:r>
              <a:rPr lang="en-US" sz="1700" b="1" dirty="0">
                <a:solidFill>
                  <a:srgbClr val="000000"/>
                </a:solidFill>
                <a:latin typeface="Courier" charset="0"/>
                <a:ea typeface="Courier" charset="0"/>
                <a:cs typeface="Courier" charset="0"/>
              </a:rPr>
              <a:t>        form = </a:t>
            </a:r>
            <a:r>
              <a:rPr lang="en-US" sz="1700" b="1" dirty="0" err="1">
                <a:solidFill>
                  <a:srgbClr val="000000"/>
                </a:solidFill>
                <a:latin typeface="Courier" charset="0"/>
                <a:ea typeface="Courier" charset="0"/>
                <a:cs typeface="Courier" charset="0"/>
              </a:rPr>
              <a:t>BasicForm</a:t>
            </a:r>
            <a:r>
              <a:rPr lang="en-US" sz="1700" b="1" dirty="0">
                <a:solidFill>
                  <a:srgbClr val="000000"/>
                </a:solidFill>
                <a:latin typeface="Courier" charset="0"/>
                <a:ea typeface="Courier" charset="0"/>
                <a:cs typeface="Courier" charset="0"/>
              </a:rPr>
              <a:t>(initial=</a:t>
            </a:r>
            <a:r>
              <a:rPr lang="en-US" sz="1700" b="1" dirty="0" err="1">
                <a:solidFill>
                  <a:srgbClr val="000000"/>
                </a:solidFill>
                <a:latin typeface="Courier" charset="0"/>
                <a:ea typeface="Courier" charset="0"/>
                <a:cs typeface="Courier" charset="0"/>
              </a:rPr>
              <a:t>old_data</a:t>
            </a:r>
            <a:r>
              <a:rPr lang="en-US" sz="1700" b="1" dirty="0">
                <a:solidFill>
                  <a:srgbClr val="000000"/>
                </a:solidFill>
                <a:latin typeface="Courier" charset="0"/>
                <a:ea typeface="Courier" charset="0"/>
                <a:cs typeface="Courier" charset="0"/>
              </a:rPr>
              <a:t>)</a:t>
            </a:r>
          </a:p>
          <a:p>
            <a:r>
              <a:rPr lang="mr-IN" sz="1700" b="1" dirty="0">
                <a:solidFill>
                  <a:srgbClr val="000000"/>
                </a:solidFill>
                <a:latin typeface="Courier" charset="0"/>
                <a:ea typeface="Courier" charset="0"/>
                <a:cs typeface="Courier" charset="0"/>
              </a:rPr>
              <a:t>        </a:t>
            </a:r>
            <a:r>
              <a:rPr lang="mr-IN" sz="1700" b="1" dirty="0" err="1">
                <a:solidFill>
                  <a:srgbClr val="000000"/>
                </a:solidFill>
                <a:latin typeface="Courier" charset="0"/>
                <a:ea typeface="Courier" charset="0"/>
                <a:cs typeface="Courier" charset="0"/>
              </a:rPr>
              <a:t>ctx</a:t>
            </a:r>
            <a:r>
              <a:rPr lang="mr-IN" sz="1700" b="1" dirty="0">
                <a:solidFill>
                  <a:srgbClr val="000000"/>
                </a:solidFill>
                <a:latin typeface="Courier" charset="0"/>
                <a:ea typeface="Courier" charset="0"/>
                <a:cs typeface="Courier" charset="0"/>
              </a:rPr>
              <a:t> =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form</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 </a:t>
            </a:r>
            <a:r>
              <a:rPr lang="mr-IN" sz="1700" b="1" dirty="0" err="1">
                <a:solidFill>
                  <a:srgbClr val="000000"/>
                </a:solidFill>
                <a:latin typeface="Courier" charset="0"/>
                <a:ea typeface="Courier" charset="0"/>
                <a:cs typeface="Courier" charset="0"/>
              </a:rPr>
              <a:t>form</a:t>
            </a:r>
            <a:r>
              <a:rPr lang="mr-IN" sz="1700" b="1" dirty="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return</a:t>
            </a:r>
            <a:r>
              <a:rPr lang="en-US" sz="1700" b="1" dirty="0">
                <a:solidFill>
                  <a:srgbClr val="000000"/>
                </a:solidFill>
                <a:latin typeface="Courier" charset="0"/>
                <a:ea typeface="Courier" charset="0"/>
                <a:cs typeface="Courier" charset="0"/>
              </a:rPr>
              <a:t> render(request, </a:t>
            </a:r>
            <a:r>
              <a:rPr lang="en-US" sz="1700" b="1" dirty="0">
                <a:solidFill>
                  <a:srgbClr val="B42419"/>
                </a:solidFill>
                <a:latin typeface="Courier" charset="0"/>
                <a:ea typeface="Courier" charset="0"/>
                <a:cs typeface="Courier" charset="0"/>
              </a:rPr>
              <a:t>'form/</a:t>
            </a:r>
            <a:r>
              <a:rPr lang="en-US" sz="1700" b="1" dirty="0" err="1">
                <a:solidFill>
                  <a:srgbClr val="B42419"/>
                </a:solidFill>
                <a:latin typeface="Courier" charset="0"/>
                <a:ea typeface="Courier" charset="0"/>
                <a:cs typeface="Courier" charset="0"/>
              </a:rPr>
              <a:t>form.html</a:t>
            </a:r>
            <a:r>
              <a:rPr lang="en-US" sz="1700" b="1" dirty="0">
                <a:solidFill>
                  <a:srgbClr val="B42419"/>
                </a:solidFill>
                <a:latin typeface="Courier" charset="0"/>
                <a:ea typeface="Courier" charset="0"/>
                <a:cs typeface="Courier" charset="0"/>
              </a:rPr>
              <a:t>'</a:t>
            </a:r>
            <a:r>
              <a:rPr lang="en-US" sz="1700" b="1" dirty="0">
                <a:solidFill>
                  <a:srgbClr val="000000"/>
                </a:solidFill>
                <a:latin typeface="Courier" charset="0"/>
                <a:ea typeface="Courier" charset="0"/>
                <a:cs typeface="Courier" charset="0"/>
              </a:rPr>
              <a:t>, </a:t>
            </a:r>
            <a:r>
              <a:rPr lang="en-US" sz="1700" b="1" dirty="0" err="1">
                <a:solidFill>
                  <a:srgbClr val="000000"/>
                </a:solidFill>
                <a:latin typeface="Courier" charset="0"/>
                <a:ea typeface="Courier" charset="0"/>
                <a:cs typeface="Courier" charset="0"/>
              </a:rPr>
              <a:t>ctx</a:t>
            </a:r>
            <a:r>
              <a:rPr lang="en-US" sz="1700" b="1" dirty="0">
                <a:solidFill>
                  <a:srgbClr val="000000"/>
                </a:solidFill>
                <a:latin typeface="Courier" charset="0"/>
                <a:ea typeface="Courier" charset="0"/>
                <a:cs typeface="Courier" charset="0"/>
              </a:rPr>
              <a:t>)</a:t>
            </a:r>
          </a:p>
          <a:p>
            <a:endParaRPr lang="en-US" sz="1700" b="1" dirty="0">
              <a:solidFill>
                <a:srgbClr val="000000"/>
              </a:solidFill>
              <a:latin typeface="Courier" charset="0"/>
              <a:ea typeface="Courier" charset="0"/>
              <a:cs typeface="Courier" charset="0"/>
            </a:endParaRPr>
          </a:p>
          <a:p>
            <a:r>
              <a:rPr lang="en-US" sz="1700" b="1" dirty="0">
                <a:solidFill>
                  <a:srgbClr val="000000"/>
                </a:solidFill>
                <a:latin typeface="Courier" charset="0"/>
                <a:ea typeface="Courier" charset="0"/>
                <a:cs typeface="Courier" charset="0"/>
              </a:rPr>
              <a:t>    </a:t>
            </a:r>
            <a:r>
              <a:rPr lang="en-US" sz="1700" b="1" dirty="0" err="1">
                <a:solidFill>
                  <a:srgbClr val="C1651C"/>
                </a:solidFill>
                <a:latin typeface="Courier" charset="0"/>
                <a:ea typeface="Courier" charset="0"/>
                <a:cs typeface="Courier" charset="0"/>
              </a:rPr>
              <a:t>def</a:t>
            </a:r>
            <a:r>
              <a:rPr lang="en-US" sz="1700" b="1" dirty="0">
                <a:solidFill>
                  <a:srgbClr val="000000"/>
                </a:solidFill>
                <a:latin typeface="Courier" charset="0"/>
                <a:ea typeface="Courier" charset="0"/>
                <a:cs typeface="Courier" charset="0"/>
              </a:rPr>
              <a:t> </a:t>
            </a:r>
            <a:r>
              <a:rPr lang="en-US" sz="1700" b="1" dirty="0">
                <a:solidFill>
                  <a:srgbClr val="2EAEBB"/>
                </a:solidFill>
                <a:latin typeface="Courier" charset="0"/>
                <a:ea typeface="Courier" charset="0"/>
                <a:cs typeface="Courier" charset="0"/>
              </a:rPr>
              <a:t>post</a:t>
            </a:r>
            <a:r>
              <a:rPr lang="en-US" sz="1700" b="1" dirty="0">
                <a:solidFill>
                  <a:srgbClr val="000000"/>
                </a:solidFill>
                <a:latin typeface="Courier" charset="0"/>
                <a:ea typeface="Courier" charset="0"/>
                <a:cs typeface="Courier" charset="0"/>
              </a:rPr>
              <a:t>(self, request) :</a:t>
            </a:r>
          </a:p>
          <a:p>
            <a:r>
              <a:rPr lang="en-US" sz="1700" b="1" dirty="0">
                <a:solidFill>
                  <a:srgbClr val="000000"/>
                </a:solidFill>
                <a:latin typeface="Courier" charset="0"/>
                <a:ea typeface="Courier" charset="0"/>
                <a:cs typeface="Courier" charset="0"/>
              </a:rPr>
              <a:t>        form = </a:t>
            </a:r>
            <a:r>
              <a:rPr lang="en-US" sz="1700" b="1" dirty="0" err="1">
                <a:solidFill>
                  <a:srgbClr val="000000"/>
                </a:solidFill>
                <a:latin typeface="Courier" charset="0"/>
                <a:ea typeface="Courier" charset="0"/>
                <a:cs typeface="Courier" charset="0"/>
              </a:rPr>
              <a:t>BasicForm</a:t>
            </a:r>
            <a:r>
              <a:rPr lang="en-US" sz="1700" b="1" dirty="0">
                <a:solidFill>
                  <a:srgbClr val="000000"/>
                </a:solidFill>
                <a:latin typeface="Courier" charset="0"/>
                <a:ea typeface="Courier" charset="0"/>
                <a:cs typeface="Courier" charset="0"/>
              </a:rPr>
              <a:t>(</a:t>
            </a:r>
            <a:r>
              <a:rPr lang="en-US" sz="1700" b="1" dirty="0" err="1">
                <a:solidFill>
                  <a:srgbClr val="000000"/>
                </a:solidFill>
                <a:latin typeface="Courier" charset="0"/>
                <a:ea typeface="Courier" charset="0"/>
                <a:cs typeface="Courier" charset="0"/>
              </a:rPr>
              <a:t>request.POST</a:t>
            </a:r>
            <a:r>
              <a:rPr lang="en-US" sz="1700" b="1" dirty="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if</a:t>
            </a:r>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not</a:t>
            </a:r>
            <a:r>
              <a:rPr lang="en-US" sz="1700" b="1" dirty="0">
                <a:solidFill>
                  <a:srgbClr val="000000"/>
                </a:solidFill>
                <a:latin typeface="Courier" charset="0"/>
                <a:ea typeface="Courier" charset="0"/>
                <a:cs typeface="Courier" charset="0"/>
              </a:rPr>
              <a:t> </a:t>
            </a:r>
            <a:r>
              <a:rPr lang="en-US" sz="1700" b="1" dirty="0" err="1">
                <a:solidFill>
                  <a:srgbClr val="000000"/>
                </a:solidFill>
                <a:latin typeface="Courier" charset="0"/>
                <a:ea typeface="Courier" charset="0"/>
                <a:cs typeface="Courier" charset="0"/>
              </a:rPr>
              <a:t>form.is_valid</a:t>
            </a:r>
            <a:r>
              <a:rPr lang="en-US" sz="1700" b="1" dirty="0">
                <a:solidFill>
                  <a:srgbClr val="000000"/>
                </a:solidFill>
                <a:latin typeface="Courier" charset="0"/>
                <a:ea typeface="Courier" charset="0"/>
                <a:cs typeface="Courier" charset="0"/>
              </a:rPr>
              <a:t>() :</a:t>
            </a:r>
          </a:p>
          <a:p>
            <a:r>
              <a:rPr lang="mr-IN" sz="1700" b="1" dirty="0">
                <a:solidFill>
                  <a:srgbClr val="000000"/>
                </a:solidFill>
                <a:latin typeface="Courier" charset="0"/>
                <a:ea typeface="Courier" charset="0"/>
                <a:cs typeface="Courier" charset="0"/>
              </a:rPr>
              <a:t>            </a:t>
            </a:r>
            <a:r>
              <a:rPr lang="mr-IN" sz="1700" b="1" dirty="0" err="1">
                <a:solidFill>
                  <a:srgbClr val="000000"/>
                </a:solidFill>
                <a:latin typeface="Courier" charset="0"/>
                <a:ea typeface="Courier" charset="0"/>
                <a:cs typeface="Courier" charset="0"/>
              </a:rPr>
              <a:t>ctx</a:t>
            </a:r>
            <a:r>
              <a:rPr lang="mr-IN" sz="1700" b="1" dirty="0">
                <a:solidFill>
                  <a:srgbClr val="000000"/>
                </a:solidFill>
                <a:latin typeface="Courier" charset="0"/>
                <a:ea typeface="Courier" charset="0"/>
                <a:cs typeface="Courier" charset="0"/>
              </a:rPr>
              <a:t> =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form</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 </a:t>
            </a:r>
            <a:r>
              <a:rPr lang="mr-IN" sz="1700" b="1" dirty="0" err="1">
                <a:solidFill>
                  <a:srgbClr val="000000"/>
                </a:solidFill>
                <a:latin typeface="Courier" charset="0"/>
                <a:ea typeface="Courier" charset="0"/>
                <a:cs typeface="Courier" charset="0"/>
              </a:rPr>
              <a:t>form</a:t>
            </a:r>
            <a:r>
              <a:rPr lang="mr-IN" sz="1700" b="1" dirty="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return</a:t>
            </a:r>
            <a:r>
              <a:rPr lang="en-US" sz="1700" b="1" dirty="0">
                <a:solidFill>
                  <a:srgbClr val="000000"/>
                </a:solidFill>
                <a:latin typeface="Courier" charset="0"/>
                <a:ea typeface="Courier" charset="0"/>
                <a:cs typeface="Courier" charset="0"/>
              </a:rPr>
              <a:t> render(request, </a:t>
            </a:r>
            <a:r>
              <a:rPr lang="en-US" sz="1700" b="1" dirty="0">
                <a:solidFill>
                  <a:srgbClr val="B42419"/>
                </a:solidFill>
                <a:latin typeface="Courier" charset="0"/>
                <a:ea typeface="Courier" charset="0"/>
                <a:cs typeface="Courier" charset="0"/>
              </a:rPr>
              <a:t>'form/</a:t>
            </a:r>
            <a:r>
              <a:rPr lang="en-US" sz="1700" b="1" dirty="0" err="1">
                <a:solidFill>
                  <a:srgbClr val="B42419"/>
                </a:solidFill>
                <a:latin typeface="Courier" charset="0"/>
                <a:ea typeface="Courier" charset="0"/>
                <a:cs typeface="Courier" charset="0"/>
              </a:rPr>
              <a:t>form.html</a:t>
            </a:r>
            <a:r>
              <a:rPr lang="en-US" sz="1700" b="1" dirty="0">
                <a:solidFill>
                  <a:srgbClr val="B42419"/>
                </a:solidFill>
                <a:latin typeface="Courier" charset="0"/>
                <a:ea typeface="Courier" charset="0"/>
                <a:cs typeface="Courier" charset="0"/>
              </a:rPr>
              <a:t>'</a:t>
            </a:r>
            <a:r>
              <a:rPr lang="en-US" sz="1700" b="1" dirty="0">
                <a:solidFill>
                  <a:srgbClr val="000000"/>
                </a:solidFill>
                <a:latin typeface="Courier" charset="0"/>
                <a:ea typeface="Courier" charset="0"/>
                <a:cs typeface="Courier" charset="0"/>
              </a:rPr>
              <a:t>, </a:t>
            </a:r>
            <a:r>
              <a:rPr lang="en-US" sz="1700" b="1" dirty="0" err="1">
                <a:solidFill>
                  <a:srgbClr val="000000"/>
                </a:solidFill>
                <a:latin typeface="Courier" charset="0"/>
                <a:ea typeface="Courier" charset="0"/>
                <a:cs typeface="Courier" charset="0"/>
              </a:rPr>
              <a:t>ctx</a:t>
            </a:r>
            <a:r>
              <a:rPr lang="en-US" sz="1700" b="1" dirty="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 Save the Data</a:t>
            </a:r>
          </a:p>
          <a:p>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return</a:t>
            </a:r>
            <a:r>
              <a:rPr lang="en-US" sz="1700" b="1" dirty="0">
                <a:solidFill>
                  <a:srgbClr val="000000"/>
                </a:solidFill>
                <a:latin typeface="Courier" charset="0"/>
                <a:ea typeface="Courier" charset="0"/>
                <a:cs typeface="Courier" charset="0"/>
              </a:rPr>
              <a:t> redirect(</a:t>
            </a:r>
            <a:r>
              <a:rPr lang="en-US" sz="1700" b="1" dirty="0">
                <a:solidFill>
                  <a:srgbClr val="B42419"/>
                </a:solidFill>
                <a:latin typeface="Courier" charset="0"/>
                <a:ea typeface="Courier" charset="0"/>
                <a:cs typeface="Courier" charset="0"/>
              </a:rPr>
              <a:t>'/form/success'</a:t>
            </a:r>
            <a:r>
              <a:rPr lang="en-US" sz="1700" b="1" dirty="0">
                <a:solidFill>
                  <a:srgbClr val="000000"/>
                </a:solidFill>
                <a:latin typeface="Courier" charset="0"/>
                <a:ea typeface="Courier" charset="0"/>
                <a:cs typeface="Courier" charset="0"/>
              </a:rPr>
              <a:t>)</a:t>
            </a:r>
          </a:p>
          <a:p>
            <a:endParaRPr lang="en-US" sz="1700" b="1" dirty="0">
              <a:solidFill>
                <a:srgbClr val="000000"/>
              </a:solidFill>
              <a:latin typeface="Courier" charset="0"/>
              <a:ea typeface="Courier" charset="0"/>
              <a:cs typeface="Courier" charset="0"/>
            </a:endParaRPr>
          </a:p>
          <a:p>
            <a:r>
              <a:rPr lang="en-US" sz="1700" b="1" dirty="0" err="1">
                <a:solidFill>
                  <a:srgbClr val="C1651C"/>
                </a:solidFill>
                <a:latin typeface="Courier" charset="0"/>
                <a:ea typeface="Courier" charset="0"/>
                <a:cs typeface="Courier" charset="0"/>
              </a:rPr>
              <a:t>def</a:t>
            </a:r>
            <a:r>
              <a:rPr lang="en-US" sz="1700" b="1" dirty="0">
                <a:solidFill>
                  <a:srgbClr val="000000"/>
                </a:solidFill>
                <a:latin typeface="Courier" charset="0"/>
                <a:ea typeface="Courier" charset="0"/>
                <a:cs typeface="Courier" charset="0"/>
              </a:rPr>
              <a:t> </a:t>
            </a:r>
            <a:r>
              <a:rPr lang="en-US" sz="1700" b="1" dirty="0">
                <a:solidFill>
                  <a:srgbClr val="2EAEBB"/>
                </a:solidFill>
                <a:latin typeface="Courier" charset="0"/>
                <a:ea typeface="Courier" charset="0"/>
                <a:cs typeface="Courier" charset="0"/>
              </a:rPr>
              <a:t>success</a:t>
            </a:r>
            <a:r>
              <a:rPr lang="en-US" sz="1700" b="1" dirty="0">
                <a:solidFill>
                  <a:srgbClr val="000000"/>
                </a:solidFill>
                <a:latin typeface="Courier" charset="0"/>
                <a:ea typeface="Courier" charset="0"/>
                <a:cs typeface="Courier" charset="0"/>
              </a:rPr>
              <a:t>(request) :</a:t>
            </a:r>
          </a:p>
          <a:p>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return</a:t>
            </a:r>
            <a:r>
              <a:rPr lang="en-US" sz="1700" b="1" dirty="0">
                <a:solidFill>
                  <a:srgbClr val="000000"/>
                </a:solidFill>
                <a:latin typeface="Courier" charset="0"/>
                <a:ea typeface="Courier" charset="0"/>
                <a:cs typeface="Courier" charset="0"/>
              </a:rPr>
              <a:t> </a:t>
            </a:r>
            <a:r>
              <a:rPr lang="en-US" sz="1700" b="1" dirty="0" err="1">
                <a:solidFill>
                  <a:srgbClr val="000000"/>
                </a:solidFill>
                <a:latin typeface="Courier" charset="0"/>
                <a:ea typeface="Courier" charset="0"/>
                <a:cs typeface="Courier" charset="0"/>
              </a:rPr>
              <a:t>HttpResponse</a:t>
            </a:r>
            <a:r>
              <a:rPr lang="en-US" sz="1700" b="1" dirty="0">
                <a:solidFill>
                  <a:srgbClr val="000000"/>
                </a:solidFill>
                <a:latin typeface="Courier" charset="0"/>
                <a:ea typeface="Courier" charset="0"/>
                <a:cs typeface="Courier" charset="0"/>
              </a:rPr>
              <a:t>(</a:t>
            </a:r>
            <a:r>
              <a:rPr lang="en-US" sz="1700" b="1" dirty="0">
                <a:solidFill>
                  <a:srgbClr val="B42419"/>
                </a:solidFill>
                <a:latin typeface="Courier" charset="0"/>
                <a:ea typeface="Courier" charset="0"/>
                <a:cs typeface="Courier" charset="0"/>
              </a:rPr>
              <a:t>'Thank you!'</a:t>
            </a:r>
            <a:r>
              <a:rPr lang="en-US" sz="1700" b="1" dirty="0">
                <a:solidFill>
                  <a:srgbClr val="000000"/>
                </a:solidFill>
                <a:latin typeface="Courier" charset="0"/>
                <a:ea typeface="Courier" charset="0"/>
                <a:cs typeface="Courier" charset="0"/>
              </a:rPr>
              <a:t>)</a:t>
            </a:r>
            <a:endParaRPr lang="en-US" sz="1700" b="1" dirty="0">
              <a:latin typeface="Courier" charset="0"/>
              <a:ea typeface="Courier" charset="0"/>
              <a:cs typeface="Courier" charset="0"/>
            </a:endParaRPr>
          </a:p>
        </p:txBody>
      </p:sp>
      <p:cxnSp>
        <p:nvCxnSpPr>
          <p:cNvPr id="11" name="Straight Arrow Connector 10">
            <a:extLst>
              <a:ext uri="{C183D7F6-B498-43B3-948B-1728B52AA6E4}">
                <adec:decorative xmlns:adec="http://schemas.microsoft.com/office/drawing/2017/decorative" val="1"/>
              </a:ext>
            </a:extLst>
          </p:cNvPr>
          <p:cNvCxnSpPr/>
          <p:nvPr/>
        </p:nvCxnSpPr>
        <p:spPr>
          <a:xfrm flipH="1" flipV="1">
            <a:off x="3612208" y="2982120"/>
            <a:ext cx="1974205" cy="318293"/>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C183D7F6-B498-43B3-948B-1728B52AA6E4}">
                <adec:decorative xmlns:adec="http://schemas.microsoft.com/office/drawing/2017/decorative" val="1"/>
              </a:ext>
            </a:extLst>
          </p:cNvPr>
          <p:cNvCxnSpPr/>
          <p:nvPr/>
        </p:nvCxnSpPr>
        <p:spPr>
          <a:xfrm>
            <a:off x="1871663" y="328614"/>
            <a:ext cx="3100387" cy="842961"/>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 name="Rounded Rectangle 3"/>
          <p:cNvSpPr/>
          <p:nvPr/>
        </p:nvSpPr>
        <p:spPr>
          <a:xfrm>
            <a:off x="3036094" y="500064"/>
            <a:ext cx="985838" cy="50006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GET</a:t>
            </a:r>
          </a:p>
        </p:txBody>
      </p:sp>
      <p:sp>
        <p:nvSpPr>
          <p:cNvPr id="20" name="Rounded Rectangle 19"/>
          <p:cNvSpPr/>
          <p:nvPr/>
        </p:nvSpPr>
        <p:spPr>
          <a:xfrm>
            <a:off x="4106391" y="2800352"/>
            <a:ext cx="985838" cy="50006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200</a:t>
            </a:r>
          </a:p>
        </p:txBody>
      </p:sp>
      <p:sp>
        <p:nvSpPr>
          <p:cNvPr id="8" name="Rectangle 7"/>
          <p:cNvSpPr/>
          <p:nvPr/>
        </p:nvSpPr>
        <p:spPr>
          <a:xfrm>
            <a:off x="521248" y="5662374"/>
            <a:ext cx="3768980" cy="369332"/>
          </a:xfrm>
          <a:prstGeom prst="rect">
            <a:avLst/>
          </a:prstGeom>
        </p:spPr>
        <p:txBody>
          <a:bodyPr wrap="none">
            <a:spAutoFit/>
          </a:bodyPr>
          <a:lstStyle/>
          <a:p>
            <a:r>
              <a:rPr lang="en-US" dirty="0">
                <a:solidFill>
                  <a:srgbClr val="FFFF00"/>
                </a:solidFill>
                <a:latin typeface="Courier" charset="0"/>
                <a:ea typeface="Courier" charset="0"/>
                <a:cs typeface="Courier" charset="0"/>
              </a:rPr>
              <a:t>dj4e-samples/form/</a:t>
            </a:r>
            <a:r>
              <a:rPr lang="en-US" dirty="0" err="1">
                <a:solidFill>
                  <a:srgbClr val="FFFF00"/>
                </a:solidFill>
                <a:latin typeface="Courier" charset="0"/>
                <a:ea typeface="Courier" charset="0"/>
                <a:cs typeface="Courier" charset="0"/>
              </a:rPr>
              <a:t>views.py</a:t>
            </a:r>
            <a:endParaRPr lang="en-US" dirty="0">
              <a:solidFill>
                <a:srgbClr val="FFFF00"/>
              </a:solidFill>
              <a:latin typeface="Courier" charset="0"/>
              <a:ea typeface="Courier" charset="0"/>
              <a:cs typeface="Courier" charset="0"/>
            </a:endParaRPr>
          </a:p>
        </p:txBody>
      </p:sp>
    </p:spTree>
    <p:extLst>
      <p:ext uri="{BB962C8B-B14F-4D97-AF65-F5344CB8AC3E}">
        <p14:creationId xmlns:p14="http://schemas.microsoft.com/office/powerpoint/2010/main" val="15677986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a:extLst>
              <a:ext uri="{FF2B5EF4-FFF2-40B4-BE49-F238E27FC236}">
                <a16:creationId xmlns:a16="http://schemas.microsoft.com/office/drawing/2014/main" id="{F867A9D2-11FE-E24D-A8CF-B4BF6A5B34E8}"/>
              </a:ext>
            </a:extLst>
          </p:cNvPr>
          <p:cNvSpPr>
            <a:spLocks noGrp="1"/>
          </p:cNvSpPr>
          <p:nvPr>
            <p:ph type="title" idx="4294967295"/>
          </p:nvPr>
        </p:nvSpPr>
        <p:spPr/>
        <p:txBody>
          <a:bodyPr/>
          <a:lstStyle/>
          <a:p>
            <a:r>
              <a:rPr lang="en-US" altLang="zh-CN" dirty="0"/>
              <a:t>Validation</a:t>
            </a:r>
            <a:endParaRPr lang="en-US" dirty="0"/>
          </a:p>
        </p:txBody>
      </p:sp>
      <p:pic>
        <p:nvPicPr>
          <p:cNvPr id="32" name="Picture 31" descr="Screenshot of a web page with text read as Thank you!"/>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504" y="3086030"/>
            <a:ext cx="6794500" cy="3987800"/>
          </a:xfrm>
          <a:prstGeom prst="rect">
            <a:avLst/>
          </a:prstGeom>
        </p:spPr>
      </p:pic>
      <p:pic>
        <p:nvPicPr>
          <p:cNvPr id="9" name="Picture 8" descr="Screenshot of a form with input cell Title, Mileage, and Purchase dat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5900" y="-159613"/>
            <a:ext cx="6781800" cy="3949700"/>
          </a:xfrm>
          <a:prstGeom prst="rect">
            <a:avLst/>
          </a:prstGeom>
        </p:spPr>
      </p:pic>
      <p:sp>
        <p:nvSpPr>
          <p:cNvPr id="31" name="TextBox 30"/>
          <p:cNvSpPr txBox="1"/>
          <p:nvPr/>
        </p:nvSpPr>
        <p:spPr>
          <a:xfrm>
            <a:off x="4862411" y="1158597"/>
            <a:ext cx="7220246" cy="5262979"/>
          </a:xfrm>
          <a:prstGeom prst="rect">
            <a:avLst/>
          </a:prstGeom>
          <a:solidFill>
            <a:schemeClr val="tx1"/>
          </a:solidFill>
          <a:ln w="38100">
            <a:solidFill>
              <a:schemeClr val="bg1"/>
            </a:solidFill>
          </a:ln>
        </p:spPr>
        <p:txBody>
          <a:bodyPr wrap="none" rtlCol="0">
            <a:spAutoFit/>
          </a:bodyPr>
          <a:lstStyle/>
          <a:p>
            <a:r>
              <a:rPr lang="en-US" sz="1600" b="1" dirty="0">
                <a:solidFill>
                  <a:srgbClr val="C1651C"/>
                </a:solidFill>
                <a:latin typeface="Courier" charset="0"/>
                <a:ea typeface="Courier" charset="0"/>
                <a:cs typeface="Courier" charset="0"/>
              </a:rPr>
              <a:t>class</a:t>
            </a:r>
            <a:r>
              <a:rPr lang="en-US" sz="1600" b="1" dirty="0">
                <a:solidFill>
                  <a:srgbClr val="000000"/>
                </a:solidFill>
                <a:latin typeface="Courier" charset="0"/>
                <a:ea typeface="Courier" charset="0"/>
                <a:cs typeface="Courier" charset="0"/>
              </a:rPr>
              <a:t> </a:t>
            </a:r>
            <a:r>
              <a:rPr lang="en-US" sz="1600" b="1" dirty="0">
                <a:solidFill>
                  <a:srgbClr val="2EAEBB"/>
                </a:solidFill>
                <a:latin typeface="Courier" charset="0"/>
                <a:ea typeface="Courier" charset="0"/>
                <a:cs typeface="Courier" charset="0"/>
              </a:rPr>
              <a:t>Validate</a:t>
            </a:r>
            <a:r>
              <a:rPr lang="en-US" sz="1600" b="1" dirty="0">
                <a:solidFill>
                  <a:srgbClr val="000000"/>
                </a:solidFill>
                <a:latin typeface="Courier" charset="0"/>
                <a:ea typeface="Courier" charset="0"/>
                <a:cs typeface="Courier" charset="0"/>
              </a:rPr>
              <a:t>(</a:t>
            </a:r>
            <a:r>
              <a:rPr lang="en-US" sz="1600" b="1" dirty="0" err="1">
                <a:solidFill>
                  <a:srgbClr val="000000"/>
                </a:solidFill>
                <a:latin typeface="Courier" charset="0"/>
                <a:ea typeface="Courier" charset="0"/>
                <a:cs typeface="Courier" charset="0"/>
              </a:rPr>
              <a:t>DumpPostView</a:t>
            </a:r>
            <a:r>
              <a:rPr lang="en-US" sz="1600" b="1" dirty="0">
                <a:solidFill>
                  <a:srgbClr val="000000"/>
                </a:solidFill>
                <a:latin typeface="Courier" charset="0"/>
                <a:ea typeface="Courier" charset="0"/>
                <a:cs typeface="Courier" charset="0"/>
              </a:rPr>
              <a:t>):</a:t>
            </a:r>
          </a:p>
          <a:p>
            <a:r>
              <a:rPr lang="en-US" sz="1600" b="1" dirty="0">
                <a:solidFill>
                  <a:srgbClr val="000000"/>
                </a:solidFill>
                <a:latin typeface="Courier" charset="0"/>
                <a:ea typeface="Courier" charset="0"/>
                <a:cs typeface="Courier" charset="0"/>
              </a:rPr>
              <a:t>    </a:t>
            </a:r>
            <a:r>
              <a:rPr lang="en-US" sz="1600" b="1" dirty="0" err="1">
                <a:solidFill>
                  <a:srgbClr val="C1651C"/>
                </a:solidFill>
                <a:latin typeface="Courier" charset="0"/>
                <a:ea typeface="Courier" charset="0"/>
                <a:cs typeface="Courier" charset="0"/>
              </a:rPr>
              <a:t>def</a:t>
            </a:r>
            <a:r>
              <a:rPr lang="en-US" sz="1600" b="1" dirty="0">
                <a:solidFill>
                  <a:srgbClr val="000000"/>
                </a:solidFill>
                <a:latin typeface="Courier" charset="0"/>
                <a:ea typeface="Courier" charset="0"/>
                <a:cs typeface="Courier" charset="0"/>
              </a:rPr>
              <a:t> </a:t>
            </a:r>
            <a:r>
              <a:rPr lang="en-US" sz="1600" b="1" dirty="0">
                <a:solidFill>
                  <a:srgbClr val="2EAEBB"/>
                </a:solidFill>
                <a:latin typeface="Courier" charset="0"/>
                <a:ea typeface="Courier" charset="0"/>
                <a:cs typeface="Courier" charset="0"/>
              </a:rPr>
              <a:t>get</a:t>
            </a:r>
            <a:r>
              <a:rPr lang="en-US" sz="1600" b="1" dirty="0">
                <a:solidFill>
                  <a:srgbClr val="000000"/>
                </a:solidFill>
                <a:latin typeface="Courier" charset="0"/>
                <a:ea typeface="Courier" charset="0"/>
                <a:cs typeface="Courier" charset="0"/>
              </a:rPr>
              <a:t>(self, request) :</a:t>
            </a:r>
          </a:p>
          <a:p>
            <a:r>
              <a:rPr lang="mr-IN" sz="1600" b="1" dirty="0">
                <a:solidFill>
                  <a:srgbClr val="000000"/>
                </a:solidFill>
                <a:latin typeface="Courier" charset="0"/>
                <a:ea typeface="Courier" charset="0"/>
                <a:cs typeface="Courier" charset="0"/>
              </a:rPr>
              <a:t>        </a:t>
            </a:r>
            <a:r>
              <a:rPr lang="mr-IN" sz="1600" b="1" dirty="0" err="1">
                <a:solidFill>
                  <a:srgbClr val="000000"/>
                </a:solidFill>
                <a:latin typeface="Courier" charset="0"/>
                <a:ea typeface="Courier" charset="0"/>
                <a:cs typeface="Courier" charset="0"/>
              </a:rPr>
              <a:t>old_data</a:t>
            </a:r>
            <a:r>
              <a:rPr lang="mr-IN" sz="1600" b="1" dirty="0">
                <a:solidFill>
                  <a:srgbClr val="000000"/>
                </a:solidFill>
                <a:latin typeface="Courier" charset="0"/>
                <a:ea typeface="Courier" charset="0"/>
                <a:cs typeface="Courier" charset="0"/>
              </a:rPr>
              <a:t> = {</a:t>
            </a:r>
          </a:p>
          <a:p>
            <a:r>
              <a:rPr lang="mr-IN" sz="1600" b="1" dirty="0">
                <a:solidFill>
                  <a:srgbClr val="000000"/>
                </a:solidFill>
                <a:latin typeface="Courier" charset="0"/>
                <a:ea typeface="Courier" charset="0"/>
                <a:cs typeface="Courier" charset="0"/>
              </a:rPr>
              <a:t>            </a:t>
            </a:r>
            <a:r>
              <a:rPr lang="mr-IN" sz="1600" b="1" dirty="0">
                <a:solidFill>
                  <a:srgbClr val="B42419"/>
                </a:solidFill>
                <a:latin typeface="Courier" charset="0"/>
                <a:ea typeface="Courier" charset="0"/>
                <a:cs typeface="Courier" charset="0"/>
              </a:rPr>
              <a:t>'</a:t>
            </a:r>
            <a:r>
              <a:rPr lang="mr-IN" sz="1600" b="1" dirty="0" err="1">
                <a:solidFill>
                  <a:srgbClr val="B42419"/>
                </a:solidFill>
                <a:latin typeface="Courier" charset="0"/>
                <a:ea typeface="Courier" charset="0"/>
                <a:cs typeface="Courier" charset="0"/>
              </a:rPr>
              <a:t>title</a:t>
            </a:r>
            <a:r>
              <a:rPr lang="mr-IN" sz="1600" b="1" dirty="0">
                <a:solidFill>
                  <a:srgbClr val="B42419"/>
                </a:solidFill>
                <a:latin typeface="Courier" charset="0"/>
                <a:ea typeface="Courier" charset="0"/>
                <a:cs typeface="Courier" charset="0"/>
              </a:rPr>
              <a:t>'</a:t>
            </a:r>
            <a:r>
              <a:rPr lang="mr-IN" sz="1600" b="1" dirty="0">
                <a:solidFill>
                  <a:srgbClr val="000000"/>
                </a:solidFill>
                <a:latin typeface="Courier" charset="0"/>
                <a:ea typeface="Courier" charset="0"/>
                <a:cs typeface="Courier" charset="0"/>
              </a:rPr>
              <a:t>: </a:t>
            </a:r>
            <a:r>
              <a:rPr lang="mr-IN" sz="1600" b="1" dirty="0">
                <a:solidFill>
                  <a:srgbClr val="B42419"/>
                </a:solidFill>
                <a:latin typeface="Courier" charset="0"/>
                <a:ea typeface="Courier" charset="0"/>
                <a:cs typeface="Courier" charset="0"/>
              </a:rPr>
              <a:t>'</a:t>
            </a:r>
            <a:r>
              <a:rPr lang="mr-IN" sz="1600" b="1" dirty="0" err="1">
                <a:solidFill>
                  <a:srgbClr val="B42419"/>
                </a:solidFill>
                <a:latin typeface="Courier" charset="0"/>
                <a:ea typeface="Courier" charset="0"/>
                <a:cs typeface="Courier" charset="0"/>
              </a:rPr>
              <a:t>SakaiCar</a:t>
            </a:r>
            <a:r>
              <a:rPr lang="mr-IN" sz="1600" b="1" dirty="0">
                <a:solidFill>
                  <a:srgbClr val="B42419"/>
                </a:solidFill>
                <a:latin typeface="Courier" charset="0"/>
                <a:ea typeface="Courier" charset="0"/>
                <a:cs typeface="Courier" charset="0"/>
              </a:rPr>
              <a:t>'</a:t>
            </a:r>
            <a:r>
              <a:rPr lang="mr-IN" sz="1600" b="1" dirty="0">
                <a:solidFill>
                  <a:srgbClr val="000000"/>
                </a:solidFill>
                <a:latin typeface="Courier" charset="0"/>
                <a:ea typeface="Courier" charset="0"/>
                <a:cs typeface="Courier" charset="0"/>
              </a:rPr>
              <a:t>,</a:t>
            </a:r>
          </a:p>
          <a:p>
            <a:r>
              <a:rPr lang="mr-IN" sz="1600" b="1" dirty="0">
                <a:solidFill>
                  <a:srgbClr val="000000"/>
                </a:solidFill>
                <a:latin typeface="Courier" charset="0"/>
                <a:ea typeface="Courier" charset="0"/>
                <a:cs typeface="Courier" charset="0"/>
              </a:rPr>
              <a:t>            </a:t>
            </a:r>
            <a:r>
              <a:rPr lang="mr-IN" sz="1600" b="1" dirty="0">
                <a:solidFill>
                  <a:srgbClr val="B42419"/>
                </a:solidFill>
                <a:latin typeface="Courier" charset="0"/>
                <a:ea typeface="Courier" charset="0"/>
                <a:cs typeface="Courier" charset="0"/>
              </a:rPr>
              <a:t>'</a:t>
            </a:r>
            <a:r>
              <a:rPr lang="mr-IN" sz="1600" b="1" dirty="0" err="1">
                <a:solidFill>
                  <a:srgbClr val="B42419"/>
                </a:solidFill>
                <a:latin typeface="Courier" charset="0"/>
                <a:ea typeface="Courier" charset="0"/>
                <a:cs typeface="Courier" charset="0"/>
              </a:rPr>
              <a:t>mileage</a:t>
            </a:r>
            <a:r>
              <a:rPr lang="mr-IN" sz="1600" b="1" dirty="0">
                <a:solidFill>
                  <a:srgbClr val="B42419"/>
                </a:solidFill>
                <a:latin typeface="Courier" charset="0"/>
                <a:ea typeface="Courier" charset="0"/>
                <a:cs typeface="Courier" charset="0"/>
              </a:rPr>
              <a:t>'</a:t>
            </a:r>
            <a:r>
              <a:rPr lang="mr-IN" sz="1600" b="1" dirty="0">
                <a:solidFill>
                  <a:srgbClr val="000000"/>
                </a:solidFill>
                <a:latin typeface="Courier" charset="0"/>
                <a:ea typeface="Courier" charset="0"/>
                <a:cs typeface="Courier" charset="0"/>
              </a:rPr>
              <a:t> : </a:t>
            </a:r>
            <a:r>
              <a:rPr lang="mr-IN" sz="1600" b="1" dirty="0">
                <a:solidFill>
                  <a:srgbClr val="B42419"/>
                </a:solidFill>
                <a:latin typeface="Courier" charset="0"/>
                <a:ea typeface="Courier" charset="0"/>
                <a:cs typeface="Courier" charset="0"/>
              </a:rPr>
              <a:t>42</a:t>
            </a:r>
            <a:r>
              <a:rPr lang="mr-IN" sz="1600" b="1" dirty="0">
                <a:solidFill>
                  <a:srgbClr val="000000"/>
                </a:solidFill>
                <a:latin typeface="Courier" charset="0"/>
                <a:ea typeface="Courier" charset="0"/>
                <a:cs typeface="Courier" charset="0"/>
              </a:rPr>
              <a:t>,</a:t>
            </a:r>
          </a:p>
          <a:p>
            <a:r>
              <a:rPr lang="mr-IN" sz="1600" b="1" dirty="0">
                <a:solidFill>
                  <a:srgbClr val="000000"/>
                </a:solidFill>
                <a:latin typeface="Courier" charset="0"/>
                <a:ea typeface="Courier" charset="0"/>
                <a:cs typeface="Courier" charset="0"/>
              </a:rPr>
              <a:t>            </a:t>
            </a:r>
            <a:r>
              <a:rPr lang="mr-IN" sz="1600" b="1" dirty="0">
                <a:solidFill>
                  <a:srgbClr val="B42419"/>
                </a:solidFill>
                <a:latin typeface="Courier" charset="0"/>
                <a:ea typeface="Courier" charset="0"/>
                <a:cs typeface="Courier" charset="0"/>
              </a:rPr>
              <a:t>'</a:t>
            </a:r>
            <a:r>
              <a:rPr lang="mr-IN" sz="1600" b="1" dirty="0" err="1">
                <a:solidFill>
                  <a:srgbClr val="B42419"/>
                </a:solidFill>
                <a:latin typeface="Courier" charset="0"/>
                <a:ea typeface="Courier" charset="0"/>
                <a:cs typeface="Courier" charset="0"/>
              </a:rPr>
              <a:t>purchase_date</a:t>
            </a:r>
            <a:r>
              <a:rPr lang="mr-IN" sz="1600" b="1" dirty="0">
                <a:solidFill>
                  <a:srgbClr val="B42419"/>
                </a:solidFill>
                <a:latin typeface="Courier" charset="0"/>
                <a:ea typeface="Courier" charset="0"/>
                <a:cs typeface="Courier" charset="0"/>
              </a:rPr>
              <a:t>'</a:t>
            </a:r>
            <a:r>
              <a:rPr lang="mr-IN" sz="1600" b="1" dirty="0">
                <a:solidFill>
                  <a:srgbClr val="000000"/>
                </a:solidFill>
                <a:latin typeface="Courier" charset="0"/>
                <a:ea typeface="Courier" charset="0"/>
                <a:cs typeface="Courier" charset="0"/>
              </a:rPr>
              <a:t>: </a:t>
            </a:r>
            <a:r>
              <a:rPr lang="mr-IN" sz="1600" b="1" dirty="0">
                <a:solidFill>
                  <a:srgbClr val="B42419"/>
                </a:solidFill>
                <a:latin typeface="Courier" charset="0"/>
                <a:ea typeface="Courier" charset="0"/>
                <a:cs typeface="Courier" charset="0"/>
              </a:rPr>
              <a:t>'2018-08-14'</a:t>
            </a:r>
            <a:endParaRPr lang="mr-IN" sz="1600" b="1" dirty="0">
              <a:solidFill>
                <a:srgbClr val="000000"/>
              </a:solidFill>
              <a:latin typeface="Courier" charset="0"/>
              <a:ea typeface="Courier" charset="0"/>
              <a:cs typeface="Courier" charset="0"/>
            </a:endParaRPr>
          </a:p>
          <a:p>
            <a:r>
              <a:rPr lang="mr-IN" sz="1600" b="1" dirty="0">
                <a:solidFill>
                  <a:srgbClr val="000000"/>
                </a:solidFill>
                <a:latin typeface="Courier" charset="0"/>
                <a:ea typeface="Courier" charset="0"/>
                <a:cs typeface="Courier" charset="0"/>
              </a:rPr>
              <a:t>        }</a:t>
            </a:r>
          </a:p>
          <a:p>
            <a:r>
              <a:rPr lang="en-US" sz="1600" b="1" dirty="0">
                <a:solidFill>
                  <a:srgbClr val="000000"/>
                </a:solidFill>
                <a:latin typeface="Courier" charset="0"/>
                <a:ea typeface="Courier" charset="0"/>
                <a:cs typeface="Courier" charset="0"/>
              </a:rPr>
              <a:t>        form = </a:t>
            </a:r>
            <a:r>
              <a:rPr lang="en-US" sz="1600" b="1" dirty="0" err="1">
                <a:solidFill>
                  <a:srgbClr val="000000"/>
                </a:solidFill>
                <a:latin typeface="Courier" charset="0"/>
                <a:ea typeface="Courier" charset="0"/>
                <a:cs typeface="Courier" charset="0"/>
              </a:rPr>
              <a:t>BasicForm</a:t>
            </a:r>
            <a:r>
              <a:rPr lang="en-US" sz="1600" b="1" dirty="0">
                <a:solidFill>
                  <a:srgbClr val="000000"/>
                </a:solidFill>
                <a:latin typeface="Courier" charset="0"/>
                <a:ea typeface="Courier" charset="0"/>
                <a:cs typeface="Courier" charset="0"/>
              </a:rPr>
              <a:t>(initial=</a:t>
            </a:r>
            <a:r>
              <a:rPr lang="en-US" sz="1600" b="1" dirty="0" err="1">
                <a:solidFill>
                  <a:srgbClr val="000000"/>
                </a:solidFill>
                <a:latin typeface="Courier" charset="0"/>
                <a:ea typeface="Courier" charset="0"/>
                <a:cs typeface="Courier" charset="0"/>
              </a:rPr>
              <a:t>old_data</a:t>
            </a:r>
            <a:r>
              <a:rPr lang="en-US" sz="1600" b="1" dirty="0">
                <a:solidFill>
                  <a:srgbClr val="000000"/>
                </a:solidFill>
                <a:latin typeface="Courier" charset="0"/>
                <a:ea typeface="Courier" charset="0"/>
                <a:cs typeface="Courier" charset="0"/>
              </a:rPr>
              <a:t>)</a:t>
            </a:r>
          </a:p>
          <a:p>
            <a:r>
              <a:rPr lang="mr-IN" sz="1600" b="1" dirty="0">
                <a:solidFill>
                  <a:srgbClr val="000000"/>
                </a:solidFill>
                <a:latin typeface="Courier" charset="0"/>
                <a:ea typeface="Courier" charset="0"/>
                <a:cs typeface="Courier" charset="0"/>
              </a:rPr>
              <a:t>        </a:t>
            </a:r>
            <a:r>
              <a:rPr lang="mr-IN" sz="1600" b="1" dirty="0" err="1">
                <a:solidFill>
                  <a:srgbClr val="000000"/>
                </a:solidFill>
                <a:latin typeface="Courier" charset="0"/>
                <a:ea typeface="Courier" charset="0"/>
                <a:cs typeface="Courier" charset="0"/>
              </a:rPr>
              <a:t>ctx</a:t>
            </a:r>
            <a:r>
              <a:rPr lang="mr-IN" sz="1600" b="1" dirty="0">
                <a:solidFill>
                  <a:srgbClr val="000000"/>
                </a:solidFill>
                <a:latin typeface="Courier" charset="0"/>
                <a:ea typeface="Courier" charset="0"/>
                <a:cs typeface="Courier" charset="0"/>
              </a:rPr>
              <a:t> = {</a:t>
            </a:r>
            <a:r>
              <a:rPr lang="mr-IN" sz="1600" b="1" dirty="0">
                <a:solidFill>
                  <a:srgbClr val="B42419"/>
                </a:solidFill>
                <a:latin typeface="Courier" charset="0"/>
                <a:ea typeface="Courier" charset="0"/>
                <a:cs typeface="Courier" charset="0"/>
              </a:rPr>
              <a:t>'</a:t>
            </a:r>
            <a:r>
              <a:rPr lang="mr-IN" sz="1600" b="1" dirty="0" err="1">
                <a:solidFill>
                  <a:srgbClr val="B42419"/>
                </a:solidFill>
                <a:latin typeface="Courier" charset="0"/>
                <a:ea typeface="Courier" charset="0"/>
                <a:cs typeface="Courier" charset="0"/>
              </a:rPr>
              <a:t>form</a:t>
            </a:r>
            <a:r>
              <a:rPr lang="mr-IN" sz="1600" b="1" dirty="0">
                <a:solidFill>
                  <a:srgbClr val="B42419"/>
                </a:solidFill>
                <a:latin typeface="Courier" charset="0"/>
                <a:ea typeface="Courier" charset="0"/>
                <a:cs typeface="Courier" charset="0"/>
              </a:rPr>
              <a:t>'</a:t>
            </a:r>
            <a:r>
              <a:rPr lang="mr-IN" sz="1600" b="1" dirty="0">
                <a:solidFill>
                  <a:srgbClr val="000000"/>
                </a:solidFill>
                <a:latin typeface="Courier" charset="0"/>
                <a:ea typeface="Courier" charset="0"/>
                <a:cs typeface="Courier" charset="0"/>
              </a:rPr>
              <a:t> : </a:t>
            </a:r>
            <a:r>
              <a:rPr lang="mr-IN" sz="1600" b="1" dirty="0" err="1">
                <a:solidFill>
                  <a:srgbClr val="000000"/>
                </a:solidFill>
                <a:latin typeface="Courier" charset="0"/>
                <a:ea typeface="Courier" charset="0"/>
                <a:cs typeface="Courier" charset="0"/>
              </a:rPr>
              <a:t>form</a:t>
            </a:r>
            <a:r>
              <a:rPr lang="mr-IN" sz="1600" b="1" dirty="0">
                <a:solidFill>
                  <a:srgbClr val="000000"/>
                </a:solidFill>
                <a:latin typeface="Courier" charset="0"/>
                <a:ea typeface="Courier" charset="0"/>
                <a:cs typeface="Courier" charset="0"/>
              </a:rPr>
              <a:t>}</a:t>
            </a:r>
          </a:p>
          <a:p>
            <a:r>
              <a:rPr lang="en-US" sz="1600" b="1" dirty="0">
                <a:solidFill>
                  <a:srgbClr val="000000"/>
                </a:solidFill>
                <a:latin typeface="Courier" charset="0"/>
                <a:ea typeface="Courier" charset="0"/>
                <a:cs typeface="Courier" charset="0"/>
              </a:rPr>
              <a:t>        </a:t>
            </a:r>
            <a:r>
              <a:rPr lang="en-US" sz="1600" b="1" dirty="0">
                <a:solidFill>
                  <a:srgbClr val="C1651C"/>
                </a:solidFill>
                <a:latin typeface="Courier" charset="0"/>
                <a:ea typeface="Courier" charset="0"/>
                <a:cs typeface="Courier" charset="0"/>
              </a:rPr>
              <a:t>return</a:t>
            </a:r>
            <a:r>
              <a:rPr lang="en-US" sz="1600" b="1" dirty="0">
                <a:solidFill>
                  <a:srgbClr val="000000"/>
                </a:solidFill>
                <a:latin typeface="Courier" charset="0"/>
                <a:ea typeface="Courier" charset="0"/>
                <a:cs typeface="Courier" charset="0"/>
              </a:rPr>
              <a:t> render(request, </a:t>
            </a:r>
            <a:r>
              <a:rPr lang="en-US" sz="1600" b="1" dirty="0">
                <a:solidFill>
                  <a:srgbClr val="B42419"/>
                </a:solidFill>
                <a:latin typeface="Courier" charset="0"/>
                <a:ea typeface="Courier" charset="0"/>
                <a:cs typeface="Courier" charset="0"/>
              </a:rPr>
              <a:t>'form/</a:t>
            </a:r>
            <a:r>
              <a:rPr lang="en-US" sz="1600" b="1" dirty="0" err="1">
                <a:solidFill>
                  <a:srgbClr val="B42419"/>
                </a:solidFill>
                <a:latin typeface="Courier" charset="0"/>
                <a:ea typeface="Courier" charset="0"/>
                <a:cs typeface="Courier" charset="0"/>
              </a:rPr>
              <a:t>form.html</a:t>
            </a:r>
            <a:r>
              <a:rPr lang="en-US" sz="1600" b="1" dirty="0">
                <a:solidFill>
                  <a:srgbClr val="B42419"/>
                </a:solidFill>
                <a:latin typeface="Courier" charset="0"/>
                <a:ea typeface="Courier" charset="0"/>
                <a:cs typeface="Courier" charset="0"/>
              </a:rPr>
              <a:t>'</a:t>
            </a:r>
            <a:r>
              <a:rPr lang="en-US" sz="1600" b="1" dirty="0">
                <a:solidFill>
                  <a:srgbClr val="000000"/>
                </a:solidFill>
                <a:latin typeface="Courier" charset="0"/>
                <a:ea typeface="Courier" charset="0"/>
                <a:cs typeface="Courier" charset="0"/>
              </a:rPr>
              <a:t>, </a:t>
            </a:r>
            <a:r>
              <a:rPr lang="en-US" sz="1600" b="1" dirty="0" err="1">
                <a:solidFill>
                  <a:srgbClr val="000000"/>
                </a:solidFill>
                <a:latin typeface="Courier" charset="0"/>
                <a:ea typeface="Courier" charset="0"/>
                <a:cs typeface="Courier" charset="0"/>
              </a:rPr>
              <a:t>ctx</a:t>
            </a:r>
            <a:r>
              <a:rPr lang="en-US" sz="1600" b="1" dirty="0">
                <a:solidFill>
                  <a:srgbClr val="000000"/>
                </a:solidFill>
                <a:latin typeface="Courier" charset="0"/>
                <a:ea typeface="Courier" charset="0"/>
                <a:cs typeface="Courier" charset="0"/>
              </a:rPr>
              <a:t>)</a:t>
            </a:r>
          </a:p>
          <a:p>
            <a:endParaRPr lang="en-US" sz="1600" b="1" dirty="0">
              <a:solidFill>
                <a:srgbClr val="000000"/>
              </a:solidFill>
              <a:latin typeface="Courier" charset="0"/>
              <a:ea typeface="Courier" charset="0"/>
              <a:cs typeface="Courier" charset="0"/>
            </a:endParaRPr>
          </a:p>
          <a:p>
            <a:r>
              <a:rPr lang="en-US" sz="1600" b="1" dirty="0">
                <a:solidFill>
                  <a:srgbClr val="000000"/>
                </a:solidFill>
                <a:latin typeface="Courier" charset="0"/>
                <a:ea typeface="Courier" charset="0"/>
                <a:cs typeface="Courier" charset="0"/>
              </a:rPr>
              <a:t>    </a:t>
            </a:r>
            <a:r>
              <a:rPr lang="en-US" sz="1600" b="1" dirty="0" err="1">
                <a:solidFill>
                  <a:srgbClr val="C1651C"/>
                </a:solidFill>
                <a:latin typeface="Courier" charset="0"/>
                <a:ea typeface="Courier" charset="0"/>
                <a:cs typeface="Courier" charset="0"/>
              </a:rPr>
              <a:t>def</a:t>
            </a:r>
            <a:r>
              <a:rPr lang="en-US" sz="1600" b="1" dirty="0">
                <a:solidFill>
                  <a:srgbClr val="000000"/>
                </a:solidFill>
                <a:latin typeface="Courier" charset="0"/>
                <a:ea typeface="Courier" charset="0"/>
                <a:cs typeface="Courier" charset="0"/>
              </a:rPr>
              <a:t> </a:t>
            </a:r>
            <a:r>
              <a:rPr lang="en-US" sz="1600" b="1" dirty="0">
                <a:solidFill>
                  <a:srgbClr val="2EAEBB"/>
                </a:solidFill>
                <a:latin typeface="Courier" charset="0"/>
                <a:ea typeface="Courier" charset="0"/>
                <a:cs typeface="Courier" charset="0"/>
              </a:rPr>
              <a:t>post</a:t>
            </a:r>
            <a:r>
              <a:rPr lang="en-US" sz="1600" b="1" dirty="0">
                <a:solidFill>
                  <a:srgbClr val="000000"/>
                </a:solidFill>
                <a:latin typeface="Courier" charset="0"/>
                <a:ea typeface="Courier" charset="0"/>
                <a:cs typeface="Courier" charset="0"/>
              </a:rPr>
              <a:t>(self, request) :</a:t>
            </a:r>
          </a:p>
          <a:p>
            <a:r>
              <a:rPr lang="en-US" sz="1600" b="1" dirty="0">
                <a:solidFill>
                  <a:srgbClr val="000000"/>
                </a:solidFill>
                <a:latin typeface="Courier" charset="0"/>
                <a:ea typeface="Courier" charset="0"/>
                <a:cs typeface="Courier" charset="0"/>
              </a:rPr>
              <a:t>        form = </a:t>
            </a:r>
            <a:r>
              <a:rPr lang="en-US" sz="1600" b="1" dirty="0" err="1">
                <a:solidFill>
                  <a:srgbClr val="000000"/>
                </a:solidFill>
                <a:latin typeface="Courier" charset="0"/>
                <a:ea typeface="Courier" charset="0"/>
                <a:cs typeface="Courier" charset="0"/>
              </a:rPr>
              <a:t>BasicForm</a:t>
            </a:r>
            <a:r>
              <a:rPr lang="en-US" sz="1600" b="1" dirty="0">
                <a:solidFill>
                  <a:srgbClr val="000000"/>
                </a:solidFill>
                <a:latin typeface="Courier" charset="0"/>
                <a:ea typeface="Courier" charset="0"/>
                <a:cs typeface="Courier" charset="0"/>
              </a:rPr>
              <a:t>(</a:t>
            </a:r>
            <a:r>
              <a:rPr lang="en-US" sz="1600" b="1" dirty="0" err="1">
                <a:solidFill>
                  <a:srgbClr val="000000"/>
                </a:solidFill>
                <a:latin typeface="Courier" charset="0"/>
                <a:ea typeface="Courier" charset="0"/>
                <a:cs typeface="Courier" charset="0"/>
              </a:rPr>
              <a:t>request.POST</a:t>
            </a:r>
            <a:r>
              <a:rPr lang="en-US" sz="1600" b="1" dirty="0">
                <a:solidFill>
                  <a:srgbClr val="000000"/>
                </a:solidFill>
                <a:latin typeface="Courier" charset="0"/>
                <a:ea typeface="Courier" charset="0"/>
                <a:cs typeface="Courier" charset="0"/>
              </a:rPr>
              <a:t>)</a:t>
            </a:r>
          </a:p>
          <a:p>
            <a:r>
              <a:rPr lang="en-US" sz="1600" b="1" dirty="0">
                <a:solidFill>
                  <a:srgbClr val="000000"/>
                </a:solidFill>
                <a:latin typeface="Courier" charset="0"/>
                <a:ea typeface="Courier" charset="0"/>
                <a:cs typeface="Courier" charset="0"/>
              </a:rPr>
              <a:t>        </a:t>
            </a:r>
            <a:r>
              <a:rPr lang="en-US" sz="1600" b="1" dirty="0">
                <a:solidFill>
                  <a:srgbClr val="C1651C"/>
                </a:solidFill>
                <a:latin typeface="Courier" charset="0"/>
                <a:ea typeface="Courier" charset="0"/>
                <a:cs typeface="Courier" charset="0"/>
              </a:rPr>
              <a:t>if</a:t>
            </a:r>
            <a:r>
              <a:rPr lang="en-US" sz="1600" b="1" dirty="0">
                <a:solidFill>
                  <a:srgbClr val="000000"/>
                </a:solidFill>
                <a:latin typeface="Courier" charset="0"/>
                <a:ea typeface="Courier" charset="0"/>
                <a:cs typeface="Courier" charset="0"/>
              </a:rPr>
              <a:t> </a:t>
            </a:r>
            <a:r>
              <a:rPr lang="en-US" sz="1600" b="1" dirty="0">
                <a:solidFill>
                  <a:srgbClr val="C1651C"/>
                </a:solidFill>
                <a:latin typeface="Courier" charset="0"/>
                <a:ea typeface="Courier" charset="0"/>
                <a:cs typeface="Courier" charset="0"/>
              </a:rPr>
              <a:t>not</a:t>
            </a:r>
            <a:r>
              <a:rPr lang="en-US" sz="1600" b="1" dirty="0">
                <a:solidFill>
                  <a:srgbClr val="000000"/>
                </a:solidFill>
                <a:latin typeface="Courier" charset="0"/>
                <a:ea typeface="Courier" charset="0"/>
                <a:cs typeface="Courier" charset="0"/>
              </a:rPr>
              <a:t> </a:t>
            </a:r>
            <a:r>
              <a:rPr lang="en-US" sz="1600" b="1" dirty="0" err="1">
                <a:solidFill>
                  <a:srgbClr val="000000"/>
                </a:solidFill>
                <a:latin typeface="Courier" charset="0"/>
                <a:ea typeface="Courier" charset="0"/>
                <a:cs typeface="Courier" charset="0"/>
              </a:rPr>
              <a:t>form.is_valid</a:t>
            </a:r>
            <a:r>
              <a:rPr lang="en-US" sz="1600" b="1" dirty="0">
                <a:solidFill>
                  <a:srgbClr val="000000"/>
                </a:solidFill>
                <a:latin typeface="Courier" charset="0"/>
                <a:ea typeface="Courier" charset="0"/>
                <a:cs typeface="Courier" charset="0"/>
              </a:rPr>
              <a:t>() :</a:t>
            </a:r>
          </a:p>
          <a:p>
            <a:r>
              <a:rPr lang="mr-IN" sz="1600" b="1" dirty="0">
                <a:solidFill>
                  <a:srgbClr val="000000"/>
                </a:solidFill>
                <a:latin typeface="Courier" charset="0"/>
                <a:ea typeface="Courier" charset="0"/>
                <a:cs typeface="Courier" charset="0"/>
              </a:rPr>
              <a:t>            </a:t>
            </a:r>
            <a:r>
              <a:rPr lang="mr-IN" sz="1600" b="1" dirty="0" err="1">
                <a:solidFill>
                  <a:srgbClr val="000000"/>
                </a:solidFill>
                <a:latin typeface="Courier" charset="0"/>
                <a:ea typeface="Courier" charset="0"/>
                <a:cs typeface="Courier" charset="0"/>
              </a:rPr>
              <a:t>ctx</a:t>
            </a:r>
            <a:r>
              <a:rPr lang="mr-IN" sz="1600" b="1" dirty="0">
                <a:solidFill>
                  <a:srgbClr val="000000"/>
                </a:solidFill>
                <a:latin typeface="Courier" charset="0"/>
                <a:ea typeface="Courier" charset="0"/>
                <a:cs typeface="Courier" charset="0"/>
              </a:rPr>
              <a:t> = {</a:t>
            </a:r>
            <a:r>
              <a:rPr lang="mr-IN" sz="1600" b="1" dirty="0">
                <a:solidFill>
                  <a:srgbClr val="B42419"/>
                </a:solidFill>
                <a:latin typeface="Courier" charset="0"/>
                <a:ea typeface="Courier" charset="0"/>
                <a:cs typeface="Courier" charset="0"/>
              </a:rPr>
              <a:t>'</a:t>
            </a:r>
            <a:r>
              <a:rPr lang="mr-IN" sz="1600" b="1" dirty="0" err="1">
                <a:solidFill>
                  <a:srgbClr val="B42419"/>
                </a:solidFill>
                <a:latin typeface="Courier" charset="0"/>
                <a:ea typeface="Courier" charset="0"/>
                <a:cs typeface="Courier" charset="0"/>
              </a:rPr>
              <a:t>form</a:t>
            </a:r>
            <a:r>
              <a:rPr lang="mr-IN" sz="1600" b="1" dirty="0">
                <a:solidFill>
                  <a:srgbClr val="B42419"/>
                </a:solidFill>
                <a:latin typeface="Courier" charset="0"/>
                <a:ea typeface="Courier" charset="0"/>
                <a:cs typeface="Courier" charset="0"/>
              </a:rPr>
              <a:t>'</a:t>
            </a:r>
            <a:r>
              <a:rPr lang="mr-IN" sz="1600" b="1" dirty="0">
                <a:solidFill>
                  <a:srgbClr val="000000"/>
                </a:solidFill>
                <a:latin typeface="Courier" charset="0"/>
                <a:ea typeface="Courier" charset="0"/>
                <a:cs typeface="Courier" charset="0"/>
              </a:rPr>
              <a:t> : </a:t>
            </a:r>
            <a:r>
              <a:rPr lang="mr-IN" sz="1600" b="1" dirty="0" err="1">
                <a:solidFill>
                  <a:srgbClr val="000000"/>
                </a:solidFill>
                <a:latin typeface="Courier" charset="0"/>
                <a:ea typeface="Courier" charset="0"/>
                <a:cs typeface="Courier" charset="0"/>
              </a:rPr>
              <a:t>form</a:t>
            </a:r>
            <a:r>
              <a:rPr lang="mr-IN" sz="1600" b="1" dirty="0">
                <a:solidFill>
                  <a:srgbClr val="000000"/>
                </a:solidFill>
                <a:latin typeface="Courier" charset="0"/>
                <a:ea typeface="Courier" charset="0"/>
                <a:cs typeface="Courier" charset="0"/>
              </a:rPr>
              <a:t>}</a:t>
            </a:r>
          </a:p>
          <a:p>
            <a:r>
              <a:rPr lang="en-US" sz="1600" b="1" dirty="0">
                <a:solidFill>
                  <a:srgbClr val="000000"/>
                </a:solidFill>
                <a:latin typeface="Courier" charset="0"/>
                <a:ea typeface="Courier" charset="0"/>
                <a:cs typeface="Courier" charset="0"/>
              </a:rPr>
              <a:t>            </a:t>
            </a:r>
            <a:r>
              <a:rPr lang="en-US" sz="1600" b="1" dirty="0">
                <a:solidFill>
                  <a:srgbClr val="C1651C"/>
                </a:solidFill>
                <a:latin typeface="Courier" charset="0"/>
                <a:ea typeface="Courier" charset="0"/>
                <a:cs typeface="Courier" charset="0"/>
              </a:rPr>
              <a:t>return</a:t>
            </a:r>
            <a:r>
              <a:rPr lang="en-US" sz="1600" b="1" dirty="0">
                <a:solidFill>
                  <a:srgbClr val="000000"/>
                </a:solidFill>
                <a:latin typeface="Courier" charset="0"/>
                <a:ea typeface="Courier" charset="0"/>
                <a:cs typeface="Courier" charset="0"/>
              </a:rPr>
              <a:t> render(request, </a:t>
            </a:r>
            <a:r>
              <a:rPr lang="en-US" sz="1600" b="1" dirty="0">
                <a:solidFill>
                  <a:srgbClr val="B42419"/>
                </a:solidFill>
                <a:latin typeface="Courier" charset="0"/>
                <a:ea typeface="Courier" charset="0"/>
                <a:cs typeface="Courier" charset="0"/>
              </a:rPr>
              <a:t>'form/</a:t>
            </a:r>
            <a:r>
              <a:rPr lang="en-US" sz="1600" b="1" dirty="0" err="1">
                <a:solidFill>
                  <a:srgbClr val="B42419"/>
                </a:solidFill>
                <a:latin typeface="Courier" charset="0"/>
                <a:ea typeface="Courier" charset="0"/>
                <a:cs typeface="Courier" charset="0"/>
              </a:rPr>
              <a:t>form.html</a:t>
            </a:r>
            <a:r>
              <a:rPr lang="en-US" sz="1600" b="1" dirty="0">
                <a:solidFill>
                  <a:srgbClr val="B42419"/>
                </a:solidFill>
                <a:latin typeface="Courier" charset="0"/>
                <a:ea typeface="Courier" charset="0"/>
                <a:cs typeface="Courier" charset="0"/>
              </a:rPr>
              <a:t>'</a:t>
            </a:r>
            <a:r>
              <a:rPr lang="en-US" sz="1600" b="1" dirty="0">
                <a:solidFill>
                  <a:srgbClr val="000000"/>
                </a:solidFill>
                <a:latin typeface="Courier" charset="0"/>
                <a:ea typeface="Courier" charset="0"/>
                <a:cs typeface="Courier" charset="0"/>
              </a:rPr>
              <a:t>, </a:t>
            </a:r>
            <a:r>
              <a:rPr lang="en-US" sz="1600" b="1" dirty="0" err="1">
                <a:solidFill>
                  <a:srgbClr val="000000"/>
                </a:solidFill>
                <a:latin typeface="Courier" charset="0"/>
                <a:ea typeface="Courier" charset="0"/>
                <a:cs typeface="Courier" charset="0"/>
              </a:rPr>
              <a:t>ctx</a:t>
            </a:r>
            <a:r>
              <a:rPr lang="en-US" sz="1600" b="1" dirty="0">
                <a:solidFill>
                  <a:srgbClr val="000000"/>
                </a:solidFill>
                <a:latin typeface="Courier" charset="0"/>
                <a:ea typeface="Courier" charset="0"/>
                <a:cs typeface="Courier" charset="0"/>
              </a:rPr>
              <a:t>)</a:t>
            </a:r>
          </a:p>
          <a:p>
            <a:r>
              <a:rPr lang="en-US" sz="1600" b="1" dirty="0">
                <a:solidFill>
                  <a:srgbClr val="000000"/>
                </a:solidFill>
                <a:latin typeface="Courier" charset="0"/>
                <a:ea typeface="Courier" charset="0"/>
                <a:cs typeface="Courier" charset="0"/>
              </a:rPr>
              <a:t>        # If there are no errors, we would save the data</a:t>
            </a:r>
            <a:br>
              <a:rPr lang="en-US" sz="1600" b="1" dirty="0">
                <a:solidFill>
                  <a:srgbClr val="000000"/>
                </a:solidFill>
                <a:latin typeface="Courier" charset="0"/>
                <a:ea typeface="Courier" charset="0"/>
                <a:cs typeface="Courier" charset="0"/>
              </a:rPr>
            </a:br>
            <a:r>
              <a:rPr lang="en-US" sz="1600" b="1" dirty="0">
                <a:solidFill>
                  <a:srgbClr val="000000"/>
                </a:solidFill>
                <a:latin typeface="Courier" charset="0"/>
                <a:ea typeface="Courier" charset="0"/>
                <a:cs typeface="Courier" charset="0"/>
              </a:rPr>
              <a:t> </a:t>
            </a:r>
            <a:r>
              <a:rPr lang="en-US" sz="1600" b="1" dirty="0">
                <a:solidFill>
                  <a:srgbClr val="C1651C"/>
                </a:solidFill>
                <a:latin typeface="Courier" charset="0"/>
                <a:ea typeface="Courier" charset="0"/>
                <a:cs typeface="Courier" charset="0"/>
              </a:rPr>
              <a:t>       return</a:t>
            </a:r>
            <a:r>
              <a:rPr lang="en-US" sz="1600" b="1" dirty="0">
                <a:solidFill>
                  <a:srgbClr val="000000"/>
                </a:solidFill>
                <a:latin typeface="Courier" charset="0"/>
                <a:ea typeface="Courier" charset="0"/>
                <a:cs typeface="Courier" charset="0"/>
              </a:rPr>
              <a:t> redirect(</a:t>
            </a:r>
            <a:r>
              <a:rPr lang="en-US" sz="1600" b="1" dirty="0">
                <a:solidFill>
                  <a:srgbClr val="B42419"/>
                </a:solidFill>
                <a:latin typeface="Courier" charset="0"/>
                <a:ea typeface="Courier" charset="0"/>
                <a:cs typeface="Courier" charset="0"/>
              </a:rPr>
              <a:t>'/form/success'</a:t>
            </a:r>
            <a:r>
              <a:rPr lang="en-US" sz="1600" b="1" dirty="0">
                <a:solidFill>
                  <a:srgbClr val="000000"/>
                </a:solidFill>
                <a:latin typeface="Courier" charset="0"/>
                <a:ea typeface="Courier" charset="0"/>
                <a:cs typeface="Courier" charset="0"/>
              </a:rPr>
              <a:t>)</a:t>
            </a:r>
          </a:p>
          <a:p>
            <a:endParaRPr lang="en-US" sz="1600" b="1" dirty="0">
              <a:solidFill>
                <a:srgbClr val="000000"/>
              </a:solidFill>
              <a:latin typeface="Courier" charset="0"/>
              <a:ea typeface="Courier" charset="0"/>
              <a:cs typeface="Courier" charset="0"/>
            </a:endParaRPr>
          </a:p>
          <a:p>
            <a:r>
              <a:rPr lang="en-US" sz="1600" b="1" dirty="0" err="1">
                <a:solidFill>
                  <a:srgbClr val="C1651C"/>
                </a:solidFill>
                <a:latin typeface="Courier" charset="0"/>
                <a:ea typeface="Courier" charset="0"/>
                <a:cs typeface="Courier" charset="0"/>
              </a:rPr>
              <a:t>def</a:t>
            </a:r>
            <a:r>
              <a:rPr lang="en-US" sz="1600" b="1" dirty="0">
                <a:solidFill>
                  <a:srgbClr val="000000"/>
                </a:solidFill>
                <a:latin typeface="Courier" charset="0"/>
                <a:ea typeface="Courier" charset="0"/>
                <a:cs typeface="Courier" charset="0"/>
              </a:rPr>
              <a:t> </a:t>
            </a:r>
            <a:r>
              <a:rPr lang="en-US" sz="1600" b="1" dirty="0">
                <a:solidFill>
                  <a:srgbClr val="2EAEBB"/>
                </a:solidFill>
                <a:latin typeface="Courier" charset="0"/>
                <a:ea typeface="Courier" charset="0"/>
                <a:cs typeface="Courier" charset="0"/>
              </a:rPr>
              <a:t>success</a:t>
            </a:r>
            <a:r>
              <a:rPr lang="en-US" sz="1600" b="1" dirty="0">
                <a:solidFill>
                  <a:srgbClr val="000000"/>
                </a:solidFill>
                <a:latin typeface="Courier" charset="0"/>
                <a:ea typeface="Courier" charset="0"/>
                <a:cs typeface="Courier" charset="0"/>
              </a:rPr>
              <a:t>(request) :</a:t>
            </a:r>
          </a:p>
          <a:p>
            <a:r>
              <a:rPr lang="en-US" sz="1600" b="1" dirty="0">
                <a:solidFill>
                  <a:srgbClr val="000000"/>
                </a:solidFill>
                <a:latin typeface="Courier" charset="0"/>
                <a:ea typeface="Courier" charset="0"/>
                <a:cs typeface="Courier" charset="0"/>
              </a:rPr>
              <a:t>    </a:t>
            </a:r>
            <a:r>
              <a:rPr lang="en-US" sz="1600" b="1" dirty="0">
                <a:solidFill>
                  <a:srgbClr val="C1651C"/>
                </a:solidFill>
                <a:latin typeface="Courier" charset="0"/>
                <a:ea typeface="Courier" charset="0"/>
                <a:cs typeface="Courier" charset="0"/>
              </a:rPr>
              <a:t>return</a:t>
            </a:r>
            <a:r>
              <a:rPr lang="en-US" sz="1600" b="1" dirty="0">
                <a:solidFill>
                  <a:srgbClr val="000000"/>
                </a:solidFill>
                <a:latin typeface="Courier" charset="0"/>
                <a:ea typeface="Courier" charset="0"/>
                <a:cs typeface="Courier" charset="0"/>
              </a:rPr>
              <a:t> </a:t>
            </a:r>
            <a:r>
              <a:rPr lang="en-US" sz="1600" b="1" dirty="0" err="1">
                <a:solidFill>
                  <a:srgbClr val="000000"/>
                </a:solidFill>
                <a:latin typeface="Courier" charset="0"/>
                <a:ea typeface="Courier" charset="0"/>
                <a:cs typeface="Courier" charset="0"/>
              </a:rPr>
              <a:t>HttpResponse</a:t>
            </a:r>
            <a:r>
              <a:rPr lang="en-US" sz="1600" b="1" dirty="0">
                <a:solidFill>
                  <a:srgbClr val="000000"/>
                </a:solidFill>
                <a:latin typeface="Courier" charset="0"/>
                <a:ea typeface="Courier" charset="0"/>
                <a:cs typeface="Courier" charset="0"/>
              </a:rPr>
              <a:t>(</a:t>
            </a:r>
            <a:r>
              <a:rPr lang="en-US" sz="1600" b="1" dirty="0">
                <a:solidFill>
                  <a:srgbClr val="B42419"/>
                </a:solidFill>
                <a:latin typeface="Courier" charset="0"/>
                <a:ea typeface="Courier" charset="0"/>
                <a:cs typeface="Courier" charset="0"/>
              </a:rPr>
              <a:t>'Thank you!'</a:t>
            </a:r>
            <a:r>
              <a:rPr lang="en-US" sz="1600" b="1" dirty="0">
                <a:solidFill>
                  <a:srgbClr val="000000"/>
                </a:solidFill>
                <a:latin typeface="Courier" charset="0"/>
                <a:ea typeface="Courier" charset="0"/>
                <a:cs typeface="Courier" charset="0"/>
              </a:rPr>
              <a:t>)</a:t>
            </a:r>
            <a:endParaRPr lang="en-US" sz="1600" b="1" dirty="0">
              <a:latin typeface="Courier" charset="0"/>
              <a:ea typeface="Courier" charset="0"/>
              <a:cs typeface="Courier" charset="0"/>
            </a:endParaRPr>
          </a:p>
        </p:txBody>
      </p:sp>
      <p:cxnSp>
        <p:nvCxnSpPr>
          <p:cNvPr id="13" name="Straight Arrow Connector 12">
            <a:extLst>
              <a:ext uri="{C183D7F6-B498-43B3-948B-1728B52AA6E4}">
                <adec:decorative xmlns:adec="http://schemas.microsoft.com/office/drawing/2017/decorative" val="1"/>
              </a:ext>
            </a:extLst>
          </p:cNvPr>
          <p:cNvCxnSpPr/>
          <p:nvPr/>
        </p:nvCxnSpPr>
        <p:spPr>
          <a:xfrm>
            <a:off x="1014413" y="2500313"/>
            <a:ext cx="4371975" cy="1567090"/>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1570832" y="2600323"/>
            <a:ext cx="985838" cy="50006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POST</a:t>
            </a:r>
          </a:p>
        </p:txBody>
      </p:sp>
      <p:sp>
        <p:nvSpPr>
          <p:cNvPr id="29" name="Rectangle 28">
            <a:extLst>
              <a:ext uri="{C183D7F6-B498-43B3-948B-1728B52AA6E4}">
                <adec:decorative xmlns:adec="http://schemas.microsoft.com/office/drawing/2017/decorative" val="1"/>
              </a:ext>
            </a:extLst>
          </p:cNvPr>
          <p:cNvSpPr/>
          <p:nvPr/>
        </p:nvSpPr>
        <p:spPr>
          <a:xfrm>
            <a:off x="5847904" y="4353236"/>
            <a:ext cx="6050756" cy="755062"/>
          </a:xfrm>
          <a:prstGeom prst="rect">
            <a:avLst/>
          </a:prstGeom>
          <a:solidFill>
            <a:srgbClr val="000000">
              <a:alpha val="2078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reeform 1">
            <a:extLst>
              <a:ext uri="{C183D7F6-B498-43B3-948B-1728B52AA6E4}">
                <adec:decorative xmlns:adec="http://schemas.microsoft.com/office/drawing/2017/decorative" val="1"/>
              </a:ext>
            </a:extLst>
          </p:cNvPr>
          <p:cNvSpPr/>
          <p:nvPr/>
        </p:nvSpPr>
        <p:spPr>
          <a:xfrm>
            <a:off x="2539811" y="4808722"/>
            <a:ext cx="3346644" cy="1220600"/>
          </a:xfrm>
          <a:custGeom>
            <a:avLst/>
            <a:gdLst>
              <a:gd name="connsiteX0" fmla="*/ 3346644 w 3346644"/>
              <a:gd name="connsiteY0" fmla="*/ 706250 h 1220600"/>
              <a:gd name="connsiteX1" fmla="*/ 1089219 w 3346644"/>
              <a:gd name="connsiteY1" fmla="*/ 20450 h 1220600"/>
              <a:gd name="connsiteX2" fmla="*/ 3369 w 3346644"/>
              <a:gd name="connsiteY2" fmla="*/ 234763 h 1220600"/>
              <a:gd name="connsiteX3" fmla="*/ 803469 w 3346644"/>
              <a:gd name="connsiteY3" fmla="*/ 791975 h 1220600"/>
              <a:gd name="connsiteX4" fmla="*/ 2289369 w 3346644"/>
              <a:gd name="connsiteY4" fmla="*/ 1220600 h 122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6644" h="1220600">
                <a:moveTo>
                  <a:pt x="3346644" y="706250"/>
                </a:moveTo>
                <a:cubicBezTo>
                  <a:pt x="2496537" y="402640"/>
                  <a:pt x="1646431" y="99031"/>
                  <a:pt x="1089219" y="20450"/>
                </a:cubicBezTo>
                <a:cubicBezTo>
                  <a:pt x="532007" y="-58131"/>
                  <a:pt x="50994" y="106175"/>
                  <a:pt x="3369" y="234763"/>
                </a:cubicBezTo>
                <a:cubicBezTo>
                  <a:pt x="-44256" y="363350"/>
                  <a:pt x="422469" y="627669"/>
                  <a:pt x="803469" y="791975"/>
                </a:cubicBezTo>
                <a:cubicBezTo>
                  <a:pt x="1184469" y="956281"/>
                  <a:pt x="2289369" y="1220600"/>
                  <a:pt x="2289369" y="1220600"/>
                </a:cubicBezTo>
              </a:path>
            </a:pathLst>
          </a:cu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3512790" y="4681867"/>
            <a:ext cx="985838" cy="50006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302</a:t>
            </a:r>
            <a:endParaRPr lang="en-US" dirty="0">
              <a:solidFill>
                <a:schemeClr val="tx1"/>
              </a:solidFill>
            </a:endParaRPr>
          </a:p>
        </p:txBody>
      </p:sp>
      <p:sp>
        <p:nvSpPr>
          <p:cNvPr id="36" name="Rounded Rectangle 35"/>
          <p:cNvSpPr/>
          <p:nvPr/>
        </p:nvSpPr>
        <p:spPr>
          <a:xfrm>
            <a:off x="3442487" y="5525364"/>
            <a:ext cx="985838" cy="50006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GET</a:t>
            </a:r>
          </a:p>
        </p:txBody>
      </p:sp>
      <p:sp>
        <p:nvSpPr>
          <p:cNvPr id="4" name="Freeform 3">
            <a:extLst>
              <a:ext uri="{C183D7F6-B498-43B3-948B-1728B52AA6E4}">
                <adec:decorative xmlns:adec="http://schemas.microsoft.com/office/drawing/2017/decorative" val="1"/>
              </a:ext>
            </a:extLst>
          </p:cNvPr>
          <p:cNvSpPr/>
          <p:nvPr/>
        </p:nvSpPr>
        <p:spPr>
          <a:xfrm>
            <a:off x="685800" y="4772025"/>
            <a:ext cx="4600575" cy="1485900"/>
          </a:xfrm>
          <a:custGeom>
            <a:avLst/>
            <a:gdLst>
              <a:gd name="connsiteX0" fmla="*/ 4600575 w 4600575"/>
              <a:gd name="connsiteY0" fmla="*/ 1671638 h 1671638"/>
              <a:gd name="connsiteX1" fmla="*/ 1143000 w 4600575"/>
              <a:gd name="connsiteY1" fmla="*/ 1228725 h 1671638"/>
              <a:gd name="connsiteX2" fmla="*/ 0 w 4600575"/>
              <a:gd name="connsiteY2" fmla="*/ 0 h 1671638"/>
            </a:gdLst>
            <a:ahLst/>
            <a:cxnLst>
              <a:cxn ang="0">
                <a:pos x="connsiteX0" y="connsiteY0"/>
              </a:cxn>
              <a:cxn ang="0">
                <a:pos x="connsiteX1" y="connsiteY1"/>
              </a:cxn>
              <a:cxn ang="0">
                <a:pos x="connsiteX2" y="connsiteY2"/>
              </a:cxn>
            </a:cxnLst>
            <a:rect l="l" t="t" r="r" b="b"/>
            <a:pathLst>
              <a:path w="4600575" h="1671638">
                <a:moveTo>
                  <a:pt x="4600575" y="1671638"/>
                </a:moveTo>
                <a:cubicBezTo>
                  <a:pt x="3255169" y="1589484"/>
                  <a:pt x="1909763" y="1507331"/>
                  <a:pt x="1143000" y="1228725"/>
                </a:cubicBezTo>
                <a:cubicBezTo>
                  <a:pt x="376237" y="950119"/>
                  <a:pt x="0" y="0"/>
                  <a:pt x="0" y="0"/>
                </a:cubicBezTo>
              </a:path>
            </a:pathLst>
          </a:cu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a:off x="1295349" y="5577891"/>
            <a:ext cx="985838" cy="50006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200</a:t>
            </a:r>
          </a:p>
        </p:txBody>
      </p:sp>
      <p:sp>
        <p:nvSpPr>
          <p:cNvPr id="15" name="Rectangle 14"/>
          <p:cNvSpPr/>
          <p:nvPr/>
        </p:nvSpPr>
        <p:spPr>
          <a:xfrm>
            <a:off x="6475380" y="511949"/>
            <a:ext cx="5423280" cy="369332"/>
          </a:xfrm>
          <a:prstGeom prst="rect">
            <a:avLst/>
          </a:prstGeom>
        </p:spPr>
        <p:txBody>
          <a:bodyPr wrap="none">
            <a:spAutoFit/>
          </a:bodyPr>
          <a:lstStyle/>
          <a:p>
            <a:r>
              <a:rPr lang="en-US">
                <a:solidFill>
                  <a:srgbClr val="FFFF00"/>
                </a:solidFill>
                <a:latin typeface="Courier" charset="0"/>
                <a:ea typeface="Courier" charset="0"/>
                <a:cs typeface="Courier" charset="0"/>
              </a:rPr>
              <a:t>https://samples.dj4e.com/form/validate</a:t>
            </a:r>
            <a:endParaRPr lang="en-US" dirty="0">
              <a:solidFill>
                <a:srgbClr val="FFFF00"/>
              </a:solidFill>
              <a:latin typeface="Courier" charset="0"/>
              <a:ea typeface="Courier" charset="0"/>
              <a:cs typeface="Courier" charset="0"/>
            </a:endParaRPr>
          </a:p>
        </p:txBody>
      </p:sp>
    </p:spTree>
    <p:extLst>
      <p:ext uri="{BB962C8B-B14F-4D97-AF65-F5344CB8AC3E}">
        <p14:creationId xmlns:p14="http://schemas.microsoft.com/office/powerpoint/2010/main" val="11826231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472E5F38-35AB-C041-9CE0-4EA3DA02D099}"/>
              </a:ext>
            </a:extLst>
          </p:cNvPr>
          <p:cNvSpPr>
            <a:spLocks noGrp="1"/>
          </p:cNvSpPr>
          <p:nvPr>
            <p:ph type="title" idx="4294967295"/>
          </p:nvPr>
        </p:nvSpPr>
        <p:spPr/>
        <p:txBody>
          <a:bodyPr/>
          <a:lstStyle/>
          <a:p>
            <a:r>
              <a:rPr lang="en-US" altLang="zh-CN" dirty="0"/>
              <a:t>Validation</a:t>
            </a:r>
            <a:endParaRPr lang="en-US" dirty="0"/>
          </a:p>
        </p:txBody>
      </p:sp>
      <p:pic>
        <p:nvPicPr>
          <p:cNvPr id="17" name="Picture 16" descr="Screenshot of a form with input cell Title, Mileage, and Purchase dat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564" y="3149940"/>
            <a:ext cx="6781800" cy="3949700"/>
          </a:xfrm>
          <a:prstGeom prst="rect">
            <a:avLst/>
          </a:prstGeom>
        </p:spPr>
      </p:pic>
      <p:pic>
        <p:nvPicPr>
          <p:cNvPr id="16" name="Picture 15" descr="Screenshot of a form with input cell Title, Mileage, and Purchase dat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5900" y="-125487"/>
            <a:ext cx="6781800" cy="3949700"/>
          </a:xfrm>
          <a:prstGeom prst="rect">
            <a:avLst/>
          </a:prstGeom>
        </p:spPr>
      </p:pic>
      <p:sp>
        <p:nvSpPr>
          <p:cNvPr id="31" name="TextBox 30"/>
          <p:cNvSpPr txBox="1"/>
          <p:nvPr/>
        </p:nvSpPr>
        <p:spPr>
          <a:xfrm>
            <a:off x="4431206" y="737462"/>
            <a:ext cx="7677102" cy="5586145"/>
          </a:xfrm>
          <a:prstGeom prst="rect">
            <a:avLst/>
          </a:prstGeom>
          <a:solidFill>
            <a:schemeClr val="tx1"/>
          </a:solidFill>
          <a:ln w="38100">
            <a:solidFill>
              <a:schemeClr val="bg1"/>
            </a:solidFill>
          </a:ln>
        </p:spPr>
        <p:txBody>
          <a:bodyPr wrap="none" rtlCol="0">
            <a:spAutoFit/>
          </a:bodyPr>
          <a:lstStyle/>
          <a:p>
            <a:r>
              <a:rPr lang="en-US" sz="1700" b="1" dirty="0">
                <a:solidFill>
                  <a:srgbClr val="C1651C"/>
                </a:solidFill>
                <a:latin typeface="Courier" charset="0"/>
                <a:ea typeface="Courier" charset="0"/>
                <a:cs typeface="Courier" charset="0"/>
              </a:rPr>
              <a:t>class</a:t>
            </a:r>
            <a:r>
              <a:rPr lang="en-US" sz="1700" b="1" dirty="0">
                <a:solidFill>
                  <a:srgbClr val="000000"/>
                </a:solidFill>
                <a:latin typeface="Courier" charset="0"/>
                <a:ea typeface="Courier" charset="0"/>
                <a:cs typeface="Courier" charset="0"/>
              </a:rPr>
              <a:t> </a:t>
            </a:r>
            <a:r>
              <a:rPr lang="en-US" sz="1700" b="1" dirty="0">
                <a:solidFill>
                  <a:srgbClr val="2EAEBB"/>
                </a:solidFill>
                <a:latin typeface="Courier" charset="0"/>
                <a:ea typeface="Courier" charset="0"/>
                <a:cs typeface="Courier" charset="0"/>
              </a:rPr>
              <a:t>Validate</a:t>
            </a:r>
            <a:r>
              <a:rPr lang="en-US" sz="1700" b="1" dirty="0">
                <a:solidFill>
                  <a:srgbClr val="000000"/>
                </a:solidFill>
                <a:latin typeface="Courier" charset="0"/>
                <a:ea typeface="Courier" charset="0"/>
                <a:cs typeface="Courier" charset="0"/>
              </a:rPr>
              <a:t>(</a:t>
            </a:r>
            <a:r>
              <a:rPr lang="en-US" sz="1700" b="1" dirty="0" err="1">
                <a:solidFill>
                  <a:srgbClr val="000000"/>
                </a:solidFill>
                <a:latin typeface="Courier" charset="0"/>
                <a:ea typeface="Courier" charset="0"/>
                <a:cs typeface="Courier" charset="0"/>
              </a:rPr>
              <a:t>DumpPostView</a:t>
            </a:r>
            <a:r>
              <a:rPr lang="en-US" sz="1700" b="1" dirty="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a:t>
            </a:r>
            <a:r>
              <a:rPr lang="en-US" sz="1700" b="1" dirty="0" err="1">
                <a:solidFill>
                  <a:srgbClr val="C1651C"/>
                </a:solidFill>
                <a:latin typeface="Courier" charset="0"/>
                <a:ea typeface="Courier" charset="0"/>
                <a:cs typeface="Courier" charset="0"/>
              </a:rPr>
              <a:t>def</a:t>
            </a:r>
            <a:r>
              <a:rPr lang="en-US" sz="1700" b="1" dirty="0">
                <a:solidFill>
                  <a:srgbClr val="000000"/>
                </a:solidFill>
                <a:latin typeface="Courier" charset="0"/>
                <a:ea typeface="Courier" charset="0"/>
                <a:cs typeface="Courier" charset="0"/>
              </a:rPr>
              <a:t> </a:t>
            </a:r>
            <a:r>
              <a:rPr lang="en-US" sz="1700" b="1" dirty="0">
                <a:solidFill>
                  <a:srgbClr val="2EAEBB"/>
                </a:solidFill>
                <a:latin typeface="Courier" charset="0"/>
                <a:ea typeface="Courier" charset="0"/>
                <a:cs typeface="Courier" charset="0"/>
              </a:rPr>
              <a:t>get</a:t>
            </a:r>
            <a:r>
              <a:rPr lang="en-US" sz="1700" b="1" dirty="0">
                <a:solidFill>
                  <a:srgbClr val="000000"/>
                </a:solidFill>
                <a:latin typeface="Courier" charset="0"/>
                <a:ea typeface="Courier" charset="0"/>
                <a:cs typeface="Courier" charset="0"/>
              </a:rPr>
              <a:t>(self, request) :</a:t>
            </a:r>
          </a:p>
          <a:p>
            <a:r>
              <a:rPr lang="mr-IN" sz="1700" b="1" dirty="0">
                <a:solidFill>
                  <a:srgbClr val="000000"/>
                </a:solidFill>
                <a:latin typeface="Courier" charset="0"/>
                <a:ea typeface="Courier" charset="0"/>
                <a:cs typeface="Courier" charset="0"/>
              </a:rPr>
              <a:t>        </a:t>
            </a:r>
            <a:r>
              <a:rPr lang="mr-IN" sz="1700" b="1" dirty="0" err="1">
                <a:solidFill>
                  <a:srgbClr val="000000"/>
                </a:solidFill>
                <a:latin typeface="Courier" charset="0"/>
                <a:ea typeface="Courier" charset="0"/>
                <a:cs typeface="Courier" charset="0"/>
              </a:rPr>
              <a:t>old_data</a:t>
            </a:r>
            <a:r>
              <a:rPr lang="mr-IN" sz="1700" b="1" dirty="0">
                <a:solidFill>
                  <a:srgbClr val="000000"/>
                </a:solidFill>
                <a:latin typeface="Courier" charset="0"/>
                <a:ea typeface="Courier" charset="0"/>
                <a:cs typeface="Courier" charset="0"/>
              </a:rPr>
              <a:t> = {</a:t>
            </a:r>
          </a:p>
          <a:p>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title</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SakaiCar</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a:t>
            </a:r>
          </a:p>
          <a:p>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mileage</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 </a:t>
            </a:r>
            <a:r>
              <a:rPr lang="mr-IN" sz="1700" b="1" dirty="0">
                <a:solidFill>
                  <a:srgbClr val="B42419"/>
                </a:solidFill>
                <a:latin typeface="Courier" charset="0"/>
                <a:ea typeface="Courier" charset="0"/>
                <a:cs typeface="Courier" charset="0"/>
              </a:rPr>
              <a:t>42</a:t>
            </a:r>
            <a:r>
              <a:rPr lang="mr-IN" sz="1700" b="1" dirty="0">
                <a:solidFill>
                  <a:srgbClr val="000000"/>
                </a:solidFill>
                <a:latin typeface="Courier" charset="0"/>
                <a:ea typeface="Courier" charset="0"/>
                <a:cs typeface="Courier" charset="0"/>
              </a:rPr>
              <a:t>,</a:t>
            </a:r>
          </a:p>
          <a:p>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purchase_date</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'2018-08-14'</a:t>
            </a:r>
            <a:endParaRPr lang="mr-IN" sz="1700" b="1" dirty="0">
              <a:solidFill>
                <a:srgbClr val="000000"/>
              </a:solidFill>
              <a:latin typeface="Courier" charset="0"/>
              <a:ea typeface="Courier" charset="0"/>
              <a:cs typeface="Courier" charset="0"/>
            </a:endParaRPr>
          </a:p>
          <a:p>
            <a:r>
              <a:rPr lang="mr-IN" sz="1700" b="1" dirty="0">
                <a:solidFill>
                  <a:srgbClr val="000000"/>
                </a:solidFill>
                <a:latin typeface="Courier" charset="0"/>
                <a:ea typeface="Courier" charset="0"/>
                <a:cs typeface="Courier" charset="0"/>
              </a:rPr>
              <a:t>        }</a:t>
            </a:r>
          </a:p>
          <a:p>
            <a:r>
              <a:rPr lang="en-US" sz="1700" b="1" dirty="0">
                <a:solidFill>
                  <a:srgbClr val="000000"/>
                </a:solidFill>
                <a:latin typeface="Courier" charset="0"/>
                <a:ea typeface="Courier" charset="0"/>
                <a:cs typeface="Courier" charset="0"/>
              </a:rPr>
              <a:t>        form = </a:t>
            </a:r>
            <a:r>
              <a:rPr lang="en-US" sz="1700" b="1" dirty="0" err="1">
                <a:solidFill>
                  <a:srgbClr val="000000"/>
                </a:solidFill>
                <a:latin typeface="Courier" charset="0"/>
                <a:ea typeface="Courier" charset="0"/>
                <a:cs typeface="Courier" charset="0"/>
              </a:rPr>
              <a:t>BasicForm</a:t>
            </a:r>
            <a:r>
              <a:rPr lang="en-US" sz="1700" b="1" dirty="0">
                <a:solidFill>
                  <a:srgbClr val="000000"/>
                </a:solidFill>
                <a:latin typeface="Courier" charset="0"/>
                <a:ea typeface="Courier" charset="0"/>
                <a:cs typeface="Courier" charset="0"/>
              </a:rPr>
              <a:t>(initial=</a:t>
            </a:r>
            <a:r>
              <a:rPr lang="en-US" sz="1700" b="1" dirty="0" err="1">
                <a:solidFill>
                  <a:srgbClr val="000000"/>
                </a:solidFill>
                <a:latin typeface="Courier" charset="0"/>
                <a:ea typeface="Courier" charset="0"/>
                <a:cs typeface="Courier" charset="0"/>
              </a:rPr>
              <a:t>old_data</a:t>
            </a:r>
            <a:r>
              <a:rPr lang="en-US" sz="1700" b="1" dirty="0">
                <a:solidFill>
                  <a:srgbClr val="000000"/>
                </a:solidFill>
                <a:latin typeface="Courier" charset="0"/>
                <a:ea typeface="Courier" charset="0"/>
                <a:cs typeface="Courier" charset="0"/>
              </a:rPr>
              <a:t>)</a:t>
            </a:r>
          </a:p>
          <a:p>
            <a:r>
              <a:rPr lang="mr-IN" sz="1700" b="1" dirty="0">
                <a:solidFill>
                  <a:srgbClr val="000000"/>
                </a:solidFill>
                <a:latin typeface="Courier" charset="0"/>
                <a:ea typeface="Courier" charset="0"/>
                <a:cs typeface="Courier" charset="0"/>
              </a:rPr>
              <a:t>        </a:t>
            </a:r>
            <a:r>
              <a:rPr lang="mr-IN" sz="1700" b="1" dirty="0" err="1">
                <a:solidFill>
                  <a:srgbClr val="000000"/>
                </a:solidFill>
                <a:latin typeface="Courier" charset="0"/>
                <a:ea typeface="Courier" charset="0"/>
                <a:cs typeface="Courier" charset="0"/>
              </a:rPr>
              <a:t>ctx</a:t>
            </a:r>
            <a:r>
              <a:rPr lang="mr-IN" sz="1700" b="1" dirty="0">
                <a:solidFill>
                  <a:srgbClr val="000000"/>
                </a:solidFill>
                <a:latin typeface="Courier" charset="0"/>
                <a:ea typeface="Courier" charset="0"/>
                <a:cs typeface="Courier" charset="0"/>
              </a:rPr>
              <a:t> =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form</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 </a:t>
            </a:r>
            <a:r>
              <a:rPr lang="mr-IN" sz="1700" b="1" dirty="0" err="1">
                <a:solidFill>
                  <a:srgbClr val="000000"/>
                </a:solidFill>
                <a:latin typeface="Courier" charset="0"/>
                <a:ea typeface="Courier" charset="0"/>
                <a:cs typeface="Courier" charset="0"/>
              </a:rPr>
              <a:t>form</a:t>
            </a:r>
            <a:r>
              <a:rPr lang="mr-IN" sz="1700" b="1" dirty="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return</a:t>
            </a:r>
            <a:r>
              <a:rPr lang="en-US" sz="1700" b="1" dirty="0">
                <a:solidFill>
                  <a:srgbClr val="000000"/>
                </a:solidFill>
                <a:latin typeface="Courier" charset="0"/>
                <a:ea typeface="Courier" charset="0"/>
                <a:cs typeface="Courier" charset="0"/>
              </a:rPr>
              <a:t> render(request, </a:t>
            </a:r>
            <a:r>
              <a:rPr lang="en-US" sz="1700" b="1" dirty="0">
                <a:solidFill>
                  <a:srgbClr val="B42419"/>
                </a:solidFill>
                <a:latin typeface="Courier" charset="0"/>
                <a:ea typeface="Courier" charset="0"/>
                <a:cs typeface="Courier" charset="0"/>
              </a:rPr>
              <a:t>'form/</a:t>
            </a:r>
            <a:r>
              <a:rPr lang="en-US" sz="1700" b="1" dirty="0" err="1">
                <a:solidFill>
                  <a:srgbClr val="B42419"/>
                </a:solidFill>
                <a:latin typeface="Courier" charset="0"/>
                <a:ea typeface="Courier" charset="0"/>
                <a:cs typeface="Courier" charset="0"/>
              </a:rPr>
              <a:t>form.html</a:t>
            </a:r>
            <a:r>
              <a:rPr lang="en-US" sz="1700" b="1" dirty="0">
                <a:solidFill>
                  <a:srgbClr val="B42419"/>
                </a:solidFill>
                <a:latin typeface="Courier" charset="0"/>
                <a:ea typeface="Courier" charset="0"/>
                <a:cs typeface="Courier" charset="0"/>
              </a:rPr>
              <a:t>'</a:t>
            </a:r>
            <a:r>
              <a:rPr lang="en-US" sz="1700" b="1" dirty="0">
                <a:solidFill>
                  <a:srgbClr val="000000"/>
                </a:solidFill>
                <a:latin typeface="Courier" charset="0"/>
                <a:ea typeface="Courier" charset="0"/>
                <a:cs typeface="Courier" charset="0"/>
              </a:rPr>
              <a:t>, </a:t>
            </a:r>
            <a:r>
              <a:rPr lang="en-US" sz="1700" b="1" dirty="0" err="1">
                <a:solidFill>
                  <a:srgbClr val="000000"/>
                </a:solidFill>
                <a:latin typeface="Courier" charset="0"/>
                <a:ea typeface="Courier" charset="0"/>
                <a:cs typeface="Courier" charset="0"/>
              </a:rPr>
              <a:t>ctx</a:t>
            </a:r>
            <a:r>
              <a:rPr lang="en-US" sz="1700" b="1" dirty="0">
                <a:solidFill>
                  <a:srgbClr val="000000"/>
                </a:solidFill>
                <a:latin typeface="Courier" charset="0"/>
                <a:ea typeface="Courier" charset="0"/>
                <a:cs typeface="Courier" charset="0"/>
              </a:rPr>
              <a:t>)</a:t>
            </a:r>
          </a:p>
          <a:p>
            <a:endParaRPr lang="en-US" sz="1700" b="1" dirty="0">
              <a:solidFill>
                <a:srgbClr val="000000"/>
              </a:solidFill>
              <a:latin typeface="Courier" charset="0"/>
              <a:ea typeface="Courier" charset="0"/>
              <a:cs typeface="Courier" charset="0"/>
            </a:endParaRPr>
          </a:p>
          <a:p>
            <a:r>
              <a:rPr lang="en-US" sz="1700" b="1" dirty="0">
                <a:solidFill>
                  <a:srgbClr val="000000"/>
                </a:solidFill>
                <a:latin typeface="Courier" charset="0"/>
                <a:ea typeface="Courier" charset="0"/>
                <a:cs typeface="Courier" charset="0"/>
              </a:rPr>
              <a:t>    </a:t>
            </a:r>
            <a:r>
              <a:rPr lang="en-US" sz="1700" b="1" dirty="0" err="1">
                <a:solidFill>
                  <a:srgbClr val="C1651C"/>
                </a:solidFill>
                <a:latin typeface="Courier" charset="0"/>
                <a:ea typeface="Courier" charset="0"/>
                <a:cs typeface="Courier" charset="0"/>
              </a:rPr>
              <a:t>def</a:t>
            </a:r>
            <a:r>
              <a:rPr lang="en-US" sz="1700" b="1" dirty="0">
                <a:solidFill>
                  <a:srgbClr val="000000"/>
                </a:solidFill>
                <a:latin typeface="Courier" charset="0"/>
                <a:ea typeface="Courier" charset="0"/>
                <a:cs typeface="Courier" charset="0"/>
              </a:rPr>
              <a:t> </a:t>
            </a:r>
            <a:r>
              <a:rPr lang="en-US" sz="1700" b="1" dirty="0">
                <a:solidFill>
                  <a:srgbClr val="2EAEBB"/>
                </a:solidFill>
                <a:latin typeface="Courier" charset="0"/>
                <a:ea typeface="Courier" charset="0"/>
                <a:cs typeface="Courier" charset="0"/>
              </a:rPr>
              <a:t>post</a:t>
            </a:r>
            <a:r>
              <a:rPr lang="en-US" sz="1700" b="1" dirty="0">
                <a:solidFill>
                  <a:srgbClr val="000000"/>
                </a:solidFill>
                <a:latin typeface="Courier" charset="0"/>
                <a:ea typeface="Courier" charset="0"/>
                <a:cs typeface="Courier" charset="0"/>
              </a:rPr>
              <a:t>(self, request) :</a:t>
            </a:r>
          </a:p>
          <a:p>
            <a:r>
              <a:rPr lang="en-US" sz="1700" b="1" dirty="0">
                <a:solidFill>
                  <a:srgbClr val="000000"/>
                </a:solidFill>
                <a:latin typeface="Courier" charset="0"/>
                <a:ea typeface="Courier" charset="0"/>
                <a:cs typeface="Courier" charset="0"/>
              </a:rPr>
              <a:t>        form = </a:t>
            </a:r>
            <a:r>
              <a:rPr lang="en-US" sz="1700" b="1" dirty="0" err="1">
                <a:solidFill>
                  <a:srgbClr val="000000"/>
                </a:solidFill>
                <a:latin typeface="Courier" charset="0"/>
                <a:ea typeface="Courier" charset="0"/>
                <a:cs typeface="Courier" charset="0"/>
              </a:rPr>
              <a:t>BasicForm</a:t>
            </a:r>
            <a:r>
              <a:rPr lang="en-US" sz="1700" b="1" dirty="0">
                <a:solidFill>
                  <a:srgbClr val="000000"/>
                </a:solidFill>
                <a:latin typeface="Courier" charset="0"/>
                <a:ea typeface="Courier" charset="0"/>
                <a:cs typeface="Courier" charset="0"/>
              </a:rPr>
              <a:t>(</a:t>
            </a:r>
            <a:r>
              <a:rPr lang="en-US" sz="1700" b="1" dirty="0" err="1">
                <a:solidFill>
                  <a:srgbClr val="000000"/>
                </a:solidFill>
                <a:latin typeface="Courier" charset="0"/>
                <a:ea typeface="Courier" charset="0"/>
                <a:cs typeface="Courier" charset="0"/>
              </a:rPr>
              <a:t>request.POST</a:t>
            </a:r>
            <a:r>
              <a:rPr lang="en-US" sz="1700" b="1" dirty="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if</a:t>
            </a:r>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not</a:t>
            </a:r>
            <a:r>
              <a:rPr lang="en-US" sz="1700" b="1" dirty="0">
                <a:solidFill>
                  <a:srgbClr val="000000"/>
                </a:solidFill>
                <a:latin typeface="Courier" charset="0"/>
                <a:ea typeface="Courier" charset="0"/>
                <a:cs typeface="Courier" charset="0"/>
              </a:rPr>
              <a:t> </a:t>
            </a:r>
            <a:r>
              <a:rPr lang="en-US" sz="1700" b="1" dirty="0" err="1">
                <a:solidFill>
                  <a:srgbClr val="000000"/>
                </a:solidFill>
                <a:latin typeface="Courier" charset="0"/>
                <a:ea typeface="Courier" charset="0"/>
                <a:cs typeface="Courier" charset="0"/>
              </a:rPr>
              <a:t>form.is_valid</a:t>
            </a:r>
            <a:r>
              <a:rPr lang="en-US" sz="1700" b="1" dirty="0">
                <a:solidFill>
                  <a:srgbClr val="000000"/>
                </a:solidFill>
                <a:latin typeface="Courier" charset="0"/>
                <a:ea typeface="Courier" charset="0"/>
                <a:cs typeface="Courier" charset="0"/>
              </a:rPr>
              <a:t>() :</a:t>
            </a:r>
          </a:p>
          <a:p>
            <a:r>
              <a:rPr lang="mr-IN" sz="1700" b="1" dirty="0">
                <a:solidFill>
                  <a:srgbClr val="000000"/>
                </a:solidFill>
                <a:latin typeface="Courier" charset="0"/>
                <a:ea typeface="Courier" charset="0"/>
                <a:cs typeface="Courier" charset="0"/>
              </a:rPr>
              <a:t>            </a:t>
            </a:r>
            <a:r>
              <a:rPr lang="mr-IN" sz="1700" b="1" dirty="0" err="1">
                <a:solidFill>
                  <a:srgbClr val="000000"/>
                </a:solidFill>
                <a:latin typeface="Courier" charset="0"/>
                <a:ea typeface="Courier" charset="0"/>
                <a:cs typeface="Courier" charset="0"/>
              </a:rPr>
              <a:t>ctx</a:t>
            </a:r>
            <a:r>
              <a:rPr lang="mr-IN" sz="1700" b="1" dirty="0">
                <a:solidFill>
                  <a:srgbClr val="000000"/>
                </a:solidFill>
                <a:latin typeface="Courier" charset="0"/>
                <a:ea typeface="Courier" charset="0"/>
                <a:cs typeface="Courier" charset="0"/>
              </a:rPr>
              <a:t> =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form</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 </a:t>
            </a:r>
            <a:r>
              <a:rPr lang="mr-IN" sz="1700" b="1" dirty="0" err="1">
                <a:solidFill>
                  <a:srgbClr val="000000"/>
                </a:solidFill>
                <a:latin typeface="Courier" charset="0"/>
                <a:ea typeface="Courier" charset="0"/>
                <a:cs typeface="Courier" charset="0"/>
              </a:rPr>
              <a:t>form</a:t>
            </a:r>
            <a:r>
              <a:rPr lang="mr-IN" sz="1700" b="1" dirty="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return</a:t>
            </a:r>
            <a:r>
              <a:rPr lang="en-US" sz="1700" b="1" dirty="0">
                <a:solidFill>
                  <a:srgbClr val="000000"/>
                </a:solidFill>
                <a:latin typeface="Courier" charset="0"/>
                <a:ea typeface="Courier" charset="0"/>
                <a:cs typeface="Courier" charset="0"/>
              </a:rPr>
              <a:t> render(request, </a:t>
            </a:r>
            <a:r>
              <a:rPr lang="en-US" sz="1700" b="1" dirty="0">
                <a:solidFill>
                  <a:srgbClr val="B42419"/>
                </a:solidFill>
                <a:latin typeface="Courier" charset="0"/>
                <a:ea typeface="Courier" charset="0"/>
                <a:cs typeface="Courier" charset="0"/>
              </a:rPr>
              <a:t>'form/</a:t>
            </a:r>
            <a:r>
              <a:rPr lang="en-US" sz="1700" b="1" dirty="0" err="1">
                <a:solidFill>
                  <a:srgbClr val="B42419"/>
                </a:solidFill>
                <a:latin typeface="Courier" charset="0"/>
                <a:ea typeface="Courier" charset="0"/>
                <a:cs typeface="Courier" charset="0"/>
              </a:rPr>
              <a:t>form.html</a:t>
            </a:r>
            <a:r>
              <a:rPr lang="en-US" sz="1700" b="1" dirty="0">
                <a:solidFill>
                  <a:srgbClr val="B42419"/>
                </a:solidFill>
                <a:latin typeface="Courier" charset="0"/>
                <a:ea typeface="Courier" charset="0"/>
                <a:cs typeface="Courier" charset="0"/>
              </a:rPr>
              <a:t>'</a:t>
            </a:r>
            <a:r>
              <a:rPr lang="en-US" sz="1700" b="1" dirty="0">
                <a:solidFill>
                  <a:srgbClr val="000000"/>
                </a:solidFill>
                <a:latin typeface="Courier" charset="0"/>
                <a:ea typeface="Courier" charset="0"/>
                <a:cs typeface="Courier" charset="0"/>
              </a:rPr>
              <a:t>, </a:t>
            </a:r>
            <a:r>
              <a:rPr lang="en-US" sz="1700" b="1" dirty="0" err="1">
                <a:solidFill>
                  <a:srgbClr val="000000"/>
                </a:solidFill>
                <a:latin typeface="Courier" charset="0"/>
                <a:ea typeface="Courier" charset="0"/>
                <a:cs typeface="Courier" charset="0"/>
              </a:rPr>
              <a:t>ctx</a:t>
            </a:r>
            <a:r>
              <a:rPr lang="en-US" sz="1700" b="1" dirty="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 If there are no errors, we would save the data</a:t>
            </a:r>
          </a:p>
          <a:p>
            <a:r>
              <a:rPr lang="en-US" sz="1700" b="1" dirty="0">
                <a:solidFill>
                  <a:srgbClr val="C1651C"/>
                </a:solidFill>
                <a:latin typeface="Courier" charset="0"/>
                <a:ea typeface="Courier" charset="0"/>
                <a:cs typeface="Courier" charset="0"/>
              </a:rPr>
              <a:t>        return</a:t>
            </a:r>
            <a:r>
              <a:rPr lang="en-US" sz="1700" b="1" dirty="0">
                <a:solidFill>
                  <a:srgbClr val="000000"/>
                </a:solidFill>
                <a:latin typeface="Courier" charset="0"/>
                <a:ea typeface="Courier" charset="0"/>
                <a:cs typeface="Courier" charset="0"/>
              </a:rPr>
              <a:t> redirect(</a:t>
            </a:r>
            <a:r>
              <a:rPr lang="en-US" sz="1700" b="1" dirty="0">
                <a:solidFill>
                  <a:srgbClr val="B42419"/>
                </a:solidFill>
                <a:latin typeface="Courier" charset="0"/>
                <a:ea typeface="Courier" charset="0"/>
                <a:cs typeface="Courier" charset="0"/>
              </a:rPr>
              <a:t>'/form/success'</a:t>
            </a:r>
            <a:r>
              <a:rPr lang="en-US" sz="1700" b="1" dirty="0">
                <a:solidFill>
                  <a:srgbClr val="000000"/>
                </a:solidFill>
                <a:latin typeface="Courier" charset="0"/>
                <a:ea typeface="Courier" charset="0"/>
                <a:cs typeface="Courier" charset="0"/>
              </a:rPr>
              <a:t>)</a:t>
            </a:r>
          </a:p>
          <a:p>
            <a:endParaRPr lang="en-US" sz="1700" b="1" dirty="0">
              <a:solidFill>
                <a:srgbClr val="000000"/>
              </a:solidFill>
              <a:latin typeface="Courier" charset="0"/>
              <a:ea typeface="Courier" charset="0"/>
              <a:cs typeface="Courier" charset="0"/>
            </a:endParaRPr>
          </a:p>
          <a:p>
            <a:r>
              <a:rPr lang="en-US" sz="1700" b="1" dirty="0" err="1">
                <a:solidFill>
                  <a:srgbClr val="C1651C"/>
                </a:solidFill>
                <a:latin typeface="Courier" charset="0"/>
                <a:ea typeface="Courier" charset="0"/>
                <a:cs typeface="Courier" charset="0"/>
              </a:rPr>
              <a:t>def</a:t>
            </a:r>
            <a:r>
              <a:rPr lang="en-US" sz="1700" b="1" dirty="0">
                <a:solidFill>
                  <a:srgbClr val="000000"/>
                </a:solidFill>
                <a:latin typeface="Courier" charset="0"/>
                <a:ea typeface="Courier" charset="0"/>
                <a:cs typeface="Courier" charset="0"/>
              </a:rPr>
              <a:t> </a:t>
            </a:r>
            <a:r>
              <a:rPr lang="en-US" sz="1700" b="1" dirty="0">
                <a:solidFill>
                  <a:srgbClr val="2EAEBB"/>
                </a:solidFill>
                <a:latin typeface="Courier" charset="0"/>
                <a:ea typeface="Courier" charset="0"/>
                <a:cs typeface="Courier" charset="0"/>
              </a:rPr>
              <a:t>success</a:t>
            </a:r>
            <a:r>
              <a:rPr lang="en-US" sz="1700" b="1" dirty="0">
                <a:solidFill>
                  <a:srgbClr val="000000"/>
                </a:solidFill>
                <a:latin typeface="Courier" charset="0"/>
                <a:ea typeface="Courier" charset="0"/>
                <a:cs typeface="Courier" charset="0"/>
              </a:rPr>
              <a:t>(request) :</a:t>
            </a:r>
          </a:p>
          <a:p>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return</a:t>
            </a:r>
            <a:r>
              <a:rPr lang="en-US" sz="1700" b="1" dirty="0">
                <a:solidFill>
                  <a:srgbClr val="000000"/>
                </a:solidFill>
                <a:latin typeface="Courier" charset="0"/>
                <a:ea typeface="Courier" charset="0"/>
                <a:cs typeface="Courier" charset="0"/>
              </a:rPr>
              <a:t> </a:t>
            </a:r>
            <a:r>
              <a:rPr lang="en-US" sz="1700" b="1" dirty="0" err="1">
                <a:solidFill>
                  <a:srgbClr val="000000"/>
                </a:solidFill>
                <a:latin typeface="Courier" charset="0"/>
                <a:ea typeface="Courier" charset="0"/>
                <a:cs typeface="Courier" charset="0"/>
              </a:rPr>
              <a:t>HttpResponse</a:t>
            </a:r>
            <a:r>
              <a:rPr lang="en-US" sz="1700" b="1" dirty="0">
                <a:solidFill>
                  <a:srgbClr val="000000"/>
                </a:solidFill>
                <a:latin typeface="Courier" charset="0"/>
                <a:ea typeface="Courier" charset="0"/>
                <a:cs typeface="Courier" charset="0"/>
              </a:rPr>
              <a:t>(</a:t>
            </a:r>
            <a:r>
              <a:rPr lang="en-US" sz="1700" b="1" dirty="0">
                <a:solidFill>
                  <a:srgbClr val="B42419"/>
                </a:solidFill>
                <a:latin typeface="Courier" charset="0"/>
                <a:ea typeface="Courier" charset="0"/>
                <a:cs typeface="Courier" charset="0"/>
              </a:rPr>
              <a:t>'Thank you!'</a:t>
            </a:r>
            <a:r>
              <a:rPr lang="en-US" sz="1700" b="1" dirty="0">
                <a:solidFill>
                  <a:srgbClr val="000000"/>
                </a:solidFill>
                <a:latin typeface="Courier" charset="0"/>
                <a:ea typeface="Courier" charset="0"/>
                <a:cs typeface="Courier" charset="0"/>
              </a:rPr>
              <a:t>)</a:t>
            </a:r>
            <a:endParaRPr lang="en-US" sz="1700" b="1" dirty="0">
              <a:latin typeface="Courier" charset="0"/>
              <a:ea typeface="Courier" charset="0"/>
              <a:cs typeface="Courier" charset="0"/>
            </a:endParaRPr>
          </a:p>
        </p:txBody>
      </p:sp>
      <p:cxnSp>
        <p:nvCxnSpPr>
          <p:cNvPr id="13" name="Straight Arrow Connector 12">
            <a:extLst>
              <a:ext uri="{C183D7F6-B498-43B3-948B-1728B52AA6E4}">
                <adec:decorative xmlns:adec="http://schemas.microsoft.com/office/drawing/2017/decorative" val="1"/>
              </a:ext>
            </a:extLst>
          </p:cNvPr>
          <p:cNvCxnSpPr/>
          <p:nvPr/>
        </p:nvCxnSpPr>
        <p:spPr>
          <a:xfrm>
            <a:off x="1014413" y="2500313"/>
            <a:ext cx="3909712" cy="1214437"/>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1570832" y="2600323"/>
            <a:ext cx="985838" cy="50006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POST</a:t>
            </a:r>
          </a:p>
        </p:txBody>
      </p:sp>
      <p:cxnSp>
        <p:nvCxnSpPr>
          <p:cNvPr id="21" name="Straight Arrow Connector 20">
            <a:extLst>
              <a:ext uri="{C183D7F6-B498-43B3-948B-1728B52AA6E4}">
                <adec:decorative xmlns:adec="http://schemas.microsoft.com/office/drawing/2017/decorative" val="1"/>
              </a:ext>
            </a:extLst>
          </p:cNvPr>
          <p:cNvCxnSpPr/>
          <p:nvPr/>
        </p:nvCxnSpPr>
        <p:spPr>
          <a:xfrm flipH="1">
            <a:off x="3786188" y="4843463"/>
            <a:ext cx="2143126" cy="114300"/>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5" name="Rounded Rectangle 34"/>
          <p:cNvSpPr/>
          <p:nvPr/>
        </p:nvSpPr>
        <p:spPr>
          <a:xfrm>
            <a:off x="4364832" y="4650582"/>
            <a:ext cx="985838" cy="50006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200</a:t>
            </a:r>
          </a:p>
        </p:txBody>
      </p:sp>
    </p:spTree>
    <p:extLst>
      <p:ext uri="{BB962C8B-B14F-4D97-AF65-F5344CB8AC3E}">
        <p14:creationId xmlns:p14="http://schemas.microsoft.com/office/powerpoint/2010/main" val="6766288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Models + Forms</a:t>
            </a:r>
          </a:p>
        </p:txBody>
      </p:sp>
      <p:sp>
        <p:nvSpPr>
          <p:cNvPr id="3" name="Text Placeholder 2"/>
          <p:cNvSpPr>
            <a:spLocks noGrp="1"/>
          </p:cNvSpPr>
          <p:nvPr>
            <p:ph type="body" idx="1"/>
          </p:nvPr>
        </p:nvSpPr>
        <p:spPr/>
        <p:txBody>
          <a:bodyPr/>
          <a:lstStyle/>
          <a:p>
            <a:r>
              <a:rPr lang="en-US" dirty="0"/>
              <a:t>Crossing the streams</a:t>
            </a:r>
          </a:p>
        </p:txBody>
      </p:sp>
      <p:sp>
        <p:nvSpPr>
          <p:cNvPr id="4" name="Rectangle 3"/>
          <p:cNvSpPr/>
          <p:nvPr/>
        </p:nvSpPr>
        <p:spPr>
          <a:xfrm>
            <a:off x="5048250" y="5339556"/>
            <a:ext cx="7410450" cy="369332"/>
          </a:xfrm>
          <a:prstGeom prst="rect">
            <a:avLst/>
          </a:prstGeom>
        </p:spPr>
        <p:txBody>
          <a:bodyPr wrap="square">
            <a:spAutoFit/>
          </a:bodyPr>
          <a:lstStyle/>
          <a:p>
            <a:r>
              <a:rPr lang="en-US" dirty="0"/>
              <a:t>https://</a:t>
            </a:r>
            <a:r>
              <a:rPr lang="en-US" dirty="0" err="1"/>
              <a:t>docs.djangoproject.com</a:t>
            </a:r>
            <a:r>
              <a:rPr lang="en-US" dirty="0"/>
              <a:t>/</a:t>
            </a:r>
            <a:r>
              <a:rPr lang="en-US" dirty="0" err="1"/>
              <a:t>en</a:t>
            </a:r>
            <a:r>
              <a:rPr lang="en-US" dirty="0"/>
              <a:t>/3.0/topics/forms/</a:t>
            </a:r>
            <a:r>
              <a:rPr lang="en-US" dirty="0" err="1"/>
              <a:t>modelforms</a:t>
            </a:r>
            <a:r>
              <a:rPr lang="en-US" dirty="0"/>
              <a:t>/</a:t>
            </a:r>
          </a:p>
        </p:txBody>
      </p:sp>
    </p:spTree>
    <p:extLst>
      <p:ext uri="{BB962C8B-B14F-4D97-AF65-F5344CB8AC3E}">
        <p14:creationId xmlns:p14="http://schemas.microsoft.com/office/powerpoint/2010/main" val="20365784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Form Structure is similar to Model Structure</a:t>
            </a:r>
          </a:p>
        </p:txBody>
      </p:sp>
      <p:sp>
        <p:nvSpPr>
          <p:cNvPr id="6" name="Rectangle 5"/>
          <p:cNvSpPr/>
          <p:nvPr/>
        </p:nvSpPr>
        <p:spPr>
          <a:xfrm>
            <a:off x="2303253" y="1930379"/>
            <a:ext cx="7726572" cy="1323439"/>
          </a:xfrm>
          <a:prstGeom prst="rect">
            <a:avLst/>
          </a:prstGeom>
          <a:solidFill>
            <a:schemeClr val="tx1"/>
          </a:solidFill>
        </p:spPr>
        <p:txBody>
          <a:bodyPr wrap="square">
            <a:spAutoFit/>
          </a:bodyPr>
          <a:lstStyle/>
          <a:p>
            <a:r>
              <a:rPr lang="en-US" sz="1600" dirty="0">
                <a:solidFill>
                  <a:srgbClr val="C1651C"/>
                </a:solidFill>
                <a:latin typeface="Courier" charset="0"/>
                <a:ea typeface="Courier" charset="0"/>
                <a:cs typeface="Courier" charset="0"/>
              </a:rPr>
              <a:t>class</a:t>
            </a:r>
            <a:r>
              <a:rPr lang="en-US" sz="1600" dirty="0">
                <a:solidFill>
                  <a:srgbClr val="000000"/>
                </a:solidFill>
                <a:latin typeface="Courier" charset="0"/>
                <a:ea typeface="Courier" charset="0"/>
                <a:cs typeface="Courier" charset="0"/>
              </a:rPr>
              <a:t> </a:t>
            </a:r>
            <a:r>
              <a:rPr lang="en-US" sz="1600" dirty="0" err="1">
                <a:solidFill>
                  <a:srgbClr val="2EAEBB"/>
                </a:solidFill>
                <a:latin typeface="Courier" charset="0"/>
                <a:ea typeface="Courier" charset="0"/>
                <a:cs typeface="Courier" charset="0"/>
              </a:rPr>
              <a:t>BasicForm</a:t>
            </a:r>
            <a:r>
              <a:rPr lang="en-US" sz="1600" dirty="0">
                <a:solidFill>
                  <a:srgbClr val="000000"/>
                </a:solidFill>
                <a:latin typeface="Courier" charset="0"/>
                <a:ea typeface="Courier" charset="0"/>
                <a:cs typeface="Courier" charset="0"/>
              </a:rPr>
              <a:t>(</a:t>
            </a:r>
            <a:r>
              <a:rPr lang="en-US" sz="1600" dirty="0" err="1">
                <a:solidFill>
                  <a:srgbClr val="000000"/>
                </a:solidFill>
                <a:latin typeface="Courier" charset="0"/>
                <a:ea typeface="Courier" charset="0"/>
                <a:cs typeface="Courier" charset="0"/>
              </a:rPr>
              <a:t>forms.Form</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title = </a:t>
            </a:r>
            <a:r>
              <a:rPr lang="en-US" sz="1600" dirty="0" err="1">
                <a:solidFill>
                  <a:srgbClr val="000000"/>
                </a:solidFill>
                <a:latin typeface="Courier" charset="0"/>
                <a:ea typeface="Courier" charset="0"/>
                <a:cs typeface="Courier" charset="0"/>
              </a:rPr>
              <a:t>forms.CharField</a:t>
            </a:r>
            <a:r>
              <a:rPr lang="en-US" sz="1600" dirty="0">
                <a:solidFill>
                  <a:srgbClr val="000000"/>
                </a:solidFill>
                <a:latin typeface="Courier" charset="0"/>
                <a:ea typeface="Courier" charset="0"/>
                <a:cs typeface="Courier" charset="0"/>
              </a:rPr>
              <a:t>(validators=[</a:t>
            </a:r>
          </a:p>
          <a:p>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validators.MinLengthValidator</a:t>
            </a:r>
            <a:r>
              <a:rPr lang="en-US" sz="1600" dirty="0">
                <a:solidFill>
                  <a:srgbClr val="000000"/>
                </a:solidFill>
                <a:latin typeface="Courier" charset="0"/>
                <a:ea typeface="Courier" charset="0"/>
                <a:cs typeface="Courier" charset="0"/>
              </a:rPr>
              <a:t>(</a:t>
            </a:r>
            <a:r>
              <a:rPr lang="en-US" sz="1600" dirty="0">
                <a:solidFill>
                  <a:srgbClr val="B42419"/>
                </a:solidFill>
                <a:latin typeface="Courier" charset="0"/>
                <a:ea typeface="Courier" charset="0"/>
                <a:cs typeface="Courier" charset="0"/>
              </a:rPr>
              <a:t>2</a:t>
            </a:r>
            <a:r>
              <a:rPr lang="en-US" sz="1600" dirty="0">
                <a:solidFill>
                  <a:srgbClr val="000000"/>
                </a:solidFill>
                <a:latin typeface="Courier" charset="0"/>
                <a:ea typeface="Courier" charset="0"/>
                <a:cs typeface="Courier" charset="0"/>
              </a:rPr>
              <a:t>, </a:t>
            </a:r>
            <a:r>
              <a:rPr lang="en-US" sz="1600" dirty="0">
                <a:solidFill>
                  <a:srgbClr val="B42419"/>
                </a:solidFill>
                <a:latin typeface="Courier" charset="0"/>
                <a:ea typeface="Courier" charset="0"/>
                <a:cs typeface="Courier" charset="0"/>
              </a:rPr>
              <a:t>"..."</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mileage = </a:t>
            </a:r>
            <a:r>
              <a:rPr lang="en-US" sz="1600" dirty="0" err="1">
                <a:solidFill>
                  <a:srgbClr val="000000"/>
                </a:solidFill>
                <a:latin typeface="Courier" charset="0"/>
                <a:ea typeface="Courier" charset="0"/>
                <a:cs typeface="Courier" charset="0"/>
              </a:rPr>
              <a:t>forms.IntegerField</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purchase_date</a:t>
            </a:r>
            <a:r>
              <a:rPr lang="en-US" sz="1600" dirty="0">
                <a:solidFill>
                  <a:srgbClr val="000000"/>
                </a:solidFill>
                <a:latin typeface="Courier" charset="0"/>
                <a:ea typeface="Courier" charset="0"/>
                <a:cs typeface="Courier" charset="0"/>
              </a:rPr>
              <a:t> = </a:t>
            </a:r>
            <a:r>
              <a:rPr lang="en-US" sz="1600" dirty="0" err="1">
                <a:solidFill>
                  <a:srgbClr val="000000"/>
                </a:solidFill>
                <a:latin typeface="Courier" charset="0"/>
                <a:ea typeface="Courier" charset="0"/>
                <a:cs typeface="Courier" charset="0"/>
              </a:rPr>
              <a:t>forms.DateField</a:t>
            </a:r>
            <a:r>
              <a:rPr lang="en-US" sz="1600" dirty="0">
                <a:solidFill>
                  <a:srgbClr val="000000"/>
                </a:solidFill>
                <a:latin typeface="Courier" charset="0"/>
                <a:ea typeface="Courier" charset="0"/>
                <a:cs typeface="Courier" charset="0"/>
              </a:rPr>
              <a:t>()</a:t>
            </a:r>
          </a:p>
        </p:txBody>
      </p:sp>
      <p:sp>
        <p:nvSpPr>
          <p:cNvPr id="7" name="Rectangle 6"/>
          <p:cNvSpPr/>
          <p:nvPr/>
        </p:nvSpPr>
        <p:spPr>
          <a:xfrm>
            <a:off x="2303252" y="1502817"/>
            <a:ext cx="3810659" cy="369332"/>
          </a:xfrm>
          <a:prstGeom prst="rect">
            <a:avLst/>
          </a:prstGeom>
        </p:spPr>
        <p:txBody>
          <a:bodyPr wrap="none">
            <a:spAutoFit/>
          </a:bodyPr>
          <a:lstStyle/>
          <a:p>
            <a:r>
              <a:rPr lang="en-US" dirty="0">
                <a:solidFill>
                  <a:srgbClr val="FFFF00"/>
                </a:solidFill>
                <a:latin typeface="Courier" charset="0"/>
                <a:ea typeface="Courier" charset="0"/>
                <a:cs typeface="Courier" charset="0"/>
              </a:rPr>
              <a:t>dj4e-samples/form/</a:t>
            </a:r>
            <a:r>
              <a:rPr lang="en-US" dirty="0" err="1">
                <a:solidFill>
                  <a:srgbClr val="FFFF00"/>
                </a:solidFill>
                <a:latin typeface="Courier" charset="0"/>
                <a:ea typeface="Courier" charset="0"/>
                <a:cs typeface="Courier" charset="0"/>
              </a:rPr>
              <a:t>forms.py</a:t>
            </a:r>
            <a:endParaRPr lang="en-US" dirty="0">
              <a:solidFill>
                <a:srgbClr val="FFFF00"/>
              </a:solidFill>
              <a:effectLst/>
              <a:latin typeface="Courier" charset="0"/>
              <a:ea typeface="Courier" charset="0"/>
              <a:cs typeface="Courier" charset="0"/>
            </a:endParaRPr>
          </a:p>
        </p:txBody>
      </p:sp>
      <p:sp>
        <p:nvSpPr>
          <p:cNvPr id="8" name="Rectangle 7"/>
          <p:cNvSpPr/>
          <p:nvPr/>
        </p:nvSpPr>
        <p:spPr>
          <a:xfrm>
            <a:off x="2303252" y="4154467"/>
            <a:ext cx="7726573" cy="1815882"/>
          </a:xfrm>
          <a:prstGeom prst="rect">
            <a:avLst/>
          </a:prstGeom>
          <a:solidFill>
            <a:schemeClr val="tx1"/>
          </a:solidFill>
        </p:spPr>
        <p:txBody>
          <a:bodyPr wrap="square">
            <a:spAutoFit/>
          </a:bodyPr>
          <a:lstStyle/>
          <a:p>
            <a:r>
              <a:rPr lang="en-US" sz="1600" dirty="0">
                <a:solidFill>
                  <a:srgbClr val="C1651C"/>
                </a:solidFill>
                <a:latin typeface="Courier" charset="0"/>
                <a:ea typeface="Courier" charset="0"/>
                <a:cs typeface="Courier" charset="0"/>
              </a:rPr>
              <a:t>class</a:t>
            </a:r>
            <a:r>
              <a:rPr lang="en-US" sz="1600" dirty="0">
                <a:solidFill>
                  <a:srgbClr val="000000"/>
                </a:solidFill>
                <a:latin typeface="Courier" charset="0"/>
                <a:ea typeface="Courier" charset="0"/>
                <a:cs typeface="Courier" charset="0"/>
              </a:rPr>
              <a:t> </a:t>
            </a:r>
            <a:r>
              <a:rPr lang="en-US" sz="1600" dirty="0">
                <a:solidFill>
                  <a:srgbClr val="2EAEBB"/>
                </a:solidFill>
                <a:latin typeface="Courier" charset="0"/>
                <a:ea typeface="Courier" charset="0"/>
                <a:cs typeface="Courier" charset="0"/>
              </a:rPr>
              <a:t>Cat</a:t>
            </a:r>
            <a:r>
              <a:rPr lang="en-US" sz="1600" dirty="0">
                <a:solidFill>
                  <a:srgbClr val="000000"/>
                </a:solidFill>
                <a:latin typeface="Courier" charset="0"/>
                <a:ea typeface="Courier" charset="0"/>
                <a:cs typeface="Courier" charset="0"/>
              </a:rPr>
              <a:t>(</a:t>
            </a:r>
            <a:r>
              <a:rPr lang="en-US" sz="1600" dirty="0" err="1">
                <a:solidFill>
                  <a:srgbClr val="000000"/>
                </a:solidFill>
                <a:latin typeface="Courier" charset="0"/>
                <a:ea typeface="Courier" charset="0"/>
                <a:cs typeface="Courier" charset="0"/>
              </a:rPr>
              <a:t>models.Model</a:t>
            </a:r>
            <a:r>
              <a:rPr lang="en-US" sz="1600" dirty="0">
                <a:solidFill>
                  <a:srgbClr val="000000"/>
                </a:solidFill>
                <a:latin typeface="Courier" charset="0"/>
                <a:ea typeface="Courier" charset="0"/>
                <a:cs typeface="Courier" charset="0"/>
              </a:rPr>
              <a:t>) :</a:t>
            </a:r>
          </a:p>
          <a:p>
            <a:r>
              <a:rPr lang="en-US" sz="1600" dirty="0">
                <a:solidFill>
                  <a:srgbClr val="000000"/>
                </a:solidFill>
                <a:latin typeface="Courier" charset="0"/>
                <a:ea typeface="Courier" charset="0"/>
                <a:cs typeface="Courier" charset="0"/>
              </a:rPr>
              <a:t>    name = </a:t>
            </a:r>
            <a:r>
              <a:rPr lang="en-US" sz="1600" dirty="0" err="1">
                <a:solidFill>
                  <a:srgbClr val="000000"/>
                </a:solidFill>
                <a:latin typeface="Courier" charset="0"/>
                <a:ea typeface="Courier" charset="0"/>
                <a:cs typeface="Courier" charset="0"/>
              </a:rPr>
              <a:t>models.CharField</a:t>
            </a:r>
            <a:r>
              <a:rPr lang="en-US" sz="1600" dirty="0">
                <a:solidFill>
                  <a:srgbClr val="000000"/>
                </a:solidFill>
                <a:latin typeface="Courier" charset="0"/>
                <a:ea typeface="Courier" charset="0"/>
                <a:cs typeface="Courier" charset="0"/>
              </a:rPr>
              <a:t>(</a:t>
            </a:r>
          </a:p>
          <a:p>
            <a:r>
              <a:rPr lang="mr-IN" sz="1600" dirty="0">
                <a:solidFill>
                  <a:srgbClr val="000000"/>
                </a:solidFill>
                <a:latin typeface="Courier" charset="0"/>
                <a:ea typeface="Courier" charset="0"/>
                <a:cs typeface="Courier" charset="0"/>
              </a:rPr>
              <a:t>            </a:t>
            </a:r>
            <a:r>
              <a:rPr lang="mr-IN" sz="1600" dirty="0" err="1">
                <a:solidFill>
                  <a:srgbClr val="000000"/>
                </a:solidFill>
                <a:latin typeface="Courier" charset="0"/>
                <a:ea typeface="Courier" charset="0"/>
                <a:cs typeface="Courier" charset="0"/>
              </a:rPr>
              <a:t>max_length</a:t>
            </a:r>
            <a:r>
              <a:rPr lang="mr-IN" sz="1600" dirty="0">
                <a:solidFill>
                  <a:srgbClr val="000000"/>
                </a:solidFill>
                <a:latin typeface="Courier" charset="0"/>
                <a:ea typeface="Courier" charset="0"/>
                <a:cs typeface="Courier" charset="0"/>
              </a:rPr>
              <a:t>=</a:t>
            </a:r>
            <a:r>
              <a:rPr lang="mr-IN" sz="1600" dirty="0">
                <a:solidFill>
                  <a:srgbClr val="B42419"/>
                </a:solidFill>
                <a:latin typeface="Courier" charset="0"/>
                <a:ea typeface="Courier" charset="0"/>
                <a:cs typeface="Courier" charset="0"/>
              </a:rPr>
              <a:t>100</a:t>
            </a:r>
            <a:r>
              <a:rPr lang="mr-IN"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validators=[</a:t>
            </a:r>
            <a:r>
              <a:rPr lang="en-US" sz="1600" dirty="0" err="1">
                <a:solidFill>
                  <a:srgbClr val="000000"/>
                </a:solidFill>
                <a:latin typeface="Courier" charset="0"/>
                <a:ea typeface="Courier" charset="0"/>
                <a:cs typeface="Courier" charset="0"/>
              </a:rPr>
              <a:t>MinLengthValidator</a:t>
            </a:r>
            <a:r>
              <a:rPr lang="en-US" sz="1600" dirty="0">
                <a:solidFill>
                  <a:srgbClr val="000000"/>
                </a:solidFill>
                <a:latin typeface="Courier" charset="0"/>
                <a:ea typeface="Courier" charset="0"/>
                <a:cs typeface="Courier" charset="0"/>
              </a:rPr>
              <a:t>(</a:t>
            </a:r>
            <a:r>
              <a:rPr lang="en-US" sz="1600" dirty="0">
                <a:solidFill>
                  <a:srgbClr val="B42419"/>
                </a:solidFill>
                <a:latin typeface="Courier" charset="0"/>
                <a:ea typeface="Courier" charset="0"/>
                <a:cs typeface="Courier" charset="0"/>
              </a:rPr>
              <a:t>2</a:t>
            </a:r>
            <a:r>
              <a:rPr lang="en-US" sz="1600" dirty="0">
                <a:solidFill>
                  <a:srgbClr val="000000"/>
                </a:solidFill>
                <a:latin typeface="Courier" charset="0"/>
                <a:ea typeface="Courier" charset="0"/>
                <a:cs typeface="Courier" charset="0"/>
              </a:rPr>
              <a:t>, </a:t>
            </a:r>
            <a:r>
              <a:rPr lang="en-US" sz="1600" dirty="0">
                <a:solidFill>
                  <a:srgbClr val="B42419"/>
                </a:solidFill>
                <a:latin typeface="Courier" charset="0"/>
                <a:ea typeface="Courier" charset="0"/>
                <a:cs typeface="Courier" charset="0"/>
              </a:rPr>
              <a:t>".."</a:t>
            </a:r>
            <a:r>
              <a:rPr lang="en-US" sz="1600" dirty="0">
                <a:solidFill>
                  <a:srgbClr val="000000"/>
                </a:solidFill>
                <a:latin typeface="Courier" charset="0"/>
                <a:ea typeface="Courier" charset="0"/>
                <a:cs typeface="Courier" charset="0"/>
              </a:rPr>
              <a:t>)]</a:t>
            </a:r>
          </a:p>
          <a:p>
            <a:r>
              <a:rPr lang="mr-IN" sz="1600" dirty="0">
                <a:solidFill>
                  <a:srgbClr val="000000"/>
                </a:solidFill>
                <a:latin typeface="Courier" charset="0"/>
                <a:ea typeface="Courier" charset="0"/>
                <a:cs typeface="Courier" charset="0"/>
              </a:rPr>
              <a:t>    )</a:t>
            </a:r>
          </a:p>
          <a:p>
            <a:r>
              <a:rPr lang="en-US" sz="1600" dirty="0">
                <a:solidFill>
                  <a:srgbClr val="000000"/>
                </a:solidFill>
                <a:latin typeface="Courier" charset="0"/>
                <a:ea typeface="Courier" charset="0"/>
                <a:cs typeface="Courier" charset="0"/>
              </a:rPr>
              <a:t>    breed = </a:t>
            </a:r>
            <a:r>
              <a:rPr lang="en-US" sz="1600" dirty="0" err="1">
                <a:solidFill>
                  <a:srgbClr val="000000"/>
                </a:solidFill>
                <a:latin typeface="Courier" charset="0"/>
                <a:ea typeface="Courier" charset="0"/>
                <a:cs typeface="Courier" charset="0"/>
              </a:rPr>
              <a:t>models.CharField</a:t>
            </a:r>
            <a:r>
              <a:rPr lang="en-US" sz="1600" dirty="0">
                <a:solidFill>
                  <a:srgbClr val="000000"/>
                </a:solidFill>
                <a:latin typeface="Courier" charset="0"/>
                <a:ea typeface="Courier" charset="0"/>
                <a:cs typeface="Courier" charset="0"/>
              </a:rPr>
              <a:t>(</a:t>
            </a:r>
            <a:r>
              <a:rPr lang="en-US" sz="1600" dirty="0" err="1">
                <a:solidFill>
                  <a:srgbClr val="000000"/>
                </a:solidFill>
                <a:latin typeface="Courier" charset="0"/>
                <a:ea typeface="Courier" charset="0"/>
                <a:cs typeface="Courier" charset="0"/>
              </a:rPr>
              <a:t>max_length</a:t>
            </a:r>
            <a:r>
              <a:rPr lang="en-US" sz="1600" dirty="0">
                <a:solidFill>
                  <a:srgbClr val="000000"/>
                </a:solidFill>
                <a:latin typeface="Courier" charset="0"/>
                <a:ea typeface="Courier" charset="0"/>
                <a:cs typeface="Courier" charset="0"/>
              </a:rPr>
              <a:t>=</a:t>
            </a:r>
            <a:r>
              <a:rPr lang="en-US" sz="1600" dirty="0">
                <a:solidFill>
                  <a:srgbClr val="B42419"/>
                </a:solidFill>
                <a:latin typeface="Courier" charset="0"/>
                <a:ea typeface="Courier" charset="0"/>
                <a:cs typeface="Courier" charset="0"/>
              </a:rPr>
              <a:t>100</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comments = </a:t>
            </a:r>
            <a:r>
              <a:rPr lang="en-US" sz="1600" dirty="0" err="1">
                <a:solidFill>
                  <a:srgbClr val="000000"/>
                </a:solidFill>
                <a:latin typeface="Courier" charset="0"/>
                <a:ea typeface="Courier" charset="0"/>
                <a:cs typeface="Courier" charset="0"/>
              </a:rPr>
              <a:t>models.CharField</a:t>
            </a:r>
            <a:r>
              <a:rPr lang="en-US" sz="1600" dirty="0">
                <a:solidFill>
                  <a:srgbClr val="000000"/>
                </a:solidFill>
                <a:latin typeface="Courier" charset="0"/>
                <a:ea typeface="Courier" charset="0"/>
                <a:cs typeface="Courier" charset="0"/>
              </a:rPr>
              <a:t>(</a:t>
            </a:r>
            <a:r>
              <a:rPr lang="en-US" sz="1600" dirty="0" err="1">
                <a:solidFill>
                  <a:srgbClr val="000000"/>
                </a:solidFill>
                <a:latin typeface="Courier" charset="0"/>
                <a:ea typeface="Courier" charset="0"/>
                <a:cs typeface="Courier" charset="0"/>
              </a:rPr>
              <a:t>max_length</a:t>
            </a:r>
            <a:r>
              <a:rPr lang="en-US" sz="1600" dirty="0">
                <a:solidFill>
                  <a:srgbClr val="000000"/>
                </a:solidFill>
                <a:latin typeface="Courier" charset="0"/>
                <a:ea typeface="Courier" charset="0"/>
                <a:cs typeface="Courier" charset="0"/>
              </a:rPr>
              <a:t>=</a:t>
            </a:r>
            <a:r>
              <a:rPr lang="en-US" sz="1600" dirty="0">
                <a:solidFill>
                  <a:srgbClr val="B42419"/>
                </a:solidFill>
                <a:latin typeface="Courier" charset="0"/>
                <a:ea typeface="Courier" charset="0"/>
                <a:cs typeface="Courier" charset="0"/>
              </a:rPr>
              <a:t>100</a:t>
            </a:r>
            <a:r>
              <a:rPr lang="en-US" sz="1600" dirty="0">
                <a:solidFill>
                  <a:srgbClr val="000000"/>
                </a:solidFill>
                <a:latin typeface="Courier" charset="0"/>
                <a:ea typeface="Courier" charset="0"/>
                <a:cs typeface="Courier" charset="0"/>
              </a:rPr>
              <a:t>, blank=</a:t>
            </a:r>
            <a:r>
              <a:rPr lang="en-US" sz="1600" dirty="0">
                <a:solidFill>
                  <a:srgbClr val="2EAEBB"/>
                </a:solidFill>
                <a:latin typeface="Courier" charset="0"/>
                <a:ea typeface="Courier" charset="0"/>
                <a:cs typeface="Courier" charset="0"/>
              </a:rPr>
              <a:t>True</a:t>
            </a:r>
            <a:r>
              <a:rPr lang="en-US" sz="1600" dirty="0">
                <a:solidFill>
                  <a:srgbClr val="000000"/>
                </a:solidFill>
                <a:latin typeface="Courier" charset="0"/>
                <a:ea typeface="Courier" charset="0"/>
                <a:cs typeface="Courier" charset="0"/>
              </a:rPr>
              <a:t>)</a:t>
            </a:r>
          </a:p>
        </p:txBody>
      </p:sp>
      <p:sp>
        <p:nvSpPr>
          <p:cNvPr id="9" name="Rectangle 8"/>
          <p:cNvSpPr/>
          <p:nvPr/>
        </p:nvSpPr>
        <p:spPr>
          <a:xfrm>
            <a:off x="2303252" y="3726905"/>
            <a:ext cx="3906839" cy="369332"/>
          </a:xfrm>
          <a:prstGeom prst="rect">
            <a:avLst/>
          </a:prstGeom>
        </p:spPr>
        <p:txBody>
          <a:bodyPr wrap="none">
            <a:spAutoFit/>
          </a:bodyPr>
          <a:lstStyle/>
          <a:p>
            <a:r>
              <a:rPr lang="en-US" dirty="0">
                <a:solidFill>
                  <a:srgbClr val="FFFF00"/>
                </a:solidFill>
                <a:latin typeface="Courier" charset="0"/>
                <a:ea typeface="Courier" charset="0"/>
                <a:cs typeface="Courier" charset="0"/>
              </a:rPr>
              <a:t>dj4e-samples/form/</a:t>
            </a:r>
            <a:r>
              <a:rPr lang="en-US" dirty="0" err="1">
                <a:solidFill>
                  <a:srgbClr val="FFFF00"/>
                </a:solidFill>
                <a:latin typeface="Courier" charset="0"/>
                <a:ea typeface="Courier" charset="0"/>
                <a:cs typeface="Courier" charset="0"/>
              </a:rPr>
              <a:t>models.py</a:t>
            </a:r>
            <a:endParaRPr lang="en-US" dirty="0">
              <a:solidFill>
                <a:srgbClr val="FFFF00"/>
              </a:solidFill>
              <a:effectLst/>
              <a:latin typeface="Courier" charset="0"/>
              <a:ea typeface="Courier" charset="0"/>
              <a:cs typeface="Courier" charset="0"/>
            </a:endParaRPr>
          </a:p>
        </p:txBody>
      </p:sp>
    </p:spTree>
    <p:extLst>
      <p:ext uri="{BB962C8B-B14F-4D97-AF65-F5344CB8AC3E}">
        <p14:creationId xmlns:p14="http://schemas.microsoft.com/office/powerpoint/2010/main" val="329327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303252" y="1930379"/>
            <a:ext cx="7726573" cy="1815882"/>
          </a:xfrm>
          <a:prstGeom prst="rect">
            <a:avLst/>
          </a:prstGeom>
          <a:solidFill>
            <a:schemeClr val="tx1"/>
          </a:solidFill>
        </p:spPr>
        <p:txBody>
          <a:bodyPr wrap="square">
            <a:spAutoFit/>
          </a:bodyPr>
          <a:lstStyle/>
          <a:p>
            <a:r>
              <a:rPr lang="en-US" sz="1600" dirty="0">
                <a:solidFill>
                  <a:srgbClr val="C1651C"/>
                </a:solidFill>
                <a:latin typeface="Courier" charset="0"/>
                <a:ea typeface="Courier" charset="0"/>
                <a:cs typeface="Courier" charset="0"/>
              </a:rPr>
              <a:t>class</a:t>
            </a:r>
            <a:r>
              <a:rPr lang="en-US" sz="1600" dirty="0">
                <a:solidFill>
                  <a:srgbClr val="000000"/>
                </a:solidFill>
                <a:latin typeface="Courier" charset="0"/>
                <a:ea typeface="Courier" charset="0"/>
                <a:cs typeface="Courier" charset="0"/>
              </a:rPr>
              <a:t> </a:t>
            </a:r>
            <a:r>
              <a:rPr lang="en-US" sz="1600" dirty="0">
                <a:solidFill>
                  <a:srgbClr val="2EAEBB"/>
                </a:solidFill>
                <a:latin typeface="Courier" charset="0"/>
                <a:ea typeface="Courier" charset="0"/>
                <a:cs typeface="Courier" charset="0"/>
              </a:rPr>
              <a:t>Cat</a:t>
            </a:r>
            <a:r>
              <a:rPr lang="en-US" sz="1600" dirty="0">
                <a:solidFill>
                  <a:srgbClr val="000000"/>
                </a:solidFill>
                <a:latin typeface="Courier" charset="0"/>
                <a:ea typeface="Courier" charset="0"/>
                <a:cs typeface="Courier" charset="0"/>
              </a:rPr>
              <a:t>(</a:t>
            </a:r>
            <a:r>
              <a:rPr lang="en-US" sz="1600" dirty="0" err="1">
                <a:solidFill>
                  <a:srgbClr val="000000"/>
                </a:solidFill>
                <a:latin typeface="Courier" charset="0"/>
                <a:ea typeface="Courier" charset="0"/>
                <a:cs typeface="Courier" charset="0"/>
              </a:rPr>
              <a:t>models.Model</a:t>
            </a:r>
            <a:r>
              <a:rPr lang="en-US" sz="1600" dirty="0">
                <a:solidFill>
                  <a:srgbClr val="000000"/>
                </a:solidFill>
                <a:latin typeface="Courier" charset="0"/>
                <a:ea typeface="Courier" charset="0"/>
                <a:cs typeface="Courier" charset="0"/>
              </a:rPr>
              <a:t>) :</a:t>
            </a:r>
          </a:p>
          <a:p>
            <a:r>
              <a:rPr lang="en-US" sz="1600" dirty="0">
                <a:solidFill>
                  <a:srgbClr val="000000"/>
                </a:solidFill>
                <a:latin typeface="Courier" charset="0"/>
                <a:ea typeface="Courier" charset="0"/>
                <a:cs typeface="Courier" charset="0"/>
              </a:rPr>
              <a:t>    name = </a:t>
            </a:r>
            <a:r>
              <a:rPr lang="en-US" sz="1600" dirty="0" err="1">
                <a:solidFill>
                  <a:srgbClr val="000000"/>
                </a:solidFill>
                <a:latin typeface="Courier" charset="0"/>
                <a:ea typeface="Courier" charset="0"/>
                <a:cs typeface="Courier" charset="0"/>
              </a:rPr>
              <a:t>models.CharField</a:t>
            </a:r>
            <a:r>
              <a:rPr lang="en-US" sz="1600" dirty="0">
                <a:solidFill>
                  <a:srgbClr val="000000"/>
                </a:solidFill>
                <a:latin typeface="Courier" charset="0"/>
                <a:ea typeface="Courier" charset="0"/>
                <a:cs typeface="Courier" charset="0"/>
              </a:rPr>
              <a:t>(</a:t>
            </a:r>
          </a:p>
          <a:p>
            <a:r>
              <a:rPr lang="mr-IN" sz="1600" dirty="0">
                <a:solidFill>
                  <a:srgbClr val="000000"/>
                </a:solidFill>
                <a:latin typeface="Courier" charset="0"/>
                <a:ea typeface="Courier" charset="0"/>
                <a:cs typeface="Courier" charset="0"/>
              </a:rPr>
              <a:t>            </a:t>
            </a:r>
            <a:r>
              <a:rPr lang="mr-IN" sz="1600" dirty="0" err="1">
                <a:solidFill>
                  <a:srgbClr val="000000"/>
                </a:solidFill>
                <a:latin typeface="Courier" charset="0"/>
                <a:ea typeface="Courier" charset="0"/>
                <a:cs typeface="Courier" charset="0"/>
              </a:rPr>
              <a:t>max_length</a:t>
            </a:r>
            <a:r>
              <a:rPr lang="mr-IN" sz="1600" dirty="0">
                <a:solidFill>
                  <a:srgbClr val="000000"/>
                </a:solidFill>
                <a:latin typeface="Courier" charset="0"/>
                <a:ea typeface="Courier" charset="0"/>
                <a:cs typeface="Courier" charset="0"/>
              </a:rPr>
              <a:t>=</a:t>
            </a:r>
            <a:r>
              <a:rPr lang="mr-IN" sz="1600" dirty="0">
                <a:solidFill>
                  <a:srgbClr val="B42419"/>
                </a:solidFill>
                <a:latin typeface="Courier" charset="0"/>
                <a:ea typeface="Courier" charset="0"/>
                <a:cs typeface="Courier" charset="0"/>
              </a:rPr>
              <a:t>100</a:t>
            </a:r>
            <a:r>
              <a:rPr lang="mr-IN"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validators=[</a:t>
            </a:r>
            <a:r>
              <a:rPr lang="en-US" sz="1600" dirty="0" err="1">
                <a:solidFill>
                  <a:srgbClr val="000000"/>
                </a:solidFill>
                <a:latin typeface="Courier" charset="0"/>
                <a:ea typeface="Courier" charset="0"/>
                <a:cs typeface="Courier" charset="0"/>
              </a:rPr>
              <a:t>MinLengthValidator</a:t>
            </a:r>
            <a:r>
              <a:rPr lang="en-US" sz="1600" dirty="0">
                <a:solidFill>
                  <a:srgbClr val="000000"/>
                </a:solidFill>
                <a:latin typeface="Courier" charset="0"/>
                <a:ea typeface="Courier" charset="0"/>
                <a:cs typeface="Courier" charset="0"/>
              </a:rPr>
              <a:t>(</a:t>
            </a:r>
            <a:r>
              <a:rPr lang="en-US" sz="1600" dirty="0">
                <a:solidFill>
                  <a:srgbClr val="B42419"/>
                </a:solidFill>
                <a:latin typeface="Courier" charset="0"/>
                <a:ea typeface="Courier" charset="0"/>
                <a:cs typeface="Courier" charset="0"/>
              </a:rPr>
              <a:t>2</a:t>
            </a:r>
            <a:r>
              <a:rPr lang="en-US" sz="1600" dirty="0">
                <a:solidFill>
                  <a:srgbClr val="000000"/>
                </a:solidFill>
                <a:latin typeface="Courier" charset="0"/>
                <a:ea typeface="Courier" charset="0"/>
                <a:cs typeface="Courier" charset="0"/>
              </a:rPr>
              <a:t>, </a:t>
            </a:r>
            <a:r>
              <a:rPr lang="en-US" sz="1600" dirty="0">
                <a:solidFill>
                  <a:srgbClr val="B42419"/>
                </a:solidFill>
                <a:latin typeface="Courier" charset="0"/>
                <a:ea typeface="Courier" charset="0"/>
                <a:cs typeface="Courier" charset="0"/>
              </a:rPr>
              <a:t>".."</a:t>
            </a:r>
            <a:r>
              <a:rPr lang="en-US" sz="1600" dirty="0">
                <a:solidFill>
                  <a:srgbClr val="000000"/>
                </a:solidFill>
                <a:latin typeface="Courier" charset="0"/>
                <a:ea typeface="Courier" charset="0"/>
                <a:cs typeface="Courier" charset="0"/>
              </a:rPr>
              <a:t>)]</a:t>
            </a:r>
          </a:p>
          <a:p>
            <a:r>
              <a:rPr lang="mr-IN" sz="1600" dirty="0">
                <a:solidFill>
                  <a:srgbClr val="000000"/>
                </a:solidFill>
                <a:latin typeface="Courier" charset="0"/>
                <a:ea typeface="Courier" charset="0"/>
                <a:cs typeface="Courier" charset="0"/>
              </a:rPr>
              <a:t>    )</a:t>
            </a:r>
          </a:p>
          <a:p>
            <a:r>
              <a:rPr lang="en-US" sz="1600" dirty="0">
                <a:solidFill>
                  <a:srgbClr val="000000"/>
                </a:solidFill>
                <a:latin typeface="Courier" charset="0"/>
                <a:ea typeface="Courier" charset="0"/>
                <a:cs typeface="Courier" charset="0"/>
              </a:rPr>
              <a:t>    breed = </a:t>
            </a:r>
            <a:r>
              <a:rPr lang="en-US" sz="1600" dirty="0" err="1">
                <a:solidFill>
                  <a:srgbClr val="000000"/>
                </a:solidFill>
                <a:latin typeface="Courier" charset="0"/>
                <a:ea typeface="Courier" charset="0"/>
                <a:cs typeface="Courier" charset="0"/>
              </a:rPr>
              <a:t>models.CharField</a:t>
            </a:r>
            <a:r>
              <a:rPr lang="en-US" sz="1600" dirty="0">
                <a:solidFill>
                  <a:srgbClr val="000000"/>
                </a:solidFill>
                <a:latin typeface="Courier" charset="0"/>
                <a:ea typeface="Courier" charset="0"/>
                <a:cs typeface="Courier" charset="0"/>
              </a:rPr>
              <a:t>(</a:t>
            </a:r>
            <a:r>
              <a:rPr lang="en-US" sz="1600" dirty="0" err="1">
                <a:solidFill>
                  <a:srgbClr val="000000"/>
                </a:solidFill>
                <a:latin typeface="Courier" charset="0"/>
                <a:ea typeface="Courier" charset="0"/>
                <a:cs typeface="Courier" charset="0"/>
              </a:rPr>
              <a:t>max_length</a:t>
            </a:r>
            <a:r>
              <a:rPr lang="en-US" sz="1600" dirty="0">
                <a:solidFill>
                  <a:srgbClr val="000000"/>
                </a:solidFill>
                <a:latin typeface="Courier" charset="0"/>
                <a:ea typeface="Courier" charset="0"/>
                <a:cs typeface="Courier" charset="0"/>
              </a:rPr>
              <a:t>=</a:t>
            </a:r>
            <a:r>
              <a:rPr lang="en-US" sz="1600" dirty="0">
                <a:solidFill>
                  <a:srgbClr val="B42419"/>
                </a:solidFill>
                <a:latin typeface="Courier" charset="0"/>
                <a:ea typeface="Courier" charset="0"/>
                <a:cs typeface="Courier" charset="0"/>
              </a:rPr>
              <a:t>100</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comments = </a:t>
            </a:r>
            <a:r>
              <a:rPr lang="en-US" sz="1600" dirty="0" err="1">
                <a:solidFill>
                  <a:srgbClr val="000000"/>
                </a:solidFill>
                <a:latin typeface="Courier" charset="0"/>
                <a:ea typeface="Courier" charset="0"/>
                <a:cs typeface="Courier" charset="0"/>
              </a:rPr>
              <a:t>models.CharField</a:t>
            </a:r>
            <a:r>
              <a:rPr lang="en-US" sz="1600" dirty="0">
                <a:solidFill>
                  <a:srgbClr val="000000"/>
                </a:solidFill>
                <a:latin typeface="Courier" charset="0"/>
                <a:ea typeface="Courier" charset="0"/>
                <a:cs typeface="Courier" charset="0"/>
              </a:rPr>
              <a:t>(</a:t>
            </a:r>
            <a:r>
              <a:rPr lang="en-US" sz="1600" dirty="0" err="1">
                <a:solidFill>
                  <a:srgbClr val="000000"/>
                </a:solidFill>
                <a:latin typeface="Courier" charset="0"/>
                <a:ea typeface="Courier" charset="0"/>
                <a:cs typeface="Courier" charset="0"/>
              </a:rPr>
              <a:t>max_length</a:t>
            </a:r>
            <a:r>
              <a:rPr lang="en-US" sz="1600" dirty="0">
                <a:solidFill>
                  <a:srgbClr val="000000"/>
                </a:solidFill>
                <a:latin typeface="Courier" charset="0"/>
                <a:ea typeface="Courier" charset="0"/>
                <a:cs typeface="Courier" charset="0"/>
              </a:rPr>
              <a:t>=</a:t>
            </a:r>
            <a:r>
              <a:rPr lang="en-US" sz="1600" dirty="0">
                <a:solidFill>
                  <a:srgbClr val="B42419"/>
                </a:solidFill>
                <a:latin typeface="Courier" charset="0"/>
                <a:ea typeface="Courier" charset="0"/>
                <a:cs typeface="Courier" charset="0"/>
              </a:rPr>
              <a:t>100</a:t>
            </a:r>
            <a:r>
              <a:rPr lang="en-US" sz="1600" dirty="0">
                <a:solidFill>
                  <a:srgbClr val="000000"/>
                </a:solidFill>
                <a:latin typeface="Courier" charset="0"/>
                <a:ea typeface="Courier" charset="0"/>
                <a:cs typeface="Courier" charset="0"/>
              </a:rPr>
              <a:t>, blank=</a:t>
            </a:r>
            <a:r>
              <a:rPr lang="en-US" sz="1600" dirty="0">
                <a:solidFill>
                  <a:srgbClr val="2EAEBB"/>
                </a:solidFill>
                <a:latin typeface="Courier" charset="0"/>
                <a:ea typeface="Courier" charset="0"/>
                <a:cs typeface="Courier" charset="0"/>
              </a:rPr>
              <a:t>True</a:t>
            </a:r>
            <a:r>
              <a:rPr lang="en-US" sz="1600" dirty="0">
                <a:solidFill>
                  <a:srgbClr val="000000"/>
                </a:solidFill>
                <a:latin typeface="Courier" charset="0"/>
                <a:ea typeface="Courier" charset="0"/>
                <a:cs typeface="Courier" charset="0"/>
              </a:rPr>
              <a:t>)</a:t>
            </a:r>
          </a:p>
        </p:txBody>
      </p:sp>
      <p:sp>
        <p:nvSpPr>
          <p:cNvPr id="9" name="Rectangle 8"/>
          <p:cNvSpPr/>
          <p:nvPr/>
        </p:nvSpPr>
        <p:spPr>
          <a:xfrm>
            <a:off x="2303252" y="1502817"/>
            <a:ext cx="3906839" cy="369332"/>
          </a:xfrm>
          <a:prstGeom prst="rect">
            <a:avLst/>
          </a:prstGeom>
        </p:spPr>
        <p:txBody>
          <a:bodyPr wrap="none">
            <a:spAutoFit/>
          </a:bodyPr>
          <a:lstStyle/>
          <a:p>
            <a:r>
              <a:rPr lang="en-US" dirty="0">
                <a:solidFill>
                  <a:srgbClr val="FFFF00"/>
                </a:solidFill>
                <a:latin typeface="Courier" charset="0"/>
                <a:ea typeface="Courier" charset="0"/>
                <a:cs typeface="Courier" charset="0"/>
              </a:rPr>
              <a:t>dj4e-samples/form/</a:t>
            </a:r>
            <a:r>
              <a:rPr lang="en-US" dirty="0" err="1">
                <a:solidFill>
                  <a:srgbClr val="FFFF00"/>
                </a:solidFill>
                <a:latin typeface="Courier" charset="0"/>
                <a:ea typeface="Courier" charset="0"/>
                <a:cs typeface="Courier" charset="0"/>
              </a:rPr>
              <a:t>models.py</a:t>
            </a:r>
            <a:endParaRPr lang="en-US" dirty="0">
              <a:solidFill>
                <a:srgbClr val="FFFF00"/>
              </a:solidFill>
              <a:effectLst/>
              <a:latin typeface="Courier" charset="0"/>
              <a:ea typeface="Courier" charset="0"/>
              <a:cs typeface="Courier" charset="0"/>
            </a:endParaRPr>
          </a:p>
        </p:txBody>
      </p:sp>
      <p:sp>
        <p:nvSpPr>
          <p:cNvPr id="4" name="Title 3"/>
          <p:cNvSpPr>
            <a:spLocks noGrp="1"/>
          </p:cNvSpPr>
          <p:nvPr>
            <p:ph type="title"/>
          </p:nvPr>
        </p:nvSpPr>
        <p:spPr/>
        <p:txBody>
          <a:bodyPr/>
          <a:lstStyle/>
          <a:p>
            <a:r>
              <a:rPr lang="en-US" dirty="0"/>
              <a:t>We can derive a form from a model</a:t>
            </a:r>
          </a:p>
        </p:txBody>
      </p:sp>
      <p:sp>
        <p:nvSpPr>
          <p:cNvPr id="10" name="Rectangle 9"/>
          <p:cNvSpPr/>
          <p:nvPr/>
        </p:nvSpPr>
        <p:spPr>
          <a:xfrm>
            <a:off x="2346805" y="4453666"/>
            <a:ext cx="7726572" cy="1354217"/>
          </a:xfrm>
          <a:prstGeom prst="rect">
            <a:avLst/>
          </a:prstGeom>
          <a:solidFill>
            <a:schemeClr val="tx1"/>
          </a:solidFill>
        </p:spPr>
        <p:txBody>
          <a:bodyPr wrap="square">
            <a:spAutoFit/>
          </a:bodyPr>
          <a:lstStyle/>
          <a:p>
            <a:r>
              <a:rPr lang="en-US" sz="1600" dirty="0">
                <a:solidFill>
                  <a:srgbClr val="C1651C"/>
                </a:solidFill>
                <a:latin typeface="Courier" charset="0"/>
                <a:ea typeface="Courier" charset="0"/>
                <a:cs typeface="Courier" charset="0"/>
              </a:rPr>
              <a:t>class</a:t>
            </a:r>
            <a:r>
              <a:rPr lang="en-US" sz="1600" dirty="0">
                <a:solidFill>
                  <a:srgbClr val="000000"/>
                </a:solidFill>
                <a:latin typeface="Courier" charset="0"/>
                <a:ea typeface="Courier" charset="0"/>
                <a:cs typeface="Courier" charset="0"/>
              </a:rPr>
              <a:t> </a:t>
            </a:r>
            <a:r>
              <a:rPr lang="en-US" sz="1600" dirty="0" err="1">
                <a:solidFill>
                  <a:srgbClr val="2EAEBB"/>
                </a:solidFill>
                <a:latin typeface="Courier" charset="0"/>
                <a:ea typeface="Courier" charset="0"/>
                <a:cs typeface="Courier" charset="0"/>
              </a:rPr>
              <a:t>CatForm</a:t>
            </a:r>
            <a:r>
              <a:rPr lang="en-US" sz="1600" dirty="0">
                <a:solidFill>
                  <a:srgbClr val="000000"/>
                </a:solidFill>
                <a:latin typeface="Courier" charset="0"/>
                <a:ea typeface="Courier" charset="0"/>
                <a:cs typeface="Courier" charset="0"/>
              </a:rPr>
              <a:t>(</a:t>
            </a:r>
            <a:r>
              <a:rPr lang="en-US" sz="1600" dirty="0" err="1">
                <a:solidFill>
                  <a:srgbClr val="000000"/>
                </a:solidFill>
                <a:latin typeface="Courier" charset="0"/>
                <a:ea typeface="Courier" charset="0"/>
                <a:cs typeface="Courier" charset="0"/>
              </a:rPr>
              <a:t>ModelForm</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a:t>
            </a:r>
            <a:r>
              <a:rPr lang="en-US" sz="1600" dirty="0">
                <a:solidFill>
                  <a:srgbClr val="C1651C"/>
                </a:solidFill>
                <a:latin typeface="Courier" charset="0"/>
                <a:ea typeface="Courier" charset="0"/>
                <a:cs typeface="Courier" charset="0"/>
              </a:rPr>
              <a:t>class</a:t>
            </a:r>
            <a:r>
              <a:rPr lang="en-US" sz="1600" dirty="0">
                <a:solidFill>
                  <a:srgbClr val="000000"/>
                </a:solidFill>
                <a:latin typeface="Courier" charset="0"/>
                <a:ea typeface="Courier" charset="0"/>
                <a:cs typeface="Courier" charset="0"/>
              </a:rPr>
              <a:t> </a:t>
            </a:r>
            <a:r>
              <a:rPr lang="en-US" sz="1600" dirty="0">
                <a:solidFill>
                  <a:srgbClr val="2EAEBB"/>
                </a:solidFill>
                <a:latin typeface="Courier" charset="0"/>
                <a:ea typeface="Courier" charset="0"/>
                <a:cs typeface="Courier" charset="0"/>
              </a:rPr>
              <a:t>Meta</a:t>
            </a:r>
            <a:r>
              <a:rPr lang="en-US" sz="1600" dirty="0">
                <a:solidFill>
                  <a:srgbClr val="000000"/>
                </a:solidFill>
                <a:latin typeface="Courier" charset="0"/>
                <a:ea typeface="Courier" charset="0"/>
                <a:cs typeface="Courier" charset="0"/>
              </a:rPr>
              <a:t>:</a:t>
            </a:r>
          </a:p>
          <a:p>
            <a:r>
              <a:rPr lang="mr-IN" sz="1600" dirty="0">
                <a:solidFill>
                  <a:srgbClr val="000000"/>
                </a:solidFill>
                <a:latin typeface="Courier" charset="0"/>
                <a:ea typeface="Courier" charset="0"/>
                <a:cs typeface="Courier" charset="0"/>
              </a:rPr>
              <a:t>        </a:t>
            </a:r>
            <a:r>
              <a:rPr lang="mr-IN" sz="1600" dirty="0" err="1">
                <a:solidFill>
                  <a:srgbClr val="000000"/>
                </a:solidFill>
                <a:latin typeface="Courier" charset="0"/>
                <a:ea typeface="Courier" charset="0"/>
                <a:cs typeface="Courier" charset="0"/>
              </a:rPr>
              <a:t>model</a:t>
            </a:r>
            <a:r>
              <a:rPr lang="mr-IN" sz="1600" dirty="0">
                <a:solidFill>
                  <a:srgbClr val="000000"/>
                </a:solidFill>
                <a:latin typeface="Courier" charset="0"/>
                <a:ea typeface="Courier" charset="0"/>
                <a:cs typeface="Courier" charset="0"/>
              </a:rPr>
              <a:t> = </a:t>
            </a:r>
            <a:r>
              <a:rPr lang="mr-IN" sz="1600" dirty="0" err="1">
                <a:solidFill>
                  <a:srgbClr val="000000"/>
                </a:solidFill>
                <a:latin typeface="Courier" charset="0"/>
                <a:ea typeface="Courier" charset="0"/>
                <a:cs typeface="Courier" charset="0"/>
              </a:rPr>
              <a:t>Cat</a:t>
            </a:r>
            <a:endParaRPr lang="en-US" sz="1600" dirty="0">
              <a:solidFill>
                <a:srgbClr val="000000"/>
              </a:solidFill>
              <a:latin typeface="Courier" charset="0"/>
              <a:ea typeface="Courier" charset="0"/>
              <a:cs typeface="Courier" charset="0"/>
            </a:endParaRPr>
          </a:p>
          <a:p>
            <a:r>
              <a:rPr lang="en-US" sz="1600" dirty="0">
                <a:solidFill>
                  <a:srgbClr val="000000"/>
                </a:solidFill>
                <a:latin typeface="Courier" charset="0"/>
                <a:ea typeface="Courier" charset="0"/>
                <a:cs typeface="Courier" charset="0"/>
              </a:rPr>
              <a:t>        </a:t>
            </a:r>
            <a:r>
              <a:rPr lang="mr-IN" sz="1600" dirty="0">
                <a:solidFill>
                  <a:srgbClr val="400BD9"/>
                </a:solidFill>
                <a:latin typeface="Courier" charset="0"/>
                <a:ea typeface="Courier" charset="0"/>
                <a:cs typeface="Courier" charset="0"/>
              </a:rPr>
              <a:t># </a:t>
            </a:r>
            <a:r>
              <a:rPr lang="mr-IN" sz="1600" dirty="0" err="1">
                <a:solidFill>
                  <a:srgbClr val="400BD9"/>
                </a:solidFill>
                <a:latin typeface="Courier" charset="0"/>
                <a:ea typeface="Courier" charset="0"/>
                <a:cs typeface="Courier" charset="0"/>
              </a:rPr>
              <a:t>fields</a:t>
            </a:r>
            <a:r>
              <a:rPr lang="mr-IN" sz="1600" dirty="0">
                <a:solidFill>
                  <a:srgbClr val="400BD9"/>
                </a:solidFill>
                <a:latin typeface="Courier" charset="0"/>
                <a:ea typeface="Courier" charset="0"/>
                <a:cs typeface="Courier" charset="0"/>
              </a:rPr>
              <a:t> = ['</a:t>
            </a:r>
            <a:r>
              <a:rPr lang="mr-IN" sz="1600" dirty="0" err="1">
                <a:solidFill>
                  <a:srgbClr val="400BD9"/>
                </a:solidFill>
                <a:latin typeface="Courier" charset="0"/>
                <a:ea typeface="Courier" charset="0"/>
                <a:cs typeface="Courier" charset="0"/>
              </a:rPr>
              <a:t>name</a:t>
            </a:r>
            <a:r>
              <a:rPr lang="mr-IN" sz="1600" dirty="0">
                <a:solidFill>
                  <a:srgbClr val="400BD9"/>
                </a:solidFill>
                <a:latin typeface="Courier" charset="0"/>
                <a:ea typeface="Courier" charset="0"/>
                <a:cs typeface="Courier" charset="0"/>
              </a:rPr>
              <a:t>', '</a:t>
            </a:r>
            <a:r>
              <a:rPr lang="mr-IN" sz="1600" dirty="0" err="1">
                <a:solidFill>
                  <a:srgbClr val="400BD9"/>
                </a:solidFill>
                <a:latin typeface="Courier" charset="0"/>
                <a:ea typeface="Courier" charset="0"/>
                <a:cs typeface="Courier" charset="0"/>
              </a:rPr>
              <a:t>breed</a:t>
            </a:r>
            <a:r>
              <a:rPr lang="mr-IN" sz="1600" dirty="0">
                <a:solidFill>
                  <a:srgbClr val="400BD9"/>
                </a:solidFill>
                <a:latin typeface="Courier" charset="0"/>
                <a:ea typeface="Courier" charset="0"/>
                <a:cs typeface="Courier" charset="0"/>
              </a:rPr>
              <a:t>', '</a:t>
            </a:r>
            <a:r>
              <a:rPr lang="mr-IN" sz="1600" dirty="0" err="1">
                <a:solidFill>
                  <a:srgbClr val="400BD9"/>
                </a:solidFill>
                <a:latin typeface="Courier" charset="0"/>
                <a:ea typeface="Courier" charset="0"/>
                <a:cs typeface="Courier" charset="0"/>
              </a:rPr>
              <a:t>comments</a:t>
            </a:r>
            <a:r>
              <a:rPr lang="mr-IN" sz="1600" dirty="0">
                <a:solidFill>
                  <a:srgbClr val="400BD9"/>
                </a:solidFill>
                <a:latin typeface="Courier" charset="0"/>
                <a:ea typeface="Courier" charset="0"/>
                <a:cs typeface="Courier" charset="0"/>
              </a:rPr>
              <a:t>']</a:t>
            </a:r>
            <a:r>
              <a:rPr lang="mr-IN" sz="1600" dirty="0">
                <a:solidFill>
                  <a:srgbClr val="000000"/>
                </a:solidFill>
                <a:latin typeface="Courier" charset="0"/>
                <a:ea typeface="Courier" charset="0"/>
                <a:cs typeface="Courier" charset="0"/>
              </a:rPr>
              <a:t> </a:t>
            </a:r>
            <a:endParaRPr lang="en-US" sz="1600" dirty="0">
              <a:solidFill>
                <a:srgbClr val="000000"/>
              </a:solidFill>
              <a:latin typeface="Courier" charset="0"/>
              <a:ea typeface="Courier" charset="0"/>
              <a:cs typeface="Courier" charset="0"/>
            </a:endParaRPr>
          </a:p>
          <a:p>
            <a:r>
              <a:rPr lang="mr-IN" sz="1600" dirty="0">
                <a:solidFill>
                  <a:srgbClr val="000000"/>
                </a:solidFill>
                <a:latin typeface="Courier" charset="0"/>
                <a:ea typeface="Courier" charset="0"/>
                <a:cs typeface="Courier" charset="0"/>
              </a:rPr>
              <a:t>       </a:t>
            </a:r>
            <a:r>
              <a:rPr lang="en-US" sz="1600" dirty="0">
                <a:solidFill>
                  <a:srgbClr val="000000"/>
                </a:solidFill>
                <a:latin typeface="Courier" charset="0"/>
                <a:ea typeface="Courier" charset="0"/>
                <a:cs typeface="Courier" charset="0"/>
              </a:rPr>
              <a:t> </a:t>
            </a:r>
            <a:r>
              <a:rPr lang="mr-IN" sz="1600" dirty="0" err="1">
                <a:solidFill>
                  <a:srgbClr val="000000"/>
                </a:solidFill>
                <a:latin typeface="Courier" charset="0"/>
                <a:ea typeface="Courier" charset="0"/>
                <a:cs typeface="Courier" charset="0"/>
              </a:rPr>
              <a:t>fields</a:t>
            </a:r>
            <a:r>
              <a:rPr lang="mr-IN" sz="1600" dirty="0">
                <a:solidFill>
                  <a:srgbClr val="000000"/>
                </a:solidFill>
                <a:latin typeface="Courier" charset="0"/>
                <a:ea typeface="Courier" charset="0"/>
                <a:cs typeface="Courier" charset="0"/>
              </a:rPr>
              <a:t> = </a:t>
            </a:r>
            <a:r>
              <a:rPr lang="mr-IN" sz="1600" dirty="0">
                <a:solidFill>
                  <a:srgbClr val="B42419"/>
                </a:solidFill>
                <a:latin typeface="Courier" charset="0"/>
                <a:ea typeface="Courier" charset="0"/>
                <a:cs typeface="Courier" charset="0"/>
              </a:rPr>
              <a:t>'__</a:t>
            </a:r>
            <a:r>
              <a:rPr lang="mr-IN" sz="1600" dirty="0" err="1">
                <a:solidFill>
                  <a:srgbClr val="B42419"/>
                </a:solidFill>
                <a:latin typeface="Courier" charset="0"/>
                <a:ea typeface="Courier" charset="0"/>
                <a:cs typeface="Courier" charset="0"/>
              </a:rPr>
              <a:t>all</a:t>
            </a:r>
            <a:r>
              <a:rPr lang="mr-IN" sz="1600" dirty="0">
                <a:solidFill>
                  <a:srgbClr val="B42419"/>
                </a:solidFill>
                <a:latin typeface="Courier" charset="0"/>
                <a:ea typeface="Courier" charset="0"/>
                <a:cs typeface="Courier" charset="0"/>
              </a:rPr>
              <a:t>__'</a:t>
            </a:r>
            <a:endParaRPr lang="en-US" sz="1600" dirty="0">
              <a:solidFill>
                <a:srgbClr val="000000"/>
              </a:solidFill>
              <a:latin typeface="Courier" charset="0"/>
              <a:ea typeface="Courier" charset="0"/>
              <a:cs typeface="Courier" charset="0"/>
            </a:endParaRPr>
          </a:p>
        </p:txBody>
      </p:sp>
      <p:sp>
        <p:nvSpPr>
          <p:cNvPr id="11" name="Rectangle 10"/>
          <p:cNvSpPr/>
          <p:nvPr/>
        </p:nvSpPr>
        <p:spPr>
          <a:xfrm>
            <a:off x="2346804" y="4026104"/>
            <a:ext cx="3810659" cy="369332"/>
          </a:xfrm>
          <a:prstGeom prst="rect">
            <a:avLst/>
          </a:prstGeom>
        </p:spPr>
        <p:txBody>
          <a:bodyPr wrap="none">
            <a:spAutoFit/>
          </a:bodyPr>
          <a:lstStyle/>
          <a:p>
            <a:r>
              <a:rPr lang="en-US" dirty="0">
                <a:solidFill>
                  <a:srgbClr val="FFFF00"/>
                </a:solidFill>
                <a:latin typeface="Courier" charset="0"/>
                <a:ea typeface="Courier" charset="0"/>
                <a:cs typeface="Courier" charset="0"/>
              </a:rPr>
              <a:t>dj4e-samples/form/</a:t>
            </a:r>
            <a:r>
              <a:rPr lang="en-US" dirty="0" err="1">
                <a:solidFill>
                  <a:srgbClr val="FFFF00"/>
                </a:solidFill>
                <a:latin typeface="Courier" charset="0"/>
                <a:ea typeface="Courier" charset="0"/>
                <a:cs typeface="Courier" charset="0"/>
              </a:rPr>
              <a:t>forms.py</a:t>
            </a:r>
            <a:endParaRPr lang="en-US" dirty="0">
              <a:solidFill>
                <a:srgbClr val="FFFF00"/>
              </a:solidFill>
              <a:effectLst/>
              <a:latin typeface="Courier" charset="0"/>
              <a:ea typeface="Courier" charset="0"/>
              <a:cs typeface="Courier" charset="0"/>
            </a:endParaRPr>
          </a:p>
        </p:txBody>
      </p:sp>
    </p:spTree>
    <p:extLst>
      <p:ext uri="{BB962C8B-B14F-4D97-AF65-F5344CB8AC3E}">
        <p14:creationId xmlns:p14="http://schemas.microsoft.com/office/powerpoint/2010/main" val="15855811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E9C716BD-2D36-9945-A096-91E0B78A4B4F}"/>
              </a:ext>
            </a:extLst>
          </p:cNvPr>
          <p:cNvSpPr>
            <a:spLocks noGrp="1"/>
          </p:cNvSpPr>
          <p:nvPr>
            <p:ph type="title" idx="4294967295"/>
          </p:nvPr>
        </p:nvSpPr>
        <p:spPr/>
        <p:txBody>
          <a:bodyPr/>
          <a:lstStyle/>
          <a:p>
            <a:r>
              <a:rPr lang="en-US" altLang="zh-CN" dirty="0"/>
              <a:t>Model</a:t>
            </a:r>
            <a:endParaRPr lang="en-US" dirty="0"/>
          </a:p>
        </p:txBody>
      </p:sp>
      <p:sp>
        <p:nvSpPr>
          <p:cNvPr id="4" name="TextBox 3"/>
          <p:cNvSpPr txBox="1"/>
          <p:nvPr/>
        </p:nvSpPr>
        <p:spPr>
          <a:xfrm>
            <a:off x="1971676" y="1343023"/>
            <a:ext cx="8133958" cy="4524315"/>
          </a:xfrm>
          <a:prstGeom prst="rect">
            <a:avLst/>
          </a:prstGeom>
          <a:solidFill>
            <a:schemeClr val="tx1"/>
          </a:solidFill>
        </p:spPr>
        <p:txBody>
          <a:bodyPr wrap="none" rtlCol="0">
            <a:spAutoFit/>
          </a:bodyPr>
          <a:lstStyle/>
          <a:p>
            <a:r>
              <a:rPr lang="en-US" dirty="0">
                <a:solidFill>
                  <a:srgbClr val="C1651C"/>
                </a:solidFill>
                <a:latin typeface="Courier" charset="0"/>
                <a:ea typeface="Courier" charset="0"/>
                <a:cs typeface="Courier" charset="0"/>
              </a:rPr>
              <a:t>class</a:t>
            </a:r>
            <a:r>
              <a:rPr lang="en-US" dirty="0">
                <a:solidFill>
                  <a:srgbClr val="000000"/>
                </a:solidFill>
                <a:latin typeface="Courier" charset="0"/>
                <a:ea typeface="Courier" charset="0"/>
                <a:cs typeface="Courier" charset="0"/>
              </a:rPr>
              <a:t> </a:t>
            </a:r>
            <a:r>
              <a:rPr lang="en-US" dirty="0" err="1">
                <a:solidFill>
                  <a:srgbClr val="2EAEBB"/>
                </a:solidFill>
                <a:latin typeface="Courier" charset="0"/>
                <a:ea typeface="Courier" charset="0"/>
                <a:cs typeface="Courier" charset="0"/>
              </a:rPr>
              <a:t>CatCreate</a:t>
            </a:r>
            <a:r>
              <a:rPr lang="en-US" dirty="0">
                <a:solidFill>
                  <a:srgbClr val="000000"/>
                </a:solidFill>
                <a:latin typeface="Courier" charset="0"/>
                <a:ea typeface="Courier" charset="0"/>
                <a:cs typeface="Courier" charset="0"/>
              </a:rPr>
              <a:t>(View):</a:t>
            </a:r>
          </a:p>
          <a:p>
            <a:r>
              <a:rPr lang="en-US" dirty="0">
                <a:solidFill>
                  <a:srgbClr val="000000"/>
                </a:solidFill>
                <a:latin typeface="Courier" charset="0"/>
                <a:ea typeface="Courier" charset="0"/>
                <a:cs typeface="Courier" charset="0"/>
              </a:rPr>
              <a:t>    </a:t>
            </a:r>
            <a:r>
              <a:rPr lang="en-US" dirty="0" err="1">
                <a:solidFill>
                  <a:srgbClr val="C1651C"/>
                </a:solidFill>
                <a:latin typeface="Courier" charset="0"/>
                <a:ea typeface="Courier" charset="0"/>
                <a:cs typeface="Courier" charset="0"/>
              </a:rPr>
              <a:t>def</a:t>
            </a:r>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get</a:t>
            </a:r>
            <a:r>
              <a:rPr lang="en-US" dirty="0">
                <a:solidFill>
                  <a:srgbClr val="000000"/>
                </a:solidFill>
                <a:latin typeface="Courier" charset="0"/>
                <a:ea typeface="Courier" charset="0"/>
                <a:cs typeface="Courier" charset="0"/>
              </a:rPr>
              <a:t>(self, request) :</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form</a:t>
            </a:r>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CatForm</a:t>
            </a:r>
            <a:r>
              <a:rPr lang="mr-IN" dirty="0">
                <a:solidFill>
                  <a:srgbClr val="000000"/>
                </a:solidFill>
                <a:latin typeface="Courier" charset="0"/>
                <a:ea typeface="Courier" charset="0"/>
                <a:cs typeface="Courier" charset="0"/>
              </a:rPr>
              <a:t>()</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ctx</a:t>
            </a:r>
            <a:r>
              <a:rPr lang="mr-IN" dirty="0">
                <a:solidFill>
                  <a:srgbClr val="000000"/>
                </a:solidFill>
                <a:latin typeface="Courier" charset="0"/>
                <a:ea typeface="Courier" charset="0"/>
                <a:cs typeface="Courier" charset="0"/>
              </a:rPr>
              <a:t> =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form</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form</a:t>
            </a:r>
            <a:r>
              <a:rPr lang="mr-IN"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return</a:t>
            </a:r>
            <a:r>
              <a:rPr lang="en-US" dirty="0">
                <a:solidFill>
                  <a:srgbClr val="000000"/>
                </a:solidFill>
                <a:latin typeface="Courier" charset="0"/>
                <a:ea typeface="Courier" charset="0"/>
                <a:cs typeface="Courier" charset="0"/>
              </a:rPr>
              <a:t> render(request, </a:t>
            </a:r>
            <a:r>
              <a:rPr lang="en-US" dirty="0">
                <a:solidFill>
                  <a:srgbClr val="B42419"/>
                </a:solidFill>
                <a:latin typeface="Courier" charset="0"/>
                <a:ea typeface="Courier" charset="0"/>
                <a:cs typeface="Courier" charset="0"/>
              </a:rPr>
              <a:t>'form/</a:t>
            </a:r>
            <a:r>
              <a:rPr lang="en-US" dirty="0" err="1">
                <a:solidFill>
                  <a:srgbClr val="B42419"/>
                </a:solidFill>
                <a:latin typeface="Courier" charset="0"/>
                <a:ea typeface="Courier" charset="0"/>
                <a:cs typeface="Courier" charset="0"/>
              </a:rPr>
              <a:t>form.html</a:t>
            </a:r>
            <a:r>
              <a:rPr lang="en-US" dirty="0">
                <a:solidFill>
                  <a:srgbClr val="B42419"/>
                </a:solidFill>
                <a:latin typeface="Courier" charset="0"/>
                <a:ea typeface="Courier" charset="0"/>
                <a:cs typeface="Courier" charset="0"/>
              </a:rPr>
              <a: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ctx</a:t>
            </a:r>
            <a:r>
              <a:rPr lang="en-US" dirty="0">
                <a:solidFill>
                  <a:srgbClr val="000000"/>
                </a:solidFill>
                <a:latin typeface="Courier" charset="0"/>
                <a:ea typeface="Courier" charset="0"/>
                <a:cs typeface="Courier" charset="0"/>
              </a:rPr>
              <a:t>)</a:t>
            </a:r>
          </a:p>
          <a:p>
            <a:endParaRPr lang="en-US" dirty="0">
              <a:solidFill>
                <a:srgbClr val="000000"/>
              </a:solidFill>
              <a:latin typeface="Courier" charset="0"/>
              <a:ea typeface="Courier" charset="0"/>
              <a:cs typeface="Courier" charset="0"/>
            </a:endParaRPr>
          </a:p>
          <a:p>
            <a:r>
              <a:rPr lang="en-US" dirty="0">
                <a:solidFill>
                  <a:srgbClr val="000000"/>
                </a:solidFill>
                <a:latin typeface="Courier" charset="0"/>
                <a:ea typeface="Courier" charset="0"/>
                <a:cs typeface="Courier" charset="0"/>
              </a:rPr>
              <a:t>    </a:t>
            </a:r>
            <a:r>
              <a:rPr lang="en-US" dirty="0" err="1">
                <a:solidFill>
                  <a:srgbClr val="C1651C"/>
                </a:solidFill>
                <a:latin typeface="Courier" charset="0"/>
                <a:ea typeface="Courier" charset="0"/>
                <a:cs typeface="Courier" charset="0"/>
              </a:rPr>
              <a:t>def</a:t>
            </a:r>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post</a:t>
            </a:r>
            <a:r>
              <a:rPr lang="en-US" dirty="0">
                <a:solidFill>
                  <a:srgbClr val="000000"/>
                </a:solidFill>
                <a:latin typeface="Courier" charset="0"/>
                <a:ea typeface="Courier" charset="0"/>
                <a:cs typeface="Courier" charset="0"/>
              </a:rPr>
              <a:t>(self, request) :</a:t>
            </a:r>
          </a:p>
          <a:p>
            <a:r>
              <a:rPr lang="en-US" dirty="0">
                <a:solidFill>
                  <a:srgbClr val="000000"/>
                </a:solidFill>
                <a:latin typeface="Courier" charset="0"/>
                <a:ea typeface="Courier" charset="0"/>
                <a:cs typeface="Courier" charset="0"/>
              </a:rPr>
              <a:t>        form = </a:t>
            </a:r>
            <a:r>
              <a:rPr lang="en-US" dirty="0" err="1">
                <a:solidFill>
                  <a:srgbClr val="000000"/>
                </a:solidFill>
                <a:latin typeface="Courier" charset="0"/>
                <a:ea typeface="Courier" charset="0"/>
                <a:cs typeface="Courier" charset="0"/>
              </a:rPr>
              <a:t>CatForm</a:t>
            </a:r>
            <a:r>
              <a:rPr lang="en-US" dirty="0">
                <a:solidFill>
                  <a:srgbClr val="000000"/>
                </a:solidFill>
                <a:latin typeface="Courier" charset="0"/>
                <a:ea typeface="Courier" charset="0"/>
                <a:cs typeface="Courier" charset="0"/>
              </a:rPr>
              <a:t>(</a:t>
            </a:r>
            <a:r>
              <a:rPr lang="en-US" dirty="0" err="1">
                <a:solidFill>
                  <a:srgbClr val="000000"/>
                </a:solidFill>
                <a:latin typeface="Courier" charset="0"/>
                <a:ea typeface="Courier" charset="0"/>
                <a:cs typeface="Courier" charset="0"/>
              </a:rPr>
              <a:t>request.POST</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if</a:t>
            </a:r>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not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form.is_valid</a:t>
            </a:r>
            <a:r>
              <a:rPr lang="en-US" dirty="0">
                <a:solidFill>
                  <a:srgbClr val="000000"/>
                </a:solidFill>
                <a:latin typeface="Courier" charset="0"/>
                <a:ea typeface="Courier" charset="0"/>
                <a:cs typeface="Courier" charset="0"/>
              </a:rPr>
              <a:t>() :</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ctx</a:t>
            </a:r>
            <a:r>
              <a:rPr lang="mr-IN" dirty="0">
                <a:solidFill>
                  <a:srgbClr val="000000"/>
                </a:solidFill>
                <a:latin typeface="Courier" charset="0"/>
                <a:ea typeface="Courier" charset="0"/>
                <a:cs typeface="Courier" charset="0"/>
              </a:rPr>
              <a:t> =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form</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form</a:t>
            </a:r>
            <a:r>
              <a:rPr lang="mr-IN"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return</a:t>
            </a:r>
            <a:r>
              <a:rPr lang="en-US" dirty="0">
                <a:solidFill>
                  <a:srgbClr val="000000"/>
                </a:solidFill>
                <a:latin typeface="Courier" charset="0"/>
                <a:ea typeface="Courier" charset="0"/>
                <a:cs typeface="Courier" charset="0"/>
              </a:rPr>
              <a:t> render(request, </a:t>
            </a:r>
            <a:r>
              <a:rPr lang="en-US" dirty="0">
                <a:solidFill>
                  <a:srgbClr val="B42419"/>
                </a:solidFill>
                <a:latin typeface="Courier" charset="0"/>
                <a:ea typeface="Courier" charset="0"/>
                <a:cs typeface="Courier" charset="0"/>
              </a:rPr>
              <a:t>'form/</a:t>
            </a:r>
            <a:r>
              <a:rPr lang="en-US" dirty="0" err="1">
                <a:solidFill>
                  <a:srgbClr val="B42419"/>
                </a:solidFill>
                <a:latin typeface="Courier" charset="0"/>
                <a:ea typeface="Courier" charset="0"/>
                <a:cs typeface="Courier" charset="0"/>
              </a:rPr>
              <a:t>form.html</a:t>
            </a:r>
            <a:r>
              <a:rPr lang="en-US" dirty="0">
                <a:solidFill>
                  <a:srgbClr val="B42419"/>
                </a:solidFill>
                <a:latin typeface="Courier" charset="0"/>
                <a:ea typeface="Courier" charset="0"/>
                <a:cs typeface="Courier" charset="0"/>
              </a:rPr>
              <a: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ctx</a:t>
            </a:r>
            <a:r>
              <a:rPr lang="en-US" dirty="0">
                <a:solidFill>
                  <a:srgbClr val="000000"/>
                </a:solidFill>
                <a:latin typeface="Courier" charset="0"/>
                <a:ea typeface="Courier" charset="0"/>
                <a:cs typeface="Courier" charset="0"/>
              </a:rPr>
              <a:t>)</a:t>
            </a:r>
          </a:p>
          <a:p>
            <a:endParaRPr lang="en-US" dirty="0">
              <a:solidFill>
                <a:srgbClr val="000000"/>
              </a:solidFill>
              <a:latin typeface="Courier" charset="0"/>
              <a:ea typeface="Courier" charset="0"/>
              <a:cs typeface="Courier" charset="0"/>
            </a:endParaRPr>
          </a:p>
          <a:p>
            <a:r>
              <a:rPr lang="en-US" dirty="0">
                <a:solidFill>
                  <a:srgbClr val="000000"/>
                </a:solidFill>
                <a:latin typeface="Courier" charset="0"/>
                <a:ea typeface="Courier" charset="0"/>
                <a:cs typeface="Courier" charset="0"/>
              </a:rPr>
              <a:t>        </a:t>
            </a:r>
            <a:r>
              <a:rPr lang="en-US" dirty="0">
                <a:solidFill>
                  <a:srgbClr val="400BD9"/>
                </a:solidFill>
                <a:latin typeface="Courier" charset="0"/>
                <a:ea typeface="Courier" charset="0"/>
                <a:cs typeface="Courier" charset="0"/>
              </a:rPr>
              <a:t># Save the form and get a model object</a:t>
            </a:r>
            <a:endParaRPr lang="en-US" dirty="0">
              <a:solidFill>
                <a:srgbClr val="000000"/>
              </a:solidFill>
              <a:latin typeface="Courier" charset="0"/>
              <a:ea typeface="Courier" charset="0"/>
              <a:cs typeface="Courier" charset="0"/>
            </a:endParaRPr>
          </a:p>
          <a:p>
            <a:r>
              <a:rPr lang="mr-IN" dirty="0">
                <a:solidFill>
                  <a:srgbClr val="000000"/>
                </a:solidFill>
                <a:latin typeface="Courier" charset="0"/>
                <a:ea typeface="Courier" charset="0"/>
                <a:cs typeface="Courier" charset="0"/>
              </a:rPr>
              <a:t>        </a:t>
            </a:r>
            <a:r>
              <a:rPr lang="en-US" dirty="0">
                <a:solidFill>
                  <a:srgbClr val="000000"/>
                </a:solidFill>
                <a:latin typeface="Courier" charset="0"/>
                <a:ea typeface="Courier" charset="0"/>
                <a:cs typeface="Courier" charset="0"/>
              </a:rPr>
              <a:t>new</a:t>
            </a:r>
            <a:r>
              <a:rPr lang="mr-IN" dirty="0" err="1">
                <a:solidFill>
                  <a:srgbClr val="000000"/>
                </a:solidFill>
                <a:latin typeface="Courier" charset="0"/>
                <a:ea typeface="Courier" charset="0"/>
                <a:cs typeface="Courier" charset="0"/>
              </a:rPr>
              <a:t>cat</a:t>
            </a:r>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form.save</a:t>
            </a:r>
            <a:r>
              <a:rPr lang="mr-IN" dirty="0">
                <a:solidFill>
                  <a:srgbClr val="000000"/>
                </a:solidFill>
                <a:latin typeface="Courier" charset="0"/>
                <a:ea typeface="Courier" charset="0"/>
                <a:cs typeface="Courier" charset="0"/>
              </a:rPr>
              <a:t>()</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x</a:t>
            </a:r>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reverse</a:t>
            </a:r>
            <a:r>
              <a:rPr lang="mr-IN" dirty="0">
                <a:solidFill>
                  <a:srgbClr val="000000"/>
                </a:solidFill>
                <a:latin typeface="Courier" charset="0"/>
                <a:ea typeface="Courier" charset="0"/>
                <a:cs typeface="Courier" charset="0"/>
              </a:rPr>
              <a:t>(</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form:main</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 </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 </a:t>
            </a:r>
            <a:r>
              <a:rPr lang="mr-IN" dirty="0" err="1">
                <a:solidFill>
                  <a:srgbClr val="2EAEBB"/>
                </a:solidFill>
                <a:latin typeface="Courier" charset="0"/>
                <a:ea typeface="Courier" charset="0"/>
                <a:cs typeface="Courier" charset="0"/>
              </a:rPr>
              <a:t>str</a:t>
            </a:r>
            <a:r>
              <a:rPr lang="mr-IN" dirty="0">
                <a:solidFill>
                  <a:srgbClr val="000000"/>
                </a:solidFill>
                <a:latin typeface="Courier" charset="0"/>
                <a:ea typeface="Courier" charset="0"/>
                <a:cs typeface="Courier" charset="0"/>
              </a:rPr>
              <a:t>(</a:t>
            </a:r>
            <a:r>
              <a:rPr lang="en-US" dirty="0">
                <a:solidFill>
                  <a:srgbClr val="000000"/>
                </a:solidFill>
                <a:latin typeface="Courier" charset="0"/>
                <a:ea typeface="Courier" charset="0"/>
                <a:cs typeface="Courier" charset="0"/>
              </a:rPr>
              <a:t>new</a:t>
            </a:r>
            <a:r>
              <a:rPr lang="mr-IN" dirty="0" err="1">
                <a:solidFill>
                  <a:srgbClr val="000000"/>
                </a:solidFill>
                <a:latin typeface="Courier" charset="0"/>
                <a:ea typeface="Courier" charset="0"/>
                <a:cs typeface="Courier" charset="0"/>
              </a:rPr>
              <a:t>cat.id</a:t>
            </a:r>
            <a:r>
              <a:rPr lang="mr-IN"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return</a:t>
            </a:r>
            <a:r>
              <a:rPr lang="en-US" dirty="0">
                <a:solidFill>
                  <a:srgbClr val="000000"/>
                </a:solidFill>
                <a:latin typeface="Courier" charset="0"/>
                <a:ea typeface="Courier" charset="0"/>
                <a:cs typeface="Courier" charset="0"/>
              </a:rPr>
              <a:t> redirect(x)</a:t>
            </a:r>
            <a:endParaRPr lang="en-US" dirty="0">
              <a:latin typeface="Courier" charset="0"/>
              <a:ea typeface="Courier" charset="0"/>
              <a:cs typeface="Courier" charset="0"/>
            </a:endParaRPr>
          </a:p>
        </p:txBody>
      </p:sp>
      <p:sp>
        <p:nvSpPr>
          <p:cNvPr id="5" name="Rectangle 4"/>
          <p:cNvSpPr/>
          <p:nvPr/>
        </p:nvSpPr>
        <p:spPr>
          <a:xfrm>
            <a:off x="1971676" y="811417"/>
            <a:ext cx="3768980" cy="369332"/>
          </a:xfrm>
          <a:prstGeom prst="rect">
            <a:avLst/>
          </a:prstGeom>
        </p:spPr>
        <p:txBody>
          <a:bodyPr wrap="none">
            <a:spAutoFit/>
          </a:bodyPr>
          <a:lstStyle/>
          <a:p>
            <a:r>
              <a:rPr lang="en-US" dirty="0">
                <a:solidFill>
                  <a:srgbClr val="FFFF00"/>
                </a:solidFill>
                <a:latin typeface="Courier" charset="0"/>
                <a:ea typeface="Courier" charset="0"/>
                <a:cs typeface="Courier" charset="0"/>
              </a:rPr>
              <a:t>dj4e-samples/form/</a:t>
            </a:r>
            <a:r>
              <a:rPr lang="en-US" dirty="0" err="1">
                <a:solidFill>
                  <a:srgbClr val="FFFF00"/>
                </a:solidFill>
                <a:latin typeface="Courier" charset="0"/>
                <a:ea typeface="Courier" charset="0"/>
                <a:cs typeface="Courier" charset="0"/>
              </a:rPr>
              <a:t>views.py</a:t>
            </a:r>
            <a:endParaRPr lang="en-US" dirty="0">
              <a:solidFill>
                <a:srgbClr val="FFFF00"/>
              </a:solidFill>
              <a:effectLst/>
              <a:latin typeface="Courier" charset="0"/>
              <a:ea typeface="Courier" charset="0"/>
              <a:cs typeface="Courier" charset="0"/>
            </a:endParaRPr>
          </a:p>
        </p:txBody>
      </p:sp>
    </p:spTree>
    <p:extLst>
      <p:ext uri="{BB962C8B-B14F-4D97-AF65-F5344CB8AC3E}">
        <p14:creationId xmlns:p14="http://schemas.microsoft.com/office/powerpoint/2010/main" val="13246261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224CB0A1-C38D-4E4E-9696-51D0C91BE335}"/>
              </a:ext>
            </a:extLst>
          </p:cNvPr>
          <p:cNvSpPr>
            <a:spLocks noGrp="1"/>
          </p:cNvSpPr>
          <p:nvPr>
            <p:ph type="title" idx="4294967295"/>
          </p:nvPr>
        </p:nvSpPr>
        <p:spPr/>
        <p:txBody>
          <a:bodyPr/>
          <a:lstStyle/>
          <a:p>
            <a:r>
              <a:rPr lang="en-US" altLang="zh-CN" dirty="0"/>
              <a:t>Model</a:t>
            </a:r>
            <a:endParaRPr lang="en-US" dirty="0"/>
          </a:p>
        </p:txBody>
      </p:sp>
      <p:sp>
        <p:nvSpPr>
          <p:cNvPr id="4" name="TextBox 3"/>
          <p:cNvSpPr txBox="1"/>
          <p:nvPr/>
        </p:nvSpPr>
        <p:spPr>
          <a:xfrm>
            <a:off x="1971676" y="1343023"/>
            <a:ext cx="8133958" cy="4801314"/>
          </a:xfrm>
          <a:prstGeom prst="rect">
            <a:avLst/>
          </a:prstGeom>
          <a:solidFill>
            <a:schemeClr val="tx1"/>
          </a:solidFill>
        </p:spPr>
        <p:txBody>
          <a:bodyPr wrap="none" rtlCol="0">
            <a:spAutoFit/>
          </a:bodyPr>
          <a:lstStyle/>
          <a:p>
            <a:r>
              <a:rPr lang="en-US" dirty="0">
                <a:solidFill>
                  <a:srgbClr val="C1651C"/>
                </a:solidFill>
                <a:latin typeface="Courier" charset="0"/>
                <a:ea typeface="Courier" charset="0"/>
                <a:cs typeface="Courier" charset="0"/>
              </a:rPr>
              <a:t>class</a:t>
            </a:r>
            <a:r>
              <a:rPr lang="en-US" dirty="0">
                <a:solidFill>
                  <a:srgbClr val="000000"/>
                </a:solidFill>
                <a:latin typeface="Courier" charset="0"/>
                <a:ea typeface="Courier" charset="0"/>
                <a:cs typeface="Courier" charset="0"/>
              </a:rPr>
              <a:t> </a:t>
            </a:r>
            <a:r>
              <a:rPr lang="en-US" dirty="0" err="1">
                <a:solidFill>
                  <a:srgbClr val="2EAEBB"/>
                </a:solidFill>
                <a:latin typeface="Courier" charset="0"/>
                <a:ea typeface="Courier" charset="0"/>
                <a:cs typeface="Courier" charset="0"/>
              </a:rPr>
              <a:t>CatUpdate</a:t>
            </a:r>
            <a:r>
              <a:rPr lang="en-US" dirty="0">
                <a:solidFill>
                  <a:srgbClr val="000000"/>
                </a:solidFill>
                <a:latin typeface="Courier" charset="0"/>
                <a:ea typeface="Courier" charset="0"/>
                <a:cs typeface="Courier" charset="0"/>
              </a:rPr>
              <a:t>(View):</a:t>
            </a:r>
          </a:p>
          <a:p>
            <a:r>
              <a:rPr lang="en-US" dirty="0">
                <a:solidFill>
                  <a:srgbClr val="000000"/>
                </a:solidFill>
                <a:latin typeface="Courier" charset="0"/>
                <a:ea typeface="Courier" charset="0"/>
                <a:cs typeface="Courier" charset="0"/>
              </a:rPr>
              <a:t>    </a:t>
            </a:r>
            <a:r>
              <a:rPr lang="en-US" dirty="0" err="1">
                <a:solidFill>
                  <a:srgbClr val="C1651C"/>
                </a:solidFill>
                <a:latin typeface="Courier" charset="0"/>
                <a:ea typeface="Courier" charset="0"/>
                <a:cs typeface="Courier" charset="0"/>
              </a:rPr>
              <a:t>def</a:t>
            </a:r>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get</a:t>
            </a:r>
            <a:r>
              <a:rPr lang="en-US" dirty="0">
                <a:solidFill>
                  <a:srgbClr val="000000"/>
                </a:solidFill>
                <a:latin typeface="Courier" charset="0"/>
                <a:ea typeface="Courier" charset="0"/>
                <a:cs typeface="Courier" charset="0"/>
              </a:rPr>
              <a:t>(self, request, </a:t>
            </a:r>
            <a:r>
              <a:rPr lang="en-US" dirty="0" err="1">
                <a:solidFill>
                  <a:srgbClr val="000000"/>
                </a:solidFill>
                <a:latin typeface="Courier" charset="0"/>
                <a:ea typeface="Courier" charset="0"/>
                <a:cs typeface="Courier" charset="0"/>
              </a:rPr>
              <a:t>pk</a:t>
            </a:r>
            <a:r>
              <a:rPr lang="en-US" dirty="0">
                <a:solidFill>
                  <a:srgbClr val="000000"/>
                </a:solidFill>
                <a:latin typeface="Courier" charset="0"/>
                <a:ea typeface="Courier" charset="0"/>
                <a:cs typeface="Courier" charset="0"/>
              </a:rPr>
              <a:t>) :</a:t>
            </a:r>
          </a:p>
          <a:p>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oldcat</a:t>
            </a:r>
            <a:r>
              <a:rPr lang="en-US" dirty="0">
                <a:solidFill>
                  <a:srgbClr val="000000"/>
                </a:solidFill>
                <a:latin typeface="Courier" charset="0"/>
                <a:ea typeface="Courier" charset="0"/>
                <a:cs typeface="Courier" charset="0"/>
              </a:rPr>
              <a:t> = get_object_or_404(Cat, </a:t>
            </a:r>
            <a:r>
              <a:rPr lang="en-US" dirty="0" err="1">
                <a:solidFill>
                  <a:srgbClr val="000000"/>
                </a:solidFill>
                <a:latin typeface="Courier" charset="0"/>
                <a:ea typeface="Courier" charset="0"/>
                <a:cs typeface="Courier" charset="0"/>
              </a:rPr>
              <a:t>pk</a:t>
            </a:r>
            <a:r>
              <a:rPr lang="en-US" dirty="0">
                <a:solidFill>
                  <a:srgbClr val="000000"/>
                </a:solidFill>
                <a:latin typeface="Courier" charset="0"/>
                <a:ea typeface="Courier" charset="0"/>
                <a:cs typeface="Courier" charset="0"/>
              </a:rPr>
              <a:t>=</a:t>
            </a:r>
            <a:r>
              <a:rPr lang="en-US" dirty="0" err="1">
                <a:solidFill>
                  <a:srgbClr val="000000"/>
                </a:solidFill>
                <a:latin typeface="Courier" charset="0"/>
                <a:ea typeface="Courier" charset="0"/>
                <a:cs typeface="Courier" charset="0"/>
              </a:rPr>
              <a:t>pk</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form = </a:t>
            </a:r>
            <a:r>
              <a:rPr lang="en-US" dirty="0" err="1">
                <a:solidFill>
                  <a:srgbClr val="000000"/>
                </a:solidFill>
                <a:latin typeface="Courier" charset="0"/>
                <a:ea typeface="Courier" charset="0"/>
                <a:cs typeface="Courier" charset="0"/>
              </a:rPr>
              <a:t>CatForm</a:t>
            </a:r>
            <a:r>
              <a:rPr lang="en-US" dirty="0">
                <a:solidFill>
                  <a:srgbClr val="000000"/>
                </a:solidFill>
                <a:latin typeface="Courier" charset="0"/>
                <a:ea typeface="Courier" charset="0"/>
                <a:cs typeface="Courier" charset="0"/>
              </a:rPr>
              <a:t>(instance=</a:t>
            </a:r>
            <a:r>
              <a:rPr lang="en-US" dirty="0" err="1">
                <a:solidFill>
                  <a:srgbClr val="000000"/>
                </a:solidFill>
                <a:latin typeface="Courier" charset="0"/>
                <a:ea typeface="Courier" charset="0"/>
                <a:cs typeface="Courier" charset="0"/>
              </a:rPr>
              <a:t>oldcat</a:t>
            </a:r>
            <a:r>
              <a:rPr lang="en-US" dirty="0">
                <a:solidFill>
                  <a:srgbClr val="000000"/>
                </a:solidFill>
                <a:latin typeface="Courier" charset="0"/>
                <a:ea typeface="Courier" charset="0"/>
                <a:cs typeface="Courier" charset="0"/>
              </a:rPr>
              <a:t>)</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ctx</a:t>
            </a:r>
            <a:r>
              <a:rPr lang="mr-IN" dirty="0">
                <a:solidFill>
                  <a:srgbClr val="000000"/>
                </a:solidFill>
                <a:latin typeface="Courier" charset="0"/>
                <a:ea typeface="Courier" charset="0"/>
                <a:cs typeface="Courier" charset="0"/>
              </a:rPr>
              <a:t> = {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form</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form</a:t>
            </a:r>
            <a:r>
              <a:rPr lang="mr-IN" dirty="0">
                <a:solidFill>
                  <a:srgbClr val="000000"/>
                </a:solidFill>
                <a:latin typeface="Courier" charset="0"/>
                <a:ea typeface="Courier" charset="0"/>
                <a:cs typeface="Courier" charset="0"/>
              </a:rPr>
              <a:t> }</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return</a:t>
            </a:r>
            <a:r>
              <a:rPr lang="en-US" dirty="0">
                <a:solidFill>
                  <a:srgbClr val="000000"/>
                </a:solidFill>
                <a:latin typeface="Courier" charset="0"/>
                <a:ea typeface="Courier" charset="0"/>
                <a:cs typeface="Courier" charset="0"/>
              </a:rPr>
              <a:t> render(request, </a:t>
            </a:r>
            <a:r>
              <a:rPr lang="en-US" dirty="0">
                <a:solidFill>
                  <a:srgbClr val="B42419"/>
                </a:solidFill>
                <a:latin typeface="Courier" charset="0"/>
                <a:ea typeface="Courier" charset="0"/>
                <a:cs typeface="Courier" charset="0"/>
              </a:rPr>
              <a:t>'form/</a:t>
            </a:r>
            <a:r>
              <a:rPr lang="en-US" dirty="0" err="1">
                <a:solidFill>
                  <a:srgbClr val="B42419"/>
                </a:solidFill>
                <a:latin typeface="Courier" charset="0"/>
                <a:ea typeface="Courier" charset="0"/>
                <a:cs typeface="Courier" charset="0"/>
              </a:rPr>
              <a:t>form.html</a:t>
            </a:r>
            <a:r>
              <a:rPr lang="en-US" dirty="0">
                <a:solidFill>
                  <a:srgbClr val="B42419"/>
                </a:solidFill>
                <a:latin typeface="Courier" charset="0"/>
                <a:ea typeface="Courier" charset="0"/>
                <a:cs typeface="Courier" charset="0"/>
              </a:rPr>
              <a: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ctx</a:t>
            </a:r>
            <a:r>
              <a:rPr lang="en-US" dirty="0">
                <a:solidFill>
                  <a:srgbClr val="000000"/>
                </a:solidFill>
                <a:latin typeface="Courier" charset="0"/>
                <a:ea typeface="Courier" charset="0"/>
                <a:cs typeface="Courier" charset="0"/>
              </a:rPr>
              <a:t>)</a:t>
            </a:r>
          </a:p>
          <a:p>
            <a:endParaRPr lang="en-US" dirty="0">
              <a:solidFill>
                <a:srgbClr val="000000"/>
              </a:solidFill>
              <a:latin typeface="Courier" charset="0"/>
              <a:ea typeface="Courier" charset="0"/>
              <a:cs typeface="Courier" charset="0"/>
            </a:endParaRPr>
          </a:p>
          <a:p>
            <a:r>
              <a:rPr lang="en-US" dirty="0">
                <a:solidFill>
                  <a:srgbClr val="000000"/>
                </a:solidFill>
                <a:latin typeface="Courier" charset="0"/>
                <a:ea typeface="Courier" charset="0"/>
                <a:cs typeface="Courier" charset="0"/>
              </a:rPr>
              <a:t>    </a:t>
            </a:r>
            <a:r>
              <a:rPr lang="en-US" dirty="0" err="1">
                <a:solidFill>
                  <a:srgbClr val="C1651C"/>
                </a:solidFill>
                <a:latin typeface="Courier" charset="0"/>
                <a:ea typeface="Courier" charset="0"/>
                <a:cs typeface="Courier" charset="0"/>
              </a:rPr>
              <a:t>def</a:t>
            </a:r>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post</a:t>
            </a:r>
            <a:r>
              <a:rPr lang="en-US" dirty="0">
                <a:solidFill>
                  <a:srgbClr val="000000"/>
                </a:solidFill>
                <a:latin typeface="Courier" charset="0"/>
                <a:ea typeface="Courier" charset="0"/>
                <a:cs typeface="Courier" charset="0"/>
              </a:rPr>
              <a:t>(self, request, </a:t>
            </a:r>
            <a:r>
              <a:rPr lang="en-US" dirty="0" err="1">
                <a:solidFill>
                  <a:srgbClr val="000000"/>
                </a:solidFill>
                <a:latin typeface="Courier" charset="0"/>
                <a:ea typeface="Courier" charset="0"/>
                <a:cs typeface="Courier" charset="0"/>
              </a:rPr>
              <a:t>pk</a:t>
            </a:r>
            <a:r>
              <a:rPr lang="en-US" dirty="0">
                <a:solidFill>
                  <a:srgbClr val="000000"/>
                </a:solidFill>
                <a:latin typeface="Courier" charset="0"/>
                <a:ea typeface="Courier" charset="0"/>
                <a:cs typeface="Courier" charset="0"/>
              </a:rPr>
              <a:t>) :</a:t>
            </a:r>
          </a:p>
          <a:p>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oldcat</a:t>
            </a:r>
            <a:r>
              <a:rPr lang="en-US" dirty="0">
                <a:solidFill>
                  <a:srgbClr val="000000"/>
                </a:solidFill>
                <a:latin typeface="Courier" charset="0"/>
                <a:ea typeface="Courier" charset="0"/>
                <a:cs typeface="Courier" charset="0"/>
              </a:rPr>
              <a:t> = get_object_or_404(Cat, </a:t>
            </a:r>
            <a:r>
              <a:rPr lang="en-US" dirty="0" err="1">
                <a:solidFill>
                  <a:srgbClr val="000000"/>
                </a:solidFill>
                <a:latin typeface="Courier" charset="0"/>
                <a:ea typeface="Courier" charset="0"/>
                <a:cs typeface="Courier" charset="0"/>
              </a:rPr>
              <a:t>pk</a:t>
            </a:r>
            <a:r>
              <a:rPr lang="en-US" dirty="0">
                <a:solidFill>
                  <a:srgbClr val="000000"/>
                </a:solidFill>
                <a:latin typeface="Courier" charset="0"/>
                <a:ea typeface="Courier" charset="0"/>
                <a:cs typeface="Courier" charset="0"/>
              </a:rPr>
              <a:t>=</a:t>
            </a:r>
            <a:r>
              <a:rPr lang="en-US" dirty="0" err="1">
                <a:solidFill>
                  <a:srgbClr val="000000"/>
                </a:solidFill>
                <a:latin typeface="Courier" charset="0"/>
                <a:ea typeface="Courier" charset="0"/>
                <a:cs typeface="Courier" charset="0"/>
              </a:rPr>
              <a:t>pk</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form = </a:t>
            </a:r>
            <a:r>
              <a:rPr lang="en-US" dirty="0" err="1">
                <a:solidFill>
                  <a:srgbClr val="000000"/>
                </a:solidFill>
                <a:latin typeface="Courier" charset="0"/>
                <a:ea typeface="Courier" charset="0"/>
                <a:cs typeface="Courier" charset="0"/>
              </a:rPr>
              <a:t>CatForm</a:t>
            </a:r>
            <a:r>
              <a:rPr lang="en-US" dirty="0">
                <a:solidFill>
                  <a:srgbClr val="000000"/>
                </a:solidFill>
                <a:latin typeface="Courier" charset="0"/>
                <a:ea typeface="Courier" charset="0"/>
                <a:cs typeface="Courier" charset="0"/>
              </a:rPr>
              <a:t>(</a:t>
            </a:r>
            <a:r>
              <a:rPr lang="en-US" dirty="0" err="1">
                <a:solidFill>
                  <a:srgbClr val="000000"/>
                </a:solidFill>
                <a:latin typeface="Courier" charset="0"/>
                <a:ea typeface="Courier" charset="0"/>
                <a:cs typeface="Courier" charset="0"/>
              </a:rPr>
              <a:t>request.POST</a:t>
            </a:r>
            <a:r>
              <a:rPr lang="en-US" dirty="0">
                <a:solidFill>
                  <a:srgbClr val="000000"/>
                </a:solidFill>
                <a:latin typeface="Courier" charset="0"/>
                <a:ea typeface="Courier" charset="0"/>
                <a:cs typeface="Courier" charset="0"/>
              </a:rPr>
              <a:t>, instance=</a:t>
            </a:r>
            <a:r>
              <a:rPr lang="en-US" dirty="0" err="1">
                <a:solidFill>
                  <a:srgbClr val="000000"/>
                </a:solidFill>
                <a:latin typeface="Courier" charset="0"/>
                <a:ea typeface="Courier" charset="0"/>
                <a:cs typeface="Courier" charset="0"/>
              </a:rPr>
              <a:t>oldcat</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if</a:t>
            </a:r>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not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form.is_valid</a:t>
            </a:r>
            <a:r>
              <a:rPr lang="en-US" dirty="0">
                <a:solidFill>
                  <a:srgbClr val="000000"/>
                </a:solidFill>
                <a:latin typeface="Courier" charset="0"/>
                <a:ea typeface="Courier" charset="0"/>
                <a:cs typeface="Courier" charset="0"/>
              </a:rPr>
              <a:t>() :</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ctx</a:t>
            </a:r>
            <a:r>
              <a:rPr lang="mr-IN" dirty="0">
                <a:solidFill>
                  <a:srgbClr val="000000"/>
                </a:solidFill>
                <a:latin typeface="Courier" charset="0"/>
                <a:ea typeface="Courier" charset="0"/>
                <a:cs typeface="Courier" charset="0"/>
              </a:rPr>
              <a:t> =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form</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form</a:t>
            </a:r>
            <a:r>
              <a:rPr lang="mr-IN"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return</a:t>
            </a:r>
            <a:r>
              <a:rPr lang="en-US" dirty="0">
                <a:solidFill>
                  <a:srgbClr val="000000"/>
                </a:solidFill>
                <a:latin typeface="Courier" charset="0"/>
                <a:ea typeface="Courier" charset="0"/>
                <a:cs typeface="Courier" charset="0"/>
              </a:rPr>
              <a:t> render(request, </a:t>
            </a:r>
            <a:r>
              <a:rPr lang="en-US" dirty="0">
                <a:solidFill>
                  <a:srgbClr val="B42419"/>
                </a:solidFill>
                <a:latin typeface="Courier" charset="0"/>
                <a:ea typeface="Courier" charset="0"/>
                <a:cs typeface="Courier" charset="0"/>
              </a:rPr>
              <a:t>'form/</a:t>
            </a:r>
            <a:r>
              <a:rPr lang="en-US" dirty="0" err="1">
                <a:solidFill>
                  <a:srgbClr val="B42419"/>
                </a:solidFill>
                <a:latin typeface="Courier" charset="0"/>
                <a:ea typeface="Courier" charset="0"/>
                <a:cs typeface="Courier" charset="0"/>
              </a:rPr>
              <a:t>form.html</a:t>
            </a:r>
            <a:r>
              <a:rPr lang="en-US" dirty="0">
                <a:solidFill>
                  <a:srgbClr val="B42419"/>
                </a:solidFill>
                <a:latin typeface="Courier" charset="0"/>
                <a:ea typeface="Courier" charset="0"/>
                <a:cs typeface="Courier" charset="0"/>
              </a:rPr>
              <a: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ctx</a:t>
            </a:r>
            <a:r>
              <a:rPr lang="en-US" dirty="0">
                <a:solidFill>
                  <a:srgbClr val="000000"/>
                </a:solidFill>
                <a:latin typeface="Courier" charset="0"/>
                <a:ea typeface="Courier" charset="0"/>
                <a:cs typeface="Courier" charset="0"/>
              </a:rPr>
              <a:t>)</a:t>
            </a:r>
          </a:p>
          <a:p>
            <a:endParaRPr lang="en-US" dirty="0">
              <a:solidFill>
                <a:srgbClr val="000000"/>
              </a:solidFill>
              <a:latin typeface="Courier" charset="0"/>
              <a:ea typeface="Courier" charset="0"/>
              <a:cs typeface="Courier" charset="0"/>
            </a:endParaRPr>
          </a:p>
          <a:p>
            <a:r>
              <a:rPr lang="mr-IN"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editcat</a:t>
            </a:r>
            <a:r>
              <a:rPr lang="en-US" dirty="0">
                <a:solidFill>
                  <a:srgbClr val="000000"/>
                </a:solidFill>
                <a:latin typeface="Courier" charset="0"/>
                <a:ea typeface="Courier" charset="0"/>
                <a:cs typeface="Courier" charset="0"/>
              </a:rPr>
              <a:t> </a:t>
            </a:r>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form.save</a:t>
            </a:r>
            <a:r>
              <a:rPr lang="mr-IN" dirty="0">
                <a:solidFill>
                  <a:srgbClr val="000000"/>
                </a:solidFill>
                <a:latin typeface="Courier" charset="0"/>
                <a:ea typeface="Courier" charset="0"/>
                <a:cs typeface="Courier" charset="0"/>
              </a:rPr>
              <a:t>()</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x</a:t>
            </a:r>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reverse</a:t>
            </a:r>
            <a:r>
              <a:rPr lang="mr-IN" dirty="0">
                <a:solidFill>
                  <a:srgbClr val="000000"/>
                </a:solidFill>
                <a:latin typeface="Courier" charset="0"/>
                <a:ea typeface="Courier" charset="0"/>
                <a:cs typeface="Courier" charset="0"/>
              </a:rPr>
              <a:t>(</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form:main</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return</a:t>
            </a:r>
            <a:r>
              <a:rPr lang="en-US" dirty="0">
                <a:solidFill>
                  <a:srgbClr val="000000"/>
                </a:solidFill>
                <a:latin typeface="Courier" charset="0"/>
                <a:ea typeface="Courier" charset="0"/>
                <a:cs typeface="Courier" charset="0"/>
              </a:rPr>
              <a:t> redirect(x)</a:t>
            </a:r>
            <a:endParaRPr lang="en-US" dirty="0">
              <a:latin typeface="Courier" charset="0"/>
              <a:ea typeface="Courier" charset="0"/>
              <a:cs typeface="Courier" charset="0"/>
            </a:endParaRPr>
          </a:p>
        </p:txBody>
      </p:sp>
      <p:sp>
        <p:nvSpPr>
          <p:cNvPr id="5" name="Rectangle 4"/>
          <p:cNvSpPr/>
          <p:nvPr/>
        </p:nvSpPr>
        <p:spPr>
          <a:xfrm>
            <a:off x="1971676" y="811417"/>
            <a:ext cx="3768980" cy="369332"/>
          </a:xfrm>
          <a:prstGeom prst="rect">
            <a:avLst/>
          </a:prstGeom>
        </p:spPr>
        <p:txBody>
          <a:bodyPr wrap="none">
            <a:spAutoFit/>
          </a:bodyPr>
          <a:lstStyle/>
          <a:p>
            <a:r>
              <a:rPr lang="en-US" dirty="0">
                <a:solidFill>
                  <a:srgbClr val="FFFF00"/>
                </a:solidFill>
                <a:latin typeface="Courier" charset="0"/>
                <a:ea typeface="Courier" charset="0"/>
                <a:cs typeface="Courier" charset="0"/>
              </a:rPr>
              <a:t>dj4e-samples/form/</a:t>
            </a:r>
            <a:r>
              <a:rPr lang="en-US" dirty="0" err="1">
                <a:solidFill>
                  <a:srgbClr val="FFFF00"/>
                </a:solidFill>
                <a:latin typeface="Courier" charset="0"/>
                <a:ea typeface="Courier" charset="0"/>
                <a:cs typeface="Courier" charset="0"/>
              </a:rPr>
              <a:t>views.py</a:t>
            </a:r>
            <a:endParaRPr lang="en-US" dirty="0">
              <a:solidFill>
                <a:srgbClr val="FFFF00"/>
              </a:solidFill>
              <a:effectLst/>
              <a:latin typeface="Courier" charset="0"/>
              <a:ea typeface="Courier" charset="0"/>
              <a:cs typeface="Courier" charset="0"/>
            </a:endParaRPr>
          </a:p>
        </p:txBody>
      </p:sp>
    </p:spTree>
    <p:extLst>
      <p:ext uri="{BB962C8B-B14F-4D97-AF65-F5344CB8AC3E}">
        <p14:creationId xmlns:p14="http://schemas.microsoft.com/office/powerpoint/2010/main" val="9248489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ChangeArrowheads="1"/>
          </p:cNvSpPr>
          <p:nvPr>
            <p:ph type="title"/>
          </p:nvPr>
        </p:nvSpPr>
        <p:spPr/>
        <p:txBody>
          <a:bodyPr/>
          <a:lstStyle/>
          <a:p>
            <a:pPr eaLnBrk="1" hangingPunct="1">
              <a:defRPr/>
            </a:pPr>
            <a:r>
              <a:rPr lang="en-US" altLang="x-none" dirty="0">
                <a:solidFill>
                  <a:srgbClr val="FFFF00"/>
                </a:solidFill>
              </a:rPr>
              <a:t>Summary</a:t>
            </a:r>
          </a:p>
        </p:txBody>
      </p:sp>
      <p:sp>
        <p:nvSpPr>
          <p:cNvPr id="27650" name="Rectangle 2"/>
          <p:cNvSpPr>
            <a:spLocks noGrp="1" noChangeArrowheads="1"/>
          </p:cNvSpPr>
          <p:nvPr>
            <p:ph type="body" idx="1"/>
          </p:nvPr>
        </p:nvSpPr>
        <p:spPr/>
        <p:txBody>
          <a:bodyPr/>
          <a:lstStyle/>
          <a:p>
            <a:pPr marL="385365">
              <a:defRPr/>
            </a:pPr>
            <a:r>
              <a:rPr lang="en-US" altLang="x-none" dirty="0"/>
              <a:t>Django forms</a:t>
            </a:r>
          </a:p>
          <a:p>
            <a:pPr marL="385365">
              <a:defRPr/>
            </a:pPr>
            <a:r>
              <a:rPr lang="en-US" altLang="x-none" dirty="0"/>
              <a:t>Form Validation</a:t>
            </a:r>
          </a:p>
          <a:p>
            <a:pPr marL="385365">
              <a:defRPr/>
            </a:pPr>
            <a:r>
              <a:rPr lang="en-US" altLang="x-none"/>
              <a:t>Models and Form</a:t>
            </a:r>
            <a:endParaRPr lang="en-US" altLang="x-none" dirty="0"/>
          </a:p>
        </p:txBody>
      </p:sp>
    </p:spTree>
    <p:extLst>
      <p:ext uri="{BB962C8B-B14F-4D97-AF65-F5344CB8AC3E}">
        <p14:creationId xmlns:p14="http://schemas.microsoft.com/office/powerpoint/2010/main" val="1885130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Acknowledgements / Contributions</a:t>
            </a:r>
          </a:p>
        </p:txBody>
      </p:sp>
      <p:sp>
        <p:nvSpPr>
          <p:cNvPr id="8" name="TextBox 4"/>
          <p:cNvSpPr txBox="1">
            <a:spLocks noChangeArrowheads="1"/>
          </p:cNvSpPr>
          <p:nvPr/>
        </p:nvSpPr>
        <p:spPr bwMode="auto">
          <a:xfrm>
            <a:off x="838200" y="1512888"/>
            <a:ext cx="5257800" cy="4401205"/>
          </a:xfrm>
          <a:prstGeom prst="rect">
            <a:avLst/>
          </a:prstGeom>
          <a:noFill/>
          <a:ln>
            <a:noFill/>
          </a:ln>
        </p:spPr>
        <p:txBody>
          <a:bodyPr wrap="square">
            <a:spAutoFit/>
          </a:bodyPr>
          <a:lstStyle>
            <a:lvl1pPr>
              <a:defRPr sz="2000">
                <a:solidFill>
                  <a:srgbClr val="FFFFFF"/>
                </a:solidFill>
                <a:latin typeface="Gill Sans" charset="0"/>
                <a:ea typeface="ヒラギノ角ゴ ProN W3" charset="-128"/>
                <a:sym typeface="Gill Sans" charset="0"/>
              </a:defRPr>
            </a:lvl1pPr>
            <a:lvl2pPr marL="742950" indent="-285750">
              <a:defRPr sz="2000">
                <a:solidFill>
                  <a:srgbClr val="FFFFFF"/>
                </a:solidFill>
                <a:latin typeface="Gill Sans" charset="0"/>
                <a:ea typeface="ヒラギノ角ゴ ProN W3" charset="-128"/>
                <a:sym typeface="Gill Sans" charset="0"/>
              </a:defRPr>
            </a:lvl2pPr>
            <a:lvl3pPr marL="1143000" indent="-228600">
              <a:defRPr sz="2000">
                <a:solidFill>
                  <a:srgbClr val="FFFFFF"/>
                </a:solidFill>
                <a:latin typeface="Gill Sans" charset="0"/>
                <a:ea typeface="ヒラギノ角ゴ ProN W3" charset="-128"/>
                <a:sym typeface="Gill Sans" charset="0"/>
              </a:defRPr>
            </a:lvl3pPr>
            <a:lvl4pPr marL="1600200" indent="-228600">
              <a:defRPr sz="2000">
                <a:solidFill>
                  <a:srgbClr val="FFFFFF"/>
                </a:solidFill>
                <a:latin typeface="Gill Sans" charset="0"/>
                <a:ea typeface="ヒラギノ角ゴ ProN W3" charset="-128"/>
                <a:sym typeface="Gill Sans" charset="0"/>
              </a:defRPr>
            </a:lvl4pPr>
            <a:lvl5pPr marL="2057400" indent="-228600">
              <a:defRPr sz="20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r>
              <a:rPr lang="en-US" altLang="x-none" sz="1400" dirty="0">
                <a:solidFill>
                  <a:schemeClr val="tx1"/>
                </a:solidFill>
              </a:rPr>
              <a:t>These slides are Copyright 2019-  Charles R. Severance (</a:t>
            </a:r>
            <a:r>
              <a:rPr lang="en-US" altLang="x-none" sz="1400" dirty="0" err="1">
                <a:solidFill>
                  <a:schemeClr val="tx1"/>
                </a:solidFill>
              </a:rPr>
              <a:t>www.dr-chuck.com</a:t>
            </a:r>
            <a:r>
              <a:rPr lang="en-US" altLang="x-none" sz="1400" dirty="0">
                <a:solidFill>
                  <a:schemeClr val="tx1"/>
                </a:solidFill>
              </a:rPr>
              <a:t>) as part of www.dj4e.com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eaLnBrk="1" hangingPunct="1"/>
            <a:endParaRPr lang="en-US" altLang="x-none" sz="1400" dirty="0">
              <a:solidFill>
                <a:schemeClr val="tx1"/>
              </a:solidFill>
            </a:endParaRPr>
          </a:p>
          <a:p>
            <a:pPr eaLnBrk="1" hangingPunct="1"/>
            <a:r>
              <a:rPr lang="en-US" altLang="x-none" sz="1400" dirty="0">
                <a:solidFill>
                  <a:schemeClr val="tx1"/>
                </a:solidFill>
              </a:rPr>
              <a:t>Initial Development: Charles Severance, University of Michigan School of Information</a:t>
            </a:r>
          </a:p>
          <a:p>
            <a:pPr eaLnBrk="1" hangingPunct="1"/>
            <a:endParaRPr lang="en-US" altLang="x-none" sz="1400" dirty="0">
              <a:solidFill>
                <a:schemeClr val="tx1"/>
              </a:solidFill>
            </a:endParaRPr>
          </a:p>
          <a:p>
            <a:pPr eaLnBrk="1" hangingPunct="1"/>
            <a:r>
              <a:rPr lang="en-US" altLang="x-none" sz="1400" dirty="0">
                <a:solidFill>
                  <a:srgbClr val="FFCC66"/>
                </a:solidFill>
              </a:rPr>
              <a:t>Insert new Contributors and Translators here including names and dates</a:t>
            </a: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p:txBody>
      </p:sp>
      <p:sp>
        <p:nvSpPr>
          <p:cNvPr id="9" name="TextBox 5"/>
          <p:cNvSpPr txBox="1">
            <a:spLocks noChangeArrowheads="1"/>
          </p:cNvSpPr>
          <p:nvPr/>
        </p:nvSpPr>
        <p:spPr bwMode="auto">
          <a:xfrm>
            <a:off x="6310312" y="1512888"/>
            <a:ext cx="5257800" cy="4893647"/>
          </a:xfrm>
          <a:prstGeom prst="rect">
            <a:avLst/>
          </a:prstGeom>
          <a:noFill/>
          <a:ln>
            <a:noFill/>
          </a:ln>
        </p:spPr>
        <p:txBody>
          <a:bodyPr wrap="square">
            <a:spAutoFit/>
          </a:bodyPr>
          <a:lstStyle>
            <a:lvl1pPr>
              <a:defRPr sz="2000">
                <a:solidFill>
                  <a:srgbClr val="FFFFFF"/>
                </a:solidFill>
                <a:latin typeface="Gill Sans" charset="0"/>
                <a:ea typeface="ヒラギノ角ゴ ProN W3" charset="-128"/>
                <a:sym typeface="Gill Sans" charset="0"/>
              </a:defRPr>
            </a:lvl1pPr>
            <a:lvl2pPr marL="742950" indent="-285750">
              <a:defRPr sz="2000">
                <a:solidFill>
                  <a:srgbClr val="FFFFFF"/>
                </a:solidFill>
                <a:latin typeface="Gill Sans" charset="0"/>
                <a:ea typeface="ヒラギノ角ゴ ProN W3" charset="-128"/>
                <a:sym typeface="Gill Sans" charset="0"/>
              </a:defRPr>
            </a:lvl2pPr>
            <a:lvl3pPr marL="1143000" indent="-228600">
              <a:defRPr sz="2000">
                <a:solidFill>
                  <a:srgbClr val="FFFFFF"/>
                </a:solidFill>
                <a:latin typeface="Gill Sans" charset="0"/>
                <a:ea typeface="ヒラギノ角ゴ ProN W3" charset="-128"/>
                <a:sym typeface="Gill Sans" charset="0"/>
              </a:defRPr>
            </a:lvl3pPr>
            <a:lvl4pPr marL="1600200" indent="-228600">
              <a:defRPr sz="2000">
                <a:solidFill>
                  <a:srgbClr val="FFFFFF"/>
                </a:solidFill>
                <a:latin typeface="Gill Sans" charset="0"/>
                <a:ea typeface="ヒラギノ角ゴ ProN W3" charset="-128"/>
                <a:sym typeface="Gill Sans" charset="0"/>
              </a:defRPr>
            </a:lvl4pPr>
            <a:lvl5pPr marL="2057400" indent="-228600">
              <a:defRPr sz="20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algn="ctr" eaLnBrk="1" hangingPunct="1"/>
            <a:r>
              <a:rPr lang="en-US" altLang="x-none" sz="1200" dirty="0">
                <a:solidFill>
                  <a:srgbClr val="FFCC66"/>
                </a:solidFill>
                <a:latin typeface="Helvetica" charset="0"/>
                <a:ea typeface="ＭＳ Ｐゴシック" charset="-128"/>
                <a:sym typeface="Helvetica" charset="0"/>
              </a:rPr>
              <a:t>Continue new Contributors and Translators here</a:t>
            </a: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p:txBody>
      </p:sp>
    </p:spTree>
    <p:extLst>
      <p:ext uri="{BB962C8B-B14F-4D97-AF65-F5344CB8AC3E}">
        <p14:creationId xmlns:p14="http://schemas.microsoft.com/office/powerpoint/2010/main" val="1048975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394CA754-F830-6146-A287-294701BF015D}"/>
              </a:ext>
            </a:extLst>
          </p:cNvPr>
          <p:cNvSpPr>
            <a:spLocks noGrp="1"/>
          </p:cNvSpPr>
          <p:nvPr>
            <p:ph type="ctrTitle"/>
          </p:nvPr>
        </p:nvSpPr>
        <p:spPr/>
        <p:txBody>
          <a:bodyPr/>
          <a:lstStyle/>
          <a:p>
            <a:r>
              <a:rPr lang="en-US" altLang="zh-CN" dirty="0"/>
              <a:t>Forms</a:t>
            </a:r>
            <a:r>
              <a:rPr lang="zh-CN" altLang="en-US" dirty="0"/>
              <a:t> </a:t>
            </a:r>
            <a:r>
              <a:rPr lang="en-US" altLang="zh-CN" dirty="0"/>
              <a:t>in</a:t>
            </a:r>
            <a:r>
              <a:rPr lang="zh-CN" altLang="en-US" dirty="0"/>
              <a:t> </a:t>
            </a:r>
            <a:r>
              <a:rPr lang="en-US" altLang="zh-CN" dirty="0"/>
              <a:t>Django</a:t>
            </a:r>
            <a:endParaRPr lang="en-US" dirty="0"/>
          </a:p>
        </p:txBody>
      </p:sp>
      <p:sp>
        <p:nvSpPr>
          <p:cNvPr id="5" name="Rectangle 4"/>
          <p:cNvSpPr/>
          <p:nvPr/>
        </p:nvSpPr>
        <p:spPr>
          <a:xfrm>
            <a:off x="4733342" y="278098"/>
            <a:ext cx="7215642" cy="6347791"/>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a:t>Linux</a:t>
            </a:r>
          </a:p>
        </p:txBody>
      </p:sp>
      <p:sp>
        <p:nvSpPr>
          <p:cNvPr id="4" name="Rectangle 3"/>
          <p:cNvSpPr/>
          <p:nvPr/>
        </p:nvSpPr>
        <p:spPr>
          <a:xfrm>
            <a:off x="873960" y="278098"/>
            <a:ext cx="2465935" cy="6347791"/>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a:t>Browser</a:t>
            </a:r>
          </a:p>
        </p:txBody>
      </p:sp>
      <p:sp>
        <p:nvSpPr>
          <p:cNvPr id="6" name="Rectangle 5"/>
          <p:cNvSpPr/>
          <p:nvPr/>
        </p:nvSpPr>
        <p:spPr>
          <a:xfrm>
            <a:off x="5987216" y="870579"/>
            <a:ext cx="5702276" cy="5548575"/>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a:t>Django</a:t>
            </a:r>
          </a:p>
        </p:txBody>
      </p:sp>
      <p:sp>
        <p:nvSpPr>
          <p:cNvPr id="7" name="TextBox 6"/>
          <p:cNvSpPr txBox="1"/>
          <p:nvPr/>
        </p:nvSpPr>
        <p:spPr>
          <a:xfrm>
            <a:off x="5987216" y="404858"/>
            <a:ext cx="1295291" cy="369332"/>
          </a:xfrm>
          <a:prstGeom prst="rect">
            <a:avLst/>
          </a:prstGeom>
          <a:solidFill>
            <a:schemeClr val="bg1"/>
          </a:solidFill>
        </p:spPr>
        <p:txBody>
          <a:bodyPr wrap="none" rtlCol="0">
            <a:spAutoFit/>
          </a:bodyPr>
          <a:lstStyle/>
          <a:p>
            <a:r>
              <a:rPr lang="en-US" dirty="0" err="1"/>
              <a:t>WGSIConfig</a:t>
            </a:r>
            <a:endParaRPr lang="en-US" dirty="0"/>
          </a:p>
        </p:txBody>
      </p:sp>
      <p:sp>
        <p:nvSpPr>
          <p:cNvPr id="9" name="Rounded Rectangle 8"/>
          <p:cNvSpPr/>
          <p:nvPr/>
        </p:nvSpPr>
        <p:spPr>
          <a:xfrm>
            <a:off x="6347167" y="1101696"/>
            <a:ext cx="1086678" cy="1033669"/>
          </a:xfrm>
          <a:prstGeom prst="roundRect">
            <a:avLst/>
          </a:prstGeom>
          <a:solidFill>
            <a:srgbClr val="0070C0"/>
          </a:solidFill>
        </p:spPr>
        <p:style>
          <a:lnRef idx="1">
            <a:schemeClr val="dk1"/>
          </a:lnRef>
          <a:fillRef idx="2">
            <a:schemeClr val="dk1"/>
          </a:fillRef>
          <a:effectRef idx="1">
            <a:schemeClr val="dk1"/>
          </a:effectRef>
          <a:fontRef idx="minor">
            <a:schemeClr val="dk1"/>
          </a:fontRef>
        </p:style>
        <p:txBody>
          <a:bodyPr rtlCol="0" anchor="ctr"/>
          <a:lstStyle/>
          <a:p>
            <a:pPr algn="ctr"/>
            <a:r>
              <a:rPr lang="en-US">
                <a:solidFill>
                  <a:schemeClr val="tx1"/>
                </a:solidFill>
              </a:rPr>
              <a:t>Routing</a:t>
            </a:r>
          </a:p>
        </p:txBody>
      </p:sp>
      <p:sp>
        <p:nvSpPr>
          <p:cNvPr id="10" name="Rounded Rectangle 9"/>
          <p:cNvSpPr/>
          <p:nvPr/>
        </p:nvSpPr>
        <p:spPr>
          <a:xfrm>
            <a:off x="6347167" y="2675805"/>
            <a:ext cx="1086678" cy="1033669"/>
          </a:xfrm>
          <a:prstGeom prst="roundRect">
            <a:avLst/>
          </a:prstGeom>
          <a:solidFill>
            <a:srgbClr val="FF7F0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bg1"/>
                </a:solidFill>
              </a:rPr>
              <a:t>Views</a:t>
            </a:r>
          </a:p>
        </p:txBody>
      </p:sp>
      <p:sp>
        <p:nvSpPr>
          <p:cNvPr id="11" name="Can 10"/>
          <p:cNvSpPr/>
          <p:nvPr/>
        </p:nvSpPr>
        <p:spPr>
          <a:xfrm>
            <a:off x="9813128" y="4173528"/>
            <a:ext cx="1577009" cy="646266"/>
          </a:xfrm>
          <a:prstGeom prst="can">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p>
        </p:txBody>
      </p:sp>
      <p:sp>
        <p:nvSpPr>
          <p:cNvPr id="13" name="Rounded Rectangle 12"/>
          <p:cNvSpPr/>
          <p:nvPr/>
        </p:nvSpPr>
        <p:spPr>
          <a:xfrm>
            <a:off x="10090027" y="2904193"/>
            <a:ext cx="1367113" cy="51683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t>Templates</a:t>
            </a:r>
            <a:endParaRPr lang="en-US" dirty="0"/>
          </a:p>
        </p:txBody>
      </p:sp>
      <p:sp>
        <p:nvSpPr>
          <p:cNvPr id="16" name="Rounded Rectangle 15"/>
          <p:cNvSpPr/>
          <p:nvPr/>
        </p:nvSpPr>
        <p:spPr>
          <a:xfrm>
            <a:off x="7933975" y="404637"/>
            <a:ext cx="1603514" cy="36955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t>settings.py</a:t>
            </a:r>
            <a:endParaRPr lang="en-US" dirty="0"/>
          </a:p>
        </p:txBody>
      </p:sp>
      <p:cxnSp>
        <p:nvCxnSpPr>
          <p:cNvPr id="21" name="Straight Arrow Connector 20">
            <a:extLst>
              <a:ext uri="{C183D7F6-B498-43B3-948B-1728B52AA6E4}">
                <adec:decorative xmlns:adec="http://schemas.microsoft.com/office/drawing/2017/decorative" val="1"/>
              </a:ext>
            </a:extLst>
          </p:cNvPr>
          <p:cNvCxnSpPr/>
          <p:nvPr/>
        </p:nvCxnSpPr>
        <p:spPr>
          <a:xfrm flipH="1">
            <a:off x="7208365" y="589414"/>
            <a:ext cx="725611" cy="1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4999929" y="404637"/>
            <a:ext cx="516835" cy="6105958"/>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N</a:t>
            </a:r>
          </a:p>
          <a:p>
            <a:pPr algn="ctr"/>
            <a:r>
              <a:rPr lang="en-US" dirty="0"/>
              <a:t>G</a:t>
            </a:r>
          </a:p>
          <a:p>
            <a:pPr algn="ctr"/>
            <a:r>
              <a:rPr lang="en-US" dirty="0"/>
              <a:t>I</a:t>
            </a:r>
          </a:p>
          <a:p>
            <a:pPr algn="ctr"/>
            <a:r>
              <a:rPr lang="en-US" dirty="0"/>
              <a:t>N</a:t>
            </a:r>
            <a:br>
              <a:rPr lang="en-US" dirty="0"/>
            </a:br>
            <a:r>
              <a:rPr lang="en-US" dirty="0"/>
              <a:t>X</a:t>
            </a:r>
          </a:p>
          <a:p>
            <a:pPr algn="ctr"/>
            <a:endParaRPr lang="en-US" dirty="0"/>
          </a:p>
        </p:txBody>
      </p:sp>
      <p:cxnSp>
        <p:nvCxnSpPr>
          <p:cNvPr id="28" name="Straight Arrow Connector 27">
            <a:extLst>
              <a:ext uri="{C183D7F6-B498-43B3-948B-1728B52AA6E4}">
                <adec:decorative xmlns:adec="http://schemas.microsoft.com/office/drawing/2017/decorative" val="1"/>
              </a:ext>
            </a:extLst>
          </p:cNvPr>
          <p:cNvCxnSpPr>
            <a:stCxn id="15" idx="1"/>
            <a:endCxn id="9" idx="3"/>
          </p:cNvCxnSpPr>
          <p:nvPr/>
        </p:nvCxnSpPr>
        <p:spPr>
          <a:xfrm flipH="1">
            <a:off x="7433845" y="1610800"/>
            <a:ext cx="1404867" cy="773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C183D7F6-B498-43B3-948B-1728B52AA6E4}">
                <adec:decorative xmlns:adec="http://schemas.microsoft.com/office/drawing/2017/decorative" val="1"/>
              </a:ext>
            </a:extLst>
          </p:cNvPr>
          <p:cNvCxnSpPr>
            <a:stCxn id="24" idx="1"/>
            <a:endCxn id="10" idx="3"/>
          </p:cNvCxnSpPr>
          <p:nvPr/>
        </p:nvCxnSpPr>
        <p:spPr>
          <a:xfrm flipH="1">
            <a:off x="7433845" y="2574964"/>
            <a:ext cx="1025979" cy="6176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C183D7F6-B498-43B3-948B-1728B52AA6E4}">
                <adec:decorative xmlns:adec="http://schemas.microsoft.com/office/drawing/2017/decorative" val="1"/>
              </a:ext>
            </a:extLst>
          </p:cNvPr>
          <p:cNvCxnSpPr>
            <a:stCxn id="13" idx="1"/>
            <a:endCxn id="10" idx="3"/>
          </p:cNvCxnSpPr>
          <p:nvPr/>
        </p:nvCxnSpPr>
        <p:spPr>
          <a:xfrm flipH="1">
            <a:off x="7433845" y="3162611"/>
            <a:ext cx="2656182" cy="3002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C183D7F6-B498-43B3-948B-1728B52AA6E4}">
                <adec:decorative xmlns:adec="http://schemas.microsoft.com/office/drawing/2017/decorative" val="1"/>
              </a:ext>
            </a:extLst>
          </p:cNvPr>
          <p:cNvCxnSpPr>
            <a:stCxn id="14" idx="1"/>
            <a:endCxn id="10" idx="3"/>
          </p:cNvCxnSpPr>
          <p:nvPr/>
        </p:nvCxnSpPr>
        <p:spPr>
          <a:xfrm flipH="1" flipV="1">
            <a:off x="7433845" y="3192640"/>
            <a:ext cx="1025979" cy="5233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C183D7F6-B498-43B3-948B-1728B52AA6E4}">
                <adec:decorative xmlns:adec="http://schemas.microsoft.com/office/drawing/2017/decorative" val="1"/>
              </a:ext>
            </a:extLst>
          </p:cNvPr>
          <p:cNvCxnSpPr>
            <a:stCxn id="11" idx="2"/>
            <a:endCxn id="49" idx="3"/>
          </p:cNvCxnSpPr>
          <p:nvPr/>
        </p:nvCxnSpPr>
        <p:spPr>
          <a:xfrm flipH="1">
            <a:off x="9207965" y="4496661"/>
            <a:ext cx="605163" cy="435308"/>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8838712" y="1385733"/>
            <a:ext cx="1439996" cy="45013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urls.py</a:t>
            </a:r>
            <a:endParaRPr lang="en-US" dirty="0"/>
          </a:p>
        </p:txBody>
      </p:sp>
      <p:sp>
        <p:nvSpPr>
          <p:cNvPr id="24" name="Rounded Rectangle 23"/>
          <p:cNvSpPr/>
          <p:nvPr/>
        </p:nvSpPr>
        <p:spPr>
          <a:xfrm>
            <a:off x="8459824" y="2316546"/>
            <a:ext cx="1308844" cy="51683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views.py</a:t>
            </a:r>
            <a:endParaRPr lang="en-US" dirty="0"/>
          </a:p>
        </p:txBody>
      </p:sp>
      <p:sp>
        <p:nvSpPr>
          <p:cNvPr id="14" name="Rounded Rectangle 13"/>
          <p:cNvSpPr/>
          <p:nvPr/>
        </p:nvSpPr>
        <p:spPr>
          <a:xfrm>
            <a:off x="8459824" y="3465107"/>
            <a:ext cx="1355820" cy="50168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forms.py</a:t>
            </a:r>
            <a:endParaRPr lang="en-US" dirty="0"/>
          </a:p>
        </p:txBody>
      </p:sp>
      <p:sp>
        <p:nvSpPr>
          <p:cNvPr id="49" name="Rounded Rectangle 48"/>
          <p:cNvSpPr/>
          <p:nvPr/>
        </p:nvSpPr>
        <p:spPr>
          <a:xfrm>
            <a:off x="8121287" y="4415134"/>
            <a:ext cx="1086678" cy="1033669"/>
          </a:xfrm>
          <a:prstGeom prst="roundRect">
            <a:avLst/>
          </a:prstGeom>
          <a:solidFill>
            <a:srgbClr val="0070C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Models</a:t>
            </a:r>
          </a:p>
        </p:txBody>
      </p:sp>
      <p:cxnSp>
        <p:nvCxnSpPr>
          <p:cNvPr id="56" name="Straight Arrow Connector 55">
            <a:extLst>
              <a:ext uri="{C183D7F6-B498-43B3-948B-1728B52AA6E4}">
                <adec:decorative xmlns:adec="http://schemas.microsoft.com/office/drawing/2017/decorative" val="1"/>
              </a:ext>
            </a:extLst>
          </p:cNvPr>
          <p:cNvCxnSpPr>
            <a:stCxn id="76" idx="1"/>
            <a:endCxn id="49" idx="3"/>
          </p:cNvCxnSpPr>
          <p:nvPr/>
        </p:nvCxnSpPr>
        <p:spPr>
          <a:xfrm flipH="1" flipV="1">
            <a:off x="9207965" y="4931969"/>
            <a:ext cx="682363" cy="5168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C183D7F6-B498-43B3-948B-1728B52AA6E4}">
                <adec:decorative xmlns:adec="http://schemas.microsoft.com/office/drawing/2017/decorative" val="1"/>
              </a:ext>
            </a:extLst>
          </p:cNvPr>
          <p:cNvCxnSpPr>
            <a:endCxn id="10" idx="0"/>
          </p:cNvCxnSpPr>
          <p:nvPr/>
        </p:nvCxnSpPr>
        <p:spPr>
          <a:xfrm>
            <a:off x="6890506" y="2135365"/>
            <a:ext cx="0" cy="54044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C183D7F6-B498-43B3-948B-1728B52AA6E4}">
                <adec:decorative xmlns:adec="http://schemas.microsoft.com/office/drawing/2017/decorative" val="1"/>
              </a:ext>
            </a:extLst>
          </p:cNvPr>
          <p:cNvCxnSpPr>
            <a:stCxn id="49" idx="0"/>
            <a:endCxn id="10" idx="2"/>
          </p:cNvCxnSpPr>
          <p:nvPr/>
        </p:nvCxnSpPr>
        <p:spPr>
          <a:xfrm flipH="1" flipV="1">
            <a:off x="6890506" y="3709474"/>
            <a:ext cx="1774120" cy="70566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Cloud Callout 72">
            <a:extLst>
              <a:ext uri="{C183D7F6-B498-43B3-948B-1728B52AA6E4}">
                <adec:decorative xmlns:adec="http://schemas.microsoft.com/office/drawing/2017/decorative" val="1"/>
              </a:ext>
            </a:extLst>
          </p:cNvPr>
          <p:cNvSpPr/>
          <p:nvPr/>
        </p:nvSpPr>
        <p:spPr>
          <a:xfrm>
            <a:off x="3585593" y="2064215"/>
            <a:ext cx="934720" cy="653442"/>
          </a:xfrm>
          <a:prstGeom prst="cloudCallout">
            <a:avLst>
              <a:gd name="adj1" fmla="val 906"/>
              <a:gd name="adj2" fmla="val -1249"/>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ounded Rectangle 75"/>
          <p:cNvSpPr/>
          <p:nvPr/>
        </p:nvSpPr>
        <p:spPr>
          <a:xfrm>
            <a:off x="9890328" y="5197960"/>
            <a:ext cx="1357391" cy="50168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models.py</a:t>
            </a:r>
            <a:endParaRPr lang="en-US" dirty="0"/>
          </a:p>
        </p:txBody>
      </p:sp>
      <p:sp>
        <p:nvSpPr>
          <p:cNvPr id="77" name="Rectangle 76"/>
          <p:cNvSpPr/>
          <p:nvPr/>
        </p:nvSpPr>
        <p:spPr>
          <a:xfrm>
            <a:off x="1078762" y="404637"/>
            <a:ext cx="516835" cy="6105958"/>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a:p>
            <a:pPr algn="ctr"/>
            <a:r>
              <a:rPr lang="en-US" dirty="0"/>
              <a:t>O</a:t>
            </a:r>
          </a:p>
          <a:p>
            <a:pPr algn="ctr"/>
            <a:r>
              <a:rPr lang="en-US" dirty="0"/>
              <a:t>M</a:t>
            </a:r>
          </a:p>
        </p:txBody>
      </p:sp>
      <p:sp>
        <p:nvSpPr>
          <p:cNvPr id="78" name="Rounded Rectangle 77"/>
          <p:cNvSpPr/>
          <p:nvPr/>
        </p:nvSpPr>
        <p:spPr>
          <a:xfrm>
            <a:off x="2088487" y="2703730"/>
            <a:ext cx="1230519" cy="947790"/>
          </a:xfrm>
          <a:prstGeom prst="roundRect">
            <a:avLst/>
          </a:prstGeom>
          <a:solidFill>
            <a:srgbClr val="002060"/>
          </a:solidFill>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Parse</a:t>
            </a:r>
          </a:p>
          <a:p>
            <a:pPr algn="ctr"/>
            <a:r>
              <a:rPr lang="en-US" dirty="0">
                <a:solidFill>
                  <a:schemeClr val="tx1"/>
                </a:solidFill>
              </a:rPr>
              <a:t>Response</a:t>
            </a:r>
          </a:p>
        </p:txBody>
      </p:sp>
      <p:sp>
        <p:nvSpPr>
          <p:cNvPr id="79" name="Rectangle 78"/>
          <p:cNvSpPr/>
          <p:nvPr/>
        </p:nvSpPr>
        <p:spPr>
          <a:xfrm>
            <a:off x="1908003" y="4073744"/>
            <a:ext cx="1419280" cy="2345410"/>
          </a:xfrm>
          <a:prstGeom prst="rect">
            <a:avLst/>
          </a:prstGeom>
          <a:solidFill>
            <a:schemeClr val="tx1">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err="1"/>
              <a:t>Javascript</a:t>
            </a:r>
            <a:endParaRPr lang="en-US" dirty="0"/>
          </a:p>
        </p:txBody>
      </p:sp>
      <p:pic>
        <p:nvPicPr>
          <p:cNvPr id="81" name="Picture 80">
            <a:extLs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497" y="2609953"/>
            <a:ext cx="1473755" cy="1105316"/>
          </a:xfrm>
          <a:prstGeom prst="rect">
            <a:avLst/>
          </a:prstGeom>
        </p:spPr>
      </p:pic>
      <p:sp>
        <p:nvSpPr>
          <p:cNvPr id="41" name="Rounded Rectangle 40"/>
          <p:cNvSpPr/>
          <p:nvPr/>
        </p:nvSpPr>
        <p:spPr>
          <a:xfrm>
            <a:off x="8102028" y="5683135"/>
            <a:ext cx="1319815" cy="50168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admin.py</a:t>
            </a:r>
            <a:endParaRPr lang="en-US" dirty="0"/>
          </a:p>
        </p:txBody>
      </p:sp>
      <p:sp>
        <p:nvSpPr>
          <p:cNvPr id="39" name="Rounded Rectangle 38"/>
          <p:cNvSpPr/>
          <p:nvPr/>
        </p:nvSpPr>
        <p:spPr>
          <a:xfrm>
            <a:off x="6396262" y="4400416"/>
            <a:ext cx="1086678" cy="592481"/>
          </a:xfrm>
          <a:prstGeom prst="roundRect">
            <a:avLst/>
          </a:prstGeom>
          <a:solidFill>
            <a:srgbClr val="FF7F0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bg1"/>
                </a:solidFill>
              </a:rPr>
              <a:t>Shell</a:t>
            </a:r>
          </a:p>
        </p:txBody>
      </p:sp>
      <p:cxnSp>
        <p:nvCxnSpPr>
          <p:cNvPr id="43" name="Straight Arrow Connector 42">
            <a:extLst>
              <a:ext uri="{C183D7F6-B498-43B3-948B-1728B52AA6E4}">
                <adec:decorative xmlns:adec="http://schemas.microsoft.com/office/drawing/2017/decorative" val="1"/>
              </a:ext>
            </a:extLst>
          </p:cNvPr>
          <p:cNvCxnSpPr>
            <a:endCxn id="9" idx="1"/>
          </p:cNvCxnSpPr>
          <p:nvPr/>
        </p:nvCxnSpPr>
        <p:spPr>
          <a:xfrm>
            <a:off x="1337179" y="1543199"/>
            <a:ext cx="5009988" cy="75332"/>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C183D7F6-B498-43B3-948B-1728B52AA6E4}">
                <adec:decorative xmlns:adec="http://schemas.microsoft.com/office/drawing/2017/decorative" val="1"/>
              </a:ext>
            </a:extLst>
          </p:cNvPr>
          <p:cNvCxnSpPr>
            <a:stCxn id="10" idx="1"/>
            <a:endCxn id="78" idx="3"/>
          </p:cNvCxnSpPr>
          <p:nvPr/>
        </p:nvCxnSpPr>
        <p:spPr>
          <a:xfrm flipH="1" flipV="1">
            <a:off x="3319006" y="3177625"/>
            <a:ext cx="3028161" cy="15015"/>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C183D7F6-B498-43B3-948B-1728B52AA6E4}">
                <adec:decorative xmlns:adec="http://schemas.microsoft.com/office/drawing/2017/decorative" val="1"/>
              </a:ext>
            </a:extLst>
          </p:cNvPr>
          <p:cNvCxnSpPr>
            <a:stCxn id="78" idx="1"/>
            <a:endCxn id="77" idx="3"/>
          </p:cNvCxnSpPr>
          <p:nvPr/>
        </p:nvCxnSpPr>
        <p:spPr>
          <a:xfrm flipH="1">
            <a:off x="1595597" y="3177625"/>
            <a:ext cx="492890" cy="279991"/>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50" name="Rounded Rectangle 49"/>
          <p:cNvSpPr/>
          <p:nvPr/>
        </p:nvSpPr>
        <p:spPr>
          <a:xfrm>
            <a:off x="6428560" y="5430454"/>
            <a:ext cx="1086678" cy="592481"/>
          </a:xfrm>
          <a:prstGeom prst="roundRect">
            <a:avLst/>
          </a:prstGeom>
          <a:solidFill>
            <a:srgbClr val="FF7F0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bg1"/>
                </a:solidFill>
              </a:rPr>
              <a:t>/admin</a:t>
            </a:r>
          </a:p>
        </p:txBody>
      </p:sp>
      <p:cxnSp>
        <p:nvCxnSpPr>
          <p:cNvPr id="51" name="Straight Arrow Connector 50">
            <a:extLst>
              <a:ext uri="{C183D7F6-B498-43B3-948B-1728B52AA6E4}">
                <adec:decorative xmlns:adec="http://schemas.microsoft.com/office/drawing/2017/decorative" val="1"/>
              </a:ext>
            </a:extLst>
          </p:cNvPr>
          <p:cNvCxnSpPr>
            <a:stCxn id="49" idx="1"/>
            <a:endCxn id="39" idx="3"/>
          </p:cNvCxnSpPr>
          <p:nvPr/>
        </p:nvCxnSpPr>
        <p:spPr>
          <a:xfrm flipH="1" flipV="1">
            <a:off x="7482940" y="4696657"/>
            <a:ext cx="638347" cy="2353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C183D7F6-B498-43B3-948B-1728B52AA6E4}">
                <adec:decorative xmlns:adec="http://schemas.microsoft.com/office/drawing/2017/decorative" val="1"/>
              </a:ext>
            </a:extLst>
          </p:cNvPr>
          <p:cNvCxnSpPr>
            <a:stCxn id="49" idx="1"/>
            <a:endCxn id="50" idx="3"/>
          </p:cNvCxnSpPr>
          <p:nvPr/>
        </p:nvCxnSpPr>
        <p:spPr>
          <a:xfrm flipH="1">
            <a:off x="7515238" y="4931969"/>
            <a:ext cx="606049" cy="794726"/>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C183D7F6-B498-43B3-948B-1728B52AA6E4}">
                <adec:decorative xmlns:adec="http://schemas.microsoft.com/office/drawing/2017/decorative" val="1"/>
              </a:ext>
            </a:extLst>
          </p:cNvPr>
          <p:cNvCxnSpPr>
            <a:stCxn id="41" idx="1"/>
            <a:endCxn id="50" idx="3"/>
          </p:cNvCxnSpPr>
          <p:nvPr/>
        </p:nvCxnSpPr>
        <p:spPr>
          <a:xfrm flipH="1" flipV="1">
            <a:off x="7515238" y="5726695"/>
            <a:ext cx="586790" cy="2072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C183D7F6-B498-43B3-948B-1728B52AA6E4}">
                <adec:decorative xmlns:adec="http://schemas.microsoft.com/office/drawing/2017/decorative" val="1"/>
              </a:ext>
            </a:extLst>
          </p:cNvPr>
          <p:cNvCxnSpPr>
            <a:stCxn id="76" idx="1"/>
            <a:endCxn id="41" idx="3"/>
          </p:cNvCxnSpPr>
          <p:nvPr/>
        </p:nvCxnSpPr>
        <p:spPr>
          <a:xfrm flipH="1">
            <a:off x="9421843" y="5448803"/>
            <a:ext cx="468485" cy="4851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C183D7F6-B498-43B3-948B-1728B52AA6E4}">
                <adec:decorative xmlns:adec="http://schemas.microsoft.com/office/drawing/2017/decorative" val="1"/>
              </a:ext>
            </a:extLst>
          </p:cNvPr>
          <p:cNvCxnSpPr>
            <a:endCxn id="48" idx="2"/>
          </p:cNvCxnSpPr>
          <p:nvPr/>
        </p:nvCxnSpPr>
        <p:spPr>
          <a:xfrm flipV="1">
            <a:off x="691404" y="1668102"/>
            <a:ext cx="345527" cy="1384558"/>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C183D7F6-B498-43B3-948B-1728B52AA6E4}">
                <adec:decorative xmlns:adec="http://schemas.microsoft.com/office/drawing/2017/decorative" val="1"/>
              </a:ext>
            </a:extLst>
          </p:cNvPr>
          <p:cNvCxnSpPr>
            <a:stCxn id="77" idx="1"/>
          </p:cNvCxnSpPr>
          <p:nvPr/>
        </p:nvCxnSpPr>
        <p:spPr>
          <a:xfrm flipH="1" flipV="1">
            <a:off x="669158" y="3052660"/>
            <a:ext cx="409604" cy="404956"/>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8" name="Rounded Rectangle 47"/>
          <p:cNvSpPr/>
          <p:nvPr/>
        </p:nvSpPr>
        <p:spPr>
          <a:xfrm>
            <a:off x="692725" y="1396262"/>
            <a:ext cx="688412" cy="27184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Click</a:t>
            </a:r>
          </a:p>
        </p:txBody>
      </p:sp>
      <p:cxnSp>
        <p:nvCxnSpPr>
          <p:cNvPr id="52" name="Straight Arrow Connector 51">
            <a:extLst>
              <a:ext uri="{C183D7F6-B498-43B3-948B-1728B52AA6E4}">
                <adec:decorative xmlns:adec="http://schemas.microsoft.com/office/drawing/2017/decorative" val="1"/>
              </a:ext>
            </a:extLst>
          </p:cNvPr>
          <p:cNvCxnSpPr/>
          <p:nvPr/>
        </p:nvCxnSpPr>
        <p:spPr>
          <a:xfrm>
            <a:off x="6890506" y="2135365"/>
            <a:ext cx="196094" cy="54044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C183D7F6-B498-43B3-948B-1728B52AA6E4}">
                <adec:decorative xmlns:adec="http://schemas.microsoft.com/office/drawing/2017/decorative" val="1"/>
              </a:ext>
            </a:extLst>
          </p:cNvPr>
          <p:cNvCxnSpPr/>
          <p:nvPr/>
        </p:nvCxnSpPr>
        <p:spPr>
          <a:xfrm flipH="1">
            <a:off x="6629400" y="2135365"/>
            <a:ext cx="261106" cy="54044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C183D7F6-B498-43B3-948B-1728B52AA6E4}">
                <adec:decorative xmlns:adec="http://schemas.microsoft.com/office/drawing/2017/decorative" val="1"/>
              </a:ext>
            </a:extLst>
          </p:cNvPr>
          <p:cNvCxnSpPr>
            <a:endCxn id="13" idx="2"/>
          </p:cNvCxnSpPr>
          <p:nvPr/>
        </p:nvCxnSpPr>
        <p:spPr>
          <a:xfrm flipV="1">
            <a:off x="9813128" y="3421029"/>
            <a:ext cx="960456" cy="29492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C183D7F6-B498-43B3-948B-1728B52AA6E4}">
                <adec:decorative xmlns:adec="http://schemas.microsoft.com/office/drawing/2017/decorative" val="1"/>
              </a:ext>
            </a:extLst>
          </p:cNvPr>
          <p:cNvCxnSpPr>
            <a:stCxn id="14" idx="2"/>
            <a:endCxn id="49" idx="0"/>
          </p:cNvCxnSpPr>
          <p:nvPr/>
        </p:nvCxnSpPr>
        <p:spPr>
          <a:xfrm flipH="1">
            <a:off x="8664626" y="3966793"/>
            <a:ext cx="473108" cy="448341"/>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03800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1132418" y="640387"/>
            <a:ext cx="9927167" cy="714279"/>
          </a:xfrm>
        </p:spPr>
        <p:txBody>
          <a:bodyPr/>
          <a:lstStyle/>
          <a:p>
            <a:r>
              <a:rPr lang="en-US" altLang="en-US" sz="3733" dirty="0">
                <a:solidFill>
                  <a:srgbClr val="00FF00"/>
                </a:solidFill>
              </a:rPr>
              <a:t>Additional Source Information</a:t>
            </a:r>
          </a:p>
        </p:txBody>
      </p:sp>
      <p:sp>
        <p:nvSpPr>
          <p:cNvPr id="25602" name="Content Placeholder 2"/>
          <p:cNvSpPr>
            <a:spLocks noGrp="1"/>
          </p:cNvSpPr>
          <p:nvPr>
            <p:ph idx="1"/>
          </p:nvPr>
        </p:nvSpPr>
        <p:spPr>
          <a:xfrm>
            <a:off x="1132418" y="1498600"/>
            <a:ext cx="9927167" cy="4464051"/>
          </a:xfrm>
        </p:spPr>
        <p:txBody>
          <a:bodyPr anchor="t">
            <a:normAutofit/>
          </a:bodyPr>
          <a:lstStyle/>
          <a:p>
            <a:pPr>
              <a:buFontTx/>
              <a:buChar char="•"/>
            </a:pPr>
            <a:r>
              <a:rPr lang="en-US" altLang="en-US" sz="1600" dirty="0"/>
              <a:t>Portions of the text of these slides is adapted from the text </a:t>
            </a:r>
            <a:r>
              <a:rPr lang="en-US" altLang="en-US" sz="1600" dirty="0">
                <a:hlinkClick r:id="rId2"/>
              </a:rPr>
              <a:t>www.djangoproject.org</a:t>
            </a:r>
            <a:r>
              <a:rPr lang="en-US" altLang="en-US" sz="1600" dirty="0"/>
              <a:t> web site.  Those slides which use text from that site have a reference to the original text on that site. </a:t>
            </a:r>
            <a:r>
              <a:rPr lang="en-US" sz="1600" dirty="0"/>
              <a:t>Django is licensed under the three-clause BSD license.</a:t>
            </a:r>
            <a:endParaRPr lang="en-US" altLang="en-US" sz="1600" dirty="0"/>
          </a:p>
        </p:txBody>
      </p:sp>
    </p:spTree>
    <p:extLst>
      <p:ext uri="{BB962C8B-B14F-4D97-AF65-F5344CB8AC3E}">
        <p14:creationId xmlns:p14="http://schemas.microsoft.com/office/powerpoint/2010/main" val="1906482747"/>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Django's role in forms  (DRY)</a:t>
            </a:r>
          </a:p>
        </p:txBody>
      </p:sp>
      <p:sp>
        <p:nvSpPr>
          <p:cNvPr id="7" name="Rectangle 6"/>
          <p:cNvSpPr/>
          <p:nvPr/>
        </p:nvSpPr>
        <p:spPr>
          <a:xfrm>
            <a:off x="2205038" y="5784116"/>
            <a:ext cx="8305800" cy="369332"/>
          </a:xfrm>
          <a:prstGeom prst="rect">
            <a:avLst/>
          </a:prstGeom>
        </p:spPr>
        <p:txBody>
          <a:bodyPr wrap="square">
            <a:spAutoFit/>
          </a:bodyPr>
          <a:lstStyle/>
          <a:p>
            <a:r>
              <a:rPr lang="en-US" dirty="0">
                <a:solidFill>
                  <a:srgbClr val="FFFF00"/>
                </a:solidFill>
              </a:rPr>
              <a:t>https://</a:t>
            </a:r>
            <a:r>
              <a:rPr lang="en-US" dirty="0" err="1">
                <a:solidFill>
                  <a:srgbClr val="FFFF00"/>
                </a:solidFill>
              </a:rPr>
              <a:t>docs.djangoproject.com</a:t>
            </a:r>
            <a:r>
              <a:rPr lang="en-US" dirty="0">
                <a:solidFill>
                  <a:srgbClr val="FFFF00"/>
                </a:solidFill>
              </a:rPr>
              <a:t>/</a:t>
            </a:r>
            <a:r>
              <a:rPr lang="en-US" dirty="0" err="1">
                <a:solidFill>
                  <a:srgbClr val="FFFF00"/>
                </a:solidFill>
              </a:rPr>
              <a:t>en</a:t>
            </a:r>
            <a:r>
              <a:rPr lang="en-US" dirty="0">
                <a:solidFill>
                  <a:srgbClr val="FFFF00"/>
                </a:solidFill>
              </a:rPr>
              <a:t>/</a:t>
            </a:r>
            <a:r>
              <a:rPr lang="hr-HR" dirty="0">
                <a:solidFill>
                  <a:srgbClr val="FFFF00"/>
                </a:solidFill>
              </a:rPr>
              <a:t>3.0</a:t>
            </a:r>
            <a:r>
              <a:rPr lang="en-US" dirty="0">
                <a:solidFill>
                  <a:srgbClr val="FFFF00"/>
                </a:solidFill>
              </a:rPr>
              <a:t>/topics/forms/#</a:t>
            </a:r>
            <a:r>
              <a:rPr lang="en-US" dirty="0" err="1">
                <a:solidFill>
                  <a:srgbClr val="FFFF00"/>
                </a:solidFill>
              </a:rPr>
              <a:t>django</a:t>
            </a:r>
            <a:r>
              <a:rPr lang="en-US" dirty="0">
                <a:solidFill>
                  <a:srgbClr val="FFFF00"/>
                </a:solidFill>
              </a:rPr>
              <a:t>-s-role-in-forms</a:t>
            </a:r>
          </a:p>
        </p:txBody>
      </p:sp>
      <p:sp>
        <p:nvSpPr>
          <p:cNvPr id="9" name="Rectangle 8"/>
          <p:cNvSpPr/>
          <p:nvPr/>
        </p:nvSpPr>
        <p:spPr>
          <a:xfrm>
            <a:off x="838200" y="1690688"/>
            <a:ext cx="10163175" cy="3893374"/>
          </a:xfrm>
          <a:prstGeom prst="rect">
            <a:avLst/>
          </a:prstGeom>
          <a:solidFill>
            <a:schemeClr val="tx1"/>
          </a:solidFill>
        </p:spPr>
        <p:txBody>
          <a:bodyPr wrap="square">
            <a:spAutoFit/>
          </a:bodyPr>
          <a:lstStyle/>
          <a:p>
            <a:r>
              <a:rPr lang="en-US" sz="1900" dirty="0">
                <a:solidFill>
                  <a:srgbClr val="09442A"/>
                </a:solidFill>
              </a:rPr>
              <a:t>Handling forms is a complex business. Consider Django’s admin, where numerous items of data of several different types may need to be prepared for display in a form, rendered as HTML, edited using a convenient interface, returned to the server, validated and cleaned up, and then saved or passed on for further processing. Django’s form functionality can simplify and automate vast portions of this work, and can also do it more securely than most programmers would be able to do in code they wrote themselves.</a:t>
            </a:r>
          </a:p>
          <a:p>
            <a:endParaRPr lang="en-US" sz="1900" dirty="0">
              <a:solidFill>
                <a:srgbClr val="09442A"/>
              </a:solidFill>
            </a:endParaRPr>
          </a:p>
          <a:p>
            <a:r>
              <a:rPr lang="en-US" sz="1900" dirty="0">
                <a:solidFill>
                  <a:srgbClr val="09442A"/>
                </a:solidFill>
              </a:rPr>
              <a:t>Django handles three distinct parts of the work involved in forms:</a:t>
            </a:r>
          </a:p>
          <a:p>
            <a:pPr marL="285750" indent="-285750">
              <a:buFont typeface="Arial" charset="0"/>
              <a:buChar char="•"/>
            </a:pPr>
            <a:r>
              <a:rPr lang="en-US" sz="1900" dirty="0">
                <a:solidFill>
                  <a:srgbClr val="09442A"/>
                </a:solidFill>
              </a:rPr>
              <a:t>preparing and restructuring data to make it ready for rendering</a:t>
            </a:r>
          </a:p>
          <a:p>
            <a:pPr marL="285750" indent="-285750">
              <a:buFont typeface="Arial" charset="0"/>
              <a:buChar char="•"/>
            </a:pPr>
            <a:r>
              <a:rPr lang="en-US" sz="1900" dirty="0">
                <a:solidFill>
                  <a:srgbClr val="09442A"/>
                </a:solidFill>
              </a:rPr>
              <a:t>creating HTML forms for the data</a:t>
            </a:r>
          </a:p>
          <a:p>
            <a:pPr marL="285750" indent="-285750">
              <a:buFont typeface="Arial" charset="0"/>
              <a:buChar char="•"/>
            </a:pPr>
            <a:r>
              <a:rPr lang="en-US" sz="1900" dirty="0">
                <a:solidFill>
                  <a:srgbClr val="09442A"/>
                </a:solidFill>
              </a:rPr>
              <a:t>receiving and processing submitted forms and data from the client</a:t>
            </a:r>
          </a:p>
          <a:p>
            <a:pPr marL="285750" indent="-285750">
              <a:buFont typeface="Arial" charset="0"/>
              <a:buChar char="•"/>
            </a:pPr>
            <a:endParaRPr lang="en-US" sz="1900" dirty="0">
              <a:solidFill>
                <a:srgbClr val="09442A"/>
              </a:solidFill>
            </a:endParaRPr>
          </a:p>
          <a:p>
            <a:r>
              <a:rPr lang="en-US" sz="1900" dirty="0">
                <a:solidFill>
                  <a:srgbClr val="09442A"/>
                </a:solidFill>
              </a:rPr>
              <a:t>It is </a:t>
            </a:r>
            <a:r>
              <a:rPr lang="en-US" sz="1900" i="1" dirty="0">
                <a:solidFill>
                  <a:srgbClr val="09442A"/>
                </a:solidFill>
              </a:rPr>
              <a:t>possible</a:t>
            </a:r>
            <a:r>
              <a:rPr lang="en-US" sz="1900" dirty="0">
                <a:solidFill>
                  <a:srgbClr val="09442A"/>
                </a:solidFill>
              </a:rPr>
              <a:t> to write code that does all of this manually, but Django can take care of it all for you.</a:t>
            </a:r>
          </a:p>
        </p:txBody>
      </p:sp>
    </p:spTree>
    <p:extLst>
      <p:ext uri="{BB962C8B-B14F-4D97-AF65-F5344CB8AC3E}">
        <p14:creationId xmlns:p14="http://schemas.microsoft.com/office/powerpoint/2010/main" val="580451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 takes a lot of CSS to make forms pretty</a:t>
            </a:r>
          </a:p>
        </p:txBody>
      </p:sp>
      <p:pic>
        <p:nvPicPr>
          <p:cNvPr id="7" name="Picture 6" descr="screenshot of a form with two input cells: username and passwor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5763" y="1841499"/>
            <a:ext cx="8496300" cy="2489200"/>
          </a:xfrm>
          <a:prstGeom prst="rect">
            <a:avLst/>
          </a:prstGeom>
        </p:spPr>
      </p:pic>
      <p:sp>
        <p:nvSpPr>
          <p:cNvPr id="8" name="Rectangle 7"/>
          <p:cNvSpPr/>
          <p:nvPr/>
        </p:nvSpPr>
        <p:spPr>
          <a:xfrm>
            <a:off x="3054415" y="4730750"/>
            <a:ext cx="5698996" cy="369332"/>
          </a:xfrm>
          <a:prstGeom prst="rect">
            <a:avLst/>
          </a:prstGeom>
        </p:spPr>
        <p:txBody>
          <a:bodyPr wrap="none">
            <a:spAutoFit/>
          </a:bodyPr>
          <a:lstStyle/>
          <a:p>
            <a:r>
              <a:rPr lang="en-US" dirty="0">
                <a:solidFill>
                  <a:srgbClr val="FFFF00"/>
                </a:solidFill>
                <a:latin typeface="Courier" charset="0"/>
                <a:ea typeface="Courier" charset="0"/>
                <a:cs typeface="Courier" charset="0"/>
              </a:rPr>
              <a:t>https://samples.dj4e.com/accounts/login/</a:t>
            </a:r>
          </a:p>
        </p:txBody>
      </p:sp>
    </p:spTree>
    <p:extLst>
      <p:ext uri="{BB962C8B-B14F-4D97-AF65-F5344CB8AC3E}">
        <p14:creationId xmlns:p14="http://schemas.microsoft.com/office/powerpoint/2010/main" val="1275973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 Handling Flow is Actually Complex</a:t>
            </a:r>
          </a:p>
        </p:txBody>
      </p:sp>
      <p:sp>
        <p:nvSpPr>
          <p:cNvPr id="3" name="Content Placeholder 2"/>
          <p:cNvSpPr>
            <a:spLocks noGrp="1"/>
          </p:cNvSpPr>
          <p:nvPr>
            <p:ph idx="1"/>
          </p:nvPr>
        </p:nvSpPr>
        <p:spPr/>
        <p:txBody>
          <a:bodyPr>
            <a:normAutofit lnSpcReduction="10000"/>
          </a:bodyPr>
          <a:lstStyle/>
          <a:p>
            <a:r>
              <a:rPr lang="en-US" dirty="0"/>
              <a:t>Create</a:t>
            </a:r>
          </a:p>
          <a:p>
            <a:pPr lvl="1"/>
            <a:r>
              <a:rPr lang="en-US" dirty="0"/>
              <a:t>Produce empty form, check post data for validity, re-display form with errors if necessary, add the data to the database, and redirect the user to a success page with a success message</a:t>
            </a:r>
          </a:p>
          <a:p>
            <a:r>
              <a:rPr lang="en-US" dirty="0"/>
              <a:t>Update</a:t>
            </a:r>
          </a:p>
          <a:p>
            <a:pPr lvl="1"/>
            <a:r>
              <a:rPr lang="en-US" dirty="0"/>
              <a:t>Load old data, form with old data, check post data for validity, re-display form with errors if necessary, update the data to the database, and redirect the user to a success page with a success message</a:t>
            </a:r>
          </a:p>
          <a:p>
            <a:r>
              <a:rPr lang="en-US" dirty="0"/>
              <a:t>Delete</a:t>
            </a:r>
          </a:p>
          <a:p>
            <a:pPr lvl="1"/>
            <a:r>
              <a:rPr lang="en-US" dirty="0"/>
              <a:t>Load old data, produce confirmation page with a POST form, receive the post data, delete the record, and redirect the user to a success page with a success message</a:t>
            </a:r>
          </a:p>
          <a:p>
            <a:endParaRPr lang="en-US" dirty="0"/>
          </a:p>
        </p:txBody>
      </p:sp>
    </p:spTree>
    <p:extLst>
      <p:ext uri="{BB962C8B-B14F-4D97-AF65-F5344CB8AC3E}">
        <p14:creationId xmlns:p14="http://schemas.microsoft.com/office/powerpoint/2010/main" val="1256369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ounded Rectangle 47">
            <a:extLst>
              <a:ext uri="{C183D7F6-B498-43B3-948B-1728B52AA6E4}">
                <adec:decorative xmlns:adec="http://schemas.microsoft.com/office/drawing/2017/decorative" val="1"/>
              </a:ext>
            </a:extLst>
          </p:cNvPr>
          <p:cNvSpPr/>
          <p:nvPr/>
        </p:nvSpPr>
        <p:spPr>
          <a:xfrm>
            <a:off x="5876163" y="700359"/>
            <a:ext cx="2181995" cy="5322765"/>
          </a:xfrm>
          <a:prstGeom prst="roundRect">
            <a:avLst/>
          </a:prstGeom>
          <a:solidFill>
            <a:schemeClr val="tx1"/>
          </a:solidFill>
        </p:spPr>
        <p:style>
          <a:lnRef idx="1">
            <a:schemeClr val="dk1"/>
          </a:lnRef>
          <a:fillRef idx="2">
            <a:schemeClr val="dk1"/>
          </a:fillRef>
          <a:effectRef idx="1">
            <a:schemeClr val="dk1"/>
          </a:effectRef>
          <a:fontRef idx="minor">
            <a:schemeClr val="dk1"/>
          </a:fontRef>
        </p:style>
        <p:txBody>
          <a:bodyPr rtlCol="0" anchor="t"/>
          <a:lstStyle/>
          <a:p>
            <a:pPr algn="ctr"/>
            <a:endParaRPr lang="en-US" dirty="0">
              <a:solidFill>
                <a:schemeClr val="bg1"/>
              </a:solidFill>
            </a:endParaRPr>
          </a:p>
        </p:txBody>
      </p:sp>
      <p:sp>
        <p:nvSpPr>
          <p:cNvPr id="4" name="Title 3"/>
          <p:cNvSpPr>
            <a:spLocks noGrp="1"/>
          </p:cNvSpPr>
          <p:nvPr>
            <p:ph type="title"/>
          </p:nvPr>
        </p:nvSpPr>
        <p:spPr>
          <a:xfrm>
            <a:off x="8712586" y="5157788"/>
            <a:ext cx="3155563" cy="1325563"/>
          </a:xfrm>
        </p:spPr>
        <p:txBody>
          <a:bodyPr>
            <a:normAutofit/>
          </a:bodyPr>
          <a:lstStyle/>
          <a:p>
            <a:pPr algn="r"/>
            <a:r>
              <a:rPr lang="en-US" dirty="0"/>
              <a:t>Create Form Flow</a:t>
            </a:r>
          </a:p>
        </p:txBody>
      </p:sp>
      <p:sp>
        <p:nvSpPr>
          <p:cNvPr id="6" name="TextBox 5"/>
          <p:cNvSpPr txBox="1"/>
          <p:nvPr/>
        </p:nvSpPr>
        <p:spPr>
          <a:xfrm>
            <a:off x="3318225" y="828952"/>
            <a:ext cx="1367617" cy="369332"/>
          </a:xfrm>
          <a:prstGeom prst="rect">
            <a:avLst/>
          </a:prstGeom>
          <a:noFill/>
        </p:spPr>
        <p:txBody>
          <a:bodyPr wrap="none" rtlCol="0">
            <a:spAutoFit/>
          </a:bodyPr>
          <a:lstStyle/>
          <a:p>
            <a:pPr algn="ctr"/>
            <a:r>
              <a:rPr lang="en-US" dirty="0"/>
              <a:t>GET Request</a:t>
            </a:r>
          </a:p>
        </p:txBody>
      </p:sp>
      <p:sp>
        <p:nvSpPr>
          <p:cNvPr id="8" name="TextBox 7"/>
          <p:cNvSpPr txBox="1"/>
          <p:nvPr/>
        </p:nvSpPr>
        <p:spPr>
          <a:xfrm>
            <a:off x="3339385" y="1589674"/>
            <a:ext cx="1325299" cy="369332"/>
          </a:xfrm>
          <a:prstGeom prst="rect">
            <a:avLst/>
          </a:prstGeom>
          <a:noFill/>
        </p:spPr>
        <p:txBody>
          <a:bodyPr wrap="none" rtlCol="0">
            <a:spAutoFit/>
          </a:bodyPr>
          <a:lstStyle/>
          <a:p>
            <a:pPr algn="ctr"/>
            <a:r>
              <a:rPr lang="en-US" dirty="0"/>
              <a:t>Empty Form</a:t>
            </a:r>
          </a:p>
        </p:txBody>
      </p:sp>
      <p:sp>
        <p:nvSpPr>
          <p:cNvPr id="9" name="TextBox 8"/>
          <p:cNvSpPr txBox="1"/>
          <p:nvPr/>
        </p:nvSpPr>
        <p:spPr>
          <a:xfrm>
            <a:off x="1433418" y="2027182"/>
            <a:ext cx="1175771" cy="369332"/>
          </a:xfrm>
          <a:prstGeom prst="rect">
            <a:avLst/>
          </a:prstGeom>
          <a:noFill/>
        </p:spPr>
        <p:txBody>
          <a:bodyPr wrap="none" rtlCol="0">
            <a:spAutoFit/>
          </a:bodyPr>
          <a:lstStyle/>
          <a:p>
            <a:r>
              <a:rPr lang="en-US"/>
              <a:t>Enter </a:t>
            </a:r>
            <a:r>
              <a:rPr lang="en-US" dirty="0"/>
              <a:t>Data</a:t>
            </a:r>
          </a:p>
        </p:txBody>
      </p:sp>
      <p:sp>
        <p:nvSpPr>
          <p:cNvPr id="11" name="TextBox 10"/>
          <p:cNvSpPr txBox="1"/>
          <p:nvPr/>
        </p:nvSpPr>
        <p:spPr>
          <a:xfrm>
            <a:off x="3197069" y="2436114"/>
            <a:ext cx="1609929" cy="369332"/>
          </a:xfrm>
          <a:prstGeom prst="rect">
            <a:avLst/>
          </a:prstGeom>
          <a:noFill/>
        </p:spPr>
        <p:txBody>
          <a:bodyPr wrap="none" rtlCol="0">
            <a:spAutoFit/>
          </a:bodyPr>
          <a:lstStyle/>
          <a:p>
            <a:pPr algn="ctr"/>
            <a:r>
              <a:rPr lang="en-US" dirty="0"/>
              <a:t>POST with data</a:t>
            </a:r>
          </a:p>
        </p:txBody>
      </p:sp>
      <p:sp>
        <p:nvSpPr>
          <p:cNvPr id="15" name="TextBox 14"/>
          <p:cNvSpPr txBox="1"/>
          <p:nvPr/>
        </p:nvSpPr>
        <p:spPr>
          <a:xfrm>
            <a:off x="6252573" y="2929488"/>
            <a:ext cx="1429174" cy="369332"/>
          </a:xfrm>
          <a:prstGeom prst="rect">
            <a:avLst/>
          </a:prstGeom>
          <a:noFill/>
        </p:spPr>
        <p:txBody>
          <a:bodyPr wrap="none" rtlCol="0">
            <a:spAutoFit/>
          </a:bodyPr>
          <a:lstStyle/>
          <a:p>
            <a:pPr algn="ctr"/>
            <a:r>
              <a:rPr lang="en-US" dirty="0">
                <a:solidFill>
                  <a:schemeClr val="bg1"/>
                </a:solidFill>
              </a:rPr>
              <a:t>Validate Data</a:t>
            </a:r>
          </a:p>
        </p:txBody>
      </p:sp>
      <p:sp>
        <p:nvSpPr>
          <p:cNvPr id="16" name="TextBox 15"/>
          <p:cNvSpPr txBox="1"/>
          <p:nvPr/>
        </p:nvSpPr>
        <p:spPr>
          <a:xfrm>
            <a:off x="3021540" y="3315135"/>
            <a:ext cx="1960986" cy="369332"/>
          </a:xfrm>
          <a:prstGeom prst="rect">
            <a:avLst/>
          </a:prstGeom>
          <a:noFill/>
        </p:spPr>
        <p:txBody>
          <a:bodyPr wrap="none" rtlCol="0">
            <a:spAutoFit/>
          </a:bodyPr>
          <a:lstStyle/>
          <a:p>
            <a:pPr algn="ctr"/>
            <a:r>
              <a:rPr lang="en-US" dirty="0"/>
              <a:t>Form with old data</a:t>
            </a:r>
          </a:p>
        </p:txBody>
      </p:sp>
      <p:sp>
        <p:nvSpPr>
          <p:cNvPr id="17" name="TextBox 16"/>
          <p:cNvSpPr txBox="1"/>
          <p:nvPr/>
        </p:nvSpPr>
        <p:spPr>
          <a:xfrm>
            <a:off x="1554379" y="2851660"/>
            <a:ext cx="931665" cy="369332"/>
          </a:xfrm>
          <a:prstGeom prst="rect">
            <a:avLst/>
          </a:prstGeom>
          <a:noFill/>
        </p:spPr>
        <p:txBody>
          <a:bodyPr wrap="none" rtlCol="0">
            <a:spAutoFit/>
          </a:bodyPr>
          <a:lstStyle/>
          <a:p>
            <a:r>
              <a:rPr lang="en-US" dirty="0"/>
              <a:t>Fix Data</a:t>
            </a:r>
          </a:p>
        </p:txBody>
      </p:sp>
      <p:sp>
        <p:nvSpPr>
          <p:cNvPr id="18" name="TextBox 17"/>
          <p:cNvSpPr txBox="1"/>
          <p:nvPr/>
        </p:nvSpPr>
        <p:spPr>
          <a:xfrm>
            <a:off x="6382836" y="3897371"/>
            <a:ext cx="1168653" cy="369332"/>
          </a:xfrm>
          <a:prstGeom prst="rect">
            <a:avLst/>
          </a:prstGeom>
          <a:noFill/>
        </p:spPr>
        <p:txBody>
          <a:bodyPr wrap="none" rtlCol="0">
            <a:spAutoFit/>
          </a:bodyPr>
          <a:lstStyle/>
          <a:p>
            <a:pPr algn="ctr"/>
            <a:r>
              <a:rPr lang="en-US" dirty="0">
                <a:solidFill>
                  <a:schemeClr val="bg1"/>
                </a:solidFill>
              </a:rPr>
              <a:t>Store Data</a:t>
            </a:r>
          </a:p>
        </p:txBody>
      </p:sp>
      <p:sp>
        <p:nvSpPr>
          <p:cNvPr id="19" name="TextBox 18"/>
          <p:cNvSpPr txBox="1"/>
          <p:nvPr/>
        </p:nvSpPr>
        <p:spPr>
          <a:xfrm>
            <a:off x="2806514" y="4305870"/>
            <a:ext cx="2391039" cy="369332"/>
          </a:xfrm>
          <a:prstGeom prst="rect">
            <a:avLst/>
          </a:prstGeom>
          <a:noFill/>
        </p:spPr>
        <p:txBody>
          <a:bodyPr wrap="none" rtlCol="0">
            <a:spAutoFit/>
          </a:bodyPr>
          <a:lstStyle/>
          <a:p>
            <a:pPr algn="ctr"/>
            <a:r>
              <a:rPr lang="en-US" dirty="0"/>
              <a:t>Redirect to success URL</a:t>
            </a:r>
          </a:p>
        </p:txBody>
      </p:sp>
      <p:sp>
        <p:nvSpPr>
          <p:cNvPr id="20" name="TextBox 19"/>
          <p:cNvSpPr txBox="1"/>
          <p:nvPr/>
        </p:nvSpPr>
        <p:spPr>
          <a:xfrm>
            <a:off x="3135449" y="4728593"/>
            <a:ext cx="1733168" cy="369332"/>
          </a:xfrm>
          <a:prstGeom prst="rect">
            <a:avLst/>
          </a:prstGeom>
          <a:noFill/>
        </p:spPr>
        <p:txBody>
          <a:bodyPr wrap="none" rtlCol="0">
            <a:spAutoFit/>
          </a:bodyPr>
          <a:lstStyle/>
          <a:p>
            <a:pPr algn="ctr"/>
            <a:r>
              <a:rPr lang="en-US"/>
              <a:t>GET success URL</a:t>
            </a:r>
            <a:endParaRPr lang="en-US" dirty="0"/>
          </a:p>
        </p:txBody>
      </p:sp>
      <p:sp>
        <p:nvSpPr>
          <p:cNvPr id="21" name="TextBox 20"/>
          <p:cNvSpPr txBox="1"/>
          <p:nvPr/>
        </p:nvSpPr>
        <p:spPr>
          <a:xfrm>
            <a:off x="3078639" y="5468053"/>
            <a:ext cx="1846789" cy="369332"/>
          </a:xfrm>
          <a:prstGeom prst="rect">
            <a:avLst/>
          </a:prstGeom>
          <a:noFill/>
        </p:spPr>
        <p:txBody>
          <a:bodyPr wrap="none" rtlCol="0">
            <a:spAutoFit/>
          </a:bodyPr>
          <a:lstStyle/>
          <a:p>
            <a:pPr algn="ctr"/>
            <a:r>
              <a:rPr lang="en-US" dirty="0"/>
              <a:t>Success page Yay!</a:t>
            </a:r>
          </a:p>
        </p:txBody>
      </p:sp>
      <p:sp>
        <p:nvSpPr>
          <p:cNvPr id="23" name="Rectangle 22"/>
          <p:cNvSpPr/>
          <p:nvPr/>
        </p:nvSpPr>
        <p:spPr>
          <a:xfrm>
            <a:off x="6585740" y="3314144"/>
            <a:ext cx="762837" cy="369332"/>
          </a:xfrm>
          <a:prstGeom prst="rect">
            <a:avLst/>
          </a:prstGeom>
        </p:spPr>
        <p:txBody>
          <a:bodyPr wrap="none">
            <a:spAutoFit/>
          </a:bodyPr>
          <a:lstStyle/>
          <a:p>
            <a:pPr algn="ctr"/>
            <a:r>
              <a:rPr lang="en-US">
                <a:solidFill>
                  <a:schemeClr val="bg1"/>
                </a:solidFill>
              </a:rPr>
              <a:t>Error?</a:t>
            </a:r>
            <a:endParaRPr lang="en-US" dirty="0">
              <a:solidFill>
                <a:schemeClr val="bg1"/>
              </a:solidFill>
            </a:endParaRPr>
          </a:p>
        </p:txBody>
      </p:sp>
      <p:cxnSp>
        <p:nvCxnSpPr>
          <p:cNvPr id="26" name="Elbow Connector 25">
            <a:extLst>
              <a:ext uri="{C183D7F6-B498-43B3-948B-1728B52AA6E4}">
                <adec:decorative xmlns:adec="http://schemas.microsoft.com/office/drawing/2017/decorative" val="1"/>
              </a:ext>
            </a:extLst>
          </p:cNvPr>
          <p:cNvCxnSpPr>
            <a:stCxn id="6" idx="3"/>
            <a:endCxn id="8" idx="3"/>
          </p:cNvCxnSpPr>
          <p:nvPr/>
        </p:nvCxnSpPr>
        <p:spPr>
          <a:xfrm flipH="1">
            <a:off x="4664684" y="1013618"/>
            <a:ext cx="21158" cy="760722"/>
          </a:xfrm>
          <a:prstGeom prst="bentConnector3">
            <a:avLst>
              <a:gd name="adj1" fmla="val -11074534"/>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32" name="Can 31"/>
          <p:cNvSpPr/>
          <p:nvPr/>
        </p:nvSpPr>
        <p:spPr>
          <a:xfrm>
            <a:off x="9328211" y="2211302"/>
            <a:ext cx="1257300" cy="147346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model</a:t>
            </a:r>
          </a:p>
        </p:txBody>
      </p:sp>
      <p:cxnSp>
        <p:nvCxnSpPr>
          <p:cNvPr id="38" name="Elbow Connector 37">
            <a:extLst>
              <a:ext uri="{C183D7F6-B498-43B3-948B-1728B52AA6E4}">
                <adec:decorative xmlns:adec="http://schemas.microsoft.com/office/drawing/2017/decorative" val="1"/>
              </a:ext>
            </a:extLst>
          </p:cNvPr>
          <p:cNvCxnSpPr>
            <a:stCxn id="8" idx="1"/>
            <a:endCxn id="9" idx="0"/>
          </p:cNvCxnSpPr>
          <p:nvPr/>
        </p:nvCxnSpPr>
        <p:spPr>
          <a:xfrm rot="10800000" flipV="1">
            <a:off x="2021305" y="1774340"/>
            <a:ext cx="1318081" cy="252842"/>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a:extLst>
              <a:ext uri="{C183D7F6-B498-43B3-948B-1728B52AA6E4}">
                <adec:decorative xmlns:adec="http://schemas.microsoft.com/office/drawing/2017/decorative" val="1"/>
              </a:ext>
            </a:extLst>
          </p:cNvPr>
          <p:cNvCxnSpPr>
            <a:stCxn id="9" idx="2"/>
            <a:endCxn id="11" idx="1"/>
          </p:cNvCxnSpPr>
          <p:nvPr/>
        </p:nvCxnSpPr>
        <p:spPr>
          <a:xfrm rot="16200000" flipH="1">
            <a:off x="2497053" y="1920764"/>
            <a:ext cx="224266" cy="1175765"/>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416073" y="1196916"/>
            <a:ext cx="806631" cy="369332"/>
          </a:xfrm>
          <a:prstGeom prst="rect">
            <a:avLst/>
          </a:prstGeom>
          <a:noFill/>
        </p:spPr>
        <p:txBody>
          <a:bodyPr wrap="none" rtlCol="0">
            <a:spAutoFit/>
          </a:bodyPr>
          <a:lstStyle/>
          <a:p>
            <a:r>
              <a:rPr lang="en-US" dirty="0"/>
              <a:t>Cancel</a:t>
            </a:r>
          </a:p>
        </p:txBody>
      </p:sp>
      <p:cxnSp>
        <p:nvCxnSpPr>
          <p:cNvPr id="46" name="Straight Arrow Connector 45">
            <a:extLst>
              <a:ext uri="{C183D7F6-B498-43B3-948B-1728B52AA6E4}">
                <adec:decorative xmlns:adec="http://schemas.microsoft.com/office/drawing/2017/decorative" val="1"/>
              </a:ext>
            </a:extLst>
          </p:cNvPr>
          <p:cNvCxnSpPr>
            <a:stCxn id="8" idx="1"/>
            <a:endCxn id="44" idx="3"/>
          </p:cNvCxnSpPr>
          <p:nvPr/>
        </p:nvCxnSpPr>
        <p:spPr>
          <a:xfrm flipH="1" flipV="1">
            <a:off x="2222704" y="1381582"/>
            <a:ext cx="1116681" cy="392758"/>
          </a:xfrm>
          <a:prstGeom prst="straightConnector1">
            <a:avLst/>
          </a:prstGeom>
          <a:ln w="38100">
            <a:solidFill>
              <a:srgbClr val="00FDFF"/>
            </a:solidFill>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C183D7F6-B498-43B3-948B-1728B52AA6E4}">
                <adec:decorative xmlns:adec="http://schemas.microsoft.com/office/drawing/2017/decorative" val="1"/>
              </a:ext>
            </a:extLst>
          </p:cNvPr>
          <p:cNvCxnSpPr>
            <a:stCxn id="11" idx="3"/>
            <a:endCxn id="15" idx="0"/>
          </p:cNvCxnSpPr>
          <p:nvPr/>
        </p:nvCxnSpPr>
        <p:spPr>
          <a:xfrm>
            <a:off x="4806998" y="2620780"/>
            <a:ext cx="2160162" cy="308708"/>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C183D7F6-B498-43B3-948B-1728B52AA6E4}">
                <adec:decorative xmlns:adec="http://schemas.microsoft.com/office/drawing/2017/decorative" val="1"/>
              </a:ext>
            </a:extLst>
          </p:cNvPr>
          <p:cNvCxnSpPr>
            <a:stCxn id="23" idx="1"/>
            <a:endCxn id="16" idx="3"/>
          </p:cNvCxnSpPr>
          <p:nvPr/>
        </p:nvCxnSpPr>
        <p:spPr>
          <a:xfrm rot="10800000" flipV="1">
            <a:off x="4982526" y="3498809"/>
            <a:ext cx="1603214" cy="991"/>
          </a:xfrm>
          <a:prstGeom prst="bent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a:extLst>
              <a:ext uri="{C183D7F6-B498-43B3-948B-1728B52AA6E4}">
                <adec:decorative xmlns:adec="http://schemas.microsoft.com/office/drawing/2017/decorative" val="1"/>
              </a:ext>
            </a:extLst>
          </p:cNvPr>
          <p:cNvCxnSpPr>
            <a:stCxn id="16" idx="1"/>
            <a:endCxn id="17" idx="2"/>
          </p:cNvCxnSpPr>
          <p:nvPr/>
        </p:nvCxnSpPr>
        <p:spPr>
          <a:xfrm rot="10800000">
            <a:off x="2020212" y="3220993"/>
            <a:ext cx="1001328" cy="278809"/>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a:extLst>
              <a:ext uri="{C183D7F6-B498-43B3-948B-1728B52AA6E4}">
                <adec:decorative xmlns:adec="http://schemas.microsoft.com/office/drawing/2017/decorative" val="1"/>
              </a:ext>
            </a:extLst>
          </p:cNvPr>
          <p:cNvCxnSpPr>
            <a:stCxn id="17" idx="0"/>
            <a:endCxn id="11" idx="1"/>
          </p:cNvCxnSpPr>
          <p:nvPr/>
        </p:nvCxnSpPr>
        <p:spPr>
          <a:xfrm rot="5400000" flipH="1" flipV="1">
            <a:off x="2493200" y="2147792"/>
            <a:ext cx="230880" cy="1176857"/>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C183D7F6-B498-43B3-948B-1728B52AA6E4}">
                <adec:decorative xmlns:adec="http://schemas.microsoft.com/office/drawing/2017/decorative" val="1"/>
              </a:ext>
            </a:extLst>
          </p:cNvPr>
          <p:cNvCxnSpPr>
            <a:stCxn id="18" idx="3"/>
            <a:endCxn id="32" idx="2"/>
          </p:cNvCxnSpPr>
          <p:nvPr/>
        </p:nvCxnSpPr>
        <p:spPr>
          <a:xfrm flipV="1">
            <a:off x="7551489" y="2948033"/>
            <a:ext cx="1776722" cy="11340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a:extLst>
              <a:ext uri="{C183D7F6-B498-43B3-948B-1728B52AA6E4}">
                <adec:decorative xmlns:adec="http://schemas.microsoft.com/office/drawing/2017/decorative" val="1"/>
              </a:ext>
            </a:extLst>
          </p:cNvPr>
          <p:cNvCxnSpPr>
            <a:endCxn id="18" idx="0"/>
          </p:cNvCxnSpPr>
          <p:nvPr/>
        </p:nvCxnSpPr>
        <p:spPr>
          <a:xfrm rot="16200000" flipH="1">
            <a:off x="6860186" y="3790393"/>
            <a:ext cx="213893" cy="62"/>
          </a:xfrm>
          <a:prstGeom prst="bentConnector3">
            <a:avLst>
              <a:gd name="adj1" fmla="val 50000"/>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71" name="Elbow Connector 70">
            <a:extLst>
              <a:ext uri="{C183D7F6-B498-43B3-948B-1728B52AA6E4}">
                <adec:decorative xmlns:adec="http://schemas.microsoft.com/office/drawing/2017/decorative" val="1"/>
              </a:ext>
            </a:extLst>
          </p:cNvPr>
          <p:cNvCxnSpPr>
            <a:stCxn id="18" idx="2"/>
            <a:endCxn id="19" idx="3"/>
          </p:cNvCxnSpPr>
          <p:nvPr/>
        </p:nvCxnSpPr>
        <p:spPr>
          <a:xfrm rot="5400000">
            <a:off x="5970442" y="3493814"/>
            <a:ext cx="223833" cy="1769610"/>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6343214" y="5097925"/>
            <a:ext cx="1204497" cy="369332"/>
          </a:xfrm>
          <a:prstGeom prst="rect">
            <a:avLst/>
          </a:prstGeom>
          <a:noFill/>
        </p:spPr>
        <p:txBody>
          <a:bodyPr wrap="none" rtlCol="0">
            <a:spAutoFit/>
          </a:bodyPr>
          <a:lstStyle/>
          <a:p>
            <a:pPr algn="ctr"/>
            <a:r>
              <a:rPr lang="en-US" dirty="0">
                <a:solidFill>
                  <a:schemeClr val="bg1"/>
                </a:solidFill>
              </a:rPr>
              <a:t>Make Page</a:t>
            </a:r>
          </a:p>
        </p:txBody>
      </p:sp>
      <p:sp>
        <p:nvSpPr>
          <p:cNvPr id="75" name="TextBox 74"/>
          <p:cNvSpPr txBox="1"/>
          <p:nvPr/>
        </p:nvSpPr>
        <p:spPr>
          <a:xfrm>
            <a:off x="1270022" y="3761961"/>
            <a:ext cx="806631" cy="369332"/>
          </a:xfrm>
          <a:prstGeom prst="rect">
            <a:avLst/>
          </a:prstGeom>
          <a:noFill/>
        </p:spPr>
        <p:txBody>
          <a:bodyPr wrap="square" rtlCol="0">
            <a:spAutoFit/>
          </a:bodyPr>
          <a:lstStyle/>
          <a:p>
            <a:r>
              <a:rPr lang="en-US" dirty="0"/>
              <a:t>Cancel</a:t>
            </a:r>
          </a:p>
        </p:txBody>
      </p:sp>
      <p:cxnSp>
        <p:nvCxnSpPr>
          <p:cNvPr id="76" name="Straight Arrow Connector 75">
            <a:extLst>
              <a:ext uri="{C183D7F6-B498-43B3-948B-1728B52AA6E4}">
                <adec:decorative xmlns:adec="http://schemas.microsoft.com/office/drawing/2017/decorative" val="1"/>
              </a:ext>
            </a:extLst>
          </p:cNvPr>
          <p:cNvCxnSpPr>
            <a:stCxn id="16" idx="1"/>
          </p:cNvCxnSpPr>
          <p:nvPr/>
        </p:nvCxnSpPr>
        <p:spPr>
          <a:xfrm flipH="1">
            <a:off x="2076654" y="3499801"/>
            <a:ext cx="944886" cy="446826"/>
          </a:xfrm>
          <a:prstGeom prst="straightConnector1">
            <a:avLst/>
          </a:prstGeom>
          <a:ln w="38100">
            <a:solidFill>
              <a:srgbClr val="00FDFF"/>
            </a:solidFill>
            <a:tailEnd type="triangle"/>
          </a:ln>
        </p:spPr>
        <p:style>
          <a:lnRef idx="1">
            <a:schemeClr val="accent1"/>
          </a:lnRef>
          <a:fillRef idx="0">
            <a:schemeClr val="accent1"/>
          </a:fillRef>
          <a:effectRef idx="0">
            <a:schemeClr val="accent1"/>
          </a:effectRef>
          <a:fontRef idx="minor">
            <a:schemeClr val="tx1"/>
          </a:fontRef>
        </p:style>
      </p:cxnSp>
      <p:cxnSp>
        <p:nvCxnSpPr>
          <p:cNvPr id="79" name="Elbow Connector 78">
            <a:extLst>
              <a:ext uri="{C183D7F6-B498-43B3-948B-1728B52AA6E4}">
                <adec:decorative xmlns:adec="http://schemas.microsoft.com/office/drawing/2017/decorative" val="1"/>
              </a:ext>
            </a:extLst>
          </p:cNvPr>
          <p:cNvCxnSpPr>
            <a:stCxn id="19" idx="1"/>
            <a:endCxn id="20" idx="1"/>
          </p:cNvCxnSpPr>
          <p:nvPr/>
        </p:nvCxnSpPr>
        <p:spPr>
          <a:xfrm rot="10800000" flipH="1" flipV="1">
            <a:off x="2806513" y="4490535"/>
            <a:ext cx="328935" cy="422723"/>
          </a:xfrm>
          <a:prstGeom prst="bentConnector3">
            <a:avLst>
              <a:gd name="adj1" fmla="val -69497"/>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83" name="Elbow Connector 82">
            <a:extLst>
              <a:ext uri="{C183D7F6-B498-43B3-948B-1728B52AA6E4}">
                <adec:decorative xmlns:adec="http://schemas.microsoft.com/office/drawing/2017/decorative" val="1"/>
              </a:ext>
            </a:extLst>
          </p:cNvPr>
          <p:cNvCxnSpPr>
            <a:stCxn id="20" idx="3"/>
            <a:endCxn id="74" idx="0"/>
          </p:cNvCxnSpPr>
          <p:nvPr/>
        </p:nvCxnSpPr>
        <p:spPr>
          <a:xfrm>
            <a:off x="4868617" y="4913259"/>
            <a:ext cx="2076846" cy="184666"/>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a:extLst>
              <a:ext uri="{C183D7F6-B498-43B3-948B-1728B52AA6E4}">
                <adec:decorative xmlns:adec="http://schemas.microsoft.com/office/drawing/2017/decorative" val="1"/>
              </a:ext>
            </a:extLst>
          </p:cNvPr>
          <p:cNvCxnSpPr>
            <a:stCxn id="74" idx="2"/>
            <a:endCxn id="21" idx="3"/>
          </p:cNvCxnSpPr>
          <p:nvPr/>
        </p:nvCxnSpPr>
        <p:spPr>
          <a:xfrm rot="5400000">
            <a:off x="5842715" y="4549971"/>
            <a:ext cx="185462" cy="2020035"/>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94" name="Curved Connector 93">
            <a:extLst>
              <a:ext uri="{C183D7F6-B498-43B3-948B-1728B52AA6E4}">
                <adec:decorative xmlns:adec="http://schemas.microsoft.com/office/drawing/2017/decorative" val="1"/>
              </a:ext>
            </a:extLst>
          </p:cNvPr>
          <p:cNvCxnSpPr>
            <a:stCxn id="18" idx="3"/>
            <a:endCxn id="74" idx="3"/>
          </p:cNvCxnSpPr>
          <p:nvPr/>
        </p:nvCxnSpPr>
        <p:spPr>
          <a:xfrm flipH="1">
            <a:off x="7547711" y="4082037"/>
            <a:ext cx="3778" cy="1200554"/>
          </a:xfrm>
          <a:prstGeom prst="curvedConnector3">
            <a:avLst>
              <a:gd name="adj1" fmla="val -9076231"/>
            </a:avLst>
          </a:prstGeom>
          <a:ln w="38100">
            <a:solidFill>
              <a:srgbClr val="FF7F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7970415" y="4517230"/>
            <a:ext cx="1009956" cy="369332"/>
          </a:xfrm>
          <a:prstGeom prst="rect">
            <a:avLst/>
          </a:prstGeom>
          <a:solidFill>
            <a:schemeClr val="tx1"/>
          </a:solidFill>
          <a:ln>
            <a:solidFill>
              <a:srgbClr val="FF7F00"/>
            </a:solidFill>
          </a:ln>
        </p:spPr>
        <p:txBody>
          <a:bodyPr wrap="none" rtlCol="0">
            <a:spAutoFit/>
          </a:bodyPr>
          <a:lstStyle/>
          <a:p>
            <a:pPr algn="ctr"/>
            <a:r>
              <a:rPr lang="en-US">
                <a:solidFill>
                  <a:schemeClr val="bg1"/>
                </a:solidFill>
              </a:rPr>
              <a:t>Message</a:t>
            </a:r>
            <a:endParaRPr lang="en-US" dirty="0">
              <a:solidFill>
                <a:schemeClr val="bg1"/>
              </a:solidFill>
            </a:endParaRPr>
          </a:p>
        </p:txBody>
      </p:sp>
    </p:spTree>
    <p:extLst>
      <p:ext uri="{BB962C8B-B14F-4D97-AF65-F5344CB8AC3E}">
        <p14:creationId xmlns:p14="http://schemas.microsoft.com/office/powerpoint/2010/main" val="1826556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2471" y="5157788"/>
            <a:ext cx="2725678" cy="1325563"/>
          </a:xfrm>
        </p:spPr>
        <p:txBody>
          <a:bodyPr>
            <a:normAutofit/>
          </a:bodyPr>
          <a:lstStyle/>
          <a:p>
            <a:pPr algn="r"/>
            <a:r>
              <a:rPr lang="en-US" dirty="0"/>
              <a:t>Edit Form Flow</a:t>
            </a:r>
          </a:p>
        </p:txBody>
      </p:sp>
      <p:sp>
        <p:nvSpPr>
          <p:cNvPr id="5" name="Rounded Rectangle 4">
            <a:extLst>
              <a:ext uri="{C183D7F6-B498-43B3-948B-1728B52AA6E4}">
                <adec:decorative xmlns:adec="http://schemas.microsoft.com/office/drawing/2017/decorative" val="1"/>
              </a:ext>
            </a:extLst>
          </p:cNvPr>
          <p:cNvSpPr/>
          <p:nvPr/>
        </p:nvSpPr>
        <p:spPr>
          <a:xfrm>
            <a:off x="5876163" y="500063"/>
            <a:ext cx="2181995" cy="5594499"/>
          </a:xfrm>
          <a:prstGeom prst="roundRect">
            <a:avLst/>
          </a:prstGeom>
          <a:solidFill>
            <a:schemeClr val="tx1"/>
          </a:solidFill>
        </p:spPr>
        <p:style>
          <a:lnRef idx="1">
            <a:schemeClr val="dk1"/>
          </a:lnRef>
          <a:fillRef idx="2">
            <a:schemeClr val="dk1"/>
          </a:fillRef>
          <a:effectRef idx="1">
            <a:schemeClr val="dk1"/>
          </a:effectRef>
          <a:fontRef idx="minor">
            <a:schemeClr val="dk1"/>
          </a:fontRef>
        </p:style>
        <p:txBody>
          <a:bodyPr rtlCol="0" anchor="t"/>
          <a:lstStyle/>
          <a:p>
            <a:pPr algn="ctr"/>
            <a:endParaRPr lang="en-US" dirty="0">
              <a:solidFill>
                <a:schemeClr val="bg1"/>
              </a:solidFill>
            </a:endParaRPr>
          </a:p>
        </p:txBody>
      </p:sp>
      <p:sp>
        <p:nvSpPr>
          <p:cNvPr id="6" name="TextBox 5"/>
          <p:cNvSpPr txBox="1"/>
          <p:nvPr/>
        </p:nvSpPr>
        <p:spPr>
          <a:xfrm>
            <a:off x="3318225" y="486044"/>
            <a:ext cx="1367617" cy="369332"/>
          </a:xfrm>
          <a:prstGeom prst="rect">
            <a:avLst/>
          </a:prstGeom>
          <a:noFill/>
        </p:spPr>
        <p:txBody>
          <a:bodyPr wrap="none" rtlCol="0">
            <a:spAutoFit/>
          </a:bodyPr>
          <a:lstStyle/>
          <a:p>
            <a:pPr algn="ctr"/>
            <a:r>
              <a:rPr lang="en-US" dirty="0"/>
              <a:t>GET Request</a:t>
            </a:r>
          </a:p>
        </p:txBody>
      </p:sp>
      <p:sp>
        <p:nvSpPr>
          <p:cNvPr id="8" name="TextBox 7"/>
          <p:cNvSpPr txBox="1"/>
          <p:nvPr/>
        </p:nvSpPr>
        <p:spPr>
          <a:xfrm>
            <a:off x="3021540" y="1632532"/>
            <a:ext cx="1960986" cy="369332"/>
          </a:xfrm>
          <a:prstGeom prst="rect">
            <a:avLst/>
          </a:prstGeom>
          <a:noFill/>
        </p:spPr>
        <p:txBody>
          <a:bodyPr wrap="none" rtlCol="0">
            <a:spAutoFit/>
          </a:bodyPr>
          <a:lstStyle/>
          <a:p>
            <a:pPr algn="ctr"/>
            <a:r>
              <a:rPr lang="en-US" dirty="0"/>
              <a:t>Form with old data</a:t>
            </a:r>
          </a:p>
        </p:txBody>
      </p:sp>
      <p:sp>
        <p:nvSpPr>
          <p:cNvPr id="9" name="TextBox 8"/>
          <p:cNvSpPr txBox="1"/>
          <p:nvPr/>
        </p:nvSpPr>
        <p:spPr>
          <a:xfrm>
            <a:off x="1490570" y="2070040"/>
            <a:ext cx="1034257" cy="369332"/>
          </a:xfrm>
          <a:prstGeom prst="rect">
            <a:avLst/>
          </a:prstGeom>
          <a:noFill/>
        </p:spPr>
        <p:txBody>
          <a:bodyPr wrap="none" rtlCol="0">
            <a:spAutoFit/>
          </a:bodyPr>
          <a:lstStyle/>
          <a:p>
            <a:r>
              <a:rPr lang="en-US" dirty="0"/>
              <a:t>Edit Data</a:t>
            </a:r>
          </a:p>
        </p:txBody>
      </p:sp>
      <p:sp>
        <p:nvSpPr>
          <p:cNvPr id="11" name="TextBox 10"/>
          <p:cNvSpPr txBox="1"/>
          <p:nvPr/>
        </p:nvSpPr>
        <p:spPr>
          <a:xfrm>
            <a:off x="3197069" y="2478972"/>
            <a:ext cx="1609929" cy="369332"/>
          </a:xfrm>
          <a:prstGeom prst="rect">
            <a:avLst/>
          </a:prstGeom>
          <a:noFill/>
        </p:spPr>
        <p:txBody>
          <a:bodyPr wrap="none" rtlCol="0">
            <a:spAutoFit/>
          </a:bodyPr>
          <a:lstStyle/>
          <a:p>
            <a:pPr algn="ctr"/>
            <a:r>
              <a:rPr lang="en-US" dirty="0"/>
              <a:t>POST with data</a:t>
            </a:r>
          </a:p>
        </p:txBody>
      </p:sp>
      <p:sp>
        <p:nvSpPr>
          <p:cNvPr id="13" name="TextBox 12"/>
          <p:cNvSpPr txBox="1"/>
          <p:nvPr/>
        </p:nvSpPr>
        <p:spPr>
          <a:xfrm>
            <a:off x="6404345" y="869664"/>
            <a:ext cx="1125628" cy="369332"/>
          </a:xfrm>
          <a:prstGeom prst="rect">
            <a:avLst/>
          </a:prstGeom>
          <a:noFill/>
        </p:spPr>
        <p:txBody>
          <a:bodyPr wrap="none" rtlCol="0">
            <a:spAutoFit/>
          </a:bodyPr>
          <a:lstStyle/>
          <a:p>
            <a:pPr algn="ctr"/>
            <a:r>
              <a:rPr lang="en-US" dirty="0">
                <a:solidFill>
                  <a:schemeClr val="bg1"/>
                </a:solidFill>
              </a:rPr>
              <a:t>Load Data</a:t>
            </a:r>
          </a:p>
        </p:txBody>
      </p:sp>
      <p:sp>
        <p:nvSpPr>
          <p:cNvPr id="14" name="TextBox 13"/>
          <p:cNvSpPr txBox="1"/>
          <p:nvPr/>
        </p:nvSpPr>
        <p:spPr>
          <a:xfrm>
            <a:off x="3195981" y="1180736"/>
            <a:ext cx="1612108" cy="369332"/>
          </a:xfrm>
          <a:prstGeom prst="rect">
            <a:avLst/>
          </a:prstGeom>
          <a:noFill/>
        </p:spPr>
        <p:txBody>
          <a:bodyPr wrap="none" rtlCol="0">
            <a:spAutoFit/>
          </a:bodyPr>
          <a:lstStyle/>
          <a:p>
            <a:pPr algn="ctr"/>
            <a:r>
              <a:rPr lang="en-US" dirty="0"/>
              <a:t>Error  404 Page</a:t>
            </a:r>
          </a:p>
        </p:txBody>
      </p:sp>
      <p:sp>
        <p:nvSpPr>
          <p:cNvPr id="15" name="TextBox 14"/>
          <p:cNvSpPr txBox="1"/>
          <p:nvPr/>
        </p:nvSpPr>
        <p:spPr>
          <a:xfrm>
            <a:off x="6252573" y="2972346"/>
            <a:ext cx="1429174" cy="369332"/>
          </a:xfrm>
          <a:prstGeom prst="rect">
            <a:avLst/>
          </a:prstGeom>
          <a:noFill/>
        </p:spPr>
        <p:txBody>
          <a:bodyPr wrap="none" rtlCol="0">
            <a:spAutoFit/>
          </a:bodyPr>
          <a:lstStyle/>
          <a:p>
            <a:pPr algn="ctr"/>
            <a:r>
              <a:rPr lang="en-US" dirty="0">
                <a:solidFill>
                  <a:schemeClr val="bg1"/>
                </a:solidFill>
              </a:rPr>
              <a:t>Validate Data</a:t>
            </a:r>
          </a:p>
        </p:txBody>
      </p:sp>
      <p:sp>
        <p:nvSpPr>
          <p:cNvPr id="16" name="TextBox 15"/>
          <p:cNvSpPr txBox="1"/>
          <p:nvPr/>
        </p:nvSpPr>
        <p:spPr>
          <a:xfrm>
            <a:off x="3021540" y="3357993"/>
            <a:ext cx="1960986" cy="369332"/>
          </a:xfrm>
          <a:prstGeom prst="rect">
            <a:avLst/>
          </a:prstGeom>
          <a:noFill/>
        </p:spPr>
        <p:txBody>
          <a:bodyPr wrap="none" rtlCol="0">
            <a:spAutoFit/>
          </a:bodyPr>
          <a:lstStyle/>
          <a:p>
            <a:pPr algn="ctr"/>
            <a:r>
              <a:rPr lang="en-US" dirty="0"/>
              <a:t>Form with old data</a:t>
            </a:r>
          </a:p>
        </p:txBody>
      </p:sp>
      <p:sp>
        <p:nvSpPr>
          <p:cNvPr id="17" name="TextBox 16"/>
          <p:cNvSpPr txBox="1"/>
          <p:nvPr/>
        </p:nvSpPr>
        <p:spPr>
          <a:xfrm>
            <a:off x="1554379" y="2894518"/>
            <a:ext cx="931665" cy="369332"/>
          </a:xfrm>
          <a:prstGeom prst="rect">
            <a:avLst/>
          </a:prstGeom>
          <a:noFill/>
        </p:spPr>
        <p:txBody>
          <a:bodyPr wrap="none" rtlCol="0">
            <a:spAutoFit/>
          </a:bodyPr>
          <a:lstStyle/>
          <a:p>
            <a:r>
              <a:rPr lang="en-US" dirty="0"/>
              <a:t>Fix Data</a:t>
            </a:r>
          </a:p>
        </p:txBody>
      </p:sp>
      <p:sp>
        <p:nvSpPr>
          <p:cNvPr id="18" name="TextBox 17"/>
          <p:cNvSpPr txBox="1"/>
          <p:nvPr/>
        </p:nvSpPr>
        <p:spPr>
          <a:xfrm>
            <a:off x="6382836" y="4211694"/>
            <a:ext cx="1168653" cy="369332"/>
          </a:xfrm>
          <a:prstGeom prst="rect">
            <a:avLst/>
          </a:prstGeom>
          <a:noFill/>
        </p:spPr>
        <p:txBody>
          <a:bodyPr wrap="none" rtlCol="0">
            <a:spAutoFit/>
          </a:bodyPr>
          <a:lstStyle/>
          <a:p>
            <a:pPr algn="ctr"/>
            <a:r>
              <a:rPr lang="en-US" dirty="0">
                <a:solidFill>
                  <a:schemeClr val="bg1"/>
                </a:solidFill>
              </a:rPr>
              <a:t>Store Data</a:t>
            </a:r>
          </a:p>
        </p:txBody>
      </p:sp>
      <p:sp>
        <p:nvSpPr>
          <p:cNvPr id="19" name="TextBox 18"/>
          <p:cNvSpPr txBox="1"/>
          <p:nvPr/>
        </p:nvSpPr>
        <p:spPr>
          <a:xfrm>
            <a:off x="2806514" y="4620193"/>
            <a:ext cx="2391039" cy="369332"/>
          </a:xfrm>
          <a:prstGeom prst="rect">
            <a:avLst/>
          </a:prstGeom>
          <a:noFill/>
        </p:spPr>
        <p:txBody>
          <a:bodyPr wrap="none" rtlCol="0">
            <a:spAutoFit/>
          </a:bodyPr>
          <a:lstStyle/>
          <a:p>
            <a:pPr algn="ctr"/>
            <a:r>
              <a:rPr lang="en-US" dirty="0"/>
              <a:t>Redirect to success URL</a:t>
            </a:r>
          </a:p>
        </p:txBody>
      </p:sp>
      <p:sp>
        <p:nvSpPr>
          <p:cNvPr id="20" name="TextBox 19"/>
          <p:cNvSpPr txBox="1"/>
          <p:nvPr/>
        </p:nvSpPr>
        <p:spPr>
          <a:xfrm>
            <a:off x="3135449" y="5057204"/>
            <a:ext cx="1733168" cy="369332"/>
          </a:xfrm>
          <a:prstGeom prst="rect">
            <a:avLst/>
          </a:prstGeom>
          <a:noFill/>
        </p:spPr>
        <p:txBody>
          <a:bodyPr wrap="none" rtlCol="0">
            <a:spAutoFit/>
          </a:bodyPr>
          <a:lstStyle/>
          <a:p>
            <a:pPr algn="ctr"/>
            <a:r>
              <a:rPr lang="en-US"/>
              <a:t>GET success URL</a:t>
            </a:r>
            <a:endParaRPr lang="en-US" dirty="0"/>
          </a:p>
        </p:txBody>
      </p:sp>
      <p:sp>
        <p:nvSpPr>
          <p:cNvPr id="21" name="TextBox 20"/>
          <p:cNvSpPr txBox="1"/>
          <p:nvPr/>
        </p:nvSpPr>
        <p:spPr>
          <a:xfrm>
            <a:off x="3078639" y="5725230"/>
            <a:ext cx="1846789" cy="369332"/>
          </a:xfrm>
          <a:prstGeom prst="rect">
            <a:avLst/>
          </a:prstGeom>
          <a:noFill/>
        </p:spPr>
        <p:txBody>
          <a:bodyPr wrap="none" rtlCol="0">
            <a:spAutoFit/>
          </a:bodyPr>
          <a:lstStyle/>
          <a:p>
            <a:pPr algn="ctr"/>
            <a:r>
              <a:rPr lang="en-US" dirty="0"/>
              <a:t>Success page Yay!</a:t>
            </a:r>
          </a:p>
        </p:txBody>
      </p:sp>
      <p:sp>
        <p:nvSpPr>
          <p:cNvPr id="22" name="TextBox 21"/>
          <p:cNvSpPr txBox="1"/>
          <p:nvPr/>
        </p:nvSpPr>
        <p:spPr>
          <a:xfrm>
            <a:off x="6585740" y="1175850"/>
            <a:ext cx="762838" cy="369332"/>
          </a:xfrm>
          <a:prstGeom prst="rect">
            <a:avLst/>
          </a:prstGeom>
          <a:noFill/>
        </p:spPr>
        <p:txBody>
          <a:bodyPr wrap="none" rtlCol="0">
            <a:spAutoFit/>
          </a:bodyPr>
          <a:lstStyle/>
          <a:p>
            <a:pPr algn="ctr"/>
            <a:r>
              <a:rPr lang="en-US" dirty="0">
                <a:solidFill>
                  <a:schemeClr val="bg1"/>
                </a:solidFill>
              </a:rPr>
              <a:t>Error?</a:t>
            </a:r>
          </a:p>
        </p:txBody>
      </p:sp>
      <p:sp>
        <p:nvSpPr>
          <p:cNvPr id="23" name="Rectangle 22"/>
          <p:cNvSpPr/>
          <p:nvPr/>
        </p:nvSpPr>
        <p:spPr>
          <a:xfrm>
            <a:off x="6585740" y="3357002"/>
            <a:ext cx="762837" cy="369332"/>
          </a:xfrm>
          <a:prstGeom prst="rect">
            <a:avLst/>
          </a:prstGeom>
        </p:spPr>
        <p:txBody>
          <a:bodyPr wrap="none">
            <a:spAutoFit/>
          </a:bodyPr>
          <a:lstStyle/>
          <a:p>
            <a:pPr algn="ctr"/>
            <a:r>
              <a:rPr lang="en-US">
                <a:solidFill>
                  <a:schemeClr val="bg1"/>
                </a:solidFill>
              </a:rPr>
              <a:t>Error?</a:t>
            </a:r>
            <a:endParaRPr lang="en-US" dirty="0">
              <a:solidFill>
                <a:schemeClr val="bg1"/>
              </a:solidFill>
            </a:endParaRPr>
          </a:p>
        </p:txBody>
      </p:sp>
      <p:cxnSp>
        <p:nvCxnSpPr>
          <p:cNvPr id="26" name="Elbow Connector 25">
            <a:extLst>
              <a:ext uri="{C183D7F6-B498-43B3-948B-1728B52AA6E4}">
                <adec:decorative xmlns:adec="http://schemas.microsoft.com/office/drawing/2017/decorative" val="1"/>
              </a:ext>
            </a:extLst>
          </p:cNvPr>
          <p:cNvCxnSpPr>
            <a:stCxn id="6" idx="3"/>
            <a:endCxn id="13" idx="0"/>
          </p:cNvCxnSpPr>
          <p:nvPr/>
        </p:nvCxnSpPr>
        <p:spPr>
          <a:xfrm>
            <a:off x="4685842" y="670710"/>
            <a:ext cx="2281317" cy="198954"/>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C183D7F6-B498-43B3-948B-1728B52AA6E4}">
                <adec:decorative xmlns:adec="http://schemas.microsoft.com/office/drawing/2017/decorative" val="1"/>
              </a:ext>
            </a:extLst>
          </p:cNvPr>
          <p:cNvCxnSpPr>
            <a:stCxn id="22" idx="1"/>
            <a:endCxn id="14" idx="3"/>
          </p:cNvCxnSpPr>
          <p:nvPr/>
        </p:nvCxnSpPr>
        <p:spPr>
          <a:xfrm rot="10800000" flipV="1">
            <a:off x="4808090" y="1360516"/>
            <a:ext cx="1777651" cy="4886"/>
          </a:xfrm>
          <a:prstGeom prst="bent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Can 31"/>
          <p:cNvSpPr/>
          <p:nvPr/>
        </p:nvSpPr>
        <p:spPr>
          <a:xfrm>
            <a:off x="9328211" y="2211302"/>
            <a:ext cx="1257300" cy="147346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model</a:t>
            </a:r>
          </a:p>
        </p:txBody>
      </p:sp>
      <p:cxnSp>
        <p:nvCxnSpPr>
          <p:cNvPr id="34" name="Straight Arrow Connector 33">
            <a:extLst>
              <a:ext uri="{C183D7F6-B498-43B3-948B-1728B52AA6E4}">
                <adec:decorative xmlns:adec="http://schemas.microsoft.com/office/drawing/2017/decorative" val="1"/>
              </a:ext>
            </a:extLst>
          </p:cNvPr>
          <p:cNvCxnSpPr>
            <a:stCxn id="32" idx="2"/>
            <a:endCxn id="13" idx="3"/>
          </p:cNvCxnSpPr>
          <p:nvPr/>
        </p:nvCxnSpPr>
        <p:spPr>
          <a:xfrm flipH="1" flipV="1">
            <a:off x="7529973" y="1054330"/>
            <a:ext cx="1798238" cy="189370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a:extLst>
              <a:ext uri="{C183D7F6-B498-43B3-948B-1728B52AA6E4}">
                <adec:decorative xmlns:adec="http://schemas.microsoft.com/office/drawing/2017/decorative" val="1"/>
              </a:ext>
            </a:extLst>
          </p:cNvPr>
          <p:cNvCxnSpPr>
            <a:stCxn id="22" idx="2"/>
            <a:endCxn id="8" idx="3"/>
          </p:cNvCxnSpPr>
          <p:nvPr/>
        </p:nvCxnSpPr>
        <p:spPr>
          <a:xfrm rot="5400000">
            <a:off x="5838835" y="688874"/>
            <a:ext cx="272016" cy="1984633"/>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C183D7F6-B498-43B3-948B-1728B52AA6E4}">
                <adec:decorative xmlns:adec="http://schemas.microsoft.com/office/drawing/2017/decorative" val="1"/>
              </a:ext>
            </a:extLst>
          </p:cNvPr>
          <p:cNvCxnSpPr>
            <a:stCxn id="8" idx="1"/>
            <a:endCxn id="9" idx="0"/>
          </p:cNvCxnSpPr>
          <p:nvPr/>
        </p:nvCxnSpPr>
        <p:spPr>
          <a:xfrm rot="10800000" flipV="1">
            <a:off x="2007700" y="1817198"/>
            <a:ext cx="1013841" cy="252842"/>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a:extLst>
              <a:ext uri="{C183D7F6-B498-43B3-948B-1728B52AA6E4}">
                <adec:decorative xmlns:adec="http://schemas.microsoft.com/office/drawing/2017/decorative" val="1"/>
              </a:ext>
            </a:extLst>
          </p:cNvPr>
          <p:cNvCxnSpPr>
            <a:stCxn id="9" idx="2"/>
            <a:endCxn id="11" idx="1"/>
          </p:cNvCxnSpPr>
          <p:nvPr/>
        </p:nvCxnSpPr>
        <p:spPr>
          <a:xfrm rot="16200000" flipH="1">
            <a:off x="2490251" y="1956820"/>
            <a:ext cx="224266" cy="1189370"/>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416073" y="1239774"/>
            <a:ext cx="806631" cy="369332"/>
          </a:xfrm>
          <a:prstGeom prst="rect">
            <a:avLst/>
          </a:prstGeom>
          <a:noFill/>
        </p:spPr>
        <p:txBody>
          <a:bodyPr wrap="none" rtlCol="0">
            <a:spAutoFit/>
          </a:bodyPr>
          <a:lstStyle/>
          <a:p>
            <a:r>
              <a:rPr lang="en-US" dirty="0"/>
              <a:t>Cancel</a:t>
            </a:r>
          </a:p>
        </p:txBody>
      </p:sp>
      <p:cxnSp>
        <p:nvCxnSpPr>
          <p:cNvPr id="46" name="Straight Arrow Connector 45">
            <a:extLst>
              <a:ext uri="{C183D7F6-B498-43B3-948B-1728B52AA6E4}">
                <adec:decorative xmlns:adec="http://schemas.microsoft.com/office/drawing/2017/decorative" val="1"/>
              </a:ext>
            </a:extLst>
          </p:cNvPr>
          <p:cNvCxnSpPr>
            <a:stCxn id="8" idx="1"/>
            <a:endCxn id="44" idx="3"/>
          </p:cNvCxnSpPr>
          <p:nvPr/>
        </p:nvCxnSpPr>
        <p:spPr>
          <a:xfrm flipH="1" flipV="1">
            <a:off x="2222704" y="1424440"/>
            <a:ext cx="798836" cy="392758"/>
          </a:xfrm>
          <a:prstGeom prst="straightConnector1">
            <a:avLst/>
          </a:prstGeom>
          <a:ln w="38100">
            <a:solidFill>
              <a:srgbClr val="00FDFF"/>
            </a:solidFill>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C183D7F6-B498-43B3-948B-1728B52AA6E4}">
                <adec:decorative xmlns:adec="http://schemas.microsoft.com/office/drawing/2017/decorative" val="1"/>
              </a:ext>
            </a:extLst>
          </p:cNvPr>
          <p:cNvCxnSpPr>
            <a:stCxn id="11" idx="3"/>
            <a:endCxn id="15" idx="0"/>
          </p:cNvCxnSpPr>
          <p:nvPr/>
        </p:nvCxnSpPr>
        <p:spPr>
          <a:xfrm>
            <a:off x="4806998" y="2663638"/>
            <a:ext cx="2160162" cy="308708"/>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C183D7F6-B498-43B3-948B-1728B52AA6E4}">
                <adec:decorative xmlns:adec="http://schemas.microsoft.com/office/drawing/2017/decorative" val="1"/>
              </a:ext>
            </a:extLst>
          </p:cNvPr>
          <p:cNvCxnSpPr>
            <a:stCxn id="23" idx="1"/>
            <a:endCxn id="16" idx="3"/>
          </p:cNvCxnSpPr>
          <p:nvPr/>
        </p:nvCxnSpPr>
        <p:spPr>
          <a:xfrm rot="10800000" flipV="1">
            <a:off x="4982526" y="3541667"/>
            <a:ext cx="1603214" cy="991"/>
          </a:xfrm>
          <a:prstGeom prst="bent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a:extLst>
              <a:ext uri="{C183D7F6-B498-43B3-948B-1728B52AA6E4}">
                <adec:decorative xmlns:adec="http://schemas.microsoft.com/office/drawing/2017/decorative" val="1"/>
              </a:ext>
            </a:extLst>
          </p:cNvPr>
          <p:cNvCxnSpPr>
            <a:stCxn id="16" idx="1"/>
            <a:endCxn id="17" idx="2"/>
          </p:cNvCxnSpPr>
          <p:nvPr/>
        </p:nvCxnSpPr>
        <p:spPr>
          <a:xfrm rot="10800000">
            <a:off x="2020212" y="3263851"/>
            <a:ext cx="1001328" cy="278809"/>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a:extLst>
              <a:ext uri="{C183D7F6-B498-43B3-948B-1728B52AA6E4}">
                <adec:decorative xmlns:adec="http://schemas.microsoft.com/office/drawing/2017/decorative" val="1"/>
              </a:ext>
            </a:extLst>
          </p:cNvPr>
          <p:cNvCxnSpPr>
            <a:stCxn id="17" idx="0"/>
            <a:endCxn id="11" idx="1"/>
          </p:cNvCxnSpPr>
          <p:nvPr/>
        </p:nvCxnSpPr>
        <p:spPr>
          <a:xfrm rot="5400000" flipH="1" flipV="1">
            <a:off x="2493200" y="2190650"/>
            <a:ext cx="230880" cy="1176857"/>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C183D7F6-B498-43B3-948B-1728B52AA6E4}">
                <adec:decorative xmlns:adec="http://schemas.microsoft.com/office/drawing/2017/decorative" val="1"/>
              </a:ext>
            </a:extLst>
          </p:cNvPr>
          <p:cNvCxnSpPr>
            <a:stCxn id="18" idx="3"/>
            <a:endCxn id="32" idx="2"/>
          </p:cNvCxnSpPr>
          <p:nvPr/>
        </p:nvCxnSpPr>
        <p:spPr>
          <a:xfrm flipV="1">
            <a:off x="7551489" y="2948033"/>
            <a:ext cx="1776722" cy="144832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1" name="Elbow Connector 70">
            <a:extLst>
              <a:ext uri="{C183D7F6-B498-43B3-948B-1728B52AA6E4}">
                <adec:decorative xmlns:adec="http://schemas.microsoft.com/office/drawing/2017/decorative" val="1"/>
              </a:ext>
            </a:extLst>
          </p:cNvPr>
          <p:cNvCxnSpPr>
            <a:stCxn id="18" idx="2"/>
            <a:endCxn id="19" idx="3"/>
          </p:cNvCxnSpPr>
          <p:nvPr/>
        </p:nvCxnSpPr>
        <p:spPr>
          <a:xfrm rot="5400000">
            <a:off x="5970442" y="3808137"/>
            <a:ext cx="223833" cy="1769610"/>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6343214" y="5426536"/>
            <a:ext cx="1204497" cy="369332"/>
          </a:xfrm>
          <a:prstGeom prst="rect">
            <a:avLst/>
          </a:prstGeom>
          <a:noFill/>
        </p:spPr>
        <p:txBody>
          <a:bodyPr wrap="none" rtlCol="0">
            <a:spAutoFit/>
          </a:bodyPr>
          <a:lstStyle/>
          <a:p>
            <a:pPr algn="ctr"/>
            <a:r>
              <a:rPr lang="en-US" dirty="0">
                <a:solidFill>
                  <a:schemeClr val="bg1"/>
                </a:solidFill>
              </a:rPr>
              <a:t>Make Page</a:t>
            </a:r>
          </a:p>
        </p:txBody>
      </p:sp>
      <p:sp>
        <p:nvSpPr>
          <p:cNvPr id="75" name="TextBox 74"/>
          <p:cNvSpPr txBox="1"/>
          <p:nvPr/>
        </p:nvSpPr>
        <p:spPr>
          <a:xfrm>
            <a:off x="1270022" y="3804819"/>
            <a:ext cx="806631" cy="369332"/>
          </a:xfrm>
          <a:prstGeom prst="rect">
            <a:avLst/>
          </a:prstGeom>
          <a:noFill/>
        </p:spPr>
        <p:txBody>
          <a:bodyPr wrap="square" rtlCol="0">
            <a:spAutoFit/>
          </a:bodyPr>
          <a:lstStyle/>
          <a:p>
            <a:r>
              <a:rPr lang="en-US" dirty="0"/>
              <a:t>Cancel</a:t>
            </a:r>
          </a:p>
        </p:txBody>
      </p:sp>
      <p:cxnSp>
        <p:nvCxnSpPr>
          <p:cNvPr id="76" name="Straight Arrow Connector 75">
            <a:extLst>
              <a:ext uri="{C183D7F6-B498-43B3-948B-1728B52AA6E4}">
                <adec:decorative xmlns:adec="http://schemas.microsoft.com/office/drawing/2017/decorative" val="1"/>
              </a:ext>
            </a:extLst>
          </p:cNvPr>
          <p:cNvCxnSpPr>
            <a:stCxn id="16" idx="1"/>
          </p:cNvCxnSpPr>
          <p:nvPr/>
        </p:nvCxnSpPr>
        <p:spPr>
          <a:xfrm flipH="1">
            <a:off x="2076654" y="3542659"/>
            <a:ext cx="944886" cy="446826"/>
          </a:xfrm>
          <a:prstGeom prst="straightConnector1">
            <a:avLst/>
          </a:prstGeom>
          <a:ln w="38100">
            <a:solidFill>
              <a:srgbClr val="00FDFF"/>
            </a:solidFill>
            <a:tailEnd type="triangle"/>
          </a:ln>
        </p:spPr>
        <p:style>
          <a:lnRef idx="1">
            <a:schemeClr val="accent1"/>
          </a:lnRef>
          <a:fillRef idx="0">
            <a:schemeClr val="accent1"/>
          </a:fillRef>
          <a:effectRef idx="0">
            <a:schemeClr val="accent1"/>
          </a:effectRef>
          <a:fontRef idx="minor">
            <a:schemeClr val="tx1"/>
          </a:fontRef>
        </p:style>
      </p:cxnSp>
      <p:cxnSp>
        <p:nvCxnSpPr>
          <p:cNvPr id="79" name="Elbow Connector 78">
            <a:extLst>
              <a:ext uri="{C183D7F6-B498-43B3-948B-1728B52AA6E4}">
                <adec:decorative xmlns:adec="http://schemas.microsoft.com/office/drawing/2017/decorative" val="1"/>
              </a:ext>
            </a:extLst>
          </p:cNvPr>
          <p:cNvCxnSpPr>
            <a:endCxn id="20" idx="1"/>
          </p:cNvCxnSpPr>
          <p:nvPr/>
        </p:nvCxnSpPr>
        <p:spPr>
          <a:xfrm rot="10800000" flipH="1" flipV="1">
            <a:off x="2806513" y="4819146"/>
            <a:ext cx="328935" cy="422723"/>
          </a:xfrm>
          <a:prstGeom prst="bentConnector3">
            <a:avLst>
              <a:gd name="adj1" fmla="val -69497"/>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83" name="Elbow Connector 82">
            <a:extLst>
              <a:ext uri="{C183D7F6-B498-43B3-948B-1728B52AA6E4}">
                <adec:decorative xmlns:adec="http://schemas.microsoft.com/office/drawing/2017/decorative" val="1"/>
              </a:ext>
            </a:extLst>
          </p:cNvPr>
          <p:cNvCxnSpPr>
            <a:stCxn id="20" idx="3"/>
            <a:endCxn id="74" idx="0"/>
          </p:cNvCxnSpPr>
          <p:nvPr/>
        </p:nvCxnSpPr>
        <p:spPr>
          <a:xfrm>
            <a:off x="4868617" y="5241870"/>
            <a:ext cx="2076846" cy="184666"/>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a:extLst>
              <a:ext uri="{C183D7F6-B498-43B3-948B-1728B52AA6E4}">
                <adec:decorative xmlns:adec="http://schemas.microsoft.com/office/drawing/2017/decorative" val="1"/>
              </a:ext>
            </a:extLst>
          </p:cNvPr>
          <p:cNvCxnSpPr>
            <a:stCxn id="74" idx="2"/>
            <a:endCxn id="21" idx="3"/>
          </p:cNvCxnSpPr>
          <p:nvPr/>
        </p:nvCxnSpPr>
        <p:spPr>
          <a:xfrm rot="5400000">
            <a:off x="5878432" y="4842865"/>
            <a:ext cx="114028" cy="2020035"/>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94" name="Curved Connector 93">
            <a:extLst>
              <a:ext uri="{C183D7F6-B498-43B3-948B-1728B52AA6E4}">
                <adec:decorative xmlns:adec="http://schemas.microsoft.com/office/drawing/2017/decorative" val="1"/>
              </a:ext>
            </a:extLst>
          </p:cNvPr>
          <p:cNvCxnSpPr>
            <a:stCxn id="18" idx="3"/>
            <a:endCxn id="74" idx="3"/>
          </p:cNvCxnSpPr>
          <p:nvPr/>
        </p:nvCxnSpPr>
        <p:spPr>
          <a:xfrm flipH="1">
            <a:off x="7547711" y="4396360"/>
            <a:ext cx="3778" cy="1214842"/>
          </a:xfrm>
          <a:prstGeom prst="curvedConnector3">
            <a:avLst>
              <a:gd name="adj1" fmla="val -6050821"/>
            </a:avLst>
          </a:prstGeom>
          <a:ln w="38100">
            <a:solidFill>
              <a:srgbClr val="FF7F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7970415" y="4831553"/>
            <a:ext cx="1009956" cy="369332"/>
          </a:xfrm>
          <a:prstGeom prst="rect">
            <a:avLst/>
          </a:prstGeom>
          <a:solidFill>
            <a:schemeClr val="tx1"/>
          </a:solidFill>
          <a:ln>
            <a:solidFill>
              <a:srgbClr val="FF7F00"/>
            </a:solidFill>
          </a:ln>
        </p:spPr>
        <p:txBody>
          <a:bodyPr wrap="none" rtlCol="0">
            <a:spAutoFit/>
          </a:bodyPr>
          <a:lstStyle/>
          <a:p>
            <a:pPr algn="ctr"/>
            <a:r>
              <a:rPr lang="en-US">
                <a:solidFill>
                  <a:schemeClr val="bg1"/>
                </a:solidFill>
              </a:rPr>
              <a:t>Message</a:t>
            </a:r>
            <a:endParaRPr lang="en-US" dirty="0">
              <a:solidFill>
                <a:schemeClr val="bg1"/>
              </a:solidFill>
            </a:endParaRPr>
          </a:p>
        </p:txBody>
      </p:sp>
      <p:sp>
        <p:nvSpPr>
          <p:cNvPr id="43" name="TextBox 42"/>
          <p:cNvSpPr txBox="1"/>
          <p:nvPr/>
        </p:nvSpPr>
        <p:spPr>
          <a:xfrm>
            <a:off x="6339217" y="3695046"/>
            <a:ext cx="1125628" cy="369332"/>
          </a:xfrm>
          <a:prstGeom prst="rect">
            <a:avLst/>
          </a:prstGeom>
          <a:noFill/>
        </p:spPr>
        <p:txBody>
          <a:bodyPr wrap="none" rtlCol="0">
            <a:spAutoFit/>
          </a:bodyPr>
          <a:lstStyle/>
          <a:p>
            <a:pPr algn="ctr"/>
            <a:r>
              <a:rPr lang="en-US" dirty="0">
                <a:solidFill>
                  <a:schemeClr val="bg1"/>
                </a:solidFill>
              </a:rPr>
              <a:t>Load Data</a:t>
            </a:r>
          </a:p>
        </p:txBody>
      </p:sp>
      <p:sp>
        <p:nvSpPr>
          <p:cNvPr id="45" name="TextBox 44"/>
          <p:cNvSpPr txBox="1"/>
          <p:nvPr/>
        </p:nvSpPr>
        <p:spPr>
          <a:xfrm>
            <a:off x="3174472" y="3948433"/>
            <a:ext cx="1612108" cy="369332"/>
          </a:xfrm>
          <a:prstGeom prst="rect">
            <a:avLst/>
          </a:prstGeom>
          <a:noFill/>
        </p:spPr>
        <p:txBody>
          <a:bodyPr wrap="none" rtlCol="0">
            <a:spAutoFit/>
          </a:bodyPr>
          <a:lstStyle/>
          <a:p>
            <a:pPr algn="ctr"/>
            <a:r>
              <a:rPr lang="en-US" dirty="0"/>
              <a:t>Error  404 Page</a:t>
            </a:r>
          </a:p>
        </p:txBody>
      </p:sp>
      <p:sp>
        <p:nvSpPr>
          <p:cNvPr id="47" name="TextBox 46"/>
          <p:cNvSpPr txBox="1"/>
          <p:nvPr/>
        </p:nvSpPr>
        <p:spPr>
          <a:xfrm>
            <a:off x="6564231" y="3943547"/>
            <a:ext cx="762838" cy="369332"/>
          </a:xfrm>
          <a:prstGeom prst="rect">
            <a:avLst/>
          </a:prstGeom>
          <a:noFill/>
        </p:spPr>
        <p:txBody>
          <a:bodyPr wrap="none" rtlCol="0">
            <a:spAutoFit/>
          </a:bodyPr>
          <a:lstStyle/>
          <a:p>
            <a:pPr algn="ctr"/>
            <a:r>
              <a:rPr lang="en-US" dirty="0">
                <a:solidFill>
                  <a:schemeClr val="bg1"/>
                </a:solidFill>
              </a:rPr>
              <a:t>Error?</a:t>
            </a:r>
          </a:p>
        </p:txBody>
      </p:sp>
      <p:cxnSp>
        <p:nvCxnSpPr>
          <p:cNvPr id="48" name="Elbow Connector 47">
            <a:extLst>
              <a:ext uri="{C183D7F6-B498-43B3-948B-1728B52AA6E4}">
                <adec:decorative xmlns:adec="http://schemas.microsoft.com/office/drawing/2017/decorative" val="1"/>
              </a:ext>
            </a:extLst>
          </p:cNvPr>
          <p:cNvCxnSpPr>
            <a:stCxn id="47" idx="1"/>
            <a:endCxn id="45" idx="3"/>
          </p:cNvCxnSpPr>
          <p:nvPr/>
        </p:nvCxnSpPr>
        <p:spPr>
          <a:xfrm rot="10800000" flipV="1">
            <a:off x="4786581" y="4128213"/>
            <a:ext cx="1777651" cy="4886"/>
          </a:xfrm>
          <a:prstGeom prst="bent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C183D7F6-B498-43B3-948B-1728B52AA6E4}">
                <adec:decorative xmlns:adec="http://schemas.microsoft.com/office/drawing/2017/decorative" val="1"/>
              </a:ext>
            </a:extLst>
          </p:cNvPr>
          <p:cNvCxnSpPr>
            <a:stCxn id="32" idx="2"/>
            <a:endCxn id="43" idx="3"/>
          </p:cNvCxnSpPr>
          <p:nvPr/>
        </p:nvCxnSpPr>
        <p:spPr>
          <a:xfrm flipH="1">
            <a:off x="7464845" y="2948033"/>
            <a:ext cx="1863366" cy="9316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3518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858121" y="5157788"/>
            <a:ext cx="3010028" cy="1325563"/>
          </a:xfrm>
        </p:spPr>
        <p:txBody>
          <a:bodyPr>
            <a:normAutofit/>
          </a:bodyPr>
          <a:lstStyle/>
          <a:p>
            <a:pPr algn="r"/>
            <a:r>
              <a:rPr lang="en-US" dirty="0"/>
              <a:t>Delete Form Flow</a:t>
            </a:r>
          </a:p>
        </p:txBody>
      </p:sp>
      <p:sp>
        <p:nvSpPr>
          <p:cNvPr id="5" name="Rounded Rectangle 4">
            <a:extLst>
              <a:ext uri="{C183D7F6-B498-43B3-948B-1728B52AA6E4}">
                <adec:decorative xmlns:adec="http://schemas.microsoft.com/office/drawing/2017/decorative" val="1"/>
              </a:ext>
            </a:extLst>
          </p:cNvPr>
          <p:cNvSpPr/>
          <p:nvPr/>
        </p:nvSpPr>
        <p:spPr>
          <a:xfrm>
            <a:off x="5876163" y="700359"/>
            <a:ext cx="2181995" cy="5322765"/>
          </a:xfrm>
          <a:prstGeom prst="roundRect">
            <a:avLst/>
          </a:prstGeom>
          <a:solidFill>
            <a:schemeClr val="tx1"/>
          </a:solidFill>
        </p:spPr>
        <p:style>
          <a:lnRef idx="1">
            <a:schemeClr val="dk1"/>
          </a:lnRef>
          <a:fillRef idx="2">
            <a:schemeClr val="dk1"/>
          </a:fillRef>
          <a:effectRef idx="1">
            <a:schemeClr val="dk1"/>
          </a:effectRef>
          <a:fontRef idx="minor">
            <a:schemeClr val="dk1"/>
          </a:fontRef>
        </p:style>
        <p:txBody>
          <a:bodyPr rtlCol="0" anchor="t"/>
          <a:lstStyle/>
          <a:p>
            <a:pPr algn="ctr"/>
            <a:endParaRPr lang="en-US" dirty="0">
              <a:solidFill>
                <a:schemeClr val="bg1"/>
              </a:solidFill>
            </a:endParaRPr>
          </a:p>
        </p:txBody>
      </p:sp>
      <p:sp>
        <p:nvSpPr>
          <p:cNvPr id="6" name="TextBox 5"/>
          <p:cNvSpPr txBox="1"/>
          <p:nvPr/>
        </p:nvSpPr>
        <p:spPr>
          <a:xfrm>
            <a:off x="3318225" y="700360"/>
            <a:ext cx="1367617" cy="369332"/>
          </a:xfrm>
          <a:prstGeom prst="rect">
            <a:avLst/>
          </a:prstGeom>
          <a:noFill/>
        </p:spPr>
        <p:txBody>
          <a:bodyPr wrap="none" rtlCol="0">
            <a:spAutoFit/>
          </a:bodyPr>
          <a:lstStyle/>
          <a:p>
            <a:pPr algn="ctr"/>
            <a:r>
              <a:rPr lang="en-US" dirty="0"/>
              <a:t>GET Request</a:t>
            </a:r>
          </a:p>
        </p:txBody>
      </p:sp>
      <p:sp>
        <p:nvSpPr>
          <p:cNvPr id="8" name="TextBox 7"/>
          <p:cNvSpPr txBox="1"/>
          <p:nvPr/>
        </p:nvSpPr>
        <p:spPr>
          <a:xfrm>
            <a:off x="3020742" y="1846848"/>
            <a:ext cx="1962589" cy="369332"/>
          </a:xfrm>
          <a:prstGeom prst="rect">
            <a:avLst/>
          </a:prstGeom>
          <a:noFill/>
        </p:spPr>
        <p:txBody>
          <a:bodyPr wrap="none" rtlCol="0">
            <a:spAutoFit/>
          </a:bodyPr>
          <a:lstStyle/>
          <a:p>
            <a:pPr algn="ctr"/>
            <a:r>
              <a:rPr lang="en-US" dirty="0"/>
              <a:t>Confirmation Form</a:t>
            </a:r>
          </a:p>
        </p:txBody>
      </p:sp>
      <p:sp>
        <p:nvSpPr>
          <p:cNvPr id="9" name="TextBox 8"/>
          <p:cNvSpPr txBox="1"/>
          <p:nvPr/>
        </p:nvSpPr>
        <p:spPr>
          <a:xfrm>
            <a:off x="1490570" y="2284356"/>
            <a:ext cx="485646" cy="369332"/>
          </a:xfrm>
          <a:prstGeom prst="rect">
            <a:avLst/>
          </a:prstGeom>
          <a:noFill/>
        </p:spPr>
        <p:txBody>
          <a:bodyPr wrap="none" rtlCol="0">
            <a:spAutoFit/>
          </a:bodyPr>
          <a:lstStyle/>
          <a:p>
            <a:r>
              <a:rPr lang="en-US" dirty="0"/>
              <a:t>Yes</a:t>
            </a:r>
          </a:p>
        </p:txBody>
      </p:sp>
      <p:sp>
        <p:nvSpPr>
          <p:cNvPr id="11" name="TextBox 10"/>
          <p:cNvSpPr txBox="1"/>
          <p:nvPr/>
        </p:nvSpPr>
        <p:spPr>
          <a:xfrm>
            <a:off x="3247148" y="2693288"/>
            <a:ext cx="1509773" cy="369332"/>
          </a:xfrm>
          <a:prstGeom prst="rect">
            <a:avLst/>
          </a:prstGeom>
          <a:noFill/>
        </p:spPr>
        <p:txBody>
          <a:bodyPr wrap="none" rtlCol="0">
            <a:spAutoFit/>
          </a:bodyPr>
          <a:lstStyle/>
          <a:p>
            <a:pPr algn="ctr"/>
            <a:r>
              <a:rPr lang="en-US" dirty="0"/>
              <a:t>POST with key</a:t>
            </a:r>
          </a:p>
        </p:txBody>
      </p:sp>
      <p:sp>
        <p:nvSpPr>
          <p:cNvPr id="13" name="TextBox 12"/>
          <p:cNvSpPr txBox="1"/>
          <p:nvPr/>
        </p:nvSpPr>
        <p:spPr>
          <a:xfrm>
            <a:off x="6404345" y="1083980"/>
            <a:ext cx="1125628" cy="369332"/>
          </a:xfrm>
          <a:prstGeom prst="rect">
            <a:avLst/>
          </a:prstGeom>
          <a:noFill/>
        </p:spPr>
        <p:txBody>
          <a:bodyPr wrap="none" rtlCol="0">
            <a:spAutoFit/>
          </a:bodyPr>
          <a:lstStyle/>
          <a:p>
            <a:pPr algn="ctr"/>
            <a:r>
              <a:rPr lang="en-US" dirty="0">
                <a:solidFill>
                  <a:schemeClr val="bg1"/>
                </a:solidFill>
              </a:rPr>
              <a:t>Load Data</a:t>
            </a:r>
          </a:p>
        </p:txBody>
      </p:sp>
      <p:sp>
        <p:nvSpPr>
          <p:cNvPr id="14" name="TextBox 13"/>
          <p:cNvSpPr txBox="1"/>
          <p:nvPr/>
        </p:nvSpPr>
        <p:spPr>
          <a:xfrm>
            <a:off x="3222430" y="1395052"/>
            <a:ext cx="1559209" cy="369332"/>
          </a:xfrm>
          <a:prstGeom prst="rect">
            <a:avLst/>
          </a:prstGeom>
          <a:noFill/>
        </p:spPr>
        <p:txBody>
          <a:bodyPr wrap="none" rtlCol="0">
            <a:spAutoFit/>
          </a:bodyPr>
          <a:lstStyle/>
          <a:p>
            <a:pPr algn="ctr"/>
            <a:r>
              <a:rPr lang="en-US" dirty="0"/>
              <a:t>Error 404 Page</a:t>
            </a:r>
          </a:p>
        </p:txBody>
      </p:sp>
      <p:sp>
        <p:nvSpPr>
          <p:cNvPr id="15" name="TextBox 14"/>
          <p:cNvSpPr txBox="1"/>
          <p:nvPr/>
        </p:nvSpPr>
        <p:spPr>
          <a:xfrm>
            <a:off x="6404345" y="3186662"/>
            <a:ext cx="1125629" cy="369332"/>
          </a:xfrm>
          <a:prstGeom prst="rect">
            <a:avLst/>
          </a:prstGeom>
          <a:noFill/>
        </p:spPr>
        <p:txBody>
          <a:bodyPr wrap="none" rtlCol="0">
            <a:spAutoFit/>
          </a:bodyPr>
          <a:lstStyle/>
          <a:p>
            <a:pPr algn="ctr"/>
            <a:r>
              <a:rPr lang="en-US" dirty="0">
                <a:solidFill>
                  <a:schemeClr val="bg1"/>
                </a:solidFill>
              </a:rPr>
              <a:t>Load Data</a:t>
            </a:r>
          </a:p>
        </p:txBody>
      </p:sp>
      <p:sp>
        <p:nvSpPr>
          <p:cNvPr id="16" name="TextBox 15"/>
          <p:cNvSpPr txBox="1"/>
          <p:nvPr/>
        </p:nvSpPr>
        <p:spPr>
          <a:xfrm>
            <a:off x="3222433" y="3572309"/>
            <a:ext cx="1559209" cy="369332"/>
          </a:xfrm>
          <a:prstGeom prst="rect">
            <a:avLst/>
          </a:prstGeom>
          <a:noFill/>
        </p:spPr>
        <p:txBody>
          <a:bodyPr wrap="none" rtlCol="0">
            <a:spAutoFit/>
          </a:bodyPr>
          <a:lstStyle/>
          <a:p>
            <a:pPr algn="ctr"/>
            <a:r>
              <a:rPr lang="en-US" dirty="0"/>
              <a:t>Error 404 Page</a:t>
            </a:r>
          </a:p>
        </p:txBody>
      </p:sp>
      <p:sp>
        <p:nvSpPr>
          <p:cNvPr id="18" name="TextBox 17"/>
          <p:cNvSpPr txBox="1"/>
          <p:nvPr/>
        </p:nvSpPr>
        <p:spPr>
          <a:xfrm>
            <a:off x="6567181" y="4154545"/>
            <a:ext cx="799963" cy="369332"/>
          </a:xfrm>
          <a:prstGeom prst="rect">
            <a:avLst/>
          </a:prstGeom>
          <a:noFill/>
        </p:spPr>
        <p:txBody>
          <a:bodyPr wrap="none" rtlCol="0">
            <a:spAutoFit/>
          </a:bodyPr>
          <a:lstStyle/>
          <a:p>
            <a:pPr algn="ctr"/>
            <a:r>
              <a:rPr lang="en-US" dirty="0">
                <a:solidFill>
                  <a:schemeClr val="bg1"/>
                </a:solidFill>
              </a:rPr>
              <a:t>Delete</a:t>
            </a:r>
          </a:p>
        </p:txBody>
      </p:sp>
      <p:sp>
        <p:nvSpPr>
          <p:cNvPr id="19" name="TextBox 18"/>
          <p:cNvSpPr txBox="1"/>
          <p:nvPr/>
        </p:nvSpPr>
        <p:spPr>
          <a:xfrm>
            <a:off x="2806514" y="4563044"/>
            <a:ext cx="2391039" cy="369332"/>
          </a:xfrm>
          <a:prstGeom prst="rect">
            <a:avLst/>
          </a:prstGeom>
          <a:noFill/>
        </p:spPr>
        <p:txBody>
          <a:bodyPr wrap="none" rtlCol="0">
            <a:spAutoFit/>
          </a:bodyPr>
          <a:lstStyle/>
          <a:p>
            <a:pPr algn="ctr"/>
            <a:r>
              <a:rPr lang="en-US" dirty="0"/>
              <a:t>Redirect to success URL</a:t>
            </a:r>
          </a:p>
        </p:txBody>
      </p:sp>
      <p:sp>
        <p:nvSpPr>
          <p:cNvPr id="20" name="TextBox 19"/>
          <p:cNvSpPr txBox="1"/>
          <p:nvPr/>
        </p:nvSpPr>
        <p:spPr>
          <a:xfrm>
            <a:off x="3135449" y="4985767"/>
            <a:ext cx="1733168" cy="369332"/>
          </a:xfrm>
          <a:prstGeom prst="rect">
            <a:avLst/>
          </a:prstGeom>
          <a:noFill/>
        </p:spPr>
        <p:txBody>
          <a:bodyPr wrap="none" rtlCol="0">
            <a:spAutoFit/>
          </a:bodyPr>
          <a:lstStyle/>
          <a:p>
            <a:pPr algn="ctr"/>
            <a:r>
              <a:rPr lang="en-US"/>
              <a:t>GET success URL</a:t>
            </a:r>
            <a:endParaRPr lang="en-US" dirty="0"/>
          </a:p>
        </p:txBody>
      </p:sp>
      <p:sp>
        <p:nvSpPr>
          <p:cNvPr id="21" name="TextBox 20"/>
          <p:cNvSpPr txBox="1"/>
          <p:nvPr/>
        </p:nvSpPr>
        <p:spPr>
          <a:xfrm>
            <a:off x="3078639" y="5653793"/>
            <a:ext cx="1846789" cy="369332"/>
          </a:xfrm>
          <a:prstGeom prst="rect">
            <a:avLst/>
          </a:prstGeom>
          <a:noFill/>
        </p:spPr>
        <p:txBody>
          <a:bodyPr wrap="none" rtlCol="0">
            <a:spAutoFit/>
          </a:bodyPr>
          <a:lstStyle/>
          <a:p>
            <a:pPr algn="ctr"/>
            <a:r>
              <a:rPr lang="en-US" dirty="0"/>
              <a:t>Success page Yay!</a:t>
            </a:r>
          </a:p>
        </p:txBody>
      </p:sp>
      <p:sp>
        <p:nvSpPr>
          <p:cNvPr id="22" name="TextBox 21"/>
          <p:cNvSpPr txBox="1"/>
          <p:nvPr/>
        </p:nvSpPr>
        <p:spPr>
          <a:xfrm>
            <a:off x="6585740" y="1390166"/>
            <a:ext cx="762838" cy="369332"/>
          </a:xfrm>
          <a:prstGeom prst="rect">
            <a:avLst/>
          </a:prstGeom>
          <a:noFill/>
        </p:spPr>
        <p:txBody>
          <a:bodyPr wrap="none" rtlCol="0">
            <a:spAutoFit/>
          </a:bodyPr>
          <a:lstStyle/>
          <a:p>
            <a:pPr algn="ctr"/>
            <a:r>
              <a:rPr lang="en-US" dirty="0">
                <a:solidFill>
                  <a:schemeClr val="bg1"/>
                </a:solidFill>
              </a:rPr>
              <a:t>Error?</a:t>
            </a:r>
          </a:p>
        </p:txBody>
      </p:sp>
      <p:sp>
        <p:nvSpPr>
          <p:cNvPr id="23" name="Rectangle 22"/>
          <p:cNvSpPr/>
          <p:nvPr/>
        </p:nvSpPr>
        <p:spPr>
          <a:xfrm>
            <a:off x="6585740" y="3571318"/>
            <a:ext cx="762837" cy="369332"/>
          </a:xfrm>
          <a:prstGeom prst="rect">
            <a:avLst/>
          </a:prstGeom>
        </p:spPr>
        <p:txBody>
          <a:bodyPr wrap="none">
            <a:spAutoFit/>
          </a:bodyPr>
          <a:lstStyle/>
          <a:p>
            <a:pPr algn="ctr"/>
            <a:r>
              <a:rPr lang="en-US" dirty="0">
                <a:solidFill>
                  <a:schemeClr val="bg1"/>
                </a:solidFill>
              </a:rPr>
              <a:t>Error?</a:t>
            </a:r>
          </a:p>
        </p:txBody>
      </p:sp>
      <p:cxnSp>
        <p:nvCxnSpPr>
          <p:cNvPr id="26" name="Elbow Connector 25">
            <a:extLst>
              <a:ext uri="{C183D7F6-B498-43B3-948B-1728B52AA6E4}">
                <adec:decorative xmlns:adec="http://schemas.microsoft.com/office/drawing/2017/decorative" val="1"/>
              </a:ext>
            </a:extLst>
          </p:cNvPr>
          <p:cNvCxnSpPr>
            <a:stCxn id="6" idx="3"/>
            <a:endCxn id="13" idx="0"/>
          </p:cNvCxnSpPr>
          <p:nvPr/>
        </p:nvCxnSpPr>
        <p:spPr>
          <a:xfrm>
            <a:off x="4685842" y="885026"/>
            <a:ext cx="2281317" cy="198954"/>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C183D7F6-B498-43B3-948B-1728B52AA6E4}">
                <adec:decorative xmlns:adec="http://schemas.microsoft.com/office/drawing/2017/decorative" val="1"/>
              </a:ext>
            </a:extLst>
          </p:cNvPr>
          <p:cNvCxnSpPr>
            <a:stCxn id="22" idx="1"/>
            <a:endCxn id="14" idx="3"/>
          </p:cNvCxnSpPr>
          <p:nvPr/>
        </p:nvCxnSpPr>
        <p:spPr>
          <a:xfrm rot="10800000" flipV="1">
            <a:off x="4781640" y="1574832"/>
            <a:ext cx="1804101" cy="4886"/>
          </a:xfrm>
          <a:prstGeom prst="bent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Can 31"/>
          <p:cNvSpPr/>
          <p:nvPr/>
        </p:nvSpPr>
        <p:spPr>
          <a:xfrm>
            <a:off x="9328211" y="2211302"/>
            <a:ext cx="1257300" cy="147346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model</a:t>
            </a:r>
          </a:p>
        </p:txBody>
      </p:sp>
      <p:cxnSp>
        <p:nvCxnSpPr>
          <p:cNvPr id="34" name="Straight Arrow Connector 33">
            <a:extLst>
              <a:ext uri="{C183D7F6-B498-43B3-948B-1728B52AA6E4}">
                <adec:decorative xmlns:adec="http://schemas.microsoft.com/office/drawing/2017/decorative" val="1"/>
              </a:ext>
            </a:extLst>
          </p:cNvPr>
          <p:cNvCxnSpPr>
            <a:stCxn id="32" idx="2"/>
            <a:endCxn id="13" idx="3"/>
          </p:cNvCxnSpPr>
          <p:nvPr/>
        </p:nvCxnSpPr>
        <p:spPr>
          <a:xfrm flipH="1" flipV="1">
            <a:off x="7529973" y="1268646"/>
            <a:ext cx="1798238" cy="16793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a:extLst>
              <a:ext uri="{C183D7F6-B498-43B3-948B-1728B52AA6E4}">
                <adec:decorative xmlns:adec="http://schemas.microsoft.com/office/drawing/2017/decorative" val="1"/>
              </a:ext>
            </a:extLst>
          </p:cNvPr>
          <p:cNvCxnSpPr>
            <a:stCxn id="22" idx="2"/>
            <a:endCxn id="8" idx="3"/>
          </p:cNvCxnSpPr>
          <p:nvPr/>
        </p:nvCxnSpPr>
        <p:spPr>
          <a:xfrm rot="5400000">
            <a:off x="5839237" y="903592"/>
            <a:ext cx="272016" cy="1983828"/>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C183D7F6-B498-43B3-948B-1728B52AA6E4}">
                <adec:decorative xmlns:adec="http://schemas.microsoft.com/office/drawing/2017/decorative" val="1"/>
              </a:ext>
            </a:extLst>
          </p:cNvPr>
          <p:cNvCxnSpPr>
            <a:stCxn id="8" idx="1"/>
            <a:endCxn id="9" idx="0"/>
          </p:cNvCxnSpPr>
          <p:nvPr/>
        </p:nvCxnSpPr>
        <p:spPr>
          <a:xfrm rot="10800000" flipV="1">
            <a:off x="1733394" y="2031514"/>
            <a:ext cx="1287349" cy="252842"/>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a:extLst>
              <a:ext uri="{C183D7F6-B498-43B3-948B-1728B52AA6E4}">
                <adec:decorative xmlns:adec="http://schemas.microsoft.com/office/drawing/2017/decorative" val="1"/>
              </a:ext>
            </a:extLst>
          </p:cNvPr>
          <p:cNvCxnSpPr>
            <a:stCxn id="9" idx="2"/>
            <a:endCxn id="11" idx="1"/>
          </p:cNvCxnSpPr>
          <p:nvPr/>
        </p:nvCxnSpPr>
        <p:spPr>
          <a:xfrm rot="16200000" flipH="1">
            <a:off x="2378137" y="2008943"/>
            <a:ext cx="224266" cy="1513755"/>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416073" y="1454090"/>
            <a:ext cx="806631" cy="369332"/>
          </a:xfrm>
          <a:prstGeom prst="rect">
            <a:avLst/>
          </a:prstGeom>
          <a:noFill/>
        </p:spPr>
        <p:txBody>
          <a:bodyPr wrap="none" rtlCol="0">
            <a:spAutoFit/>
          </a:bodyPr>
          <a:lstStyle/>
          <a:p>
            <a:r>
              <a:rPr lang="en-US" dirty="0"/>
              <a:t>Cancel</a:t>
            </a:r>
          </a:p>
        </p:txBody>
      </p:sp>
      <p:cxnSp>
        <p:nvCxnSpPr>
          <p:cNvPr id="46" name="Straight Arrow Connector 45">
            <a:extLst>
              <a:ext uri="{C183D7F6-B498-43B3-948B-1728B52AA6E4}">
                <adec:decorative xmlns:adec="http://schemas.microsoft.com/office/drawing/2017/decorative" val="1"/>
              </a:ext>
            </a:extLst>
          </p:cNvPr>
          <p:cNvCxnSpPr>
            <a:stCxn id="8" idx="1"/>
            <a:endCxn id="44" idx="3"/>
          </p:cNvCxnSpPr>
          <p:nvPr/>
        </p:nvCxnSpPr>
        <p:spPr>
          <a:xfrm flipH="1" flipV="1">
            <a:off x="2222704" y="1638756"/>
            <a:ext cx="798038" cy="392758"/>
          </a:xfrm>
          <a:prstGeom prst="straightConnector1">
            <a:avLst/>
          </a:prstGeom>
          <a:ln w="38100">
            <a:solidFill>
              <a:srgbClr val="00FDFF"/>
            </a:solidFill>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C183D7F6-B498-43B3-948B-1728B52AA6E4}">
                <adec:decorative xmlns:adec="http://schemas.microsoft.com/office/drawing/2017/decorative" val="1"/>
              </a:ext>
            </a:extLst>
          </p:cNvPr>
          <p:cNvCxnSpPr>
            <a:stCxn id="11" idx="3"/>
            <a:endCxn id="15" idx="0"/>
          </p:cNvCxnSpPr>
          <p:nvPr/>
        </p:nvCxnSpPr>
        <p:spPr>
          <a:xfrm>
            <a:off x="4756921" y="2877954"/>
            <a:ext cx="2210239" cy="308708"/>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C183D7F6-B498-43B3-948B-1728B52AA6E4}">
                <adec:decorative xmlns:adec="http://schemas.microsoft.com/office/drawing/2017/decorative" val="1"/>
              </a:ext>
            </a:extLst>
          </p:cNvPr>
          <p:cNvCxnSpPr>
            <a:stCxn id="23" idx="1"/>
            <a:endCxn id="16" idx="3"/>
          </p:cNvCxnSpPr>
          <p:nvPr/>
        </p:nvCxnSpPr>
        <p:spPr>
          <a:xfrm rot="10800000" flipV="1">
            <a:off x="4781642" y="3755983"/>
            <a:ext cx="1804098" cy="991"/>
          </a:xfrm>
          <a:prstGeom prst="bent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C183D7F6-B498-43B3-948B-1728B52AA6E4}">
                <adec:decorative xmlns:adec="http://schemas.microsoft.com/office/drawing/2017/decorative" val="1"/>
              </a:ext>
            </a:extLst>
          </p:cNvPr>
          <p:cNvCxnSpPr>
            <a:stCxn id="18" idx="3"/>
            <a:endCxn id="32" idx="2"/>
          </p:cNvCxnSpPr>
          <p:nvPr/>
        </p:nvCxnSpPr>
        <p:spPr>
          <a:xfrm flipV="1">
            <a:off x="7367144" y="2948033"/>
            <a:ext cx="1961067" cy="139117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a:extLst>
              <a:ext uri="{C183D7F6-B498-43B3-948B-1728B52AA6E4}">
                <adec:decorative xmlns:adec="http://schemas.microsoft.com/office/drawing/2017/decorative" val="1"/>
              </a:ext>
            </a:extLst>
          </p:cNvPr>
          <p:cNvCxnSpPr>
            <a:endCxn id="18" idx="0"/>
          </p:cNvCxnSpPr>
          <p:nvPr/>
        </p:nvCxnSpPr>
        <p:spPr>
          <a:xfrm rot="16200000" flipH="1">
            <a:off x="6860184" y="4047566"/>
            <a:ext cx="213894" cy="64"/>
          </a:xfrm>
          <a:prstGeom prst="bentConnector3">
            <a:avLst>
              <a:gd name="adj1" fmla="val 50000"/>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71" name="Elbow Connector 70">
            <a:extLst>
              <a:ext uri="{C183D7F6-B498-43B3-948B-1728B52AA6E4}">
                <adec:decorative xmlns:adec="http://schemas.microsoft.com/office/drawing/2017/decorative" val="1"/>
              </a:ext>
            </a:extLst>
          </p:cNvPr>
          <p:cNvCxnSpPr>
            <a:stCxn id="18" idx="2"/>
            <a:endCxn id="19" idx="3"/>
          </p:cNvCxnSpPr>
          <p:nvPr/>
        </p:nvCxnSpPr>
        <p:spPr>
          <a:xfrm rot="5400000">
            <a:off x="5970442" y="3750988"/>
            <a:ext cx="223833" cy="1769610"/>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6343214" y="5355099"/>
            <a:ext cx="1204497" cy="369332"/>
          </a:xfrm>
          <a:prstGeom prst="rect">
            <a:avLst/>
          </a:prstGeom>
          <a:noFill/>
        </p:spPr>
        <p:txBody>
          <a:bodyPr wrap="none" rtlCol="0">
            <a:spAutoFit/>
          </a:bodyPr>
          <a:lstStyle/>
          <a:p>
            <a:pPr algn="ctr"/>
            <a:r>
              <a:rPr lang="en-US" dirty="0">
                <a:solidFill>
                  <a:schemeClr val="bg1"/>
                </a:solidFill>
              </a:rPr>
              <a:t>Make Page</a:t>
            </a:r>
          </a:p>
        </p:txBody>
      </p:sp>
      <p:cxnSp>
        <p:nvCxnSpPr>
          <p:cNvPr id="79" name="Elbow Connector 78">
            <a:extLst>
              <a:ext uri="{C183D7F6-B498-43B3-948B-1728B52AA6E4}">
                <adec:decorative xmlns:adec="http://schemas.microsoft.com/office/drawing/2017/decorative" val="1"/>
              </a:ext>
            </a:extLst>
          </p:cNvPr>
          <p:cNvCxnSpPr>
            <a:stCxn id="19" idx="1"/>
            <a:endCxn id="20" idx="1"/>
          </p:cNvCxnSpPr>
          <p:nvPr/>
        </p:nvCxnSpPr>
        <p:spPr>
          <a:xfrm rot="10800000" flipH="1" flipV="1">
            <a:off x="2806513" y="4747709"/>
            <a:ext cx="328935" cy="422723"/>
          </a:xfrm>
          <a:prstGeom prst="bentConnector3">
            <a:avLst>
              <a:gd name="adj1" fmla="val -69497"/>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83" name="Elbow Connector 82">
            <a:extLst>
              <a:ext uri="{C183D7F6-B498-43B3-948B-1728B52AA6E4}">
                <adec:decorative xmlns:adec="http://schemas.microsoft.com/office/drawing/2017/decorative" val="1"/>
              </a:ext>
            </a:extLst>
          </p:cNvPr>
          <p:cNvCxnSpPr>
            <a:stCxn id="20" idx="3"/>
            <a:endCxn id="74" idx="0"/>
          </p:cNvCxnSpPr>
          <p:nvPr/>
        </p:nvCxnSpPr>
        <p:spPr>
          <a:xfrm>
            <a:off x="4868617" y="5170433"/>
            <a:ext cx="2076846" cy="184666"/>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a:extLst>
              <a:ext uri="{C183D7F6-B498-43B3-948B-1728B52AA6E4}">
                <adec:decorative xmlns:adec="http://schemas.microsoft.com/office/drawing/2017/decorative" val="1"/>
              </a:ext>
            </a:extLst>
          </p:cNvPr>
          <p:cNvCxnSpPr>
            <a:stCxn id="74" idx="2"/>
            <a:endCxn id="21" idx="3"/>
          </p:cNvCxnSpPr>
          <p:nvPr/>
        </p:nvCxnSpPr>
        <p:spPr>
          <a:xfrm rot="5400000">
            <a:off x="5878432" y="4771428"/>
            <a:ext cx="114028" cy="2020035"/>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94" name="Curved Connector 93">
            <a:extLst>
              <a:ext uri="{C183D7F6-B498-43B3-948B-1728B52AA6E4}">
                <adec:decorative xmlns:adec="http://schemas.microsoft.com/office/drawing/2017/decorative" val="1"/>
              </a:ext>
            </a:extLst>
          </p:cNvPr>
          <p:cNvCxnSpPr>
            <a:stCxn id="18" idx="3"/>
            <a:endCxn id="74" idx="3"/>
          </p:cNvCxnSpPr>
          <p:nvPr/>
        </p:nvCxnSpPr>
        <p:spPr>
          <a:xfrm>
            <a:off x="7367144" y="4339211"/>
            <a:ext cx="180567" cy="1200554"/>
          </a:xfrm>
          <a:prstGeom prst="curvedConnector3">
            <a:avLst>
              <a:gd name="adj1" fmla="val 226601"/>
            </a:avLst>
          </a:prstGeom>
          <a:ln w="38100">
            <a:solidFill>
              <a:srgbClr val="FF7F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7827535" y="4774404"/>
            <a:ext cx="1009956" cy="369332"/>
          </a:xfrm>
          <a:prstGeom prst="rect">
            <a:avLst/>
          </a:prstGeom>
          <a:solidFill>
            <a:schemeClr val="tx1"/>
          </a:solidFill>
          <a:ln>
            <a:solidFill>
              <a:srgbClr val="FF7F00"/>
            </a:solidFill>
          </a:ln>
        </p:spPr>
        <p:txBody>
          <a:bodyPr wrap="none" rtlCol="0">
            <a:spAutoFit/>
          </a:bodyPr>
          <a:lstStyle/>
          <a:p>
            <a:pPr algn="ctr"/>
            <a:r>
              <a:rPr lang="en-US">
                <a:solidFill>
                  <a:schemeClr val="bg1"/>
                </a:solidFill>
              </a:rPr>
              <a:t>Message</a:t>
            </a:r>
            <a:endParaRPr lang="en-US" dirty="0">
              <a:solidFill>
                <a:schemeClr val="bg1"/>
              </a:solidFill>
            </a:endParaRPr>
          </a:p>
        </p:txBody>
      </p:sp>
      <p:cxnSp>
        <p:nvCxnSpPr>
          <p:cNvPr id="43" name="Straight Arrow Connector 42">
            <a:extLst>
              <a:ext uri="{C183D7F6-B498-43B3-948B-1728B52AA6E4}">
                <adec:decorative xmlns:adec="http://schemas.microsoft.com/office/drawing/2017/decorative" val="1"/>
              </a:ext>
            </a:extLst>
          </p:cNvPr>
          <p:cNvCxnSpPr>
            <a:stCxn id="32" idx="2"/>
            <a:endCxn id="15" idx="3"/>
          </p:cNvCxnSpPr>
          <p:nvPr/>
        </p:nvCxnSpPr>
        <p:spPr>
          <a:xfrm flipH="1">
            <a:off x="7529974" y="2948033"/>
            <a:ext cx="1798237" cy="42329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023475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3067</TotalTime>
  <Words>2813</Words>
  <Application>Microsoft Office PowerPoint</Application>
  <PresentationFormat>Widescreen</PresentationFormat>
  <Paragraphs>433</Paragraphs>
  <Slides>30</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Courier</vt:lpstr>
      <vt:lpstr>Gill Sans</vt:lpstr>
      <vt:lpstr>Menlo</vt:lpstr>
      <vt:lpstr>Menlo-Regular</vt:lpstr>
      <vt:lpstr>Arial</vt:lpstr>
      <vt:lpstr>Calibri</vt:lpstr>
      <vt:lpstr>Calibri Light</vt:lpstr>
      <vt:lpstr>Helvetica</vt:lpstr>
      <vt:lpstr>Office Theme</vt:lpstr>
      <vt:lpstr>Table of Contents</vt:lpstr>
      <vt:lpstr>Forms in Django</vt:lpstr>
      <vt:lpstr>Forms in Django</vt:lpstr>
      <vt:lpstr>Django's role in forms  (DRY)</vt:lpstr>
      <vt:lpstr>It takes a lot of CSS to make forms pretty</vt:lpstr>
      <vt:lpstr>Form Handling Flow is Actually Complex</vt:lpstr>
      <vt:lpstr>Create Form Flow</vt:lpstr>
      <vt:lpstr>Edit Form Flow</vt:lpstr>
      <vt:lpstr>Delete Form Flow</vt:lpstr>
      <vt:lpstr>Django forms act as "glue"</vt:lpstr>
      <vt:lpstr>A simple form</vt:lpstr>
      <vt:lpstr>Dumping a form object</vt:lpstr>
      <vt:lpstr>A form in a template</vt:lpstr>
      <vt:lpstr>A form in a template</vt:lpstr>
      <vt:lpstr>Pulling existing data into a form</vt:lpstr>
      <vt:lpstr>Data Validation in FORMS</vt:lpstr>
      <vt:lpstr>Create Form Flow</vt:lpstr>
      <vt:lpstr>Form Data Errors</vt:lpstr>
      <vt:lpstr>Django form validation</vt:lpstr>
      <vt:lpstr>Validation</vt:lpstr>
      <vt:lpstr>Validation</vt:lpstr>
      <vt:lpstr>Validation</vt:lpstr>
      <vt:lpstr>Models + Forms</vt:lpstr>
      <vt:lpstr>Form Structure is similar to Model Structure</vt:lpstr>
      <vt:lpstr>We can derive a form from a model</vt:lpstr>
      <vt:lpstr>Model</vt:lpstr>
      <vt:lpstr>Model</vt:lpstr>
      <vt:lpstr>Summary</vt:lpstr>
      <vt:lpstr>Acknowledgements / Contributions</vt:lpstr>
      <vt:lpstr>Additional Source Information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DJ-11-Forms-Django</dc:title>
  <dc:subject>Django for Everybody</dc:subject>
  <dc:creator>Severance, Charles</dc:creator>
  <cp:keywords/>
  <dc:description/>
  <cp:lastModifiedBy>Liu, Xu</cp:lastModifiedBy>
  <cp:revision>216</cp:revision>
  <dcterms:created xsi:type="dcterms:W3CDTF">2019-01-19T02:12:54Z</dcterms:created>
  <dcterms:modified xsi:type="dcterms:W3CDTF">2021-08-21T01:40:44Z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8914ebd-7e6c-4e12-a031-a9906be2db14_Enabled">
    <vt:lpwstr>true</vt:lpwstr>
  </property>
  <property fmtid="{D5CDD505-2E9C-101B-9397-08002B2CF9AE}" pid="3" name="MSIP_Label_88914ebd-7e6c-4e12-a031-a9906be2db14_SetDate">
    <vt:lpwstr>2021-08-21T01:40:44Z</vt:lpwstr>
  </property>
  <property fmtid="{D5CDD505-2E9C-101B-9397-08002B2CF9AE}" pid="4" name="MSIP_Label_88914ebd-7e6c-4e12-a031-a9906be2db14_Method">
    <vt:lpwstr>Standard</vt:lpwstr>
  </property>
  <property fmtid="{D5CDD505-2E9C-101B-9397-08002B2CF9AE}" pid="5" name="MSIP_Label_88914ebd-7e6c-4e12-a031-a9906be2db14_Name">
    <vt:lpwstr>AMD Official Use Only-AIP 2.0</vt:lpwstr>
  </property>
  <property fmtid="{D5CDD505-2E9C-101B-9397-08002B2CF9AE}" pid="6" name="MSIP_Label_88914ebd-7e6c-4e12-a031-a9906be2db14_SiteId">
    <vt:lpwstr>3dd8961f-e488-4e60-8e11-a82d994e183d</vt:lpwstr>
  </property>
  <property fmtid="{D5CDD505-2E9C-101B-9397-08002B2CF9AE}" pid="7" name="MSIP_Label_88914ebd-7e6c-4e12-a031-a9906be2db14_ActionId">
    <vt:lpwstr>9da776a8-1c50-4af7-9ef2-418531351a00</vt:lpwstr>
  </property>
  <property fmtid="{D5CDD505-2E9C-101B-9397-08002B2CF9AE}" pid="8" name="MSIP_Label_88914ebd-7e6c-4e12-a031-a9906be2db14_ContentBits">
    <vt:lpwstr>1</vt:lpwstr>
  </property>
</Properties>
</file>