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7"/>
  </p:notesMasterIdLst>
  <p:handoutMasterIdLst>
    <p:handoutMasterId r:id="rId38"/>
  </p:handoutMasterIdLst>
  <p:sldIdLst>
    <p:sldId id="330" r:id="rId2"/>
    <p:sldId id="256" r:id="rId3"/>
    <p:sldId id="257" r:id="rId4"/>
    <p:sldId id="312" r:id="rId5"/>
    <p:sldId id="261" r:id="rId6"/>
    <p:sldId id="314" r:id="rId7"/>
    <p:sldId id="315" r:id="rId8"/>
    <p:sldId id="284" r:id="rId9"/>
    <p:sldId id="286" r:id="rId10"/>
    <p:sldId id="287" r:id="rId11"/>
    <p:sldId id="288" r:id="rId12"/>
    <p:sldId id="289" r:id="rId13"/>
    <p:sldId id="327" r:id="rId14"/>
    <p:sldId id="290" r:id="rId15"/>
    <p:sldId id="317" r:id="rId16"/>
    <p:sldId id="318" r:id="rId17"/>
    <p:sldId id="294" r:id="rId18"/>
    <p:sldId id="319" r:id="rId19"/>
    <p:sldId id="320" r:id="rId20"/>
    <p:sldId id="321" r:id="rId21"/>
    <p:sldId id="322" r:id="rId22"/>
    <p:sldId id="323" r:id="rId23"/>
    <p:sldId id="324" r:id="rId24"/>
    <p:sldId id="328" r:id="rId25"/>
    <p:sldId id="325" r:id="rId26"/>
    <p:sldId id="302" r:id="rId27"/>
    <p:sldId id="303" r:id="rId28"/>
    <p:sldId id="305" r:id="rId29"/>
    <p:sldId id="306" r:id="rId30"/>
    <p:sldId id="307" r:id="rId31"/>
    <p:sldId id="308" r:id="rId32"/>
    <p:sldId id="309" r:id="rId33"/>
    <p:sldId id="326" r:id="rId34"/>
    <p:sldId id="311" r:id="rId35"/>
    <p:sldId id="276" r:id="rId3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Gill Sans" panose="020B0502020104020203" pitchFamily="34" charset="-79"/>
        <a:ea typeface="ヒラギノ角ゴ ProN W3" panose="020B0300000000000000" pitchFamily="34" charset="-128"/>
        <a:cs typeface="+mn-cs"/>
        <a:sym typeface="Gill Sans" panose="020B0502020104020203" pitchFamily="34" charset="-79"/>
      </a:defRPr>
    </a:lvl1pPr>
    <a:lvl2pPr marL="257175" indent="200025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Gill Sans" panose="020B0502020104020203" pitchFamily="34" charset="-79"/>
        <a:ea typeface="ヒラギノ角ゴ ProN W3" panose="020B0300000000000000" pitchFamily="34" charset="-128"/>
        <a:cs typeface="+mn-cs"/>
        <a:sym typeface="Gill Sans" panose="020B0502020104020203" pitchFamily="34" charset="-79"/>
      </a:defRPr>
    </a:lvl2pPr>
    <a:lvl3pPr marL="514350" indent="40005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Gill Sans" panose="020B0502020104020203" pitchFamily="34" charset="-79"/>
        <a:ea typeface="ヒラギノ角ゴ ProN W3" panose="020B0300000000000000" pitchFamily="34" charset="-128"/>
        <a:cs typeface="+mn-cs"/>
        <a:sym typeface="Gill Sans" panose="020B0502020104020203" pitchFamily="34" charset="-79"/>
      </a:defRPr>
    </a:lvl3pPr>
    <a:lvl4pPr marL="771525" indent="600075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Gill Sans" panose="020B0502020104020203" pitchFamily="34" charset="-79"/>
        <a:ea typeface="ヒラギノ角ゴ ProN W3" panose="020B0300000000000000" pitchFamily="34" charset="-128"/>
        <a:cs typeface="+mn-cs"/>
        <a:sym typeface="Gill Sans" panose="020B0502020104020203" pitchFamily="34" charset="-79"/>
      </a:defRPr>
    </a:lvl4pPr>
    <a:lvl5pPr marL="1028700" indent="8001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Gill Sans" panose="020B0502020104020203" pitchFamily="34" charset="-79"/>
        <a:ea typeface="ヒラギノ角ゴ ProN W3" panose="020B0300000000000000" pitchFamily="34" charset="-128"/>
        <a:cs typeface="+mn-cs"/>
        <a:sym typeface="Gill Sans" panose="020B0502020104020203" pitchFamily="34" charset="-79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Gill Sans" panose="020B0502020104020203" pitchFamily="34" charset="-79"/>
        <a:ea typeface="ヒラギノ角ゴ ProN W3" panose="020B0300000000000000" pitchFamily="34" charset="-128"/>
        <a:cs typeface="+mn-cs"/>
        <a:sym typeface="Gill Sans" panose="020B0502020104020203" pitchFamily="34" charset="-79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Gill Sans" panose="020B0502020104020203" pitchFamily="34" charset="-79"/>
        <a:ea typeface="ヒラギノ角ゴ ProN W3" panose="020B0300000000000000" pitchFamily="34" charset="-128"/>
        <a:cs typeface="+mn-cs"/>
        <a:sym typeface="Gill Sans" panose="020B0502020104020203" pitchFamily="34" charset="-79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Gill Sans" panose="020B0502020104020203" pitchFamily="34" charset="-79"/>
        <a:ea typeface="ヒラギノ角ゴ ProN W3" panose="020B0300000000000000" pitchFamily="34" charset="-128"/>
        <a:cs typeface="+mn-cs"/>
        <a:sym typeface="Gill Sans" panose="020B0502020104020203" pitchFamily="34" charset="-79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Gill Sans" panose="020B0502020104020203" pitchFamily="34" charset="-79"/>
        <a:ea typeface="ヒラギノ角ゴ ProN W3" panose="020B0300000000000000" pitchFamily="34" charset="-128"/>
        <a:cs typeface="+mn-cs"/>
        <a:sym typeface="Gill Sans" panose="020B0502020104020203" pitchFamily="34" charset="-79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4"/>
    <p:restoredTop sz="86384"/>
  </p:normalViewPr>
  <p:slideViewPr>
    <p:cSldViewPr>
      <p:cViewPr varScale="1">
        <p:scale>
          <a:sx n="125" d="100"/>
          <a:sy n="125" d="100"/>
        </p:scale>
        <p:origin x="870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0" d="100"/>
          <a:sy n="120" d="100"/>
        </p:scale>
        <p:origin x="406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5FB2CB6-9793-6747-88EA-CD1B337513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5FF56-B4AE-634E-83AD-CE100DE011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" charset="0"/>
                <a:ea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fld id="{80D7B0D5-CB90-7148-9EE7-CEBC88CFE7CB}" type="datetimeFigureOut">
              <a:rPr lang="en-US" altLang="x-none"/>
              <a:pPr>
                <a:defRPr/>
              </a:pPr>
              <a:t>7/18/2021</a:t>
            </a:fld>
            <a:endParaRPr lang="en-US" alt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B2F4C-7FA0-CE47-82D5-72778D314C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2CB5B-FA2B-AD41-B0BC-55ADE3690A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C2FEE1D-A48E-BE42-B37E-F834F92FCE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698A89A3-9126-9144-BCF6-AC4166BA20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973D1463-AF87-A442-8C54-689B5C308CD7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600" kern="1200">
        <a:solidFill>
          <a:schemeClr val="tx1"/>
        </a:solidFill>
        <a:latin typeface="Gill Sans" charset="0"/>
        <a:ea typeface="ＭＳ Ｐゴシック" charset="0"/>
        <a:cs typeface="ＭＳ Ｐゴシック" charset="0"/>
      </a:defRPr>
    </a:lvl1pPr>
    <a:lvl2pPr marL="257175" algn="l" rtl="0" eaLnBrk="0" fontAlgn="base" hangingPunct="0">
      <a:spcBef>
        <a:spcPct val="0"/>
      </a:spcBef>
      <a:spcAft>
        <a:spcPct val="0"/>
      </a:spcAft>
      <a:defRPr sz="600" kern="1200">
        <a:solidFill>
          <a:schemeClr val="tx1"/>
        </a:solidFill>
        <a:latin typeface="Gill Sans" charset="0"/>
        <a:ea typeface="ＭＳ Ｐゴシック" charset="0"/>
        <a:cs typeface="+mn-cs"/>
      </a:defRPr>
    </a:lvl2pPr>
    <a:lvl3pPr marL="514350" algn="l" rtl="0" eaLnBrk="0" fontAlgn="base" hangingPunct="0">
      <a:spcBef>
        <a:spcPct val="0"/>
      </a:spcBef>
      <a:spcAft>
        <a:spcPct val="0"/>
      </a:spcAft>
      <a:defRPr sz="600" kern="1200">
        <a:solidFill>
          <a:schemeClr val="tx1"/>
        </a:solidFill>
        <a:latin typeface="Gill Sans" charset="0"/>
        <a:ea typeface="ＭＳ Ｐゴシック" charset="0"/>
        <a:cs typeface="+mn-cs"/>
      </a:defRPr>
    </a:lvl3pPr>
    <a:lvl4pPr marL="771525" algn="l" rtl="0" eaLnBrk="0" fontAlgn="base" hangingPunct="0">
      <a:spcBef>
        <a:spcPct val="0"/>
      </a:spcBef>
      <a:spcAft>
        <a:spcPct val="0"/>
      </a:spcAft>
      <a:defRPr sz="600" kern="1200">
        <a:solidFill>
          <a:schemeClr val="tx1"/>
        </a:solidFill>
        <a:latin typeface="Gill Sans" charset="0"/>
        <a:ea typeface="ＭＳ Ｐゴシック" charset="0"/>
        <a:cs typeface="+mn-cs"/>
      </a:defRPr>
    </a:lvl4pPr>
    <a:lvl5pPr marL="1028700" algn="l" rtl="0" eaLnBrk="0" fontAlgn="base" hangingPunct="0">
      <a:spcBef>
        <a:spcPct val="0"/>
      </a:spcBef>
      <a:spcAft>
        <a:spcPct val="0"/>
      </a:spcAft>
      <a:defRPr sz="600" kern="1200">
        <a:solidFill>
          <a:schemeClr val="tx1"/>
        </a:solidFill>
        <a:latin typeface="Gill Sans" charset="0"/>
        <a:ea typeface="ＭＳ Ｐゴシック" charset="0"/>
        <a:cs typeface="+mn-cs"/>
      </a:defRPr>
    </a:lvl5pPr>
    <a:lvl6pPr marL="1285875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Note from Chuck.  If you are using these materials, you can remove my name and URL from this replace it with your own, but please retain the CC-BY logo on the first page as well as retain the entire last page when you remix and republish these slides.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TO Highlight – go to https://</a:t>
            </a:r>
            <a:r>
              <a:rPr lang="en-US" dirty="0" err="1"/>
              <a:t>tohtml.com</a:t>
            </a:r>
            <a:r>
              <a:rPr lang="en-US" dirty="0"/>
              <a:t>/html/ - paste and then do a "Paste RTF"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6513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11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30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47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07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475B"/>
                </a:solidFill>
                <a:effectLst/>
                <a:latin typeface="AvenirNext"/>
              </a:rPr>
              <a:t>A div element is used for block-level organization and styling of page elements, whereas a span element is used for inline organization and styling.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04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88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“#” means find id </a:t>
            </a:r>
          </a:p>
          <a:p>
            <a:r>
              <a:rPr lang="en-US" dirty="0"/>
              <a:t>“.” means find class </a:t>
            </a:r>
          </a:p>
          <a:p>
            <a:endParaRPr lang="en-US" dirty="0"/>
          </a:p>
          <a:p>
            <a:r>
              <a:rPr lang="en-US" dirty="0"/>
              <a:t>Find section where id is “first” and apply font-family “monospace”</a:t>
            </a:r>
          </a:p>
        </p:txBody>
      </p:sp>
    </p:spTree>
    <p:extLst>
      <p:ext uri="{BB962C8B-B14F-4D97-AF65-F5344CB8AC3E}">
        <p14:creationId xmlns:p14="http://schemas.microsoft.com/office/powerpoint/2010/main" val="994105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27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5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>
            <a:extLst>
              <a:ext uri="{FF2B5EF4-FFF2-40B4-BE49-F238E27FC236}">
                <a16:creationId xmlns:a16="http://schemas.microsoft.com/office/drawing/2014/main" id="{9EE1F552-9331-D147-9F83-1794E4BD29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B94AE3-AB4B-3240-8528-FFF9EF067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675" dirty="0"/>
              <a:t>Note from Chuck.   Please </a:t>
            </a:r>
            <a:r>
              <a:rPr lang="en-US" sz="675"/>
              <a:t>retain and maintain </a:t>
            </a:r>
            <a:r>
              <a:rPr lang="en-US" sz="675" dirty="0"/>
              <a:t>this page as you remix and republish these materials.  Please add any of your own improvements or contributions.  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lide Image Placeholder 1">
            <a:extLst>
              <a:ext uri="{FF2B5EF4-FFF2-40B4-BE49-F238E27FC236}">
                <a16:creationId xmlns:a16="http://schemas.microsoft.com/office/drawing/2014/main" id="{3F0A42EF-CF62-4B49-87F4-14DA5E9E7C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354364-57E1-F548-998C-A956D697BE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675" dirty="0"/>
              <a:t>Note from Chuck.  </a:t>
            </a:r>
            <a:r>
              <a:rPr lang="en-US" sz="675"/>
              <a:t>If you are using these materials, you can remove my name and URL from this replace it with your own, but please retain the CC-BY logo on the first page as well as retain the entire last page when you remix and republish these slides.</a:t>
            </a:r>
            <a:endParaRPr lang="en-US" sz="675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921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0795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77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36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14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>
            <a:extLst>
              <a:ext uri="{FF2B5EF4-FFF2-40B4-BE49-F238E27FC236}">
                <a16:creationId xmlns:a16="http://schemas.microsoft.com/office/drawing/2014/main" id="{4C5CEAF8-A629-1449-AD46-608B3BA5F5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>
            <a:extLst>
              <a:ext uri="{FF2B5EF4-FFF2-40B4-BE49-F238E27FC236}">
                <a16:creationId xmlns:a16="http://schemas.microsoft.com/office/drawing/2014/main" id="{177FBAD8-BD2C-FD4C-9634-7AB56FD67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Gill Sans" panose="020B0502020104020203" pitchFamily="34" charset="-79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Simplest but not commonly use</a:t>
            </a:r>
          </a:p>
        </p:txBody>
      </p:sp>
    </p:spTree>
    <p:extLst>
      <p:ext uri="{BB962C8B-B14F-4D97-AF65-F5344CB8AC3E}">
        <p14:creationId xmlns:p14="http://schemas.microsoft.com/office/powerpoint/2010/main" val="2717442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6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8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3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6"/>
          <p:cNvSpPr txBox="1">
            <a:spLocks noGrp="1"/>
          </p:cNvSpPr>
          <p:nvPr>
            <p:ph type="title"/>
          </p:nvPr>
        </p:nvSpPr>
        <p:spPr>
          <a:xfrm>
            <a:off x="849312" y="427037"/>
            <a:ext cx="7445375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4845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63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85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8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3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5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4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7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0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9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720,&quot;SlideHeight&quot;:405}">
            <a:extLst>
              <a:ext uri="{FF2B5EF4-FFF2-40B4-BE49-F238E27FC236}">
                <a16:creationId xmlns:a16="http://schemas.microsoft.com/office/drawing/2014/main" id="{7EF6FC12-3829-4A56-86F9-DDFB5592958E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3091521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52" r:id="rId13"/>
    <p:sldLayoutId id="2147483653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D7AC08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.xml"/><Relationship Id="rId4" Type="http://schemas.openxmlformats.org/officeDocument/2006/relationships/slide" Target="slide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84B-9E70-0147-A7B2-2B03EF54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B40C-2FCB-434C-A0CC-755A7EB0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6447"/>
            <a:ext cx="7981950" cy="34762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chemeClr val="bg1"/>
                </a:solidFill>
              </a:rPr>
              <a:t>This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slide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deck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consists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of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slides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used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in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3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lecture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videos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in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Week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4.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Below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a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list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of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shortcut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hyperlinks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for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you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to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jump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into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specific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sections.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(page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2)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3" action="ppaction://hlinksldjump"/>
              </a:rPr>
              <a:t>Week 4: WA4E/CSS - Cascading Style Sheets (Part 1)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(page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13)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4" action="ppaction://hlinksldjump"/>
              </a:rPr>
              <a:t>Week 4: WA4E/CSS - Cascading Style Sheets (Part 2)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(page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24)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5" action="ppaction://hlinksldjump"/>
              </a:rPr>
              <a:t>Week 4: WA4E/CSS - Cascading Style Sheets (Part 3)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51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215">
            <a:extLst>
              <a:ext uri="{FF2B5EF4-FFF2-40B4-BE49-F238E27FC236}">
                <a16:creationId xmlns:a16="http://schemas.microsoft.com/office/drawing/2014/main" id="{785907C2-E542-0243-BDC2-E7E7E777C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Anatomy of a CSS Rule</a:t>
            </a:r>
          </a:p>
        </p:txBody>
      </p:sp>
      <p:sp>
        <p:nvSpPr>
          <p:cNvPr id="15362" name="Shape 216">
            <a:extLst>
              <a:ext uri="{FF2B5EF4-FFF2-40B4-BE49-F238E27FC236}">
                <a16:creationId xmlns:a16="http://schemas.microsoft.com/office/drawing/2014/main" id="{5F285851-9EF9-AA42-A833-AC5273E2B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170113"/>
            <a:ext cx="59436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8575" tIns="28575" rIns="28575" bIns="28575" anchor="ctr">
            <a:spAutoFit/>
          </a:bodyPr>
          <a:lstStyle>
            <a:lvl1pPr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 sz="1800" b="1" dirty="0">
                <a:latin typeface="Courier" pitchFamily="2" charset="0"/>
              </a:rPr>
              <a:t>      </a:t>
            </a:r>
            <a:r>
              <a:rPr lang="en-US" altLang="en-US" sz="1800" dirty="0">
                <a:solidFill>
                  <a:srgbClr val="00F900"/>
                </a:solidFill>
                <a:latin typeface="Courier" pitchFamily="2" charset="0"/>
              </a:rPr>
              <a:t>body</a:t>
            </a:r>
            <a:r>
              <a:rPr lang="en-US" altLang="en-US" sz="1800" dirty="0">
                <a:latin typeface="Courier" pitchFamily="2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Courier" pitchFamily="2" charset="0"/>
              </a:rPr>
              <a:t>{</a:t>
            </a:r>
          </a:p>
          <a:p>
            <a:r>
              <a:rPr lang="en-US" altLang="en-US" sz="1800" dirty="0">
                <a:latin typeface="Courier" pitchFamily="2" charset="0"/>
              </a:rPr>
              <a:t>           </a:t>
            </a:r>
            <a:r>
              <a:rPr lang="en-US" altLang="en-US" sz="1800" dirty="0">
                <a:solidFill>
                  <a:srgbClr val="FF40FF"/>
                </a:solidFill>
                <a:latin typeface="Courier" pitchFamily="2" charset="0"/>
              </a:rPr>
              <a:t>font-family</a:t>
            </a:r>
            <a:r>
              <a:rPr lang="en-US" altLang="en-US" sz="1800" dirty="0">
                <a:solidFill>
                  <a:schemeClr val="tx1"/>
                </a:solidFill>
                <a:latin typeface="Courier" pitchFamily="2" charset="0"/>
              </a:rPr>
              <a:t>:</a:t>
            </a:r>
            <a:r>
              <a:rPr lang="en-US" altLang="en-US" sz="1800" dirty="0">
                <a:latin typeface="Courier" pitchFamily="2" charset="0"/>
              </a:rPr>
              <a:t> </a:t>
            </a:r>
            <a:r>
              <a:rPr lang="en-US" altLang="en-US" sz="1800" dirty="0" err="1">
                <a:solidFill>
                  <a:srgbClr val="FF9300"/>
                </a:solidFill>
                <a:latin typeface="Courier" pitchFamily="2" charset="0"/>
              </a:rPr>
              <a:t>arial</a:t>
            </a:r>
            <a:r>
              <a:rPr lang="en-US" altLang="en-US" sz="1800" dirty="0">
                <a:solidFill>
                  <a:srgbClr val="FF9300"/>
                </a:solidFill>
                <a:latin typeface="Courier" pitchFamily="2" charset="0"/>
              </a:rPr>
              <a:t>, sans-serif</a:t>
            </a:r>
            <a:r>
              <a:rPr lang="en-US" altLang="en-US" sz="1800" dirty="0">
                <a:solidFill>
                  <a:schemeClr val="tx1"/>
                </a:solidFill>
                <a:latin typeface="Courier" pitchFamily="2" charset="0"/>
              </a:rPr>
              <a:t>;</a:t>
            </a:r>
          </a:p>
          <a:p>
            <a:r>
              <a:rPr lang="en-US" altLang="en-US" sz="1800" dirty="0">
                <a:solidFill>
                  <a:srgbClr val="000000"/>
                </a:solidFill>
                <a:latin typeface="Courier" pitchFamily="2" charset="0"/>
              </a:rPr>
              <a:t>           </a:t>
            </a:r>
            <a:r>
              <a:rPr lang="en-US" altLang="en-US" sz="1800" dirty="0">
                <a:solidFill>
                  <a:srgbClr val="FF40FF"/>
                </a:solidFill>
                <a:latin typeface="Courier" pitchFamily="2" charset="0"/>
              </a:rPr>
              <a:t>font-size</a:t>
            </a:r>
            <a:r>
              <a:rPr lang="en-US" altLang="en-US" sz="1800" dirty="0">
                <a:solidFill>
                  <a:schemeClr val="tx1"/>
                </a:solidFill>
                <a:latin typeface="Courier" pitchFamily="2" charset="0"/>
              </a:rPr>
              <a:t>:</a:t>
            </a:r>
            <a:r>
              <a:rPr lang="en-US" altLang="en-US" sz="18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altLang="en-US" sz="1800" dirty="0">
                <a:solidFill>
                  <a:srgbClr val="FF9300"/>
                </a:solidFill>
                <a:latin typeface="Courier" pitchFamily="2" charset="0"/>
              </a:rPr>
              <a:t>100%</a:t>
            </a:r>
            <a:r>
              <a:rPr lang="en-US" altLang="en-US" sz="1800" dirty="0">
                <a:solidFill>
                  <a:schemeClr val="tx1"/>
                </a:solidFill>
                <a:latin typeface="Courier" pitchFamily="2" charset="0"/>
              </a:rPr>
              <a:t>;</a:t>
            </a:r>
          </a:p>
          <a:p>
            <a:r>
              <a:rPr lang="en-US" altLang="en-US" sz="1800" b="1" dirty="0">
                <a:latin typeface="Courier" pitchFamily="2" charset="0"/>
              </a:rPr>
              <a:t>  </a:t>
            </a:r>
            <a:r>
              <a:rPr lang="en-US" altLang="en-US" sz="1800" b="1" dirty="0">
                <a:solidFill>
                  <a:srgbClr val="000000"/>
                </a:solidFill>
                <a:latin typeface="Courier" pitchFamily="2" charset="0"/>
              </a:rPr>
              <a:t>   </a:t>
            </a:r>
            <a:r>
              <a:rPr lang="en-US" altLang="en-US" sz="1800" b="1" dirty="0">
                <a:solidFill>
                  <a:schemeClr val="tx1"/>
                </a:solidFill>
                <a:latin typeface="Courier" pitchFamily="2" charset="0"/>
              </a:rPr>
              <a:t> }</a:t>
            </a:r>
          </a:p>
        </p:txBody>
      </p:sp>
      <p:sp>
        <p:nvSpPr>
          <p:cNvPr id="217" name="Shape 217">
            <a:extLst>
              <a:ext uri="{FF2B5EF4-FFF2-40B4-BE49-F238E27FC236}">
                <a16:creationId xmlns:a16="http://schemas.microsoft.com/office/drawing/2014/main" id="{B392DBDF-F3DA-9840-BA6E-EF9D69B74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867150"/>
            <a:ext cx="2819400" cy="681038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>
            <a:spAutoFit/>
          </a:bodyPr>
          <a:lstStyle>
            <a:lvl1pPr defTabSz="546100">
              <a:defRPr sz="36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>
              <a:defRPr/>
            </a:pPr>
            <a:r>
              <a:rPr sz="2025"/>
              <a:t>property - which aspect of CSS we </a:t>
            </a:r>
            <a:r>
              <a:rPr lang="en-US" sz="2025"/>
              <a:t>are </a:t>
            </a:r>
            <a:r>
              <a:rPr sz="2025"/>
              <a:t>changing</a:t>
            </a:r>
          </a:p>
        </p:txBody>
      </p:sp>
      <p:sp>
        <p:nvSpPr>
          <p:cNvPr id="218" name="Shape 218">
            <a:extLst>
              <a:ext uri="{FF2B5EF4-FFF2-40B4-BE49-F238E27FC236}">
                <a16:creationId xmlns:a16="http://schemas.microsoft.com/office/drawing/2014/main" id="{4EED6000-0B79-D547-8222-D3C94C90C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8" y="1335088"/>
            <a:ext cx="3640137" cy="681037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>
            <a:spAutoFit/>
          </a:bodyPr>
          <a:lstStyle>
            <a:lvl1pPr defTabSz="546100">
              <a:defRPr sz="3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>
              <a:defRPr/>
            </a:pPr>
            <a:r>
              <a:rPr sz="2025" dirty="0"/>
              <a:t>selector - which part of the document this rule appl</a:t>
            </a:r>
            <a:r>
              <a:rPr lang="en-US" sz="2025" dirty="0"/>
              <a:t>ies</a:t>
            </a:r>
            <a:r>
              <a:rPr sz="2025" dirty="0"/>
              <a:t> to</a:t>
            </a:r>
          </a:p>
        </p:txBody>
      </p:sp>
      <p:sp>
        <p:nvSpPr>
          <p:cNvPr id="15365" name="Shape 219">
            <a:extLst>
              <a:ext uri="{FF2B5EF4-FFF2-40B4-BE49-F238E27FC236}">
                <a16:creationId xmlns:a16="http://schemas.microsoft.com/office/drawing/2014/main" id="{759A3A6A-2173-0C47-BB03-D2039E8D5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892550"/>
            <a:ext cx="2643188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8575" tIns="28575" rIns="28575" bIns="28575" anchor="ctr">
            <a:spAutoFit/>
          </a:bodyPr>
          <a:lstStyle>
            <a:lvl1pPr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>
                <a:solidFill>
                  <a:srgbClr val="FF9300"/>
                </a:solidFill>
              </a:rPr>
              <a:t>value – what we are setting the property to</a:t>
            </a:r>
          </a:p>
        </p:txBody>
      </p:sp>
      <p:sp>
        <p:nvSpPr>
          <p:cNvPr id="220" name="Shape 220">
            <a:extLst>
              <a:ext uri="{FF2B5EF4-FFF2-40B4-BE49-F238E27FC236}">
                <a16:creationId xmlns:a16="http://schemas.microsoft.com/office/drawing/2014/main" id="{E08E52D9-E57E-2343-9E96-6EFE2FAAC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2286000" y="2114550"/>
            <a:ext cx="990600" cy="228600"/>
          </a:xfrm>
          <a:prstGeom prst="line">
            <a:avLst/>
          </a:prstGeom>
          <a:ln w="63500">
            <a:solidFill>
              <a:srgbClr val="00F900"/>
            </a:solidFill>
            <a:miter lim="400000"/>
            <a:headEnd type="stealth"/>
          </a:ln>
        </p:spPr>
        <p:txBody>
          <a:bodyPr lIns="0" tIns="0" rIns="0" bIns="0"/>
          <a:lstStyle/>
          <a:p>
            <a:pPr>
              <a:defRPr/>
            </a:pPr>
            <a:endParaRPr sz="1125"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221" name="Shape 221">
            <a:extLst>
              <a:ext uri="{FF2B5EF4-FFF2-40B4-BE49-F238E27FC236}">
                <a16:creationId xmlns:a16="http://schemas.microsoft.com/office/drawing/2014/main" id="{CA2CE0B9-E02B-B646-9861-143160FFD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94075" y="3181350"/>
            <a:ext cx="768350" cy="736600"/>
          </a:xfrm>
          <a:prstGeom prst="line">
            <a:avLst/>
          </a:prstGeom>
          <a:ln w="63500">
            <a:solidFill>
              <a:srgbClr val="FF40FF"/>
            </a:solidFill>
            <a:miter lim="400000"/>
            <a:headEnd type="stealth"/>
          </a:ln>
        </p:spPr>
        <p:txBody>
          <a:bodyPr lIns="0" tIns="0" rIns="0" bIns="0"/>
          <a:lstStyle/>
          <a:p>
            <a:pPr>
              <a:defRPr/>
            </a:pPr>
            <a:endParaRPr sz="1125"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222" name="Shape 222">
            <a:extLst>
              <a:ext uri="{FF2B5EF4-FFF2-40B4-BE49-F238E27FC236}">
                <a16:creationId xmlns:a16="http://schemas.microsoft.com/office/drawing/2014/main" id="{687A56E3-ED31-384C-8E77-532837ACF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76925" y="3181350"/>
            <a:ext cx="777875" cy="704850"/>
          </a:xfrm>
          <a:prstGeom prst="line">
            <a:avLst/>
          </a:prstGeom>
          <a:ln w="63500">
            <a:solidFill>
              <a:srgbClr val="FF9300"/>
            </a:solidFill>
            <a:miter lim="400000"/>
            <a:headEnd type="stealth"/>
          </a:ln>
        </p:spPr>
        <p:txBody>
          <a:bodyPr lIns="0" tIns="0" rIns="0" bIns="0"/>
          <a:lstStyle/>
          <a:p>
            <a:pPr>
              <a:defRPr/>
            </a:pPr>
            <a:endParaRPr sz="1125">
              <a:latin typeface="Gill Sans" charset="0"/>
              <a:ea typeface="ヒラギノ角ゴ ProN W3" charset="-128"/>
              <a:sym typeface="Gill Sans" charset="0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D8BD60-EB69-E64C-B2DC-FDA6120B0D6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 </a:t>
            </a:r>
            <a:r>
              <a:rPr lang="en-US" altLang="zh-CN" dirty="0"/>
              <a:t>cheat</a:t>
            </a:r>
            <a:r>
              <a:rPr lang="zh-CN" altLang="en-US" dirty="0"/>
              <a:t> </a:t>
            </a:r>
            <a:r>
              <a:rPr lang="en-US" altLang="zh-CN" dirty="0"/>
              <a:t>sheet</a:t>
            </a:r>
            <a:endParaRPr lang="en-US" dirty="0"/>
          </a:p>
        </p:txBody>
      </p:sp>
      <p:sp>
        <p:nvSpPr>
          <p:cNvPr id="16385" name="Shape 224">
            <a:extLst>
              <a:ext uri="{FF2B5EF4-FFF2-40B4-BE49-F238E27FC236}">
                <a16:creationId xmlns:a16="http://schemas.microsoft.com/office/drawing/2014/main" id="{CB5F77B9-22C9-EE4C-AF36-B806F8F4C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350" y="4691063"/>
            <a:ext cx="6591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8575" tIns="28575" rIns="28575" bIns="28575" anchor="ctr">
            <a:spAutoFit/>
          </a:bodyPr>
          <a:lstStyle>
            <a:lvl1pPr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/>
            <a:r>
              <a:rPr lang="en-US" altLang="en-US" dirty="0">
                <a:solidFill>
                  <a:srgbClr val="FFFB00"/>
                </a:solidFill>
              </a:rPr>
              <a:t>http://</a:t>
            </a:r>
            <a:r>
              <a:rPr lang="en-US" altLang="en-US" dirty="0" err="1">
                <a:solidFill>
                  <a:srgbClr val="FFFB00"/>
                </a:solidFill>
              </a:rPr>
              <a:t>www.lesliefranke.com</a:t>
            </a:r>
            <a:r>
              <a:rPr lang="en-US" altLang="en-US" dirty="0">
                <a:solidFill>
                  <a:srgbClr val="FFFB00"/>
                </a:solidFill>
              </a:rPr>
              <a:t>/files/reference/</a:t>
            </a:r>
            <a:r>
              <a:rPr lang="en-US" altLang="en-US" dirty="0" err="1">
                <a:solidFill>
                  <a:srgbClr val="FFFB00"/>
                </a:solidFill>
              </a:rPr>
              <a:t>csscheatsheet.html</a:t>
            </a:r>
            <a:endParaRPr lang="en-US" altLang="en-US" dirty="0">
              <a:solidFill>
                <a:srgbClr val="FFFB00"/>
              </a:solidFill>
            </a:endParaRPr>
          </a:p>
        </p:txBody>
      </p:sp>
      <p:pic>
        <p:nvPicPr>
          <p:cNvPr id="16386" name="Snapshot 2008-10-15 15-26-53.png" descr="Screenshot of a CSS Cheat Sheet. The sheet itself can be found at http://www.lesliefranke.com/files/reference/csscheatsheet.html&#10;">
            <a:extLst>
              <a:ext uri="{FF2B5EF4-FFF2-40B4-BE49-F238E27FC236}">
                <a16:creationId xmlns:a16="http://schemas.microsoft.com/office/drawing/2014/main" id="{6B4396EA-7867-1143-BC64-C858DE765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14350"/>
            <a:ext cx="5313363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227">
            <a:extLst>
              <a:ext uri="{FF2B5EF4-FFF2-40B4-BE49-F238E27FC236}">
                <a16:creationId xmlns:a16="http://schemas.microsoft.com/office/drawing/2014/main" id="{95433683-4331-1F45-A229-3CD12A1674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Partial List of CSS Properties</a:t>
            </a:r>
          </a:p>
        </p:txBody>
      </p:sp>
      <p:sp>
        <p:nvSpPr>
          <p:cNvPr id="17410" name="Shape 229">
            <a:extLst>
              <a:ext uri="{FF2B5EF4-FFF2-40B4-BE49-F238E27FC236}">
                <a16:creationId xmlns:a16="http://schemas.microsoft.com/office/drawing/2014/main" id="{304A1F66-5553-1147-923D-03B45B9C8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87488"/>
            <a:ext cx="4029075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8575" tIns="28575" rIns="28575" bIns="28575" anchor="ctr">
            <a:spAutoFit/>
          </a:bodyPr>
          <a:lstStyle>
            <a:lvl1pPr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/>
            <a:r>
              <a:rPr lang="en-US" altLang="en-US" sz="1400">
                <a:latin typeface="Courier" pitchFamily="2" charset="0"/>
              </a:rPr>
              <a:t>color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background-color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visibility (visible/hidden)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font-family (arial, sans-serif)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font-size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font-style (italic,  normal)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font-weight (bold, normal)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text-align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vertical-align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text-transform (lowercase, etc)</a:t>
            </a:r>
          </a:p>
        </p:txBody>
      </p:sp>
      <p:sp>
        <p:nvSpPr>
          <p:cNvPr id="17411" name="Shape 230">
            <a:extLst>
              <a:ext uri="{FF2B5EF4-FFF2-40B4-BE49-F238E27FC236}">
                <a16:creationId xmlns:a16="http://schemas.microsoft.com/office/drawing/2014/main" id="{9AC72688-10DE-ED40-B007-C843035AB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5650" y="1492250"/>
            <a:ext cx="4030663" cy="242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8575" tIns="28575" rIns="28575" bIns="28575" anchor="ctr">
            <a:spAutoFit/>
          </a:bodyPr>
          <a:lstStyle>
            <a:lvl1pPr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/>
            <a:r>
              <a:rPr lang="en-US" altLang="en-US" sz="1400">
                <a:latin typeface="Courier" pitchFamily="2" charset="0"/>
              </a:rPr>
              <a:t>text-decoration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border-width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border-style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border-color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margin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border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padding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float (left, right, none)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left / top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position (static, relative, absolute)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z-index</a:t>
            </a:r>
          </a:p>
        </p:txBody>
      </p:sp>
      <p:sp>
        <p:nvSpPr>
          <p:cNvPr id="17412" name="Shape 224">
            <a:extLst>
              <a:ext uri="{FF2B5EF4-FFF2-40B4-BE49-F238E27FC236}">
                <a16:creationId xmlns:a16="http://schemas.microsoft.com/office/drawing/2014/main" id="{3AD69D89-78C0-9F43-9656-AE8E77D79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350" y="4691063"/>
            <a:ext cx="6591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8575" tIns="28575" rIns="28575" bIns="28575" anchor="ctr">
            <a:spAutoFit/>
          </a:bodyPr>
          <a:lstStyle>
            <a:lvl1pPr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/>
            <a:r>
              <a:rPr lang="en-US" altLang="en-US">
                <a:solidFill>
                  <a:srgbClr val="FFFB00"/>
                </a:solidFill>
              </a:rPr>
              <a:t>http://www.lesliefranke.com/files/reference/csscheatsheet.html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2">
            <a:extLst>
              <a:ext uri="{FF2B5EF4-FFF2-40B4-BE49-F238E27FC236}">
                <a16:creationId xmlns:a16="http://schemas.microsoft.com/office/drawing/2014/main" id="{9DF97C66-8A66-1745-8D39-CE23A08B0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>
                <a:solidFill>
                  <a:srgbClr val="FFCC66"/>
                </a:solidFill>
              </a:rPr>
              <a:t>Using CSS in HTML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hape 232">
            <a:extLst>
              <a:ext uri="{FF2B5EF4-FFF2-40B4-BE49-F238E27FC236}">
                <a16:creationId xmlns:a16="http://schemas.microsoft.com/office/drawing/2014/main" id="{24297F03-89AF-ED4A-8541-A4F02162E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Applying CSS to our HTML</a:t>
            </a:r>
          </a:p>
        </p:txBody>
      </p:sp>
      <p:sp>
        <p:nvSpPr>
          <p:cNvPr id="20482" name="Shape 233">
            <a:extLst>
              <a:ext uri="{FF2B5EF4-FFF2-40B4-BE49-F238E27FC236}">
                <a16:creationId xmlns:a16="http://schemas.microsoft.com/office/drawing/2014/main" id="{86BACDE5-E2C1-B74D-83EA-401351BB9E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9313" y="1733550"/>
            <a:ext cx="7445375" cy="1981200"/>
          </a:xfrm>
        </p:spPr>
        <p:txBody>
          <a:bodyPr/>
          <a:lstStyle/>
          <a:p>
            <a:pPr marL="585788"/>
            <a:r>
              <a:rPr lang="en-US" altLang="en-US">
                <a:solidFill>
                  <a:srgbClr val="FFFB00"/>
                </a:solidFill>
              </a:rPr>
              <a:t>Inline</a:t>
            </a:r>
            <a:r>
              <a:rPr lang="en-US" altLang="en-US"/>
              <a:t> - right on an HTML tag, using the style= attribute</a:t>
            </a:r>
          </a:p>
          <a:p>
            <a:pPr marL="585788"/>
            <a:r>
              <a:rPr lang="en-US" altLang="en-US"/>
              <a:t>An </a:t>
            </a:r>
            <a:r>
              <a:rPr lang="en-US" altLang="en-US">
                <a:solidFill>
                  <a:srgbClr val="FFFB00"/>
                </a:solidFill>
              </a:rPr>
              <a:t>embedded style sheet</a:t>
            </a:r>
            <a:r>
              <a:rPr lang="en-US" altLang="en-US"/>
              <a:t> in the &lt;head&gt; of the document</a:t>
            </a:r>
          </a:p>
          <a:p>
            <a:pPr marL="585788"/>
            <a:r>
              <a:rPr lang="en-US" altLang="en-US"/>
              <a:t>As an </a:t>
            </a:r>
            <a:r>
              <a:rPr lang="en-US" altLang="en-US">
                <a:solidFill>
                  <a:srgbClr val="FFFB00"/>
                </a:solidFill>
              </a:rPr>
              <a:t>external style sheet</a:t>
            </a:r>
            <a:r>
              <a:rPr lang="en-US" altLang="en-US"/>
              <a:t> in a separate file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5783F49-9ED5-D846-89F1-9543F817ACA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Overview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CSS</a:t>
            </a:r>
            <a:endParaRPr lang="en-US" dirty="0"/>
          </a:p>
        </p:txBody>
      </p:sp>
      <p:pic>
        <p:nvPicPr>
          <p:cNvPr id="21505" name="Picture 3" descr="Screenshot of www.wa4e.com/code/css/. Highlighted text read as &quot;We can put a border around a block of text. You probably want a CSS cheat sheet handy or use Google to search to find CSS values.&quot; ">
            <a:extLst>
              <a:ext uri="{FF2B5EF4-FFF2-40B4-BE49-F238E27FC236}">
                <a16:creationId xmlns:a16="http://schemas.microsoft.com/office/drawing/2014/main" id="{72B43CBD-D17C-204F-B487-269743279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5750"/>
            <a:ext cx="67945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047378B-296E-E44D-9EAC-11E0DB04836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Header</a:t>
            </a:r>
            <a:endParaRPr lang="en-US" dirty="0"/>
          </a:p>
        </p:txBody>
      </p:sp>
      <p:pic>
        <p:nvPicPr>
          <p:cNvPr id="22529" name="Picture 3" descr="Screenshot of www.wa4e.com/code/css/rules.htm. Highlighted text read as &quot;You put a set of rules in a &lt;style&gt; tag, and they are applied to parts of the documents that match the selectors. After a while we end up with far too many CSS rules to put in the &lt;head&gt; area of each document. A simpler way to include a large number of CSS rules is to put them in a separate file and -&gt; include that file in each of the pages&quot;.">
            <a:extLst>
              <a:ext uri="{FF2B5EF4-FFF2-40B4-BE49-F238E27FC236}">
                <a16:creationId xmlns:a16="http://schemas.microsoft.com/office/drawing/2014/main" id="{AF827FD4-61C8-8D40-A9FA-44C8BC553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5750"/>
            <a:ext cx="6835775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49B3E7C-7B3F-7146-BFAF-EC198525AE0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248" name="Shape 248">
            <a:extLst>
              <a:ext uri="{FF2B5EF4-FFF2-40B4-BE49-F238E27FC236}">
                <a16:creationId xmlns:a16="http://schemas.microsoft.com/office/drawing/2014/main" id="{132F05FD-4F08-9240-A5FD-02AFEC1A3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495550"/>
            <a:ext cx="4724400" cy="1781175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>
            <a:spAutoFit/>
          </a:bodyPr>
          <a:lstStyle/>
          <a:p>
            <a:pPr defTabSz="307181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600" dirty="0">
                <a:solidFill>
                  <a:srgbClr val="FFFB00"/>
                </a:solidFill>
                <a:latin typeface="+mn-lt"/>
                <a:ea typeface="+mn-ea"/>
                <a:sym typeface="Gill Sans"/>
              </a:rPr>
              <a:t>csev $ ls -l</a:t>
            </a:r>
          </a:p>
          <a:p>
            <a:pPr defTabSz="307181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600" dirty="0">
                <a:solidFill>
                  <a:srgbClr val="FFFB00"/>
                </a:solidFill>
                <a:latin typeface="+mn-lt"/>
                <a:ea typeface="+mn-ea"/>
                <a:sym typeface="Gill Sans"/>
              </a:rPr>
              <a:t>total 32</a:t>
            </a:r>
          </a:p>
          <a:p>
            <a:pPr defTabSz="307181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600" dirty="0">
                <a:solidFill>
                  <a:srgbClr val="FFFB00"/>
                </a:solidFill>
                <a:latin typeface="+mn-lt"/>
                <a:ea typeface="+mn-ea"/>
                <a:sym typeface="Gill Sans"/>
              </a:rPr>
              <a:t>-rw-r--r--  1 csev  staff   44 Dec 19 06:06 </a:t>
            </a:r>
            <a:r>
              <a:rPr lang="en-US" sz="1600" dirty="0">
                <a:solidFill>
                  <a:srgbClr val="00F900"/>
                </a:solidFill>
                <a:latin typeface="+mn-lt"/>
                <a:ea typeface="+mn-ea"/>
                <a:sym typeface="Gill Sans"/>
              </a:rPr>
              <a:t>rules</a:t>
            </a:r>
            <a:r>
              <a:rPr sz="1600" dirty="0">
                <a:solidFill>
                  <a:srgbClr val="00F900"/>
                </a:solidFill>
                <a:latin typeface="+mn-lt"/>
                <a:ea typeface="+mn-ea"/>
                <a:sym typeface="Gill Sans"/>
              </a:rPr>
              <a:t>.css</a:t>
            </a:r>
          </a:p>
          <a:p>
            <a:pPr defTabSz="307181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600" dirty="0">
                <a:solidFill>
                  <a:srgbClr val="FFFB00"/>
                </a:solidFill>
                <a:latin typeface="+mn-lt"/>
                <a:ea typeface="+mn-ea"/>
                <a:sym typeface="Gill Sans"/>
              </a:rPr>
              <a:t>-rw-r--r--  1 csev  staff  679 Dec 19 06:07 index.htm</a:t>
            </a:r>
          </a:p>
          <a:p>
            <a:pPr defTabSz="307181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600" dirty="0">
                <a:solidFill>
                  <a:srgbClr val="FFFB00"/>
                </a:solidFill>
                <a:latin typeface="+mn-lt"/>
                <a:ea typeface="+mn-ea"/>
                <a:sym typeface="Gill Sans"/>
              </a:rPr>
              <a:t>-rw-r--r--  1 csev  staff  883 Dec 19 05:59 </a:t>
            </a:r>
            <a:r>
              <a:rPr lang="en-US" sz="1600" dirty="0">
                <a:solidFill>
                  <a:srgbClr val="00FF00"/>
                </a:solidFill>
                <a:latin typeface="+mn-lt"/>
                <a:ea typeface="+mn-ea"/>
                <a:sym typeface="Gill Sans"/>
              </a:rPr>
              <a:t>include</a:t>
            </a:r>
            <a:r>
              <a:rPr sz="1600" dirty="0">
                <a:solidFill>
                  <a:srgbClr val="00FF00"/>
                </a:solidFill>
                <a:latin typeface="+mn-lt"/>
                <a:ea typeface="+mn-ea"/>
                <a:sym typeface="Gill Sans"/>
              </a:rPr>
              <a:t>.htm</a:t>
            </a:r>
          </a:p>
          <a:p>
            <a:pPr defTabSz="307181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600" dirty="0">
                <a:solidFill>
                  <a:srgbClr val="FFFB00"/>
                </a:solidFill>
                <a:latin typeface="+mn-lt"/>
                <a:ea typeface="+mn-ea"/>
                <a:sym typeface="Gill Sans"/>
              </a:rPr>
              <a:t>-rw-r--r--  1 csev  staff  679 Dec 19 05:59 </a:t>
            </a:r>
            <a:r>
              <a:rPr lang="en-US" sz="1600" dirty="0">
                <a:solidFill>
                  <a:srgbClr val="FFFB00"/>
                </a:solidFill>
                <a:latin typeface="+mn-lt"/>
                <a:ea typeface="+mn-ea"/>
                <a:sym typeface="Gill Sans"/>
              </a:rPr>
              <a:t>colors</a:t>
            </a:r>
            <a:r>
              <a:rPr sz="1600" dirty="0">
                <a:solidFill>
                  <a:srgbClr val="FFFB00"/>
                </a:solidFill>
                <a:latin typeface="+mn-lt"/>
                <a:ea typeface="+mn-ea"/>
                <a:sym typeface="Gill Sans"/>
              </a:rPr>
              <a:t>.htm</a:t>
            </a:r>
          </a:p>
          <a:p>
            <a:pPr defTabSz="307181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600" dirty="0">
                <a:solidFill>
                  <a:srgbClr val="FFFB00"/>
                </a:solidFill>
                <a:latin typeface="+mn-lt"/>
                <a:ea typeface="+mn-ea"/>
                <a:sym typeface="Gill Sans"/>
              </a:rPr>
              <a:t>csev $</a:t>
            </a:r>
          </a:p>
        </p:txBody>
      </p:sp>
      <p:sp>
        <p:nvSpPr>
          <p:cNvPr id="23554" name="Shape 249">
            <a:extLst>
              <a:ext uri="{FF2B5EF4-FFF2-40B4-BE49-F238E27FC236}">
                <a16:creationId xmlns:a16="http://schemas.microsoft.com/office/drawing/2014/main" id="{27B853F1-7F73-1342-B86B-99103A032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90550"/>
            <a:ext cx="754380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8575" tIns="28575" rIns="28575" bIns="28575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&lt;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html</a:t>
            </a:r>
            <a:r>
              <a:rPr lang="en-US" altLang="en-US" sz="1600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600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&lt;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head</a:t>
            </a:r>
            <a:r>
              <a:rPr lang="en-US" altLang="en-US" sz="1600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600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  &lt;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title</a:t>
            </a:r>
            <a:r>
              <a:rPr lang="en-US" altLang="en-US" sz="1600" dirty="0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Including CSS From a File&lt;/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title</a:t>
            </a:r>
            <a:r>
              <a:rPr lang="en-US" altLang="en-US" sz="1600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600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  &lt;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link</a:t>
            </a:r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 type="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text</a:t>
            </a:r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/</a:t>
            </a:r>
            <a:r>
              <a:rPr lang="en-US" altLang="en-US" sz="1600" dirty="0" err="1">
                <a:solidFill>
                  <a:srgbClr val="C7C7C7"/>
                </a:solidFill>
                <a:latin typeface="Courier" pitchFamily="2" charset="0"/>
              </a:rPr>
              <a:t>css</a:t>
            </a:r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" </a:t>
            </a:r>
            <a:r>
              <a:rPr lang="en-US" altLang="en-US" sz="1600" dirty="0" err="1">
                <a:solidFill>
                  <a:srgbClr val="C7C7C7"/>
                </a:solidFill>
                <a:latin typeface="Courier" pitchFamily="2" charset="0"/>
              </a:rPr>
              <a:t>rel</a:t>
            </a:r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="stylesheet" </a:t>
            </a:r>
            <a:r>
              <a:rPr lang="en-US" altLang="en-US" sz="1600" dirty="0" err="1">
                <a:solidFill>
                  <a:srgbClr val="C7C7C7"/>
                </a:solidFill>
                <a:latin typeface="Courier" pitchFamily="2" charset="0"/>
              </a:rPr>
              <a:t>href</a:t>
            </a:r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="</a:t>
            </a:r>
            <a:r>
              <a:rPr lang="en-US" altLang="en-US" sz="1600" dirty="0" err="1">
                <a:solidFill>
                  <a:srgbClr val="C7C7C7"/>
                </a:solidFill>
                <a:latin typeface="Courier" pitchFamily="2" charset="0"/>
              </a:rPr>
              <a:t>rules</a:t>
            </a:r>
            <a:r>
              <a:rPr lang="en-US" altLang="en-US" sz="1600" dirty="0" err="1">
                <a:solidFill>
                  <a:srgbClr val="C8C473"/>
                </a:solidFill>
                <a:latin typeface="Courier" pitchFamily="2" charset="0"/>
              </a:rPr>
              <a:t>.</a:t>
            </a:r>
            <a:r>
              <a:rPr lang="en-US" altLang="en-US" sz="1600" dirty="0" err="1">
                <a:solidFill>
                  <a:srgbClr val="C7C7C7"/>
                </a:solidFill>
                <a:latin typeface="Courier" pitchFamily="2" charset="0"/>
              </a:rPr>
              <a:t>css</a:t>
            </a:r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"</a:t>
            </a:r>
            <a:r>
              <a:rPr lang="en-US" altLang="en-US" sz="1600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600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head</a:t>
            </a:r>
            <a:r>
              <a:rPr lang="en-US" altLang="en-US" sz="1600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600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&lt;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body</a:t>
            </a:r>
            <a:r>
              <a:rPr lang="en-US" altLang="en-US" sz="1600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600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&lt;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h1</a:t>
            </a:r>
            <a:r>
              <a:rPr lang="en-US" altLang="en-US" sz="1600" dirty="0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A</a:t>
            </a:r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Header</a:t>
            </a:r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h1</a:t>
            </a:r>
            <a:r>
              <a:rPr lang="en-US" altLang="en-US" sz="1600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600" dirty="0">
              <a:solidFill>
                <a:srgbClr val="C7C7C7"/>
              </a:solidFill>
              <a:latin typeface="Courier" pitchFamily="2" charset="0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D9B5E78-017F-C443-8835-4A6FCF01C78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Header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7624D-F027-4C00-9B4C-2344CEEA2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01603"/>
            <a:ext cx="6545254" cy="434029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C4F7AAA-6E20-2845-AF89-DB31616815D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Screenshot</a:t>
            </a:r>
            <a:endParaRPr lang="en-US" dirty="0"/>
          </a:p>
        </p:txBody>
      </p:sp>
      <p:pic>
        <p:nvPicPr>
          <p:cNvPr id="25601" name="Picture 4" descr="Screenshot of www.wa4e.com/code/css/rules.css. ">
            <a:extLst>
              <a:ext uri="{FF2B5EF4-FFF2-40B4-BE49-F238E27FC236}">
                <a16:creationId xmlns:a16="http://schemas.microsoft.com/office/drawing/2014/main" id="{DD6D627E-9E0C-AF48-9812-2E6D1082C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5750"/>
            <a:ext cx="6937375" cy="476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258238C8-3D23-DF42-85C5-51C7C6CD8F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9288" y="865188"/>
            <a:ext cx="7837487" cy="1554162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solidFill>
                  <a:srgbClr val="FFD966"/>
                </a:solidFill>
              </a:rPr>
              <a:t>Cascading Style Sheets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EE216670-B966-D640-8674-45F1CC94BD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9288" y="2649538"/>
            <a:ext cx="7837487" cy="1446212"/>
          </a:xfrm>
        </p:spPr>
        <p:txBody>
          <a:bodyPr/>
          <a:lstStyle/>
          <a:p>
            <a:pPr marL="0" indent="0" eaLnBrk="1" hangingPunct="1"/>
            <a:r>
              <a:rPr lang="en-US" altLang="en-US" sz="2700"/>
              <a:t>Charles Severance</a:t>
            </a:r>
          </a:p>
          <a:p>
            <a:pPr marL="0" indent="0" eaLnBrk="1" hangingPunct="1"/>
            <a:r>
              <a:rPr lang="en-US" altLang="en-US" sz="2700"/>
              <a:t>www.dj4e.com</a:t>
            </a:r>
          </a:p>
          <a:p>
            <a:pPr marL="0" indent="0" eaLnBrk="1" hangingPunct="1"/>
            <a:endParaRPr lang="en-US" altLang="en-US" sz="2700"/>
          </a:p>
        </p:txBody>
      </p:sp>
      <p:pic>
        <p:nvPicPr>
          <p:cNvPr id="5123" name="Picture 6" descr="CCBY license">
            <a:extLst>
              <a:ext uri="{FF2B5EF4-FFF2-40B4-BE49-F238E27FC236}">
                <a16:creationId xmlns:a16="http://schemas.microsoft.com/office/drawing/2014/main" id="{44BF539B-DCFF-BF40-B33F-15A09B3DD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17195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1">
            <a:extLst>
              <a:ext uri="{FF2B5EF4-FFF2-40B4-BE49-F238E27FC236}">
                <a16:creationId xmlns:a16="http://schemas.microsoft.com/office/drawing/2014/main" id="{4A6D0F3A-828F-FB47-84F6-161C909DB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476750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US"/>
              <a:t>https://www.dj4e.com/code/css.zip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Box 2">
            <a:extLst>
              <a:ext uri="{FF2B5EF4-FFF2-40B4-BE49-F238E27FC236}">
                <a16:creationId xmlns:a16="http://schemas.microsoft.com/office/drawing/2014/main" id="{04A49D88-FC05-C24A-990A-A8AC01CC1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00150"/>
            <a:ext cx="82296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&lt;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p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="border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1px green solid</a:t>
            </a:r>
            <a:r>
              <a:rPr lang="en-US" altLang="en-US" sz="1400" b="1">
                <a:latin typeface="Courier" pitchFamily="2" charset="0"/>
              </a:rPr>
              <a:t>;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"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4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With CSS we wanted some tags that had no pre-existing 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.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So the &lt;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span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="color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green</a:t>
            </a:r>
            <a:r>
              <a:rPr lang="en-US" altLang="en-US" sz="1400" b="1">
                <a:latin typeface="Courier" pitchFamily="2" charset="0"/>
              </a:rPr>
              <a:t>;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"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400" b="1">
                <a:solidFill>
                  <a:srgbClr val="FFCC66"/>
                </a:solidFill>
                <a:latin typeface="Courier-Bold" pitchFamily="2" charset="0"/>
              </a:rPr>
              <a:t>span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span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tag was invented as the new "inline" tag with no styling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.</a:t>
            </a:r>
            <a:endParaRPr lang="en-US" altLang="en-US" sz="14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p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4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&lt;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="border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1px blue solid</a:t>
            </a:r>
            <a:r>
              <a:rPr lang="en-US" altLang="en-US" sz="1400" b="1">
                <a:latin typeface="Courier" pitchFamily="2" charset="0"/>
              </a:rPr>
              <a:t>;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"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4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And the &lt;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strong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400" b="1">
                <a:solidFill>
                  <a:srgbClr val="FFCC66"/>
                </a:solidFill>
                <a:latin typeface="Courier-Bold" pitchFamily="2" charset="0"/>
              </a:rPr>
              <a:t>div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strong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tag is a new unstyled block tag with no padding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,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margin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,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background-color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,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or anything else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.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So you could 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mark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blocks with the 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tag and not inherit any default 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.</a:t>
            </a:r>
            <a:endParaRPr lang="en-US" altLang="en-US" sz="14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&lt;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="border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1px orange solid</a:t>
            </a:r>
            <a:r>
              <a:rPr lang="en-US" altLang="en-US" sz="1400" b="1">
                <a:latin typeface="Courier" pitchFamily="2" charset="0"/>
              </a:rPr>
              <a:t>;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"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4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And the &lt;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strong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400" b="1">
                <a:solidFill>
                  <a:srgbClr val="FFCC66"/>
                </a:solidFill>
                <a:latin typeface="Courier-Bold" pitchFamily="2" charset="0"/>
              </a:rPr>
              <a:t>div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strong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tags can be nested as well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.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Adding the 1-pixel borders does take up a pixel of space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.</a:t>
            </a:r>
            <a:endParaRPr lang="en-US" altLang="en-US" sz="14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4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You can add some 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text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in the outer 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.</a:t>
            </a:r>
            <a:endParaRPr lang="en-US" altLang="en-US" sz="14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400" b="1">
              <a:solidFill>
                <a:srgbClr val="C7C7C7"/>
              </a:solidFill>
              <a:latin typeface="Courier" pitchFamily="2" charset="0"/>
            </a:endParaRPr>
          </a:p>
        </p:txBody>
      </p:sp>
      <p:sp>
        <p:nvSpPr>
          <p:cNvPr id="26626" name="Title 1">
            <a:extLst>
              <a:ext uri="{FF2B5EF4-FFF2-40B4-BE49-F238E27FC236}">
                <a16:creationId xmlns:a16="http://schemas.microsoft.com/office/drawing/2014/main" id="{8F700C5A-5C74-4C4B-8566-C8B6D40C8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9313" y="365125"/>
            <a:ext cx="7445375" cy="911225"/>
          </a:xfrm>
        </p:spPr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span and div Tags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4CC9849-7250-5E44-801F-63442D94DC4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27649" name="TextBox 2">
            <a:extLst>
              <a:ext uri="{FF2B5EF4-FFF2-40B4-BE49-F238E27FC236}">
                <a16:creationId xmlns:a16="http://schemas.microsoft.com/office/drawing/2014/main" id="{795B39B7-3A9F-1E45-8A15-DC2819172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47750"/>
            <a:ext cx="501015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&lt;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p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="border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1px green solid</a:t>
            </a:r>
            <a:r>
              <a:rPr lang="en-US" altLang="en-US" sz="1100" b="1" dirty="0">
                <a:latin typeface="Courier" pitchFamily="2" charset="0"/>
              </a:rPr>
              <a:t>;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"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With CSS we wanted some tags that had no pre-existing</a:t>
            </a:r>
          </a:p>
          <a:p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.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So the &lt;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span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="color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green</a:t>
            </a:r>
            <a:r>
              <a:rPr lang="en-US" altLang="en-US" sz="1100" b="1" dirty="0">
                <a:latin typeface="Courier" pitchFamily="2" charset="0"/>
              </a:rPr>
              <a:t>;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"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span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100" b="1" dirty="0">
                <a:solidFill>
                  <a:srgbClr val="FFCC66"/>
                </a:solidFill>
                <a:latin typeface="Courier-Bold" pitchFamily="2" charset="0"/>
              </a:rPr>
              <a:t>span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tag was invented as the new "inline" tag with no styling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.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p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&lt;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="border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1px blue solid</a:t>
            </a:r>
            <a:r>
              <a:rPr lang="en-US" altLang="en-US" sz="1100" b="1" dirty="0">
                <a:latin typeface="Courier" pitchFamily="2" charset="0"/>
              </a:rPr>
              <a:t>;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"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And the &lt;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strong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100" b="1" dirty="0">
                <a:solidFill>
                  <a:srgbClr val="FFCC66"/>
                </a:solidFill>
                <a:latin typeface="Courier-Bold" pitchFamily="2" charset="0"/>
              </a:rPr>
              <a:t>div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strong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tag is a new </a:t>
            </a:r>
            <a:r>
              <a:rPr lang="en-US" altLang="en-US" sz="1100" b="1" dirty="0" err="1">
                <a:solidFill>
                  <a:srgbClr val="C7C7C7"/>
                </a:solidFill>
                <a:latin typeface="Courier" pitchFamily="2" charset="0"/>
              </a:rPr>
              <a:t>unstyled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block tag with no padding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,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margin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,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background-color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,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or anything else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.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So you could 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mark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blocks with</a:t>
            </a: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the 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tag and not inherit any default 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.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&lt;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="border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1px orange solid</a:t>
            </a:r>
            <a:r>
              <a:rPr lang="en-US" altLang="en-US" sz="1100" b="1" dirty="0">
                <a:latin typeface="Courier" pitchFamily="2" charset="0"/>
              </a:rPr>
              <a:t>;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"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And the &lt;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strong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100" b="1" dirty="0">
                <a:solidFill>
                  <a:srgbClr val="FFCC66"/>
                </a:solidFill>
                <a:latin typeface="Courier-Bold" pitchFamily="2" charset="0"/>
              </a:rPr>
              <a:t>div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strong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tags can be nested as well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.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Adding the 1-pixel borders does take up a pixel of space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.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You can add some 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text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in the outer 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.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</p:txBody>
      </p:sp>
      <p:pic>
        <p:nvPicPr>
          <p:cNvPr id="27650" name="Picture 1">
            <a:extLst>
              <a:ext uri="{FF2B5EF4-FFF2-40B4-BE49-F238E27FC236}">
                <a16:creationId xmlns:a16="http://schemas.microsoft.com/office/drawing/2014/main" id="{AEDE7506-2FFF-634A-A3A9-15BDEB3AE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14425"/>
            <a:ext cx="43275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C489D4-0387-734F-B580-FFCD24A7E4B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Screenshots</a:t>
            </a:r>
            <a:endParaRPr lang="en-US" dirty="0"/>
          </a:p>
        </p:txBody>
      </p:sp>
      <p:pic>
        <p:nvPicPr>
          <p:cNvPr id="28673" name="Picture 1" descr="screenshot of code">
            <a:extLst>
              <a:ext uri="{FF2B5EF4-FFF2-40B4-BE49-F238E27FC236}">
                <a16:creationId xmlns:a16="http://schemas.microsoft.com/office/drawing/2014/main" id="{6E3F0DC7-E1D0-AF4B-BDBF-4FF19EC0B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4313"/>
            <a:ext cx="399256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4" name="Picture 2" descr="screenshot of code">
            <a:extLst>
              <a:ext uri="{FF2B5EF4-FFF2-40B4-BE49-F238E27FC236}">
                <a16:creationId xmlns:a16="http://schemas.microsoft.com/office/drawing/2014/main" id="{5A8C5373-BA40-DB47-92A8-1AD965603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214313"/>
            <a:ext cx="399256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2A3376E-5589-4DB3-9D26-84279F754B3A}"/>
              </a:ext>
            </a:extLst>
          </p:cNvPr>
          <p:cNvCxnSpPr>
            <a:cxnSpLocks/>
          </p:cNvCxnSpPr>
          <p:nvPr/>
        </p:nvCxnSpPr>
        <p:spPr>
          <a:xfrm>
            <a:off x="1676400" y="1733550"/>
            <a:ext cx="3200400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>
            <a:extLst>
              <a:ext uri="{FF2B5EF4-FFF2-40B4-BE49-F238E27FC236}">
                <a16:creationId xmlns:a16="http://schemas.microsoft.com/office/drawing/2014/main" id="{CB3D0AFA-752A-4C1C-81F8-B8FA360E3835}"/>
              </a:ext>
            </a:extLst>
          </p:cNvPr>
          <p:cNvSpPr/>
          <p:nvPr/>
        </p:nvSpPr>
        <p:spPr>
          <a:xfrm>
            <a:off x="4953000" y="1085850"/>
            <a:ext cx="77787" cy="137160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4789C1-78B5-44B8-8AE6-A8E0CCFBA50C}"/>
              </a:ext>
            </a:extLst>
          </p:cNvPr>
          <p:cNvCxnSpPr/>
          <p:nvPr/>
        </p:nvCxnSpPr>
        <p:spPr>
          <a:xfrm flipV="1">
            <a:off x="1828800" y="1962150"/>
            <a:ext cx="3201987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D5CD61E-7FC7-9145-8D7E-553F1140DFE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Screenshots</a:t>
            </a:r>
            <a:endParaRPr lang="en-US" dirty="0"/>
          </a:p>
        </p:txBody>
      </p:sp>
      <p:pic>
        <p:nvPicPr>
          <p:cNvPr id="29697" name="Picture 1" descr="screenshot of code">
            <a:extLst>
              <a:ext uri="{FF2B5EF4-FFF2-40B4-BE49-F238E27FC236}">
                <a16:creationId xmlns:a16="http://schemas.microsoft.com/office/drawing/2014/main" id="{34A70C93-D70C-D54C-A423-0016BC347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138" y="514350"/>
            <a:ext cx="3370262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8" name="Picture 2" descr="screenshot of code">
            <a:extLst>
              <a:ext uri="{FF2B5EF4-FFF2-40B4-BE49-F238E27FC236}">
                <a16:creationId xmlns:a16="http://schemas.microsoft.com/office/drawing/2014/main" id="{0A8C8F66-CFA2-FF4E-93A4-022BD0BAA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663" y="514350"/>
            <a:ext cx="337026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 descr="screenshot of code">
            <a:extLst>
              <a:ext uri="{FF2B5EF4-FFF2-40B4-BE49-F238E27FC236}">
                <a16:creationId xmlns:a16="http://schemas.microsoft.com/office/drawing/2014/main" id="{5C80DAA9-721B-EB41-9DAC-1218783479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3" y="514350"/>
            <a:ext cx="3354387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AE1E36D4-2E82-D74E-8C55-BA09C45C96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>
                <a:solidFill>
                  <a:srgbClr val="FFCC66"/>
                </a:solidFill>
              </a:rPr>
              <a:t>Images, Colors, and Fonts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50F2FCB-8896-604C-8A23-5FDA1F154D9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Screenshots</a:t>
            </a:r>
            <a:endParaRPr lang="en-US" dirty="0"/>
          </a:p>
        </p:txBody>
      </p:sp>
      <p:pic>
        <p:nvPicPr>
          <p:cNvPr id="31745" name="Picture 1" descr="Screenshot of www.wa4e.com/code/css/images.htm. ">
            <a:extLst>
              <a:ext uri="{FF2B5EF4-FFF2-40B4-BE49-F238E27FC236}">
                <a16:creationId xmlns:a16="http://schemas.microsoft.com/office/drawing/2014/main" id="{5474EF59-55D4-4947-9FB6-C26973505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66750"/>
            <a:ext cx="4681538" cy="407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6" name="Picture 2" descr="Screenshot of code">
            <a:extLst>
              <a:ext uri="{FF2B5EF4-FFF2-40B4-BE49-F238E27FC236}">
                <a16:creationId xmlns:a16="http://schemas.microsoft.com/office/drawing/2014/main" id="{8AF859F4-9EAD-374A-B44B-60BC9A542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66750"/>
            <a:ext cx="4725988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hape 285">
            <a:extLst>
              <a:ext uri="{FF2B5EF4-FFF2-40B4-BE49-F238E27FC236}">
                <a16:creationId xmlns:a16="http://schemas.microsoft.com/office/drawing/2014/main" id="{CF3AB8B9-4911-B24E-AF3A-69F62FE6D0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Color Names</a:t>
            </a:r>
          </a:p>
        </p:txBody>
      </p:sp>
      <p:sp>
        <p:nvSpPr>
          <p:cNvPr id="32770" name="Shape 286">
            <a:extLst>
              <a:ext uri="{FF2B5EF4-FFF2-40B4-BE49-F238E27FC236}">
                <a16:creationId xmlns:a16="http://schemas.microsoft.com/office/drawing/2014/main" id="{F5E49F26-3582-8D4D-9FCE-D7668DAC9D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28750"/>
            <a:ext cx="4343400" cy="3014663"/>
          </a:xfrm>
        </p:spPr>
        <p:txBody>
          <a:bodyPr/>
          <a:lstStyle/>
          <a:p>
            <a:pPr marL="585788"/>
            <a:r>
              <a:rPr lang="en-US" altLang="en-US" sz="2000" dirty="0"/>
              <a:t>W3C has listed 16 official color names that will validate with an HTML validator.</a:t>
            </a:r>
          </a:p>
          <a:p>
            <a:pPr marL="585788"/>
            <a:r>
              <a:rPr lang="en-US" altLang="en-US" sz="2000" dirty="0"/>
              <a:t>The color names are: aqua, black, blue, fuchsia, gray, green, lime, maroon, navy, olive, purple, red, silver, teal, white, and yellow.</a:t>
            </a:r>
          </a:p>
        </p:txBody>
      </p:sp>
      <p:sp>
        <p:nvSpPr>
          <p:cNvPr id="32771" name="Shape 287">
            <a:extLst>
              <a:ext uri="{FF2B5EF4-FFF2-40B4-BE49-F238E27FC236}">
                <a16:creationId xmlns:a16="http://schemas.microsoft.com/office/drawing/2014/main" id="{210527AB-7EC8-724C-97EE-F9EBAF69C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476750"/>
            <a:ext cx="520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8575" tIns="28575" rIns="28575" bIns="28575" anchor="ctr">
            <a:spAutoFit/>
          </a:bodyPr>
          <a:lstStyle>
            <a:lvl1pPr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/>
            <a:r>
              <a:rPr lang="en-US" altLang="en-US"/>
              <a:t>http://www.w3schools.com/html/html_colors.asp</a:t>
            </a:r>
          </a:p>
        </p:txBody>
      </p:sp>
      <p:pic>
        <p:nvPicPr>
          <p:cNvPr id="32772" name="Snapshot 2008-10-15 14-56-42.jpg" descr="Screenshot of color values">
            <a:extLst>
              <a:ext uri="{FF2B5EF4-FFF2-40B4-BE49-F238E27FC236}">
                <a16:creationId xmlns:a16="http://schemas.microsoft.com/office/drawing/2014/main" id="{9F06BA2E-03DD-6047-AB11-8A03DFBA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276350"/>
            <a:ext cx="3622675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hape 290">
            <a:extLst>
              <a:ext uri="{FF2B5EF4-FFF2-40B4-BE49-F238E27FC236}">
                <a16:creationId xmlns:a16="http://schemas.microsoft.com/office/drawing/2014/main" id="{0243F39A-2979-4A46-81EB-663DCBB407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Advanced Colors...</a:t>
            </a:r>
          </a:p>
        </p:txBody>
      </p:sp>
      <p:sp>
        <p:nvSpPr>
          <p:cNvPr id="291" name="Shape 291">
            <a:extLst>
              <a:ext uri="{FF2B5EF4-FFF2-40B4-BE49-F238E27FC236}">
                <a16:creationId xmlns:a16="http://schemas.microsoft.com/office/drawing/2014/main" id="{5801477D-D01D-DE42-9A2B-EDF48EF59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63" y="1497013"/>
            <a:ext cx="1417637" cy="585787"/>
          </a:xfrm>
          <a:prstGeom prst="rect">
            <a:avLst/>
          </a:prstGeom>
          <a:noFill/>
          <a:ln>
            <a:noFill/>
          </a:ln>
        </p:spPr>
        <p:txBody>
          <a:bodyPr wrap="none" lIns="28575" tIns="28575" rIns="28575" bIns="28575" anchor="ctr">
            <a:spAutoFit/>
          </a:bodyPr>
          <a:lstStyle/>
          <a:p>
            <a:pPr algn="ctr" defTabSz="307181">
              <a:defRPr sz="61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431">
                <a:latin typeface="+mn-lt"/>
                <a:ea typeface="+mn-ea"/>
                <a:sym typeface="Gill Sans"/>
              </a:rPr>
              <a:t>#</a:t>
            </a:r>
            <a:r>
              <a:rPr sz="3431">
                <a:solidFill>
                  <a:srgbClr val="FF2600"/>
                </a:solidFill>
                <a:latin typeface="+mn-lt"/>
                <a:ea typeface="+mn-ea"/>
                <a:sym typeface="Gill Sans"/>
              </a:rPr>
              <a:t>e2</a:t>
            </a:r>
            <a:r>
              <a:rPr sz="3431">
                <a:solidFill>
                  <a:srgbClr val="00F900"/>
                </a:solidFill>
                <a:latin typeface="+mn-lt"/>
                <a:ea typeface="+mn-ea"/>
                <a:sym typeface="Gill Sans"/>
              </a:rPr>
              <a:t>ed</a:t>
            </a:r>
            <a:r>
              <a:rPr sz="3431">
                <a:solidFill>
                  <a:srgbClr val="3366FF"/>
                </a:solidFill>
                <a:latin typeface="+mn-lt"/>
                <a:ea typeface="+mn-ea"/>
                <a:sym typeface="Gill Sans"/>
              </a:rPr>
              <a:t>ff</a:t>
            </a:r>
          </a:p>
        </p:txBody>
      </p:sp>
      <p:pic>
        <p:nvPicPr>
          <p:cNvPr id="33795" name="Snapshot 2007-09-26 06-29-00.jpg" descr="Screenshot of color panel and RGB sliders">
            <a:extLst>
              <a:ext uri="{FF2B5EF4-FFF2-40B4-BE49-F238E27FC236}">
                <a16:creationId xmlns:a16="http://schemas.microsoft.com/office/drawing/2014/main" id="{87808D99-B496-8547-8EC0-D738931F7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50" y="1085850"/>
            <a:ext cx="188277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33796" name="Shape 293">
            <a:extLst>
              <a:ext uri="{FF2B5EF4-FFF2-40B4-BE49-F238E27FC236}">
                <a16:creationId xmlns:a16="http://schemas.microsoft.com/office/drawing/2014/main" id="{01E0EBF6-C6F1-7F43-902A-6E8F27CDF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1223963"/>
            <a:ext cx="20320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8575" tIns="28575" rIns="28575" bIns="28575" anchor="ctr">
            <a:spAutoFit/>
          </a:bodyPr>
          <a:lstStyle>
            <a:lvl1pPr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/>
            <a:r>
              <a:rPr lang="en-US" altLang="en-US"/>
              <a:t>Three numbers, Red, Green, and Blue - each from 00 - FF (Hexidecimal)</a:t>
            </a:r>
          </a:p>
        </p:txBody>
      </p:sp>
      <p:sp>
        <p:nvSpPr>
          <p:cNvPr id="294" name="Shape 294">
            <a:extLst>
              <a:ext uri="{FF2B5EF4-FFF2-40B4-BE49-F238E27FC236}">
                <a16:creationId xmlns:a16="http://schemas.microsoft.com/office/drawing/2014/main" id="{AFC1C1B7-9D12-FA43-BF13-39025EF41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3" y="3019425"/>
            <a:ext cx="2265362" cy="12700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>
            <a:spAutoFit/>
          </a:bodyPr>
          <a:lstStyle/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575">
                <a:solidFill>
                  <a:srgbClr val="FFFB00"/>
                </a:solidFill>
                <a:latin typeface="Courier"/>
                <a:ea typeface="Courier"/>
                <a:cs typeface="Courier"/>
                <a:sym typeface="Courier"/>
              </a:rPr>
              <a:t>#ffffff  = white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575">
                <a:solidFill>
                  <a:srgbClr val="FFFB00"/>
                </a:solidFill>
                <a:latin typeface="Courier"/>
                <a:ea typeface="Courier"/>
                <a:cs typeface="Courier"/>
                <a:sym typeface="Courier"/>
              </a:rPr>
              <a:t>#000000 = black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575">
                <a:solidFill>
                  <a:srgbClr val="FFFB00"/>
                </a:solidFill>
                <a:latin typeface="Courier"/>
                <a:ea typeface="Courier"/>
                <a:cs typeface="Courier"/>
                <a:sym typeface="Courier"/>
              </a:rPr>
              <a:t>#ff0000 = red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575">
                <a:solidFill>
                  <a:srgbClr val="FFFB00"/>
                </a:solidFill>
                <a:latin typeface="Courier"/>
                <a:ea typeface="Courier"/>
                <a:cs typeface="Courier"/>
                <a:sym typeface="Courier"/>
              </a:rPr>
              <a:t>#00ff00 = green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575">
                <a:solidFill>
                  <a:srgbClr val="FFFB00"/>
                </a:solidFill>
                <a:latin typeface="Courier"/>
                <a:ea typeface="Courier"/>
                <a:cs typeface="Courier"/>
                <a:sym typeface="Courier"/>
              </a:rPr>
              <a:t>#0000ff = blue</a:t>
            </a:r>
          </a:p>
        </p:txBody>
      </p:sp>
      <p:pic>
        <p:nvPicPr>
          <p:cNvPr id="33798" name="Snapshot 2007-09-26 06-33-23.png" descr="Screenshot of color name and color HEX. ">
            <a:extLst>
              <a:ext uri="{FF2B5EF4-FFF2-40B4-BE49-F238E27FC236}">
                <a16:creationId xmlns:a16="http://schemas.microsoft.com/office/drawing/2014/main" id="{876A946A-6AB0-3A45-8082-85785BB75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557463"/>
            <a:ext cx="3733800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97" name="Shape 297">
            <a:extLst>
              <a:ext uri="{FF2B5EF4-FFF2-40B4-BE49-F238E27FC236}">
                <a16:creationId xmlns:a16="http://schemas.microsoft.com/office/drawing/2014/main" id="{A8D4BE6C-ECBB-ED4B-AD89-ED13BFA44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48150"/>
            <a:ext cx="687388" cy="455613"/>
          </a:xfrm>
          <a:prstGeom prst="rect">
            <a:avLst/>
          </a:prstGeom>
          <a:noFill/>
          <a:ln>
            <a:noFill/>
          </a:ln>
        </p:spPr>
        <p:txBody>
          <a:bodyPr wrap="none" lIns="28575" tIns="28575" rIns="28575" bIns="28575" anchor="ctr">
            <a:spAutoFit/>
          </a:bodyPr>
          <a:lstStyle/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294">
                <a:latin typeface="+mn-lt"/>
                <a:ea typeface="+mn-ea"/>
                <a:sym typeface="Gill Sans"/>
              </a:rPr>
              <a:t>Web-safe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294">
                <a:latin typeface="+mn-lt"/>
                <a:ea typeface="+mn-ea"/>
                <a:sym typeface="Gill Sans"/>
              </a:rPr>
              <a:t>colors</a:t>
            </a:r>
          </a:p>
        </p:txBody>
      </p:sp>
      <p:sp>
        <p:nvSpPr>
          <p:cNvPr id="33800" name="Shape 287">
            <a:extLst>
              <a:ext uri="{FF2B5EF4-FFF2-40B4-BE49-F238E27FC236}">
                <a16:creationId xmlns:a16="http://schemas.microsoft.com/office/drawing/2014/main" id="{F202BAFF-5B2B-CB4A-A828-7EFDDD209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552950"/>
            <a:ext cx="5451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8575" tIns="28575" rIns="28575" bIns="28575" anchor="ctr">
            <a:spAutoFit/>
          </a:bodyPr>
          <a:lstStyle>
            <a:lvl1pPr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/>
            <a:r>
              <a:rPr lang="en-US" altLang="en-US"/>
              <a:t>http://www.w3schools.com/css/css_colornames.asp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Shape 301">
            <a:extLst>
              <a:ext uri="{FF2B5EF4-FFF2-40B4-BE49-F238E27FC236}">
                <a16:creationId xmlns:a16="http://schemas.microsoft.com/office/drawing/2014/main" id="{DE7E78D1-5139-854C-8E25-AEAF89689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9313" y="365125"/>
            <a:ext cx="6999287" cy="1055688"/>
          </a:xfrm>
        </p:spPr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Fonts</a:t>
            </a:r>
          </a:p>
        </p:txBody>
      </p:sp>
      <p:sp>
        <p:nvSpPr>
          <p:cNvPr id="34817" name="Shape 302">
            <a:extLst>
              <a:ext uri="{FF2B5EF4-FFF2-40B4-BE49-F238E27FC236}">
                <a16:creationId xmlns:a16="http://schemas.microsoft.com/office/drawing/2014/main" id="{F28C5580-3E45-9D4E-AC38-87944B02B9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457325"/>
            <a:ext cx="4876800" cy="3014663"/>
          </a:xfrm>
        </p:spPr>
        <p:txBody>
          <a:bodyPr/>
          <a:lstStyle/>
          <a:p>
            <a:pPr marL="585788"/>
            <a:r>
              <a:rPr lang="en-US" altLang="en-US"/>
              <a:t>Default fonts are ugly and they have serifs - which make them harder to read on a screen</a:t>
            </a:r>
          </a:p>
          <a:p>
            <a:pPr marL="585788"/>
            <a:r>
              <a:rPr lang="en-US" altLang="en-US"/>
              <a:t>So the first thing I usually want to do is override the fonts in my document</a:t>
            </a:r>
          </a:p>
          <a:p>
            <a:pPr marL="585788"/>
            <a:r>
              <a:rPr lang="en-US" altLang="en-US"/>
              <a:t>And I want to do this everywhere</a:t>
            </a:r>
          </a:p>
        </p:txBody>
      </p:sp>
      <p:pic>
        <p:nvPicPr>
          <p:cNvPr id="34818" name="Snapshot 2008-01-15 11-13-37.jpg">
            <a:extLst>
              <a:ext uri="{FF2B5EF4-FFF2-40B4-BE49-F238E27FC236}">
                <a16:creationId xmlns:a16="http://schemas.microsoft.com/office/drawing/2014/main" id="{5D03EF48-4DD0-D24E-AAA2-4E3A9A7EE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100" y="3086100"/>
            <a:ext cx="3252788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34819" name="Snapshot 2008-01-15 11-14-54.png">
            <a:extLst>
              <a:ext uri="{FF2B5EF4-FFF2-40B4-BE49-F238E27FC236}">
                <a16:creationId xmlns:a16="http://schemas.microsoft.com/office/drawing/2014/main" id="{12780BCE-1300-B24B-BC43-0E18227AC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1528763"/>
            <a:ext cx="3043237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hape 307">
            <a:extLst>
              <a:ext uri="{FF2B5EF4-FFF2-40B4-BE49-F238E27FC236}">
                <a16:creationId xmlns:a16="http://schemas.microsoft.com/office/drawing/2014/main" id="{F3129B06-3631-2F44-9EB4-6D2F79D6D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01825"/>
            <a:ext cx="81915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8575" tIns="28575" rIns="28575" bIns="28575" anchor="ctr">
            <a:spAutoFit/>
          </a:bodyPr>
          <a:lstStyle>
            <a:lvl1pPr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 sz="1800">
                <a:latin typeface="Courier" pitchFamily="2" charset="0"/>
              </a:rPr>
              <a:t>body {</a:t>
            </a:r>
          </a:p>
          <a:p>
            <a:r>
              <a:rPr lang="en-US" altLang="en-US" sz="1800">
                <a:latin typeface="Courier" pitchFamily="2" charset="0"/>
              </a:rPr>
              <a:t> font-family: "Trebuchet MS", Helvetica, Arial, sans-serif;</a:t>
            </a:r>
          </a:p>
          <a:p>
            <a:r>
              <a:rPr lang="en-US" altLang="en-US" sz="1800">
                <a:latin typeface="Courier" pitchFamily="2" charset="0"/>
              </a:rPr>
              <a:t> font-size: x-large;</a:t>
            </a:r>
          </a:p>
          <a:p>
            <a:r>
              <a:rPr lang="en-US" altLang="en-US" sz="1800">
                <a:latin typeface="Courier" pitchFamily="2" charset="0"/>
              </a:rPr>
              <a:t>}</a:t>
            </a:r>
          </a:p>
        </p:txBody>
      </p:sp>
      <p:sp>
        <p:nvSpPr>
          <p:cNvPr id="308" name="Shape 308">
            <a:extLst>
              <a:ext uri="{FF2B5EF4-FFF2-40B4-BE49-F238E27FC236}">
                <a16:creationId xmlns:a16="http://schemas.microsoft.com/office/drawing/2014/main" id="{DACE620A-4547-BD47-A830-C20CA4132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2389188" y="2028825"/>
            <a:ext cx="5643562" cy="0"/>
          </a:xfrm>
          <a:prstGeom prst="line">
            <a:avLst/>
          </a:prstGeom>
          <a:ln w="88900">
            <a:solidFill>
              <a:srgbClr val="FF93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>
              <a:defRPr/>
            </a:pPr>
            <a:endParaRPr sz="1125"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09" name="Shape 309">
            <a:extLst>
              <a:ext uri="{FF2B5EF4-FFF2-40B4-BE49-F238E27FC236}">
                <a16:creationId xmlns:a16="http://schemas.microsoft.com/office/drawing/2014/main" id="{121154E4-A767-594D-98C3-5F1375743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638" y="1581150"/>
            <a:ext cx="1509712" cy="369888"/>
          </a:xfrm>
          <a:prstGeom prst="rect">
            <a:avLst/>
          </a:prstGeom>
          <a:noFill/>
          <a:ln>
            <a:noFill/>
          </a:ln>
        </p:spPr>
        <p:txBody>
          <a:bodyPr wrap="none" lIns="28575" tIns="28575" rIns="28575" bIns="28575" anchor="ctr">
            <a:spAutoFit/>
          </a:bodyPr>
          <a:lstStyle>
            <a:lvl1pPr algn="ctr" defTabSz="546100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>
              <a:defRPr/>
            </a:pPr>
            <a:r>
              <a:rPr sz="2025"/>
              <a:t>Most Favorite</a:t>
            </a:r>
          </a:p>
        </p:txBody>
      </p:sp>
      <p:sp>
        <p:nvSpPr>
          <p:cNvPr id="310" name="Shape 310">
            <a:extLst>
              <a:ext uri="{FF2B5EF4-FFF2-40B4-BE49-F238E27FC236}">
                <a16:creationId xmlns:a16="http://schemas.microsoft.com/office/drawing/2014/main" id="{A7268276-45D2-0644-84A8-4162D65D8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581150"/>
            <a:ext cx="1524000" cy="369888"/>
          </a:xfrm>
          <a:prstGeom prst="rect">
            <a:avLst/>
          </a:prstGeom>
          <a:noFill/>
          <a:ln>
            <a:noFill/>
          </a:ln>
        </p:spPr>
        <p:txBody>
          <a:bodyPr wrap="none" lIns="28575" tIns="28575" rIns="28575" bIns="28575" anchor="ctr">
            <a:spAutoFit/>
          </a:bodyPr>
          <a:lstStyle>
            <a:lvl1pPr algn="ctr" defTabSz="546100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>
              <a:defRPr/>
            </a:pPr>
            <a:r>
              <a:rPr sz="2025"/>
              <a:t>Least Favorite</a:t>
            </a:r>
          </a:p>
        </p:txBody>
      </p:sp>
      <p:sp>
        <p:nvSpPr>
          <p:cNvPr id="311" name="Shape 311">
            <a:extLst>
              <a:ext uri="{FF2B5EF4-FFF2-40B4-BE49-F238E27FC236}">
                <a16:creationId xmlns:a16="http://schemas.microsoft.com/office/drawing/2014/main" id="{28D0E403-EECC-6542-8DE5-D1D5EEFAD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4111625"/>
            <a:ext cx="8450262" cy="369888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>
            <a:spAutoFit/>
          </a:bodyPr>
          <a:lstStyle>
            <a:lvl1pPr algn="ctr"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>
              <a:defRPr/>
            </a:pPr>
            <a:r>
              <a:rPr sz="2025"/>
              <a:t>Fallback fonts: serif, sans-serif, monospace, cursive</a:t>
            </a:r>
            <a:r>
              <a:rPr lang="en-US" sz="2025"/>
              <a:t>,</a:t>
            </a:r>
            <a:r>
              <a:rPr sz="2025"/>
              <a:t> and fantasy</a:t>
            </a:r>
          </a:p>
        </p:txBody>
      </p:sp>
      <p:sp>
        <p:nvSpPr>
          <p:cNvPr id="35846" name="Shape 301">
            <a:extLst>
              <a:ext uri="{FF2B5EF4-FFF2-40B4-BE49-F238E27FC236}">
                <a16:creationId xmlns:a16="http://schemas.microsoft.com/office/drawing/2014/main" id="{99DE8A3F-5571-2D4B-90EF-D106FD5910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9313" y="365125"/>
            <a:ext cx="6999287" cy="1055688"/>
          </a:xfrm>
        </p:spPr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Fonts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DEB9CEF-7F6B-404D-99FE-682DF3913D4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endParaRPr lang="en-US" dirty="0"/>
          </a:p>
        </p:txBody>
      </p:sp>
      <p:sp>
        <p:nvSpPr>
          <p:cNvPr id="40" name="Google Shape;40;p2"/>
          <p:cNvSpPr txBox="1"/>
          <p:nvPr/>
        </p:nvSpPr>
        <p:spPr>
          <a:xfrm>
            <a:off x="3543300" y="514350"/>
            <a:ext cx="2828925" cy="3751262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Web Server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41" name="Google Shape;41;p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886575" y="520700"/>
            <a:ext cx="2257425" cy="3744912"/>
          </a:xfrm>
          <a:prstGeom prst="rect">
            <a:avLst/>
          </a:prstGeom>
          <a:solidFill>
            <a:srgbClr val="66FF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6945312" y="514350"/>
            <a:ext cx="171767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Database Server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44" name="Google Shape;44;p2"/>
          <p:cNvSpPr txBox="1"/>
          <p:nvPr/>
        </p:nvSpPr>
        <p:spPr>
          <a:xfrm>
            <a:off x="30162" y="438150"/>
            <a:ext cx="72548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Time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45" name="Google Shape;45;p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2887" y="819150"/>
            <a:ext cx="300037" cy="3787775"/>
          </a:xfrm>
          <a:prstGeom prst="downArrow">
            <a:avLst>
              <a:gd name="adj1" fmla="val 20745"/>
              <a:gd name="adj2" fmla="val 5000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</p:txBody>
      </p:sp>
      <p:pic>
        <p:nvPicPr>
          <p:cNvPr id="46" name="Google Shape;46;p2" descr="Cloud clipart representing the Interne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71812" y="2497137"/>
            <a:ext cx="357187" cy="2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" descr="Cloud clipart representing the Interne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57950" y="2532062"/>
            <a:ext cx="357187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"/>
          <p:cNvSpPr txBox="1"/>
          <p:nvPr/>
        </p:nvSpPr>
        <p:spPr>
          <a:xfrm>
            <a:off x="3757612" y="1044575"/>
            <a:ext cx="1928812" cy="3114675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000"/>
              <a:buFont typeface="Gill Sans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Django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50" name="Google Shape;50;p2"/>
          <p:cNvSpPr txBox="1"/>
          <p:nvPr/>
        </p:nvSpPr>
        <p:spPr>
          <a:xfrm>
            <a:off x="4143375" y="2143125"/>
            <a:ext cx="1371600" cy="1874837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000"/>
              <a:buFont typeface="Gill Sans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Views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52" name="Google Shape;52;p2"/>
          <p:cNvSpPr txBox="1"/>
          <p:nvPr/>
        </p:nvSpPr>
        <p:spPr>
          <a:xfrm>
            <a:off x="7143750" y="1187450"/>
            <a:ext cx="1800225" cy="222885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Sqlite or PostgreSQL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53" name="Google Shape;53;p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86650" y="3522662"/>
            <a:ext cx="1243012" cy="566737"/>
          </a:xfrm>
          <a:prstGeom prst="can">
            <a:avLst>
              <a:gd name="adj" fmla="val 108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928687" y="514350"/>
            <a:ext cx="2014537" cy="3751262"/>
          </a:xfrm>
          <a:prstGeom prst="rect">
            <a:avLst/>
          </a:prstGeom>
          <a:solidFill>
            <a:srgbClr val="A3A3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Browser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1657350" y="2955925"/>
            <a:ext cx="1114425" cy="11684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800"/>
              <a:buFont typeface="Gill Sans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JavaScript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1185862" y="868362"/>
            <a:ext cx="338137" cy="3221037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000"/>
              <a:buFont typeface="Gill Sans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DOM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60" name="Google Shape;60;p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29287" y="2081212"/>
            <a:ext cx="642937" cy="673100"/>
          </a:xfrm>
          <a:prstGeom prst="can">
            <a:avLst>
              <a:gd name="adj" fmla="val 515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Font typeface="Gill Sans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django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Font typeface="Gill Sans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code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61" name="Google Shape;61;p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29287" y="1150937"/>
            <a:ext cx="642937" cy="673100"/>
          </a:xfrm>
          <a:prstGeom prst="can">
            <a:avLst>
              <a:gd name="adj" fmla="val 515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Font typeface="Gill Sans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static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Font typeface="Gill Sans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files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2495550" y="4371975"/>
            <a:ext cx="138906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000"/>
              <a:buFont typeface="Gill Sans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D966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RRC/HTTP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6275387" y="4371975"/>
            <a:ext cx="64611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000"/>
              <a:buFont typeface="Gill Sans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D966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SQL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2000250" y="1858962"/>
            <a:ext cx="942975" cy="61595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Gill Sans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Parse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Gill Sans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Response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3757612" y="1398587"/>
            <a:ext cx="814387" cy="56515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Gill Sans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Parse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Gill Sans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Request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5544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hape 313">
            <a:extLst>
              <a:ext uri="{FF2B5EF4-FFF2-40B4-BE49-F238E27FC236}">
                <a16:creationId xmlns:a16="http://schemas.microsoft.com/office/drawing/2014/main" id="{4FCB3A90-37F0-494A-AB5D-B49296A59B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Font Factors</a:t>
            </a:r>
          </a:p>
        </p:txBody>
      </p:sp>
      <p:sp>
        <p:nvSpPr>
          <p:cNvPr id="314" name="Shape 314">
            <a:extLst>
              <a:ext uri="{FF2B5EF4-FFF2-40B4-BE49-F238E27FC236}">
                <a16:creationId xmlns:a16="http://schemas.microsoft.com/office/drawing/2014/main" id="{AAA6FAEF-3FE3-9A41-ADB9-6DB00679A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8" y="1422400"/>
            <a:ext cx="2892425" cy="2862263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>
            <a:spAutoFit/>
          </a:bodyPr>
          <a:lstStyle/>
          <a:p>
            <a:pPr algn="ctr" defTabSz="307181">
              <a:defRPr sz="36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>
                <a:solidFill>
                  <a:srgbClr val="FF40FF"/>
                </a:solidFill>
                <a:latin typeface="+mn-lt"/>
                <a:ea typeface="+mn-ea"/>
                <a:sym typeface="Gill Sans"/>
              </a:rPr>
              <a:t>font-size: 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>
                <a:latin typeface="+mn-lt"/>
                <a:ea typeface="+mn-ea"/>
                <a:sym typeface="Gill Sans"/>
              </a:rPr>
              <a:t>xx-small 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>
                <a:latin typeface="+mn-lt"/>
                <a:ea typeface="+mn-ea"/>
                <a:sym typeface="Gill Sans"/>
              </a:rPr>
              <a:t>x-small 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>
                <a:latin typeface="+mn-lt"/>
                <a:ea typeface="+mn-ea"/>
                <a:sym typeface="Gill Sans"/>
              </a:rPr>
              <a:t>small 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>
                <a:latin typeface="+mn-lt"/>
                <a:ea typeface="+mn-ea"/>
                <a:sym typeface="Gill Sans"/>
              </a:rPr>
              <a:t>medium 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>
                <a:latin typeface="+mn-lt"/>
                <a:ea typeface="+mn-ea"/>
                <a:sym typeface="Gill Sans"/>
              </a:rPr>
              <a:t>large 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>
                <a:latin typeface="+mn-lt"/>
                <a:ea typeface="+mn-ea"/>
                <a:sym typeface="Gill Sans"/>
              </a:rPr>
              <a:t>x-large 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>
                <a:latin typeface="+mn-lt"/>
                <a:ea typeface="+mn-ea"/>
                <a:sym typeface="Gill Sans"/>
              </a:rPr>
              <a:t>xx-large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>
                <a:latin typeface="+mn-lt"/>
                <a:ea typeface="+mn-ea"/>
                <a:sym typeface="Gill Sans"/>
              </a:rPr>
              <a:t>14px</a:t>
            </a:r>
          </a:p>
        </p:txBody>
      </p:sp>
      <p:sp>
        <p:nvSpPr>
          <p:cNvPr id="36867" name="Shape 315">
            <a:extLst>
              <a:ext uri="{FF2B5EF4-FFF2-40B4-BE49-F238E27FC236}">
                <a16:creationId xmlns:a16="http://schemas.microsoft.com/office/drawing/2014/main" id="{3BA2DCAC-B7C5-904B-8255-338F17BB3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1714500"/>
            <a:ext cx="4816475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8575" tIns="28575" rIns="28575" bIns="28575" anchor="ctr">
            <a:spAutoFit/>
          </a:bodyPr>
          <a:lstStyle>
            <a:lvl1pPr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/>
            <a:r>
              <a:rPr lang="en-US" altLang="en-US">
                <a:solidFill>
                  <a:srgbClr val="FF40FF"/>
                </a:solidFill>
              </a:rPr>
              <a:t>font-weight:</a:t>
            </a:r>
            <a:r>
              <a:rPr lang="en-US" altLang="en-US"/>
              <a:t> bold or normal </a:t>
            </a:r>
          </a:p>
          <a:p>
            <a:pPr algn="ctr"/>
            <a:endParaRPr lang="en-US" altLang="en-US"/>
          </a:p>
          <a:p>
            <a:pPr algn="ctr"/>
            <a:r>
              <a:rPr lang="en-US" altLang="en-US">
                <a:solidFill>
                  <a:srgbClr val="FF40FF"/>
                </a:solidFill>
              </a:rPr>
              <a:t>font-style: </a:t>
            </a:r>
            <a:r>
              <a:rPr lang="en-US" altLang="en-US"/>
              <a:t>normal or italic</a:t>
            </a:r>
          </a:p>
          <a:p>
            <a:pPr algn="ctr"/>
            <a:r>
              <a:rPr lang="en-US" altLang="en-US"/>
              <a:t> </a:t>
            </a:r>
          </a:p>
          <a:p>
            <a:pPr algn="ctr"/>
            <a:r>
              <a:rPr lang="en-US" altLang="en-US">
                <a:solidFill>
                  <a:srgbClr val="FF40FF"/>
                </a:solidFill>
              </a:rPr>
              <a:t>text-decoration: </a:t>
            </a:r>
            <a:r>
              <a:rPr lang="en-US" altLang="en-US"/>
              <a:t>none, underline, overline, or line-through 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hape 317">
            <a:extLst>
              <a:ext uri="{FF2B5EF4-FFF2-40B4-BE49-F238E27FC236}">
                <a16:creationId xmlns:a16="http://schemas.microsoft.com/office/drawing/2014/main" id="{D8493CEA-6A3E-9F4B-AF6D-649CC56A9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9313" y="365125"/>
            <a:ext cx="7445375" cy="911225"/>
          </a:xfrm>
        </p:spPr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Styling for Links</a:t>
            </a:r>
          </a:p>
        </p:txBody>
      </p:sp>
      <p:pic>
        <p:nvPicPr>
          <p:cNvPr id="37890" name="yahoo.png" descr="Screenshot of an old syle Yahoo website">
            <a:extLst>
              <a:ext uri="{FF2B5EF4-FFF2-40B4-BE49-F238E27FC236}">
                <a16:creationId xmlns:a16="http://schemas.microsoft.com/office/drawing/2014/main" id="{F06F34DF-5D63-224C-A462-2A42AFBCC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76350"/>
            <a:ext cx="4391025" cy="329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37891" name="Snapshot 2008-03-31 10-40-28.jpg" descr="Screenshot of text read as &quot;Hello there my name is Chuck. Go ahead and click on here&quot;">
            <a:extLst>
              <a:ext uri="{FF2B5EF4-FFF2-40B4-BE49-F238E27FC236}">
                <a16:creationId xmlns:a16="http://schemas.microsoft.com/office/drawing/2014/main" id="{10F1A2CB-7F68-FD45-A1D9-9BAFFC170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738" y="2079625"/>
            <a:ext cx="3336925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321" name="Shape 321">
            <a:extLst>
              <a:ext uri="{FF2B5EF4-FFF2-40B4-BE49-F238E27FC236}">
                <a16:creationId xmlns:a16="http://schemas.microsoft.com/office/drawing/2014/main" id="{213B15DD-AB39-7D4C-8488-C4B57DBB1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50" y="1625600"/>
            <a:ext cx="1192213" cy="369888"/>
          </a:xfrm>
          <a:prstGeom prst="rect">
            <a:avLst/>
          </a:prstGeom>
          <a:noFill/>
          <a:ln>
            <a:noFill/>
          </a:ln>
        </p:spPr>
        <p:txBody>
          <a:bodyPr wrap="none" lIns="28575" tIns="28575" rIns="28575" bIns="28575" anchor="ctr">
            <a:spAutoFit/>
          </a:bodyPr>
          <a:lstStyle>
            <a:lvl1pPr algn="ctr" defTabSz="546100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>
              <a:defRPr/>
            </a:pPr>
            <a:r>
              <a:rPr sz="2025"/>
              <a:t>Post-Click:</a:t>
            </a:r>
          </a:p>
        </p:txBody>
      </p:sp>
      <p:sp>
        <p:nvSpPr>
          <p:cNvPr id="37893" name="Shape 326">
            <a:extLst>
              <a:ext uri="{FF2B5EF4-FFF2-40B4-BE49-F238E27FC236}">
                <a16:creationId xmlns:a16="http://schemas.microsoft.com/office/drawing/2014/main" id="{D7D88468-2903-604D-AF40-D7742CC45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487738"/>
            <a:ext cx="2819400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8575" tIns="28575" rIns="28575" bIns="28575" anchor="ctr">
            <a:spAutoFit/>
          </a:bodyPr>
          <a:lstStyle>
            <a:lvl1pPr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/>
            <a:r>
              <a:rPr lang="en-US" altLang="en-US">
                <a:solidFill>
                  <a:srgbClr val="FFFB00"/>
                </a:solidFill>
              </a:rPr>
              <a:t>Browser default styling for links is downright ugly!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hape 323">
            <a:extLst>
              <a:ext uri="{FF2B5EF4-FFF2-40B4-BE49-F238E27FC236}">
                <a16:creationId xmlns:a16="http://schemas.microsoft.com/office/drawing/2014/main" id="{888D085C-0566-494E-8029-A608405273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00600" y="365125"/>
            <a:ext cx="3494088" cy="1055688"/>
          </a:xfrm>
        </p:spPr>
        <p:txBody>
          <a:bodyPr>
            <a:normAutofit fontScale="90000"/>
          </a:bodyPr>
          <a:lstStyle/>
          <a:p>
            <a:r>
              <a:rPr lang="en-US" altLang="en-US" sz="4200" dirty="0">
                <a:solidFill>
                  <a:srgbClr val="FFCC66"/>
                </a:solidFill>
              </a:rPr>
              <a:t>Styling Links</a:t>
            </a:r>
          </a:p>
        </p:txBody>
      </p:sp>
      <p:sp>
        <p:nvSpPr>
          <p:cNvPr id="38914" name="Shape 324">
            <a:extLst>
              <a:ext uri="{FF2B5EF4-FFF2-40B4-BE49-F238E27FC236}">
                <a16:creationId xmlns:a16="http://schemas.microsoft.com/office/drawing/2014/main" id="{7470437E-28A4-B340-95DC-75644CB6C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25" y="323850"/>
            <a:ext cx="2751138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8575" tIns="28575" rIns="28575" bIns="28575" anchor="ctr">
            <a:spAutoFit/>
          </a:bodyPr>
          <a:lstStyle>
            <a:lvl1pPr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 sz="1600" dirty="0">
                <a:solidFill>
                  <a:srgbClr val="00F900"/>
                </a:solidFill>
                <a:latin typeface="Consolas" panose="020B0609020204030204" pitchFamily="49" charset="0"/>
              </a:rPr>
              <a:t>a {</a:t>
            </a:r>
          </a:p>
          <a:p>
            <a:r>
              <a:rPr lang="en-US" altLang="en-US" sz="1600" dirty="0">
                <a:solidFill>
                  <a:srgbClr val="00F900"/>
                </a:solidFill>
                <a:latin typeface="Consolas" panose="020B0609020204030204" pitchFamily="49" charset="0"/>
              </a:rPr>
              <a:t> font-weight: bold;</a:t>
            </a:r>
          </a:p>
          <a:p>
            <a:r>
              <a:rPr lang="en-US" altLang="en-US" sz="1600" dirty="0">
                <a:solidFill>
                  <a:srgbClr val="00F9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en-US" sz="1600" dirty="0" err="1">
                <a:solidFill>
                  <a:srgbClr val="FFFB00"/>
                </a:solidFill>
                <a:latin typeface="Consolas" panose="020B0609020204030204" pitchFamily="49" charset="0"/>
              </a:rPr>
              <a:t>a:link</a:t>
            </a:r>
            <a:r>
              <a:rPr lang="en-US" altLang="en-US" sz="1600" dirty="0">
                <a:solidFill>
                  <a:srgbClr val="FFFB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en-US" sz="1600" dirty="0">
                <a:solidFill>
                  <a:srgbClr val="FFFB00"/>
                </a:solidFill>
                <a:latin typeface="Consolas" panose="020B0609020204030204" pitchFamily="49" charset="0"/>
              </a:rPr>
              <a:t>  color: black;</a:t>
            </a:r>
          </a:p>
          <a:p>
            <a:r>
              <a:rPr lang="en-US" altLang="en-US" sz="1600" dirty="0">
                <a:solidFill>
                  <a:srgbClr val="FFFB00"/>
                </a:solidFill>
                <a:latin typeface="Consolas" panose="020B0609020204030204" pitchFamily="49" charset="0"/>
              </a:rPr>
              <a:t>}</a:t>
            </a:r>
            <a:endParaRPr lang="en-US" altLang="en-US" sz="1600" dirty="0">
              <a:solidFill>
                <a:srgbClr val="00F900"/>
              </a:solidFill>
              <a:latin typeface="Consolas" panose="020B0609020204030204" pitchFamily="49" charset="0"/>
            </a:endParaRPr>
          </a:p>
          <a:p>
            <a:r>
              <a:rPr lang="en-US" altLang="en-US" sz="1600" dirty="0" err="1">
                <a:solidFill>
                  <a:srgbClr val="FF9300"/>
                </a:solidFill>
                <a:latin typeface="Consolas" panose="020B0609020204030204" pitchFamily="49" charset="0"/>
              </a:rPr>
              <a:t>a:visited</a:t>
            </a:r>
            <a:r>
              <a:rPr lang="en-US" altLang="en-US" sz="1600" dirty="0">
                <a:solidFill>
                  <a:srgbClr val="FF93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en-US" sz="1600" dirty="0">
                <a:solidFill>
                  <a:srgbClr val="FF9300"/>
                </a:solidFill>
                <a:latin typeface="Consolas" panose="020B0609020204030204" pitchFamily="49" charset="0"/>
              </a:rPr>
              <a:t> color: gray;</a:t>
            </a:r>
          </a:p>
          <a:p>
            <a:r>
              <a:rPr lang="en-US" altLang="en-US" sz="1600" dirty="0">
                <a:solidFill>
                  <a:srgbClr val="FF9300"/>
                </a:solidFill>
                <a:latin typeface="Consolas" panose="020B0609020204030204" pitchFamily="49" charset="0"/>
              </a:rPr>
              <a:t>}</a:t>
            </a:r>
            <a:endParaRPr lang="en-US" altLang="en-US" sz="1600" dirty="0">
              <a:solidFill>
                <a:srgbClr val="00F900"/>
              </a:solidFill>
              <a:latin typeface="Consolas" panose="020B0609020204030204" pitchFamily="49" charset="0"/>
            </a:endParaRPr>
          </a:p>
          <a:p>
            <a:r>
              <a:rPr lang="en-US" altLang="en-US" sz="1600" dirty="0" err="1">
                <a:solidFill>
                  <a:srgbClr val="00FDFF"/>
                </a:solidFill>
                <a:latin typeface="Consolas" panose="020B0609020204030204" pitchFamily="49" charset="0"/>
              </a:rPr>
              <a:t>a:hover</a:t>
            </a:r>
            <a:r>
              <a:rPr lang="en-US" altLang="en-US" sz="1600" dirty="0">
                <a:solidFill>
                  <a:srgbClr val="00FDF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en-US" sz="1600" dirty="0">
                <a:solidFill>
                  <a:srgbClr val="00FDFF"/>
                </a:solidFill>
                <a:latin typeface="Consolas" panose="020B0609020204030204" pitchFamily="49" charset="0"/>
              </a:rPr>
              <a:t> text-decoration: none;</a:t>
            </a:r>
          </a:p>
          <a:p>
            <a:r>
              <a:rPr lang="en-US" altLang="en-US" sz="1600" dirty="0">
                <a:solidFill>
                  <a:srgbClr val="00FDFF"/>
                </a:solidFill>
                <a:latin typeface="Consolas" panose="020B0609020204030204" pitchFamily="49" charset="0"/>
              </a:rPr>
              <a:t> color: white;</a:t>
            </a:r>
          </a:p>
          <a:p>
            <a:r>
              <a:rPr lang="en-US" altLang="en-US" sz="1600" dirty="0">
                <a:solidFill>
                  <a:srgbClr val="00FDFF"/>
                </a:solidFill>
                <a:latin typeface="Consolas" panose="020B0609020204030204" pitchFamily="49" charset="0"/>
              </a:rPr>
              <a:t> background-color: navy;</a:t>
            </a:r>
          </a:p>
          <a:p>
            <a:r>
              <a:rPr lang="en-US" altLang="en-US" sz="1600" dirty="0">
                <a:solidFill>
                  <a:srgbClr val="00FDFF"/>
                </a:solidFill>
                <a:latin typeface="Consolas" panose="020B0609020204030204" pitchFamily="49" charset="0"/>
              </a:rPr>
              <a:t>}</a:t>
            </a:r>
            <a:endParaRPr lang="en-US" altLang="en-US" sz="1600" dirty="0">
              <a:solidFill>
                <a:srgbClr val="00F900"/>
              </a:solidFill>
              <a:latin typeface="Consolas" panose="020B0609020204030204" pitchFamily="49" charset="0"/>
            </a:endParaRPr>
          </a:p>
          <a:p>
            <a:r>
              <a:rPr lang="en-US" altLang="en-US" sz="1600" dirty="0" err="1">
                <a:solidFill>
                  <a:srgbClr val="FF40FF"/>
                </a:solidFill>
                <a:latin typeface="Consolas" panose="020B0609020204030204" pitchFamily="49" charset="0"/>
              </a:rPr>
              <a:t>a:active</a:t>
            </a:r>
            <a:r>
              <a:rPr lang="en-US" altLang="en-US" sz="1600" dirty="0">
                <a:solidFill>
                  <a:srgbClr val="FF40F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en-US" sz="1600" dirty="0">
                <a:solidFill>
                  <a:srgbClr val="FF40FF"/>
                </a:solidFill>
                <a:latin typeface="Consolas" panose="020B0609020204030204" pitchFamily="49" charset="0"/>
              </a:rPr>
              <a:t> color: aqua;</a:t>
            </a:r>
          </a:p>
          <a:p>
            <a:r>
              <a:rPr lang="en-US" altLang="en-US" sz="1600" dirty="0">
                <a:solidFill>
                  <a:srgbClr val="FF40FF"/>
                </a:solidFill>
                <a:latin typeface="Consolas" panose="020B0609020204030204" pitchFamily="49" charset="0"/>
              </a:rPr>
              <a:t> background-color: navy;</a:t>
            </a:r>
          </a:p>
          <a:p>
            <a:r>
              <a:rPr lang="en-US" altLang="en-US" sz="1600" dirty="0">
                <a:solidFill>
                  <a:srgbClr val="FF40FF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25" name="Shape 325">
            <a:extLst>
              <a:ext uri="{FF2B5EF4-FFF2-40B4-BE49-F238E27FC236}">
                <a16:creationId xmlns:a16="http://schemas.microsoft.com/office/drawing/2014/main" id="{A0402BE9-5A7D-884D-8A25-E632D59FF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1676400"/>
            <a:ext cx="3971925" cy="1927225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>
            <a:spAutoFit/>
          </a:bodyPr>
          <a:lstStyle/>
          <a:p>
            <a:pPr defTabSz="307181">
              <a:buFont typeface="Lucida Grande"/>
              <a:buNone/>
              <a:defRPr sz="3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 dirty="0">
                <a:solidFill>
                  <a:srgbClr val="FFFF00"/>
                </a:solidFill>
                <a:latin typeface="+mn-lt"/>
                <a:ea typeface="+mn-ea"/>
                <a:sym typeface="Gill Sans"/>
              </a:rPr>
              <a:t>link - before a visit</a:t>
            </a:r>
          </a:p>
          <a:p>
            <a:pPr defTabSz="307181">
              <a:buFont typeface="Lucida Grande"/>
              <a:buNone/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 dirty="0">
                <a:solidFill>
                  <a:srgbClr val="FF9300"/>
                </a:solidFill>
                <a:latin typeface="+mn-lt"/>
                <a:ea typeface="+mn-ea"/>
                <a:sym typeface="Gill Sans"/>
              </a:rPr>
              <a:t>visited - after it has been visited</a:t>
            </a:r>
          </a:p>
          <a:p>
            <a:pPr defTabSz="307181">
              <a:buFont typeface="Lucida Grande"/>
              <a:buNone/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 dirty="0">
                <a:solidFill>
                  <a:srgbClr val="00FDFF"/>
                </a:solidFill>
                <a:latin typeface="+mn-lt"/>
                <a:ea typeface="+mn-ea"/>
                <a:sym typeface="Gill Sans"/>
              </a:rPr>
              <a:t>hover - when your mouse is over it but you have not clicked</a:t>
            </a:r>
          </a:p>
          <a:p>
            <a:pPr defTabSz="307181">
              <a:buFont typeface="Lucida Grande"/>
              <a:buNone/>
              <a:defRPr sz="36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 dirty="0">
                <a:solidFill>
                  <a:srgbClr val="FF40FF"/>
                </a:solidFill>
                <a:latin typeface="+mn-lt"/>
                <a:ea typeface="+mn-ea"/>
                <a:sym typeface="Gill Sans"/>
              </a:rPr>
              <a:t>active - you have clicked it and you have not yet see</a:t>
            </a:r>
            <a:r>
              <a:rPr lang="en-US" sz="2025" dirty="0">
                <a:solidFill>
                  <a:srgbClr val="FF40FF"/>
                </a:solidFill>
                <a:latin typeface="+mn-lt"/>
                <a:ea typeface="+mn-ea"/>
                <a:sym typeface="Gill Sans"/>
              </a:rPr>
              <a:t>n</a:t>
            </a:r>
            <a:r>
              <a:rPr sz="2025" dirty="0">
                <a:solidFill>
                  <a:srgbClr val="FF40FF"/>
                </a:solidFill>
                <a:latin typeface="+mn-lt"/>
                <a:ea typeface="+mn-ea"/>
                <a:sym typeface="Gill Sans"/>
              </a:rPr>
              <a:t> the new page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A6F87782-9B3E-C54F-8BA0-6FFEA30164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819150"/>
            <a:ext cx="2362200" cy="3276600"/>
          </a:xfrm>
        </p:spPr>
        <p:txBody>
          <a:bodyPr/>
          <a:lstStyle/>
          <a:p>
            <a:r>
              <a:rPr lang="en-US" altLang="en-US" sz="4000" dirty="0">
                <a:solidFill>
                  <a:srgbClr val="FFCC66"/>
                </a:solidFill>
              </a:rPr>
              <a:t>Many</a:t>
            </a:r>
            <a:br>
              <a:rPr lang="en-US" altLang="en-US" sz="4000" dirty="0">
                <a:solidFill>
                  <a:srgbClr val="FFCC66"/>
                </a:solidFill>
              </a:rPr>
            </a:br>
            <a:r>
              <a:rPr lang="en-US" altLang="en-US" sz="4000" dirty="0">
                <a:solidFill>
                  <a:srgbClr val="FFCC66"/>
                </a:solidFill>
              </a:rPr>
              <a:t>More Samples </a:t>
            </a:r>
            <a:br>
              <a:rPr lang="en-US" altLang="en-US" sz="4000" dirty="0">
                <a:solidFill>
                  <a:srgbClr val="FFCC66"/>
                </a:solidFill>
              </a:rPr>
            </a:br>
            <a:br>
              <a:rPr lang="en-US" altLang="en-US" sz="4000" dirty="0">
                <a:solidFill>
                  <a:srgbClr val="FFCC66"/>
                </a:solidFill>
              </a:rPr>
            </a:br>
            <a:r>
              <a:rPr lang="en-US" altLang="en-US" sz="3200" dirty="0">
                <a:solidFill>
                  <a:schemeClr val="tx1"/>
                </a:solidFill>
              </a:rPr>
              <a:t>dj4e.com</a:t>
            </a:r>
          </a:p>
        </p:txBody>
      </p:sp>
      <p:pic>
        <p:nvPicPr>
          <p:cNvPr id="39938" name="Picture 2" descr="Screenshot of www.wa4e.com/code/css/inherit.htm">
            <a:extLst>
              <a:ext uri="{FF2B5EF4-FFF2-40B4-BE49-F238E27FC236}">
                <a16:creationId xmlns:a16="http://schemas.microsoft.com/office/drawing/2014/main" id="{BAA2EAC8-742B-F240-AF18-95CE79807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5750"/>
            <a:ext cx="6324600" cy="45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hape 334">
            <a:extLst>
              <a:ext uri="{FF2B5EF4-FFF2-40B4-BE49-F238E27FC236}">
                <a16:creationId xmlns:a16="http://schemas.microsoft.com/office/drawing/2014/main" id="{8B162A60-6B90-734D-AD29-BA76FF695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CSS Summary</a:t>
            </a:r>
          </a:p>
        </p:txBody>
      </p:sp>
      <p:sp>
        <p:nvSpPr>
          <p:cNvPr id="40962" name="Shape 335">
            <a:extLst>
              <a:ext uri="{FF2B5EF4-FFF2-40B4-BE49-F238E27FC236}">
                <a16:creationId xmlns:a16="http://schemas.microsoft.com/office/drawing/2014/main" id="{94D14373-53CC-BB44-BD99-9DA189AA35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72939"/>
            <a:ext cx="7315200" cy="3248025"/>
          </a:xfrm>
        </p:spPr>
        <p:txBody>
          <a:bodyPr>
            <a:normAutofit lnSpcReduction="10000"/>
          </a:bodyPr>
          <a:lstStyle/>
          <a:p>
            <a:pPr marL="560388" indent="-274638">
              <a:lnSpc>
                <a:spcPct val="150000"/>
              </a:lnSpc>
            </a:pPr>
            <a:r>
              <a:rPr lang="en-US" altLang="en-US" sz="1600" dirty="0"/>
              <a:t>CSS layout is its own art and science.</a:t>
            </a:r>
          </a:p>
          <a:p>
            <a:pPr marL="560388" indent="-274638">
              <a:lnSpc>
                <a:spcPct val="150000"/>
              </a:lnSpc>
            </a:pPr>
            <a:r>
              <a:rPr lang="en-US" altLang="en-US" sz="1600" dirty="0"/>
              <a:t>CSS basics are well established and well supported in all modern browsers.</a:t>
            </a:r>
          </a:p>
          <a:p>
            <a:pPr marL="560388" indent="-274638">
              <a:lnSpc>
                <a:spcPct val="150000"/>
              </a:lnSpc>
            </a:pPr>
            <a:r>
              <a:rPr lang="en-US" altLang="en-US" sz="1600" dirty="0"/>
              <a:t>Site layout and markup is further evolving - mostly to make it increasingly possible to support desktop-like experiences on the web and mobile.</a:t>
            </a:r>
          </a:p>
          <a:p>
            <a:pPr marL="560388" indent="-274638">
              <a:lnSpc>
                <a:spcPct val="150000"/>
              </a:lnSpc>
            </a:pPr>
            <a:r>
              <a:rPr lang="en-US" altLang="en-US" sz="1600" dirty="0"/>
              <a:t>These innovations will naturally cause incompatibilities - which make things interesting and frustrating at times.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4BB13B00-8245-C44A-8EE9-AC12E4A589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1950"/>
            <a:ext cx="7445375" cy="465138"/>
          </a:xfrm>
        </p:spPr>
        <p:txBody>
          <a:bodyPr/>
          <a:lstStyle/>
          <a:p>
            <a:r>
              <a:rPr lang="en-US" altLang="en-US" sz="2700">
                <a:solidFill>
                  <a:srgbClr val="FFCC66"/>
                </a:solidFill>
              </a:rPr>
              <a:t>Acknowledgements / Contributions</a:t>
            </a:r>
          </a:p>
        </p:txBody>
      </p:sp>
      <p:pic>
        <p:nvPicPr>
          <p:cNvPr id="41986" name="Picture 6" descr="CCBY license">
            <a:extLst>
              <a:ext uri="{FF2B5EF4-FFF2-40B4-BE49-F238E27FC236}">
                <a16:creationId xmlns:a16="http://schemas.microsoft.com/office/drawing/2014/main" id="{C1639C9C-587B-974E-AE98-6E6384D62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300" y="441325"/>
            <a:ext cx="110807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TextBox 4">
            <a:extLst>
              <a:ext uri="{FF2B5EF4-FFF2-40B4-BE49-F238E27FC236}">
                <a16:creationId xmlns:a16="http://schemas.microsoft.com/office/drawing/2014/main" id="{75C93CF5-0414-BC44-B54D-615402CA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1041400"/>
            <a:ext cx="4029075" cy="35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US" sz="1100">
                <a:solidFill>
                  <a:schemeClr val="tx1"/>
                </a:solidFill>
              </a:rPr>
              <a:t>These slides are Copyright 2010-  Charles R. Severance (www.dr-chuck.com)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en-US" sz="110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110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en-US" sz="110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110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en-US" sz="1100">
              <a:solidFill>
                <a:srgbClr val="7575D1"/>
              </a:solidFill>
            </a:endParaRPr>
          </a:p>
          <a:p>
            <a:pPr eaLnBrk="1" hangingPunct="1"/>
            <a:endParaRPr lang="en-US" altLang="en-US" sz="1100">
              <a:solidFill>
                <a:srgbClr val="7575D1"/>
              </a:solidFill>
            </a:endParaRPr>
          </a:p>
          <a:p>
            <a:pPr eaLnBrk="1" hangingPunct="1"/>
            <a:endParaRPr lang="en-US" altLang="en-US" sz="1100">
              <a:solidFill>
                <a:srgbClr val="7575D1"/>
              </a:solidFill>
            </a:endParaRPr>
          </a:p>
          <a:p>
            <a:pPr eaLnBrk="1" hangingPunct="1"/>
            <a:endParaRPr lang="en-US" altLang="en-US" sz="1100">
              <a:solidFill>
                <a:srgbClr val="7575D1"/>
              </a:solidFill>
            </a:endParaRPr>
          </a:p>
          <a:p>
            <a:pPr eaLnBrk="1" hangingPunct="1"/>
            <a:endParaRPr lang="en-US" altLang="en-US" sz="1100">
              <a:solidFill>
                <a:srgbClr val="7575D1"/>
              </a:solidFill>
            </a:endParaRPr>
          </a:p>
          <a:p>
            <a:pPr eaLnBrk="1" hangingPunct="1"/>
            <a:endParaRPr lang="en-US" altLang="en-US" sz="1100">
              <a:solidFill>
                <a:srgbClr val="7575D1"/>
              </a:solidFill>
            </a:endParaRPr>
          </a:p>
          <a:p>
            <a:pPr eaLnBrk="1" hangingPunct="1"/>
            <a:endParaRPr lang="en-US" altLang="en-US" sz="1100">
              <a:solidFill>
                <a:srgbClr val="7575D1"/>
              </a:solidFill>
            </a:endParaRPr>
          </a:p>
        </p:txBody>
      </p:sp>
      <p:sp>
        <p:nvSpPr>
          <p:cNvPr id="41988" name="TextBox 5">
            <a:extLst>
              <a:ext uri="{FF2B5EF4-FFF2-40B4-BE49-F238E27FC236}">
                <a16:creationId xmlns:a16="http://schemas.microsoft.com/office/drawing/2014/main" id="{CA87D233-B162-9241-B97A-80C170DB9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047750"/>
            <a:ext cx="4029075" cy="35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rgbClr val="FFCC66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Continue new Contributors and Translators here</a:t>
            </a: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>
            <a:extLst>
              <a:ext uri="{FF2B5EF4-FFF2-40B4-BE49-F238E27FC236}">
                <a16:creationId xmlns:a16="http://schemas.microsoft.com/office/drawing/2014/main" id="{669EFBA9-3733-8248-9B56-343D980E85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65125"/>
            <a:ext cx="3048000" cy="2511425"/>
          </a:xfrm>
        </p:spPr>
        <p:txBody>
          <a:bodyPr/>
          <a:lstStyle/>
          <a:p>
            <a:r>
              <a:rPr lang="en-US" altLang="en-US" sz="4200" dirty="0">
                <a:solidFill>
                  <a:srgbClr val="FFCC66"/>
                </a:solidFill>
              </a:rPr>
              <a:t>More than Developer Console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3994774B-13D2-D347-88F7-20EC2FE5D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324350"/>
            <a:ext cx="617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 dirty="0"/>
              <a:t>http://chrispederick.com/work/web-developer/</a:t>
            </a:r>
          </a:p>
        </p:txBody>
      </p:sp>
      <p:pic>
        <p:nvPicPr>
          <p:cNvPr id="9219" name="Picture 3" descr="A screenshot of chrispederick.com/work/web-developer">
            <a:extLst>
              <a:ext uri="{FF2B5EF4-FFF2-40B4-BE49-F238E27FC236}">
                <a16:creationId xmlns:a16="http://schemas.microsoft.com/office/drawing/2014/main" id="{03DB3D42-BC00-724D-B829-B960BE853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65125"/>
            <a:ext cx="5932488" cy="385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C658DA8-89B5-0747-BCC2-24AE62EBF0F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Evolving</a:t>
            </a:r>
            <a:endParaRPr lang="en-US" dirty="0"/>
          </a:p>
        </p:txBody>
      </p:sp>
      <p:pic>
        <p:nvPicPr>
          <p:cNvPr id="93" name="Google Shape;93;p6" descr="Screenshot of Yahoo browser. It has a search bar on top and a list of links.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687" y="446087"/>
            <a:ext cx="4210050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6" descr="Screenshot of Yahoo browser. It has more rich content such as images and buttons compared to the previous Yahoo screenshot where the primary content is links.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0600" y="1627187"/>
            <a:ext cx="3965575" cy="255428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"/>
          <p:cNvSpPr txBox="1"/>
          <p:nvPr/>
        </p:nvSpPr>
        <p:spPr>
          <a:xfrm>
            <a:off x="533400" y="3519128"/>
            <a:ext cx="576262" cy="30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1996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8077200" y="4354512"/>
            <a:ext cx="5778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2007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5257800" y="543330"/>
            <a:ext cx="3035300" cy="70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1800"/>
              <a:buFont typeface="Gill Sans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HTML has evolved a *lot* over the years - as computers and networks have gotten faster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6643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14CC1940-27A9-374E-9DBE-417473951B0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Screenshots</a:t>
            </a:r>
            <a:endParaRPr lang="en-US" dirty="0"/>
          </a:p>
        </p:txBody>
      </p:sp>
      <p:pic>
        <p:nvPicPr>
          <p:cNvPr id="11265" name="Picture 2" descr="Screenshot of www.wa4e.com. Without CSS. ">
            <a:extLst>
              <a:ext uri="{FF2B5EF4-FFF2-40B4-BE49-F238E27FC236}">
                <a16:creationId xmlns:a16="http://schemas.microsoft.com/office/drawing/2014/main" id="{AFCA386D-5D22-0E48-83AF-34E18704F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533400"/>
            <a:ext cx="5641975" cy="34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3" descr="Screenshot of www.wa4e.com. With CSS. ">
            <a:extLst>
              <a:ext uri="{FF2B5EF4-FFF2-40B4-BE49-F238E27FC236}">
                <a16:creationId xmlns:a16="http://schemas.microsoft.com/office/drawing/2014/main" id="{542E924C-4B16-7E4E-887A-63470C6B25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8" y="1357313"/>
            <a:ext cx="6292850" cy="380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Box 4">
            <a:extLst>
              <a:ext uri="{FF2B5EF4-FFF2-40B4-BE49-F238E27FC236}">
                <a16:creationId xmlns:a16="http://schemas.microsoft.com/office/drawing/2014/main" id="{9A717408-299C-C243-8CD1-D7B5A5360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047750"/>
            <a:ext cx="1208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/>
              <a:t>With CSS</a:t>
            </a:r>
          </a:p>
        </p:txBody>
      </p:sp>
      <p:sp>
        <p:nvSpPr>
          <p:cNvPr id="11268" name="TextBox 5">
            <a:extLst>
              <a:ext uri="{FF2B5EF4-FFF2-40B4-BE49-F238E27FC236}">
                <a16:creationId xmlns:a16="http://schemas.microsoft.com/office/drawing/2014/main" id="{7802E569-769C-9C42-9CE8-0E7CB7F1A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9550"/>
            <a:ext cx="1562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/>
              <a:t>Without CSS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CEC2660-EBC6-2D4F-9ACB-EB0A52727B7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Screenshots</a:t>
            </a:r>
            <a:endParaRPr lang="en-US" dirty="0"/>
          </a:p>
        </p:txBody>
      </p:sp>
      <p:pic>
        <p:nvPicPr>
          <p:cNvPr id="12289" name="Picture 1" descr="Screenshot of www.wa4e.com. With CSS. ">
            <a:extLst>
              <a:ext uri="{FF2B5EF4-FFF2-40B4-BE49-F238E27FC236}">
                <a16:creationId xmlns:a16="http://schemas.microsoft.com/office/drawing/2014/main" id="{329B0F97-413B-5C4C-A1B6-CAFA28F30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1200150"/>
            <a:ext cx="45339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 descr="Screenshot of HTML code">
            <a:extLst>
              <a:ext uri="{FF2B5EF4-FFF2-40B4-BE49-F238E27FC236}">
                <a16:creationId xmlns:a16="http://schemas.microsoft.com/office/drawing/2014/main" id="{23F022AD-CF6A-3446-8C4C-27E09E6574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6088"/>
            <a:ext cx="3735388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 descr="Screenshot of CSS code">
            <a:extLst>
              <a:ext uri="{FF2B5EF4-FFF2-40B4-BE49-F238E27FC236}">
                <a16:creationId xmlns:a16="http://schemas.microsoft.com/office/drawing/2014/main" id="{2A0BBA2C-C410-2149-BB46-040A610101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55875"/>
            <a:ext cx="3735388" cy="22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292" name="Straight Arrow Connector 7">
            <a:extLst>
              <a:ext uri="{FF2B5EF4-FFF2-40B4-BE49-F238E27FC236}">
                <a16:creationId xmlns:a16="http://schemas.microsoft.com/office/drawing/2014/main" id="{18003C5A-2DF2-0246-8444-0404A9D0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87788" y="1428750"/>
            <a:ext cx="722312" cy="996950"/>
          </a:xfrm>
          <a:prstGeom prst="straightConnector1">
            <a:avLst/>
          </a:prstGeom>
          <a:noFill/>
          <a:ln w="476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3" name="Straight Arrow Connector 10">
            <a:extLst>
              <a:ext uri="{FF2B5EF4-FFF2-40B4-BE49-F238E27FC236}">
                <a16:creationId xmlns:a16="http://schemas.microsoft.com/office/drawing/2014/main" id="{118070FA-FAA6-7446-B536-378174E74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87788" y="2678113"/>
            <a:ext cx="722312" cy="1112837"/>
          </a:xfrm>
          <a:prstGeom prst="straightConnector1">
            <a:avLst/>
          </a:prstGeom>
          <a:noFill/>
          <a:ln w="476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4" name="TextBox 21">
            <a:extLst>
              <a:ext uri="{FF2B5EF4-FFF2-40B4-BE49-F238E27FC236}">
                <a16:creationId xmlns:a16="http://schemas.microsoft.com/office/drawing/2014/main" id="{E4A4FA80-4E71-9E44-B031-603D891C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741363"/>
            <a:ext cx="852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/>
              <a:t>HTML</a:t>
            </a:r>
          </a:p>
        </p:txBody>
      </p:sp>
      <p:sp>
        <p:nvSpPr>
          <p:cNvPr id="12295" name="TextBox 22">
            <a:extLst>
              <a:ext uri="{FF2B5EF4-FFF2-40B4-BE49-F238E27FC236}">
                <a16:creationId xmlns:a16="http://schemas.microsoft.com/office/drawing/2014/main" id="{DCFAE21D-A311-5642-B43C-F3B912671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25" y="3973513"/>
            <a:ext cx="600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/>
              <a:t>CSS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hape 198">
            <a:extLst>
              <a:ext uri="{FF2B5EF4-FFF2-40B4-BE49-F238E27FC236}">
                <a16:creationId xmlns:a16="http://schemas.microsoft.com/office/drawing/2014/main" id="{FC77B11E-E14E-5D4C-A1BC-907C832C42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9313" y="365125"/>
            <a:ext cx="7445375" cy="871538"/>
          </a:xfrm>
        </p:spPr>
        <p:txBody>
          <a:bodyPr>
            <a:normAutofit fontScale="90000"/>
          </a:bodyPr>
          <a:lstStyle/>
          <a:p>
            <a:r>
              <a:rPr lang="en-US" altLang="en-US">
                <a:solidFill>
                  <a:srgbClr val="FFCC66"/>
                </a:solidFill>
              </a:rPr>
              <a:t>Separation of Concerns / Specialization</a:t>
            </a:r>
          </a:p>
        </p:txBody>
      </p:sp>
      <p:sp>
        <p:nvSpPr>
          <p:cNvPr id="13314" name="Shape 199">
            <a:extLst>
              <a:ext uri="{FF2B5EF4-FFF2-40B4-BE49-F238E27FC236}">
                <a16:creationId xmlns:a16="http://schemas.microsoft.com/office/drawing/2014/main" id="{660C1453-C7C2-E648-8043-5B0E2882E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12938"/>
            <a:ext cx="5059363" cy="2259012"/>
          </a:xfrm>
          <a:prstGeom prst="rect">
            <a:avLst/>
          </a:prstGeom>
          <a:noFill/>
          <a:ln w="12700">
            <a:solidFill>
              <a:srgbClr val="FFFB00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8575" tIns="28575" rIns="28575" bIns="28575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&lt;</a:t>
            </a:r>
            <a:r>
              <a:rPr lang="en-US" altLang="en-US" sz="1100" b="1">
                <a:solidFill>
                  <a:srgbClr val="DD495D"/>
                </a:solidFill>
                <a:latin typeface="Courier-Bold" pitchFamily="2" charset="0"/>
              </a:rPr>
              <a:t>html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&gt;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&lt;</a:t>
            </a:r>
            <a:r>
              <a:rPr lang="en-US" altLang="en-US" sz="1100" b="1">
                <a:solidFill>
                  <a:srgbClr val="DD495D"/>
                </a:solidFill>
                <a:latin typeface="Courier-Bold" pitchFamily="2" charset="0"/>
              </a:rPr>
              <a:t>head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&gt;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  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&lt;</a:t>
            </a:r>
            <a:r>
              <a:rPr lang="en-US" altLang="en-US" sz="1100" b="1">
                <a:solidFill>
                  <a:srgbClr val="DD495D"/>
                </a:solidFill>
                <a:latin typeface="Courier-Bold" pitchFamily="2" charset="0"/>
              </a:rPr>
              <a:t>title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&gt;</a:t>
            </a:r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Including CSS From a File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&lt;/</a:t>
            </a:r>
            <a:r>
              <a:rPr lang="en-US" altLang="en-US" sz="1100" b="1">
                <a:solidFill>
                  <a:srgbClr val="DD495D"/>
                </a:solidFill>
                <a:latin typeface="Courier-Bold" pitchFamily="2" charset="0"/>
              </a:rPr>
              <a:t>title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&gt;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  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&lt;</a:t>
            </a:r>
            <a:r>
              <a:rPr lang="en-US" altLang="en-US" sz="1100" b="1">
                <a:solidFill>
                  <a:srgbClr val="DD495D"/>
                </a:solidFill>
                <a:latin typeface="Courier-Bold" pitchFamily="2" charset="0"/>
              </a:rPr>
              <a:t>link</a:t>
            </a:r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 type</a:t>
            </a:r>
            <a:r>
              <a:rPr lang="en-US" altLang="en-US" sz="1100" b="1">
                <a:solidFill>
                  <a:srgbClr val="C8C473"/>
                </a:solidFill>
                <a:latin typeface="Courier" pitchFamily="2" charset="0"/>
              </a:rPr>
              <a:t>=</a:t>
            </a:r>
            <a:r>
              <a:rPr lang="en-US" altLang="en-US" sz="1100" b="1">
                <a:solidFill>
                  <a:srgbClr val="18B9B7"/>
                </a:solidFill>
                <a:latin typeface="Courier" pitchFamily="2" charset="0"/>
              </a:rPr>
              <a:t>"text/css"</a:t>
            </a:r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 rel</a:t>
            </a:r>
            <a:r>
              <a:rPr lang="en-US" altLang="en-US" sz="1100" b="1">
                <a:solidFill>
                  <a:srgbClr val="C8C473"/>
                </a:solidFill>
                <a:latin typeface="Courier" pitchFamily="2" charset="0"/>
              </a:rPr>
              <a:t>=</a:t>
            </a:r>
            <a:r>
              <a:rPr lang="en-US" altLang="en-US" sz="1100" b="1">
                <a:solidFill>
                  <a:srgbClr val="18B9B7"/>
                </a:solidFill>
                <a:latin typeface="Courier" pitchFamily="2" charset="0"/>
              </a:rPr>
              <a:t>"stylesheet"</a:t>
            </a:r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 href</a:t>
            </a:r>
            <a:r>
              <a:rPr lang="en-US" altLang="en-US" sz="1100" b="1">
                <a:solidFill>
                  <a:srgbClr val="C8C473"/>
                </a:solidFill>
                <a:latin typeface="Courier" pitchFamily="2" charset="0"/>
              </a:rPr>
              <a:t>=</a:t>
            </a:r>
            <a:r>
              <a:rPr lang="en-US" altLang="en-US" sz="1100" b="1">
                <a:solidFill>
                  <a:srgbClr val="18B9B7"/>
                </a:solidFill>
                <a:latin typeface="Courier" pitchFamily="2" charset="0"/>
              </a:rPr>
              <a:t>"rules.css"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&gt;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&lt;/</a:t>
            </a:r>
            <a:r>
              <a:rPr lang="en-US" altLang="en-US" sz="1100" b="1">
                <a:solidFill>
                  <a:srgbClr val="DD495D"/>
                </a:solidFill>
                <a:latin typeface="Courier-Bold" pitchFamily="2" charset="0"/>
              </a:rPr>
              <a:t>head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&gt;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&lt;</a:t>
            </a:r>
            <a:r>
              <a:rPr lang="en-US" altLang="en-US" sz="1100" b="1">
                <a:solidFill>
                  <a:srgbClr val="DD495D"/>
                </a:solidFill>
                <a:latin typeface="Courier-Bold" pitchFamily="2" charset="0"/>
              </a:rPr>
              <a:t>body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&gt;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&lt;</a:t>
            </a:r>
            <a:r>
              <a:rPr lang="en-US" altLang="en-US" sz="1100" b="1">
                <a:solidFill>
                  <a:srgbClr val="DD495D"/>
                </a:solidFill>
                <a:latin typeface="Courier-Bold" pitchFamily="2" charset="0"/>
              </a:rPr>
              <a:t>h1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&gt;</a:t>
            </a:r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A Header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&lt;/</a:t>
            </a:r>
            <a:r>
              <a:rPr lang="en-US" altLang="en-US" sz="1100" b="1">
                <a:solidFill>
                  <a:srgbClr val="DD495D"/>
                </a:solidFill>
                <a:latin typeface="Courier-Bold" pitchFamily="2" charset="0"/>
              </a:rPr>
              <a:t>h1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&gt;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hr-HR" altLang="en-US" sz="1100" b="1">
                <a:solidFill>
                  <a:srgbClr val="FC740C"/>
                </a:solidFill>
                <a:latin typeface="Courier" pitchFamily="2" charset="0"/>
              </a:rPr>
              <a:t>&lt;</a:t>
            </a:r>
            <a:r>
              <a:rPr lang="hr-HR" altLang="en-US" sz="1100" b="1">
                <a:solidFill>
                  <a:srgbClr val="DD495D"/>
                </a:solidFill>
                <a:latin typeface="Courier-Bold" pitchFamily="2" charset="0"/>
              </a:rPr>
              <a:t>p</a:t>
            </a:r>
            <a:r>
              <a:rPr lang="hr-HR" altLang="en-US" sz="1100" b="1">
                <a:solidFill>
                  <a:srgbClr val="FC740C"/>
                </a:solidFill>
                <a:latin typeface="Courier" pitchFamily="2" charset="0"/>
              </a:rPr>
              <a:t>&gt;</a:t>
            </a:r>
            <a:endParaRPr lang="hr-HR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By putting the CSS rules into a separate file,</a:t>
            </a:r>
          </a:p>
          <a:p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it can be included in many different web pages</a:t>
            </a:r>
          </a:p>
          <a:p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with a single "link" tag, usually in the </a:t>
            </a:r>
          </a:p>
          <a:p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"head" of the document</a:t>
            </a:r>
            <a:r>
              <a:rPr lang="en-US" altLang="en-US" sz="1100" b="1">
                <a:solidFill>
                  <a:srgbClr val="149C02"/>
                </a:solidFill>
                <a:latin typeface="Courier" pitchFamily="2" charset="0"/>
              </a:rPr>
              <a:t>.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&lt;/</a:t>
            </a:r>
            <a:r>
              <a:rPr lang="en-US" altLang="en-US" sz="1100" b="1">
                <a:solidFill>
                  <a:srgbClr val="DD495D"/>
                </a:solidFill>
                <a:latin typeface="Courier-Bold" pitchFamily="2" charset="0"/>
              </a:rPr>
              <a:t>p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&gt;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</p:txBody>
      </p:sp>
      <p:sp>
        <p:nvSpPr>
          <p:cNvPr id="13315" name="Shape 200">
            <a:extLst>
              <a:ext uri="{FF2B5EF4-FFF2-40B4-BE49-F238E27FC236}">
                <a16:creationId xmlns:a16="http://schemas.microsoft.com/office/drawing/2014/main" id="{D2D12EA6-535B-4342-A9BD-ED6A2B2E9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404938"/>
            <a:ext cx="2895600" cy="2767012"/>
          </a:xfrm>
          <a:prstGeom prst="rect">
            <a:avLst/>
          </a:prstGeom>
          <a:noFill/>
          <a:ln w="12700">
            <a:solidFill>
              <a:srgbClr val="00F900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8575" tIns="28575" rIns="28575" bIns="28575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 sz="1100" b="1">
                <a:solidFill>
                  <a:srgbClr val="DD495D"/>
                </a:solidFill>
                <a:latin typeface="Courier-Bold" pitchFamily="2" charset="0"/>
              </a:rPr>
              <a:t>body</a:t>
            </a:r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en-US" altLang="en-US" sz="1100" b="1">
                <a:solidFill>
                  <a:srgbClr val="9F47A0"/>
                </a:solidFill>
                <a:latin typeface="Courier" pitchFamily="2" charset="0"/>
              </a:rPr>
              <a:t>{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  </a:t>
            </a:r>
            <a:r>
              <a:rPr lang="en-US" altLang="en-US" sz="1100" b="1">
                <a:solidFill>
                  <a:srgbClr val="FFCC66"/>
                </a:solidFill>
                <a:latin typeface="Courier" pitchFamily="2" charset="0"/>
              </a:rPr>
              <a:t>font-family</a:t>
            </a:r>
            <a:r>
              <a:rPr lang="en-US" altLang="en-US" sz="11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 arial</a:t>
            </a:r>
            <a:r>
              <a:rPr lang="en-US" altLang="en-US" sz="1100" b="1">
                <a:solidFill>
                  <a:srgbClr val="C8C473"/>
                </a:solidFill>
                <a:latin typeface="Courier" pitchFamily="2" charset="0"/>
              </a:rPr>
              <a:t>,</a:t>
            </a:r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 sans-serif</a:t>
            </a:r>
            <a:r>
              <a:rPr lang="en-US" altLang="en-US" sz="1100" b="1">
                <a:solidFill>
                  <a:srgbClr val="9F47A0"/>
                </a:solidFill>
                <a:latin typeface="Courier" pitchFamily="2" charset="0"/>
              </a:rPr>
              <a:t>;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9F47A0"/>
                </a:solidFill>
                <a:latin typeface="Courier" pitchFamily="2" charset="0"/>
              </a:rPr>
              <a:t>}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ru-RU" altLang="en-US" sz="1100" b="1">
                <a:solidFill>
                  <a:srgbClr val="DD495D"/>
                </a:solidFill>
                <a:latin typeface="Courier-Bold" pitchFamily="2" charset="0"/>
              </a:rPr>
              <a:t>h1</a:t>
            </a:r>
            <a:r>
              <a:rPr lang="ru-RU" altLang="en-US" sz="1100" b="1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ru-RU" altLang="en-US" sz="1100" b="1">
                <a:solidFill>
                  <a:srgbClr val="9F47A0"/>
                </a:solidFill>
                <a:latin typeface="Courier" pitchFamily="2" charset="0"/>
              </a:rPr>
              <a:t>{</a:t>
            </a:r>
            <a:endParaRPr lang="ru-RU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  </a:t>
            </a:r>
            <a:r>
              <a:rPr lang="en-US" altLang="en-US" sz="1100" b="1">
                <a:solidFill>
                  <a:srgbClr val="FFCC66"/>
                </a:solidFill>
                <a:latin typeface="Courier" pitchFamily="2" charset="0"/>
              </a:rPr>
              <a:t>color</a:t>
            </a:r>
            <a:r>
              <a:rPr lang="en-US" altLang="en-US" sz="11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 blue</a:t>
            </a:r>
            <a:r>
              <a:rPr lang="en-US" altLang="en-US" sz="1100" b="1">
                <a:solidFill>
                  <a:srgbClr val="9F47A0"/>
                </a:solidFill>
                <a:latin typeface="Courier" pitchFamily="2" charset="0"/>
              </a:rPr>
              <a:t>;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9F47A0"/>
                </a:solidFill>
                <a:latin typeface="Courier" pitchFamily="2" charset="0"/>
              </a:rPr>
              <a:t>}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nl-NL" altLang="en-US" sz="1100" b="1">
                <a:solidFill>
                  <a:srgbClr val="DD495D"/>
                </a:solidFill>
                <a:latin typeface="Courier-Bold" pitchFamily="2" charset="0"/>
              </a:rPr>
              <a:t>p</a:t>
            </a:r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nl-NL" altLang="en-US" sz="1100" b="1">
                <a:solidFill>
                  <a:srgbClr val="9F47A0"/>
                </a:solidFill>
                <a:latin typeface="Courier" pitchFamily="2" charset="0"/>
              </a:rPr>
              <a:t>{</a:t>
            </a:r>
            <a:endParaRPr lang="nl-NL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 </a:t>
            </a:r>
            <a:r>
              <a:rPr lang="nl-NL" altLang="en-US" sz="1100" b="1">
                <a:solidFill>
                  <a:srgbClr val="FFCC66"/>
                </a:solidFill>
                <a:latin typeface="Courier" pitchFamily="2" charset="0"/>
              </a:rPr>
              <a:t>border-style</a:t>
            </a:r>
            <a:r>
              <a:rPr lang="nl-NL" altLang="en-US" sz="11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solid</a:t>
            </a:r>
            <a:r>
              <a:rPr lang="nl-NL" altLang="en-US" sz="1100" b="1">
                <a:solidFill>
                  <a:srgbClr val="9F47A0"/>
                </a:solidFill>
                <a:latin typeface="Courier" pitchFamily="2" charset="0"/>
              </a:rPr>
              <a:t>;</a:t>
            </a:r>
            <a:endParaRPr lang="nl-NL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 </a:t>
            </a:r>
            <a:r>
              <a:rPr lang="nl-NL" altLang="en-US" sz="1100" b="1">
                <a:solidFill>
                  <a:srgbClr val="FFCC66"/>
                </a:solidFill>
                <a:latin typeface="Courier" pitchFamily="2" charset="0"/>
              </a:rPr>
              <a:t>border-color</a:t>
            </a:r>
            <a:r>
              <a:rPr lang="nl-NL" altLang="en-US" sz="11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red</a:t>
            </a:r>
            <a:r>
              <a:rPr lang="nl-NL" altLang="en-US" sz="1100" b="1">
                <a:solidFill>
                  <a:srgbClr val="9F47A0"/>
                </a:solidFill>
                <a:latin typeface="Courier" pitchFamily="2" charset="0"/>
              </a:rPr>
              <a:t>;</a:t>
            </a:r>
            <a:endParaRPr lang="nl-NL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 </a:t>
            </a:r>
            <a:r>
              <a:rPr lang="nl-NL" altLang="en-US" sz="1100" b="1">
                <a:solidFill>
                  <a:srgbClr val="FFCC66"/>
                </a:solidFill>
                <a:latin typeface="Courier" pitchFamily="2" charset="0"/>
              </a:rPr>
              <a:t>border-width</a:t>
            </a:r>
            <a:r>
              <a:rPr lang="nl-NL" altLang="en-US" sz="11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nl-NL" altLang="en-US" sz="1100" b="1">
                <a:solidFill>
                  <a:srgbClr val="149C02"/>
                </a:solidFill>
                <a:latin typeface="Courier" pitchFamily="2" charset="0"/>
              </a:rPr>
              <a:t>5px</a:t>
            </a:r>
            <a:r>
              <a:rPr lang="nl-NL" altLang="en-US" sz="1100" b="1">
                <a:solidFill>
                  <a:srgbClr val="9F47A0"/>
                </a:solidFill>
                <a:latin typeface="Courier" pitchFamily="2" charset="0"/>
              </a:rPr>
              <a:t>;</a:t>
            </a:r>
            <a:endParaRPr lang="nl-NL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nl-NL" altLang="en-US" sz="1100" b="1">
                <a:solidFill>
                  <a:srgbClr val="9F47A0"/>
                </a:solidFill>
                <a:latin typeface="Courier" pitchFamily="2" charset="0"/>
              </a:rPr>
              <a:t>}</a:t>
            </a:r>
            <a:endParaRPr lang="nl-NL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nl-NL" altLang="en-US" sz="1100" b="1">
                <a:solidFill>
                  <a:srgbClr val="DD495D"/>
                </a:solidFill>
                <a:latin typeface="Courier-Bold" pitchFamily="2" charset="0"/>
              </a:rPr>
              <a:t>a</a:t>
            </a:r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nl-NL" altLang="en-US" sz="1100" b="1">
                <a:solidFill>
                  <a:srgbClr val="9F47A0"/>
                </a:solidFill>
                <a:latin typeface="Courier" pitchFamily="2" charset="0"/>
              </a:rPr>
              <a:t>{</a:t>
            </a:r>
            <a:endParaRPr lang="nl-NL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 </a:t>
            </a:r>
            <a:r>
              <a:rPr lang="nl-NL" altLang="en-US" sz="1100" b="1">
                <a:solidFill>
                  <a:srgbClr val="FFCC66"/>
                </a:solidFill>
                <a:latin typeface="Courier" pitchFamily="2" charset="0"/>
              </a:rPr>
              <a:t>color</a:t>
            </a:r>
            <a:r>
              <a:rPr lang="nl-NL" altLang="en-US" sz="11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green</a:t>
            </a:r>
            <a:r>
              <a:rPr lang="nl-NL" altLang="en-US" sz="1100" b="1">
                <a:solidFill>
                  <a:srgbClr val="9F47A0"/>
                </a:solidFill>
                <a:latin typeface="Courier" pitchFamily="2" charset="0"/>
              </a:rPr>
              <a:t>;</a:t>
            </a:r>
            <a:endParaRPr lang="nl-NL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 </a:t>
            </a:r>
            <a:r>
              <a:rPr lang="nl-NL" altLang="en-US" sz="1100" b="1">
                <a:solidFill>
                  <a:srgbClr val="FFCC66"/>
                </a:solidFill>
                <a:latin typeface="Courier" pitchFamily="2" charset="0"/>
              </a:rPr>
              <a:t>background-color</a:t>
            </a:r>
            <a:r>
              <a:rPr lang="nl-NL" altLang="en-US" sz="11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lightgray</a:t>
            </a:r>
            <a:r>
              <a:rPr lang="nl-NL" altLang="en-US" sz="1100" b="1">
                <a:solidFill>
                  <a:srgbClr val="9F47A0"/>
                </a:solidFill>
                <a:latin typeface="Courier" pitchFamily="2" charset="0"/>
              </a:rPr>
              <a:t>;</a:t>
            </a:r>
            <a:endParaRPr lang="nl-NL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 </a:t>
            </a:r>
            <a:r>
              <a:rPr lang="nl-NL" altLang="en-US" sz="1100" b="1">
                <a:solidFill>
                  <a:srgbClr val="FFCC66"/>
                </a:solidFill>
                <a:latin typeface="Courier" pitchFamily="2" charset="0"/>
              </a:rPr>
              <a:t>text-decoration</a:t>
            </a:r>
            <a:r>
              <a:rPr lang="nl-NL" altLang="en-US" sz="11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none</a:t>
            </a:r>
            <a:r>
              <a:rPr lang="nl-NL" altLang="en-US" sz="1100" b="1">
                <a:solidFill>
                  <a:srgbClr val="9F47A0"/>
                </a:solidFill>
                <a:latin typeface="Courier" pitchFamily="2" charset="0"/>
              </a:rPr>
              <a:t>;</a:t>
            </a:r>
            <a:endParaRPr lang="nl-NL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nl-NL" altLang="en-US" sz="1100" b="1">
                <a:solidFill>
                  <a:srgbClr val="9F47A0"/>
                </a:solidFill>
                <a:latin typeface="Courier" pitchFamily="2" charset="0"/>
              </a:rPr>
              <a:t>}</a:t>
            </a:r>
            <a:endParaRPr lang="nl-NL" altLang="en-US" sz="1100" b="1">
              <a:solidFill>
                <a:srgbClr val="C7C7C7"/>
              </a:solidFill>
              <a:latin typeface="Courier" pitchFamily="2" charset="0"/>
            </a:endParaRPr>
          </a:p>
        </p:txBody>
      </p:sp>
      <p:sp>
        <p:nvSpPr>
          <p:cNvPr id="201" name="Shape 201">
            <a:extLst>
              <a:ext uri="{FF2B5EF4-FFF2-40B4-BE49-F238E27FC236}">
                <a16:creationId xmlns:a16="http://schemas.microsoft.com/office/drawing/2014/main" id="{6AF76E05-236D-EA4E-8157-F6AA3DB17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428750"/>
            <a:ext cx="1166813" cy="369888"/>
          </a:xfrm>
          <a:prstGeom prst="rect">
            <a:avLst/>
          </a:prstGeom>
          <a:noFill/>
          <a:ln>
            <a:noFill/>
          </a:ln>
        </p:spPr>
        <p:txBody>
          <a:bodyPr wrap="none" lIns="28575" tIns="28575" rIns="28575" bIns="28575" anchor="ctr">
            <a:spAutoFit/>
          </a:bodyPr>
          <a:lstStyle>
            <a:lvl1pPr algn="ctr"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>
              <a:defRPr/>
            </a:pPr>
            <a:r>
              <a:rPr sz="2025" dirty="0"/>
              <a:t>Developer</a:t>
            </a:r>
          </a:p>
        </p:txBody>
      </p:sp>
      <p:sp>
        <p:nvSpPr>
          <p:cNvPr id="202" name="Shape 202">
            <a:extLst>
              <a:ext uri="{FF2B5EF4-FFF2-40B4-BE49-F238E27FC236}">
                <a16:creationId xmlns:a16="http://schemas.microsoft.com/office/drawing/2014/main" id="{A2AB431F-30BD-4E4D-B2DC-B3984DCC3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352550"/>
            <a:ext cx="1003300" cy="369888"/>
          </a:xfrm>
          <a:prstGeom prst="rect">
            <a:avLst/>
          </a:prstGeom>
          <a:noFill/>
          <a:ln>
            <a:noFill/>
          </a:ln>
        </p:spPr>
        <p:txBody>
          <a:bodyPr wrap="none" lIns="28575" tIns="28575" rIns="28575" bIns="28575" anchor="ctr">
            <a:spAutoFit/>
          </a:bodyPr>
          <a:lstStyle>
            <a:lvl1pPr algn="ctr"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>
              <a:defRPr/>
            </a:pPr>
            <a:r>
              <a:rPr sz="2025"/>
              <a:t>Designer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hape 211">
            <a:extLst>
              <a:ext uri="{FF2B5EF4-FFF2-40B4-BE49-F238E27FC236}">
                <a16:creationId xmlns:a16="http://schemas.microsoft.com/office/drawing/2014/main" id="{201CB029-18F0-C64C-BB94-2624F1C000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CSS Syntax</a:t>
            </a:r>
          </a:p>
        </p:txBody>
      </p:sp>
      <p:sp>
        <p:nvSpPr>
          <p:cNvPr id="14338" name="Shape 212">
            <a:extLst>
              <a:ext uri="{FF2B5EF4-FFF2-40B4-BE49-F238E27FC236}">
                <a16:creationId xmlns:a16="http://schemas.microsoft.com/office/drawing/2014/main" id="{F514329A-8D7B-1D43-B879-F1A122C557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581150"/>
            <a:ext cx="7445375" cy="3014663"/>
          </a:xfrm>
        </p:spPr>
        <p:txBody>
          <a:bodyPr/>
          <a:lstStyle/>
          <a:p>
            <a:pPr marL="485775" indent="-342900">
              <a:buFont typeface="Arial" panose="020B0604020202020204" pitchFamily="34" charset="0"/>
              <a:buChar char="•"/>
            </a:pPr>
            <a:r>
              <a:rPr lang="en-US" altLang="en-US"/>
              <a:t>CSS Syntax is very different than HTML.</a:t>
            </a:r>
          </a:p>
          <a:p>
            <a:pPr marL="485775" indent="-342900">
              <a:buFont typeface="Arial" panose="020B0604020202020204" pitchFamily="34" charset="0"/>
              <a:buChar char="•"/>
            </a:pPr>
            <a:r>
              <a:rPr lang="en-US" altLang="en-US"/>
              <a:t>CSS is a set of “rules” which in include a “</a:t>
            </a:r>
            <a:r>
              <a:rPr lang="en-US" altLang="ja-JP">
                <a:solidFill>
                  <a:srgbClr val="00F900"/>
                </a:solidFill>
                <a:ea typeface="ＭＳ Ｐゴシック" panose="020B0600070205080204" pitchFamily="34" charset="-128"/>
              </a:rPr>
              <a:t>selector</a:t>
            </a:r>
            <a:r>
              <a:rPr lang="en-US" altLang="en-US"/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and one or more </a:t>
            </a:r>
            <a:r>
              <a:rPr lang="en-US" altLang="en-US"/>
              <a:t>“</a:t>
            </a:r>
            <a:r>
              <a:rPr lang="en-US" altLang="ja-JP">
                <a:solidFill>
                  <a:srgbClr val="FF40FF"/>
                </a:solidFill>
                <a:ea typeface="ＭＳ Ｐゴシック" panose="020B0600070205080204" pitchFamily="34" charset="-128"/>
              </a:rPr>
              <a:t>properties</a:t>
            </a:r>
            <a:r>
              <a:rPr lang="en-US" altLang="en-US"/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and </a:t>
            </a:r>
            <a:r>
              <a:rPr lang="en-US" altLang="en-US"/>
              <a:t>“</a:t>
            </a:r>
            <a:r>
              <a:rPr lang="en-US" altLang="ja-JP">
                <a:solidFill>
                  <a:srgbClr val="FFFB00"/>
                </a:solidFill>
                <a:ea typeface="ＭＳ Ｐゴシック" panose="020B0600070205080204" pitchFamily="34" charset="-128"/>
              </a:rPr>
              <a:t>values</a:t>
            </a:r>
            <a:r>
              <a:rPr lang="en-US" altLang="en-US"/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as well as some punctuation...</a:t>
            </a:r>
            <a:endParaRPr lang="en-US" altLang="en-US"/>
          </a:p>
        </p:txBody>
      </p:sp>
      <p:sp>
        <p:nvSpPr>
          <p:cNvPr id="14339" name="Shape 213">
            <a:extLst>
              <a:ext uri="{FF2B5EF4-FFF2-40B4-BE49-F238E27FC236}">
                <a16:creationId xmlns:a16="http://schemas.microsoft.com/office/drawing/2014/main" id="{BBAB376A-7504-DF4E-AE3A-7873863D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336925"/>
            <a:ext cx="488315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8575" tIns="28575" rIns="28575" bIns="28575" anchor="ctr">
            <a:spAutoFit/>
          </a:bodyPr>
          <a:lstStyle>
            <a:lvl1pPr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 sz="1800">
                <a:solidFill>
                  <a:srgbClr val="00F900"/>
                </a:solidFill>
                <a:latin typeface="Courier" pitchFamily="2" charset="0"/>
              </a:rPr>
              <a:t>body</a:t>
            </a:r>
            <a:r>
              <a:rPr lang="en-US" altLang="en-US" sz="1800">
                <a:latin typeface="Courier" pitchFamily="2" charset="0"/>
              </a:rPr>
              <a:t> {</a:t>
            </a:r>
          </a:p>
          <a:p>
            <a:r>
              <a:rPr lang="en-US" altLang="en-US" sz="1800">
                <a:latin typeface="Courier" pitchFamily="2" charset="0"/>
              </a:rPr>
              <a:t>    </a:t>
            </a:r>
            <a:r>
              <a:rPr lang="en-US" altLang="en-US" sz="1800">
                <a:solidFill>
                  <a:srgbClr val="FF40FF"/>
                </a:solidFill>
                <a:latin typeface="Courier" pitchFamily="2" charset="0"/>
              </a:rPr>
              <a:t>font-family</a:t>
            </a:r>
            <a:r>
              <a:rPr lang="en-US" altLang="en-US" sz="1800">
                <a:latin typeface="Courier" pitchFamily="2" charset="0"/>
              </a:rPr>
              <a:t>: </a:t>
            </a:r>
            <a:r>
              <a:rPr lang="en-US" altLang="en-US" sz="1800">
                <a:solidFill>
                  <a:srgbClr val="FFFB00"/>
                </a:solidFill>
                <a:latin typeface="Courier" pitchFamily="2" charset="0"/>
              </a:rPr>
              <a:t>arial, sans-serif</a:t>
            </a:r>
            <a:r>
              <a:rPr lang="en-US" altLang="en-US" sz="1800">
                <a:latin typeface="Courier" pitchFamily="2" charset="0"/>
              </a:rPr>
              <a:t>;</a:t>
            </a:r>
          </a:p>
          <a:p>
            <a:r>
              <a:rPr lang="en-US" altLang="en-US" sz="1800">
                <a:latin typeface="Courier" pitchFamily="2" charset="0"/>
              </a:rPr>
              <a:t>}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1751</TotalTime>
  <Pages>0</Pages>
  <Words>1812</Words>
  <Characters>0</Characters>
  <Application>Microsoft Office PowerPoint</Application>
  <PresentationFormat>On-screen Show (16:9)</PresentationFormat>
  <Lines>0</Lines>
  <Paragraphs>282</Paragraphs>
  <Slides>35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AvenirNext</vt:lpstr>
      <vt:lpstr>Courier</vt:lpstr>
      <vt:lpstr>Courier-Bold</vt:lpstr>
      <vt:lpstr>Gill Sans</vt:lpstr>
      <vt:lpstr>Lucida Grande</vt:lpstr>
      <vt:lpstr>Arial</vt:lpstr>
      <vt:lpstr>Calibri</vt:lpstr>
      <vt:lpstr>Consolas</vt:lpstr>
      <vt:lpstr>Helvetica</vt:lpstr>
      <vt:lpstr>Verdana</vt:lpstr>
      <vt:lpstr>Office Theme</vt:lpstr>
      <vt:lpstr>Table of Contents</vt:lpstr>
      <vt:lpstr>Cascading Style Sheets</vt:lpstr>
      <vt:lpstr>HTML</vt:lpstr>
      <vt:lpstr>More than Developer Console</vt:lpstr>
      <vt:lpstr>The Web is Still Evolving</vt:lpstr>
      <vt:lpstr>Screenshots</vt:lpstr>
      <vt:lpstr>Screenshots</vt:lpstr>
      <vt:lpstr>Separation of Concerns / Specialization</vt:lpstr>
      <vt:lpstr>CSS Syntax</vt:lpstr>
      <vt:lpstr>Anatomy of a CSS Rule</vt:lpstr>
      <vt:lpstr>CSS cheat sheet</vt:lpstr>
      <vt:lpstr>Partial List of CSS Properties</vt:lpstr>
      <vt:lpstr>Using CSS in HTML</vt:lpstr>
      <vt:lpstr>Applying CSS to our HTML</vt:lpstr>
      <vt:lpstr>An Overview of CSS</vt:lpstr>
      <vt:lpstr>A Header</vt:lpstr>
      <vt:lpstr>Code</vt:lpstr>
      <vt:lpstr>A Header</vt:lpstr>
      <vt:lpstr>Screenshot</vt:lpstr>
      <vt:lpstr>span and div Tags</vt:lpstr>
      <vt:lpstr>Code</vt:lpstr>
      <vt:lpstr>Screenshots</vt:lpstr>
      <vt:lpstr>Screenshots</vt:lpstr>
      <vt:lpstr>Images, Colors, and Fonts</vt:lpstr>
      <vt:lpstr>Screenshots</vt:lpstr>
      <vt:lpstr>Color Names</vt:lpstr>
      <vt:lpstr>Advanced Colors...</vt:lpstr>
      <vt:lpstr>Fonts</vt:lpstr>
      <vt:lpstr>Fonts</vt:lpstr>
      <vt:lpstr>Font Factors</vt:lpstr>
      <vt:lpstr>Styling for Links</vt:lpstr>
      <vt:lpstr>Styling Links</vt:lpstr>
      <vt:lpstr>Many More Samples   dj4e.com</vt:lpstr>
      <vt:lpstr>CSS Summary</vt:lpstr>
      <vt:lpstr>Acknowledgements / Contributions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Web-03-CSS</dc:title>
  <dc:subject>Django for Everybody</dc:subject>
  <dc:creator>Severance, Charles</dc:creator>
  <cp:keywords/>
  <dc:description/>
  <cp:lastModifiedBy>Liu, Xu</cp:lastModifiedBy>
  <cp:revision>161</cp:revision>
  <dcterms:modified xsi:type="dcterms:W3CDTF">2021-07-18T01:57:37Z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2021-07-18T01:57:37Z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e546c067-bb26-472e-ba09-3e6eefce2ec8</vt:lpwstr>
  </property>
  <property fmtid="{D5CDD505-2E9C-101B-9397-08002B2CF9AE}" pid="8" name="MSIP_Label_88914ebd-7e6c-4e12-a031-a9906be2db14_ContentBits">
    <vt:lpwstr>1</vt:lpwstr>
  </property>
</Properties>
</file>