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2"/>
  </p:notesMasterIdLst>
  <p:sldIdLst>
    <p:sldId id="426" r:id="rId2"/>
    <p:sldId id="258" r:id="rId3"/>
    <p:sldId id="408" r:id="rId4"/>
    <p:sldId id="389" r:id="rId5"/>
    <p:sldId id="391" r:id="rId6"/>
    <p:sldId id="413" r:id="rId7"/>
    <p:sldId id="411" r:id="rId8"/>
    <p:sldId id="410" r:id="rId9"/>
    <p:sldId id="412" r:id="rId10"/>
    <p:sldId id="414" r:id="rId11"/>
    <p:sldId id="415" r:id="rId12"/>
    <p:sldId id="416" r:id="rId13"/>
    <p:sldId id="418" r:id="rId14"/>
    <p:sldId id="417" r:id="rId15"/>
    <p:sldId id="419" r:id="rId16"/>
    <p:sldId id="382" r:id="rId17"/>
    <p:sldId id="427" r:id="rId18"/>
    <p:sldId id="347" r:id="rId19"/>
    <p:sldId id="348" r:id="rId20"/>
    <p:sldId id="343" r:id="rId21"/>
    <p:sldId id="344" r:id="rId22"/>
    <p:sldId id="346" r:id="rId23"/>
    <p:sldId id="421" r:id="rId24"/>
    <p:sldId id="422" r:id="rId25"/>
    <p:sldId id="423" r:id="rId26"/>
    <p:sldId id="424" r:id="rId27"/>
    <p:sldId id="425" r:id="rId28"/>
    <p:sldId id="281" r:id="rId29"/>
    <p:sldId id="273" r:id="rId30"/>
    <p:sldId id="39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4"/>
    <p:restoredTop sz="86384"/>
  </p:normalViewPr>
  <p:slideViewPr>
    <p:cSldViewPr snapToGrid="0" snapToObjects="1">
      <p:cViewPr varScale="1">
        <p:scale>
          <a:sx n="95" d="100"/>
          <a:sy n="95" d="100"/>
        </p:scale>
        <p:origin x="396" y="78"/>
      </p:cViewPr>
      <p:guideLst/>
    </p:cSldViewPr>
  </p:slideViewPr>
  <p:outlineViewPr>
    <p:cViewPr>
      <p:scale>
        <a:sx n="33" d="100"/>
        <a:sy n="33" d="100"/>
      </p:scale>
      <p:origin x="0" y="-636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8/8/2021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SzPts val="1800"/>
              <a:buNone/>
            </a:pPr>
            <a:r>
              <a:rPr lang="en-US" dirty="0"/>
              <a:t>Note from Chuck.  If you are using these materials, you can remove my name and URL from this replace it with your own, but please retain the CC-BY logo on the first page as well as retain the entire last page when you remix and republish these slides.  </a:t>
            </a:r>
          </a:p>
          <a:p>
            <a:pPr marL="0" lvl="0" indent="0" algn="l" rtl="0">
              <a:spcBef>
                <a:spcPts val="0"/>
              </a:spcBef>
              <a:spcAft>
                <a:spcPts val="0"/>
              </a:spcAft>
              <a:buSzPts val="1800"/>
              <a:buNone/>
            </a:pPr>
            <a:r>
              <a:rPr lang="en-US" dirty="0"/>
              <a:t>TO Highlight – go to https://</a:t>
            </a:r>
            <a:r>
              <a:rPr lang="en-US" dirty="0" err="1"/>
              <a:t>tohtml.com</a:t>
            </a:r>
            <a:r>
              <a:rPr lang="en-US"/>
              <a:t>/html/ - paste and then do a "Paste RTF"</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E6D6606-78EC-E24C-A3B3-B3666C6F492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52919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3</a:t>
            </a:fld>
            <a:endParaRPr lang="en-US"/>
          </a:p>
        </p:txBody>
      </p:sp>
    </p:spTree>
    <p:extLst>
      <p:ext uri="{BB962C8B-B14F-4D97-AF65-F5344CB8AC3E}">
        <p14:creationId xmlns:p14="http://schemas.microsoft.com/office/powerpoint/2010/main" val="18445533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20</a:t>
            </a:fld>
            <a:endParaRPr lang="en-US"/>
          </a:p>
        </p:txBody>
      </p:sp>
    </p:spTree>
    <p:extLst>
      <p:ext uri="{BB962C8B-B14F-4D97-AF65-F5344CB8AC3E}">
        <p14:creationId xmlns:p14="http://schemas.microsoft.com/office/powerpoint/2010/main" val="1197766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21</a:t>
            </a:fld>
            <a:endParaRPr lang="en-US"/>
          </a:p>
        </p:txBody>
      </p:sp>
    </p:spTree>
    <p:extLst>
      <p:ext uri="{BB962C8B-B14F-4D97-AF65-F5344CB8AC3E}">
        <p14:creationId xmlns:p14="http://schemas.microsoft.com/office/powerpoint/2010/main" val="87945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22</a:t>
            </a:fld>
            <a:endParaRPr lang="en-US"/>
          </a:p>
        </p:txBody>
      </p:sp>
    </p:spTree>
    <p:extLst>
      <p:ext uri="{BB962C8B-B14F-4D97-AF65-F5344CB8AC3E}">
        <p14:creationId xmlns:p14="http://schemas.microsoft.com/office/powerpoint/2010/main" val="789585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26</a:t>
            </a:fld>
            <a:endParaRPr lang="en-US"/>
          </a:p>
        </p:txBody>
      </p:sp>
    </p:spTree>
    <p:extLst>
      <p:ext uri="{BB962C8B-B14F-4D97-AF65-F5344CB8AC3E}">
        <p14:creationId xmlns:p14="http://schemas.microsoft.com/office/powerpoint/2010/main" val="24148495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6D6606-78EC-E24C-A3B3-B3666C6F492D}" type="slidenum">
              <a:rPr lang="en-US" smtClean="0"/>
              <a:t>27</a:t>
            </a:fld>
            <a:endParaRPr lang="en-US"/>
          </a:p>
        </p:txBody>
      </p:sp>
    </p:spTree>
    <p:extLst>
      <p:ext uri="{BB962C8B-B14F-4D97-AF65-F5344CB8AC3E}">
        <p14:creationId xmlns:p14="http://schemas.microsoft.com/office/powerpoint/2010/main" val="3845066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8/8/2021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8/8/2021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8/8/2021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8/8/2021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8/8/2021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8/8/2021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
        <p:nvSpPr>
          <p:cNvPr id="7" name="MSIPCMContentMarking" descr="{&quot;HashCode&quot;:-1538819703,&quot;Placement&quot;:&quot;Header&quot;,&quot;Top&quot;:0.0,&quot;Left&quot;:0.0,&quot;SlideWidth&quot;:960,&quot;SlideHeight&quot;:540}">
            <a:extLst>
              <a:ext uri="{FF2B5EF4-FFF2-40B4-BE49-F238E27FC236}">
                <a16:creationId xmlns:a16="http://schemas.microsoft.com/office/drawing/2014/main" id="{8997938D-CF39-494C-A82A-0ABC9A668A5E}"/>
              </a:ext>
            </a:extLst>
          </p:cNvPr>
          <p:cNvSpPr txBox="1"/>
          <p:nvPr userDrawn="1"/>
        </p:nvSpPr>
        <p:spPr>
          <a:xfrm>
            <a:off x="0" y="0"/>
            <a:ext cx="1634581" cy="249198"/>
          </a:xfrm>
          <a:prstGeom prst="rect">
            <a:avLst/>
          </a:prstGeom>
          <a:noFill/>
        </p:spPr>
        <p:txBody>
          <a:bodyPr vert="horz" wrap="square" lIns="0" tIns="0" rIns="0" bIns="0" rtlCol="0" anchor="ctr" anchorCtr="1">
            <a:spAutoFit/>
          </a:bodyPr>
          <a:lstStyle/>
          <a:p>
            <a:pPr algn="l">
              <a:spcBef>
                <a:spcPts val="0"/>
              </a:spcBef>
              <a:spcAft>
                <a:spcPts val="0"/>
              </a:spcAft>
            </a:pPr>
            <a:r>
              <a:rPr lang="en-US" sz="1000">
                <a:solidFill>
                  <a:srgbClr val="0000FF"/>
                </a:solidFill>
                <a:latin typeface="Arial" panose="020B0604020202020204" pitchFamily="34" charset="0"/>
              </a:rPr>
              <a:t>[AMD Official Use Only]</a:t>
            </a:r>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hyperlink" Target="http://www.django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184B-9E70-0147-A7B2-2B03EF546E89}"/>
              </a:ext>
            </a:extLst>
          </p:cNvPr>
          <p:cNvSpPr>
            <a:spLocks noGrp="1"/>
          </p:cNvSpPr>
          <p:nvPr>
            <p:ph type="title"/>
          </p:nvPr>
        </p:nvSpPr>
        <p:spPr/>
        <p:txBody>
          <a:bodyPr/>
          <a:lstStyle/>
          <a:p>
            <a:r>
              <a:rPr lang="en-US" altLang="zh-CN" dirty="0"/>
              <a:t>Table</a:t>
            </a:r>
            <a:r>
              <a:rPr lang="zh-CN" altLang="en-US" dirty="0"/>
              <a:t> </a:t>
            </a:r>
            <a:r>
              <a:rPr lang="en-US" altLang="zh-CN" dirty="0"/>
              <a:t>of</a:t>
            </a:r>
            <a:r>
              <a:rPr lang="zh-CN" altLang="en-US" dirty="0"/>
              <a:t> </a:t>
            </a:r>
            <a:r>
              <a:rPr lang="en-US" altLang="zh-CN" dirty="0"/>
              <a:t>Contents</a:t>
            </a:r>
            <a:endParaRPr lang="en-US" dirty="0"/>
          </a:p>
        </p:txBody>
      </p:sp>
      <p:sp>
        <p:nvSpPr>
          <p:cNvPr id="3" name="Content Placeholder 2">
            <a:extLst>
              <a:ext uri="{FF2B5EF4-FFF2-40B4-BE49-F238E27FC236}">
                <a16:creationId xmlns:a16="http://schemas.microsoft.com/office/drawing/2014/main" id="{61DFB40C-2FCB-434C-A0CC-755A7EB0703A}"/>
              </a:ext>
            </a:extLst>
          </p:cNvPr>
          <p:cNvSpPr>
            <a:spLocks noGrp="1"/>
          </p:cNvSpPr>
          <p:nvPr>
            <p:ph idx="1"/>
          </p:nvPr>
        </p:nvSpPr>
        <p:spPr>
          <a:xfrm>
            <a:off x="838200" y="1541929"/>
            <a:ext cx="10515600" cy="4635034"/>
          </a:xfrm>
        </p:spPr>
        <p:txBody>
          <a:bodyPr>
            <a:normAutofit/>
          </a:bodyPr>
          <a:lstStyle/>
          <a:p>
            <a:pPr marL="0" indent="0">
              <a:lnSpc>
                <a:spcPct val="150000"/>
              </a:lnSpc>
              <a:buNone/>
            </a:pPr>
            <a:r>
              <a:rPr lang="en-US" altLang="zh-CN" sz="2400" dirty="0">
                <a:solidFill>
                  <a:schemeClr val="bg1"/>
                </a:solidFill>
              </a:rPr>
              <a:t>This</a:t>
            </a:r>
            <a:r>
              <a:rPr lang="zh-CN" altLang="en-US" sz="2400" dirty="0">
                <a:solidFill>
                  <a:schemeClr val="bg1"/>
                </a:solidFill>
              </a:rPr>
              <a:t> </a:t>
            </a:r>
            <a:r>
              <a:rPr lang="en-US" altLang="zh-CN" sz="2400" dirty="0">
                <a:solidFill>
                  <a:schemeClr val="bg1"/>
                </a:solidFill>
              </a:rPr>
              <a:t>slide</a:t>
            </a:r>
            <a:r>
              <a:rPr lang="zh-CN" altLang="en-US" sz="2400" dirty="0">
                <a:solidFill>
                  <a:schemeClr val="bg1"/>
                </a:solidFill>
              </a:rPr>
              <a:t> </a:t>
            </a:r>
            <a:r>
              <a:rPr lang="en-US" altLang="zh-CN" sz="2400" dirty="0">
                <a:solidFill>
                  <a:schemeClr val="bg1"/>
                </a:solidFill>
              </a:rPr>
              <a:t>deck</a:t>
            </a:r>
            <a:r>
              <a:rPr lang="zh-CN" altLang="en-US" sz="2400" dirty="0">
                <a:solidFill>
                  <a:schemeClr val="bg1"/>
                </a:solidFill>
              </a:rPr>
              <a:t> </a:t>
            </a:r>
            <a:r>
              <a:rPr lang="en-US" altLang="zh-CN" sz="2400" dirty="0">
                <a:solidFill>
                  <a:schemeClr val="bg1"/>
                </a:solidFill>
              </a:rPr>
              <a:t>consists</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slides</a:t>
            </a:r>
            <a:r>
              <a:rPr lang="zh-CN" altLang="en-US" sz="2400" dirty="0">
                <a:solidFill>
                  <a:schemeClr val="bg1"/>
                </a:solidFill>
              </a:rPr>
              <a:t> </a:t>
            </a:r>
            <a:r>
              <a:rPr lang="en-US" altLang="zh-CN" sz="2400" dirty="0">
                <a:solidFill>
                  <a:schemeClr val="bg1"/>
                </a:solidFill>
              </a:rPr>
              <a:t>used</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chemeClr val="bg1"/>
                </a:solidFill>
              </a:rPr>
              <a:t>lecture</a:t>
            </a:r>
            <a:r>
              <a:rPr lang="zh-CN" altLang="en-US" sz="2400" dirty="0">
                <a:solidFill>
                  <a:schemeClr val="bg1"/>
                </a:solidFill>
              </a:rPr>
              <a:t> </a:t>
            </a:r>
            <a:r>
              <a:rPr lang="en-US" altLang="zh-CN" sz="2400" dirty="0">
                <a:solidFill>
                  <a:schemeClr val="bg1"/>
                </a:solidFill>
              </a:rPr>
              <a:t>videos</a:t>
            </a:r>
            <a:r>
              <a:rPr lang="zh-CN" altLang="en-US" sz="2400" dirty="0">
                <a:solidFill>
                  <a:schemeClr val="bg1"/>
                </a:solidFill>
              </a:rPr>
              <a:t> </a:t>
            </a:r>
            <a:r>
              <a:rPr lang="en-US" altLang="zh-CN" sz="2400" dirty="0">
                <a:solidFill>
                  <a:schemeClr val="bg1"/>
                </a:solidFill>
              </a:rPr>
              <a:t>in</a:t>
            </a:r>
            <a:r>
              <a:rPr lang="zh-CN" altLang="en-US" sz="2400" dirty="0">
                <a:solidFill>
                  <a:schemeClr val="bg1"/>
                </a:solidFill>
              </a:rPr>
              <a:t> </a:t>
            </a:r>
            <a:r>
              <a:rPr lang="en-US" altLang="zh-CN" sz="2400" dirty="0">
                <a:solidFill>
                  <a:schemeClr val="bg1"/>
                </a:solidFill>
              </a:rPr>
              <a:t>Week</a:t>
            </a:r>
            <a:r>
              <a:rPr lang="zh-CN" altLang="en-US" sz="2400" dirty="0">
                <a:solidFill>
                  <a:schemeClr val="bg1"/>
                </a:solidFill>
              </a:rPr>
              <a:t> </a:t>
            </a:r>
            <a:r>
              <a:rPr lang="en-US" altLang="zh-CN" sz="2400" dirty="0">
                <a:solidFill>
                  <a:schemeClr val="bg1"/>
                </a:solidFill>
              </a:rPr>
              <a:t>3.</a:t>
            </a:r>
            <a:r>
              <a:rPr lang="zh-CN" altLang="en-US" sz="2400" dirty="0">
                <a:solidFill>
                  <a:schemeClr val="bg1"/>
                </a:solidFill>
              </a:rPr>
              <a:t> </a:t>
            </a:r>
            <a:r>
              <a:rPr lang="en-US" altLang="zh-CN" sz="2400" dirty="0">
                <a:solidFill>
                  <a:schemeClr val="bg1"/>
                </a:solidFill>
              </a:rPr>
              <a:t>Below</a:t>
            </a:r>
            <a:r>
              <a:rPr lang="zh-CN" altLang="en-US" sz="2400" dirty="0">
                <a:solidFill>
                  <a:schemeClr val="bg1"/>
                </a:solidFill>
              </a:rPr>
              <a:t> </a:t>
            </a:r>
            <a:r>
              <a:rPr lang="en-US" altLang="zh-CN" sz="2400" dirty="0">
                <a:solidFill>
                  <a:schemeClr val="bg1"/>
                </a:solidFill>
              </a:rPr>
              <a:t>is</a:t>
            </a:r>
            <a:r>
              <a:rPr lang="zh-CN" altLang="en-US" sz="2400" dirty="0">
                <a:solidFill>
                  <a:schemeClr val="bg1"/>
                </a:solidFill>
              </a:rPr>
              <a:t> </a:t>
            </a:r>
            <a:r>
              <a:rPr lang="en-US" altLang="zh-CN" sz="2400" dirty="0">
                <a:solidFill>
                  <a:schemeClr val="bg1"/>
                </a:solidFill>
              </a:rPr>
              <a:t>a</a:t>
            </a:r>
            <a:r>
              <a:rPr lang="zh-CN" altLang="en-US" sz="2400" dirty="0">
                <a:solidFill>
                  <a:schemeClr val="bg1"/>
                </a:solidFill>
              </a:rPr>
              <a:t> </a:t>
            </a:r>
            <a:r>
              <a:rPr lang="en-US" altLang="zh-CN" sz="2400" dirty="0">
                <a:solidFill>
                  <a:schemeClr val="bg1"/>
                </a:solidFill>
              </a:rPr>
              <a:t>list</a:t>
            </a:r>
            <a:r>
              <a:rPr lang="zh-CN" altLang="en-US" sz="2400" dirty="0">
                <a:solidFill>
                  <a:schemeClr val="bg1"/>
                </a:solidFill>
              </a:rPr>
              <a:t> </a:t>
            </a:r>
            <a:r>
              <a:rPr lang="en-US" altLang="zh-CN" sz="2400" dirty="0">
                <a:solidFill>
                  <a:schemeClr val="bg1"/>
                </a:solidFill>
              </a:rPr>
              <a:t>of</a:t>
            </a:r>
            <a:r>
              <a:rPr lang="zh-CN" altLang="en-US" sz="2400" dirty="0">
                <a:solidFill>
                  <a:schemeClr val="bg1"/>
                </a:solidFill>
              </a:rPr>
              <a:t> </a:t>
            </a:r>
            <a:r>
              <a:rPr lang="en-US" altLang="zh-CN" sz="2400" dirty="0">
                <a:solidFill>
                  <a:schemeClr val="bg1"/>
                </a:solidFill>
              </a:rPr>
              <a:t>shortcut</a:t>
            </a:r>
            <a:r>
              <a:rPr lang="zh-CN" altLang="en-US" sz="2400" dirty="0">
                <a:solidFill>
                  <a:schemeClr val="bg1"/>
                </a:solidFill>
              </a:rPr>
              <a:t> </a:t>
            </a:r>
            <a:r>
              <a:rPr lang="en-US" altLang="zh-CN" sz="2400" dirty="0">
                <a:solidFill>
                  <a:schemeClr val="bg1"/>
                </a:solidFill>
              </a:rPr>
              <a:t>hyperlinks</a:t>
            </a:r>
            <a:r>
              <a:rPr lang="zh-CN" altLang="en-US" sz="2400" dirty="0">
                <a:solidFill>
                  <a:schemeClr val="bg1"/>
                </a:solidFill>
              </a:rPr>
              <a:t> </a:t>
            </a:r>
            <a:r>
              <a:rPr lang="en-US" altLang="zh-CN" sz="2400" dirty="0">
                <a:solidFill>
                  <a:schemeClr val="bg1"/>
                </a:solidFill>
              </a:rPr>
              <a:t>for</a:t>
            </a:r>
            <a:r>
              <a:rPr lang="zh-CN" altLang="en-US" sz="2400" dirty="0">
                <a:solidFill>
                  <a:schemeClr val="bg1"/>
                </a:solidFill>
              </a:rPr>
              <a:t> </a:t>
            </a:r>
            <a:r>
              <a:rPr lang="en-US" altLang="zh-CN" sz="2400" dirty="0">
                <a:solidFill>
                  <a:schemeClr val="bg1"/>
                </a:solidFill>
              </a:rPr>
              <a:t>you</a:t>
            </a:r>
            <a:r>
              <a:rPr lang="zh-CN" altLang="en-US" sz="2400" dirty="0">
                <a:solidFill>
                  <a:schemeClr val="bg1"/>
                </a:solidFill>
              </a:rPr>
              <a:t> </a:t>
            </a:r>
            <a:r>
              <a:rPr lang="en-US" altLang="zh-CN" sz="2400" dirty="0">
                <a:solidFill>
                  <a:schemeClr val="bg1"/>
                </a:solidFill>
              </a:rPr>
              <a:t>to</a:t>
            </a:r>
            <a:r>
              <a:rPr lang="zh-CN" altLang="en-US" sz="2400" dirty="0">
                <a:solidFill>
                  <a:schemeClr val="bg1"/>
                </a:solidFill>
              </a:rPr>
              <a:t> </a:t>
            </a:r>
            <a:r>
              <a:rPr lang="en-US" altLang="zh-CN" sz="2400" dirty="0">
                <a:solidFill>
                  <a:schemeClr val="bg1"/>
                </a:solidFill>
              </a:rPr>
              <a:t>jump</a:t>
            </a:r>
            <a:r>
              <a:rPr lang="zh-CN" altLang="en-US" sz="2400" dirty="0">
                <a:solidFill>
                  <a:schemeClr val="bg1"/>
                </a:solidFill>
              </a:rPr>
              <a:t> </a:t>
            </a:r>
            <a:r>
              <a:rPr lang="en-US" altLang="zh-CN" sz="2400" dirty="0">
                <a:solidFill>
                  <a:schemeClr val="bg1"/>
                </a:solidFill>
              </a:rPr>
              <a:t>into</a:t>
            </a:r>
            <a:r>
              <a:rPr lang="zh-CN" altLang="en-US" sz="2400" dirty="0">
                <a:solidFill>
                  <a:schemeClr val="bg1"/>
                </a:solidFill>
              </a:rPr>
              <a:t> </a:t>
            </a:r>
            <a:r>
              <a:rPr lang="en-US" altLang="zh-CN" sz="2400" dirty="0">
                <a:solidFill>
                  <a:schemeClr val="bg1"/>
                </a:solidFill>
              </a:rPr>
              <a:t>specific</a:t>
            </a:r>
            <a:r>
              <a:rPr lang="zh-CN" altLang="en-US" sz="2400" dirty="0">
                <a:solidFill>
                  <a:schemeClr val="bg1"/>
                </a:solidFill>
              </a:rPr>
              <a:t> </a:t>
            </a:r>
            <a:r>
              <a:rPr lang="en-US" altLang="zh-CN" sz="2400" dirty="0">
                <a:solidFill>
                  <a:schemeClr val="bg1"/>
                </a:solidFill>
              </a:rPr>
              <a:t>sections.</a:t>
            </a:r>
            <a:r>
              <a:rPr lang="zh-CN" altLang="en-US" sz="2400" dirty="0">
                <a:solidFill>
                  <a:schemeClr val="bg1"/>
                </a:solidFill>
              </a:rPr>
              <a:t> </a:t>
            </a:r>
            <a:endParaRPr lang="en-US" altLang="zh-CN" sz="2400" dirty="0">
              <a:solidFill>
                <a:schemeClr val="bg1"/>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2)</a:t>
            </a:r>
            <a:r>
              <a:rPr lang="zh-CN" altLang="en-US" sz="2400" dirty="0">
                <a:solidFill>
                  <a:schemeClr val="bg1"/>
                </a:solidFill>
              </a:rPr>
              <a:t> </a:t>
            </a:r>
            <a:r>
              <a:rPr lang="en-US" altLang="zh-CN" sz="2400" dirty="0">
                <a:solidFill>
                  <a:srgbClr val="0500FF"/>
                </a:solidFill>
                <a:hlinkClick r:id="rId3" action="ppaction://hlinksldjump"/>
              </a:rPr>
              <a:t>Week 3: Using Django Forms Capabilities</a:t>
            </a:r>
            <a:endParaRPr lang="en-US" altLang="zh-CN" sz="2400" dirty="0">
              <a:solidFill>
                <a:srgbClr val="0500FF"/>
              </a:solidFill>
            </a:endParaRPr>
          </a:p>
          <a:p>
            <a:pPr>
              <a:lnSpc>
                <a:spcPct val="150000"/>
              </a:lnSpc>
            </a:pPr>
            <a:r>
              <a:rPr lang="en-US" altLang="zh-CN" sz="2400" dirty="0">
                <a:solidFill>
                  <a:schemeClr val="bg1"/>
                </a:solidFill>
              </a:rPr>
              <a:t>(page</a:t>
            </a:r>
            <a:r>
              <a:rPr lang="zh-CN" altLang="en-US" sz="2400" dirty="0">
                <a:solidFill>
                  <a:schemeClr val="bg1"/>
                </a:solidFill>
              </a:rPr>
              <a:t> </a:t>
            </a:r>
            <a:r>
              <a:rPr lang="en-US" altLang="zh-CN" sz="2400" dirty="0">
                <a:solidFill>
                  <a:schemeClr val="bg1"/>
                </a:solidFill>
              </a:rPr>
              <a:t>16)</a:t>
            </a:r>
            <a:r>
              <a:rPr lang="zh-CN" altLang="en-US" sz="2400" dirty="0">
                <a:solidFill>
                  <a:schemeClr val="bg1"/>
                </a:solidFill>
              </a:rPr>
              <a:t> </a:t>
            </a:r>
            <a:r>
              <a:rPr lang="en-US" altLang="zh-CN" sz="2400" dirty="0">
                <a:solidFill>
                  <a:srgbClr val="0500FF"/>
                </a:solidFill>
                <a:hlinkClick r:id="rId4" action="ppaction://hlinksldjump"/>
              </a:rPr>
              <a:t>Week 3: Data Validation with Django Forms</a:t>
            </a:r>
            <a:endParaRPr lang="en-US" altLang="zh-CN" sz="2400" dirty="0">
              <a:solidFill>
                <a:srgbClr val="0500FF"/>
              </a:solidFill>
            </a:endParaRPr>
          </a:p>
          <a:p>
            <a:pPr>
              <a:lnSpc>
                <a:spcPct val="150000"/>
              </a:lnSpc>
            </a:pPr>
            <a:endParaRPr lang="en-US" altLang="zh-CN" sz="2400" dirty="0">
              <a:solidFill>
                <a:srgbClr val="0500FF"/>
              </a:solidFill>
            </a:endParaRPr>
          </a:p>
          <a:p>
            <a:pPr>
              <a:lnSpc>
                <a:spcPct val="150000"/>
              </a:lnSpc>
            </a:pPr>
            <a:endParaRPr lang="en-US" sz="2400" dirty="0">
              <a:solidFill>
                <a:srgbClr val="0500FF"/>
              </a:solidFill>
            </a:endParaRPr>
          </a:p>
        </p:txBody>
      </p:sp>
    </p:spTree>
    <p:extLst>
      <p:ext uri="{BB962C8B-B14F-4D97-AF65-F5344CB8AC3E}">
        <p14:creationId xmlns:p14="http://schemas.microsoft.com/office/powerpoint/2010/main" val="1545776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forms act as "glue"</a:t>
            </a:r>
          </a:p>
        </p:txBody>
      </p:sp>
      <p:sp>
        <p:nvSpPr>
          <p:cNvPr id="3" name="Content Placeholder 2"/>
          <p:cNvSpPr>
            <a:spLocks noGrp="1"/>
          </p:cNvSpPr>
          <p:nvPr>
            <p:ph idx="1"/>
          </p:nvPr>
        </p:nvSpPr>
        <p:spPr>
          <a:xfrm>
            <a:off x="838200" y="1825625"/>
            <a:ext cx="10515600" cy="3246438"/>
          </a:xfrm>
        </p:spPr>
        <p:txBody>
          <a:bodyPr/>
          <a:lstStyle/>
          <a:p>
            <a:r>
              <a:rPr lang="en-US" dirty="0"/>
              <a:t>Generate the necessary HTML to send to the browser</a:t>
            </a:r>
          </a:p>
          <a:p>
            <a:pPr lvl="1"/>
            <a:r>
              <a:rPr lang="en-US" dirty="0"/>
              <a:t>Allow for consistent look and feel across all the forms in an application</a:t>
            </a:r>
          </a:p>
          <a:p>
            <a:r>
              <a:rPr lang="en-US" dirty="0"/>
              <a:t>Receive the POST data coming back from the browser</a:t>
            </a:r>
          </a:p>
          <a:p>
            <a:r>
              <a:rPr lang="en-US" dirty="0"/>
              <a:t>Validate the incoming POST data and produce HTML for an error screen if necessary</a:t>
            </a:r>
          </a:p>
          <a:p>
            <a:r>
              <a:rPr lang="en-US" dirty="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a:t>A simple form</a:t>
            </a:r>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a:solidFill>
                  <a:srgbClr val="FFFF00"/>
                </a:solidFill>
                <a:latin typeface="Menlo" charset="0"/>
              </a:rPr>
              <a:t>dj4e-samples/form/</a:t>
            </a:r>
            <a:r>
              <a:rPr lang="en-US" dirty="0" err="1">
                <a:solidFill>
                  <a:srgbClr val="FFFF00"/>
                </a:solidFill>
                <a:latin typeface="Menlo" charset="0"/>
              </a:rPr>
              <a:t>forms.py</a:t>
            </a:r>
            <a:endParaRPr lang="en-US" dirty="0">
              <a:solidFill>
                <a:srgbClr val="FFFF00"/>
              </a:solidFill>
              <a:effectLst/>
              <a:latin typeface="Menlo" charset="0"/>
            </a:endParaRPr>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spTree>
    <p:extLst>
      <p:ext uri="{BB962C8B-B14F-4D97-AF65-F5344CB8AC3E}">
        <p14:creationId xmlns:p14="http://schemas.microsoft.com/office/powerpoint/2010/main" val="1402587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 a form object</a:t>
            </a:r>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&lt;td&gt;&lt;input type="text" name="title"</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type="number" name="mileage" required id="</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Purchase date:&lt;/label&gt;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type="text" name="</a:t>
            </a:r>
            <a:r>
              <a:rPr lang="en-US" sz="1400" dirty="0" err="1">
                <a:solidFill>
                  <a:srgbClr val="000000"/>
                </a:solidFill>
                <a:latin typeface="Courier" charset="0"/>
                <a:ea typeface="Courier" charset="0"/>
                <a:cs typeface="Courier" charset="0"/>
              </a:rPr>
              <a:t>purchase_date</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dj4e-samples/form/templates/form/</a:t>
            </a:r>
            <a:r>
              <a:rPr lang="en-US" dirty="0" err="1">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existing data into a form</a:t>
            </a:r>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in FORMS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2357805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Data Errors</a:t>
            </a:r>
          </a:p>
        </p:txBody>
      </p:sp>
      <p:sp>
        <p:nvSpPr>
          <p:cNvPr id="5" name="Content Placeholder 4"/>
          <p:cNvSpPr>
            <a:spLocks noGrp="1"/>
          </p:cNvSpPr>
          <p:nvPr>
            <p:ph idx="1"/>
          </p:nvPr>
        </p:nvSpPr>
        <p:spPr>
          <a:xfrm>
            <a:off x="838200" y="1825625"/>
            <a:ext cx="5067423" cy="4351338"/>
          </a:xfrm>
        </p:spPr>
        <p:txBody>
          <a:bodyPr/>
          <a:lstStyle/>
          <a:p>
            <a:r>
              <a:rPr lang="en-US" dirty="0"/>
              <a:t>Sometimes there are validation rules when you are filling out a form.</a:t>
            </a:r>
          </a:p>
          <a:p>
            <a:r>
              <a:rPr lang="en-US" dirty="0"/>
              <a:t>When you submit the form, the view code checks the data to see if there are errors</a:t>
            </a:r>
          </a:p>
          <a:p>
            <a:r>
              <a:rPr lang="en-US" dirty="0"/>
              <a:t>If there are errors, data is not saved and the user is notified and usually given a chance to edit </a:t>
            </a:r>
            <a:r>
              <a:rPr lang="en-US"/>
              <a:t>and resubmit</a:t>
            </a:r>
            <a:endParaRPr lang="en-US" dirty="0"/>
          </a:p>
        </p:txBody>
      </p:sp>
      <p:pic>
        <p:nvPicPr>
          <p:cNvPr id="6" name="Picture 5" descr="Screenshot of a form with input cell Title, Mileage, and Purchase d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0907"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 form validation</a:t>
            </a:r>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p>
          <a:p>
            <a:r>
              <a:rPr lang="en-US" dirty="0">
                <a:solidFill>
                  <a:srgbClr val="000000"/>
                </a:solidFill>
                <a:latin typeface="Menlo-Regular" charset="0"/>
              </a:rPr>
              <a:t>      </a:t>
            </a:r>
            <a:r>
              <a:rPr lang="en-US" dirty="0" err="1">
                <a:solidFill>
                  <a:srgbClr val="000000"/>
                </a:solidFill>
                <a:latin typeface="Menlo-Regular" charset="0"/>
              </a:rPr>
              <a:t>validators.MinLengthValidator</a:t>
            </a:r>
            <a:r>
              <a:rPr lang="en-US" dirty="0">
                <a:solidFill>
                  <a:srgbClr val="000000"/>
                </a:solidFill>
                <a:latin typeface="Menlo-Regular" charset="0"/>
              </a:rPr>
              <a:t>(</a:t>
            </a:r>
            <a:r>
              <a:rPr lang="en-US" dirty="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a:solidFill>
                  <a:srgbClr val="000000"/>
                </a:solidFill>
                <a:latin typeface="Menlo-Regular" charset="0"/>
              </a:rPr>
              <a:t>)</a:t>
            </a:r>
          </a:p>
          <a:p>
            <a:r>
              <a:rPr lang="en-US" dirty="0">
                <a:solidFill>
                  <a:srgbClr val="000000"/>
                </a:solidFill>
                <a:latin typeface="Menlo-Regular" charset="0"/>
              </a:rPr>
              <a:t>    ])</a:t>
            </a: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a:t>
            </a:r>
            <a:r>
              <a:rPr lang="hr-HR" sz="2400">
                <a:solidFill>
                  <a:srgbClr val="FFFF00"/>
                </a:solidFill>
              </a:rPr>
              <a:t>3.0</a:t>
            </a:r>
            <a:r>
              <a:rPr lang="en-US" sz="2400">
                <a:solidFill>
                  <a:srgbClr val="FFFF00"/>
                </a:solidFill>
              </a:rPr>
              <a:t>/ref/validators</a:t>
            </a:r>
            <a:r>
              <a:rPr lang="en-US" sz="2400" dirty="0">
                <a:solidFill>
                  <a:srgbClr val="FFFF00"/>
                </a:solidFill>
              </a:rPr>
              <a:t>/</a:t>
            </a:r>
          </a:p>
        </p:txBody>
      </p:sp>
      <p:sp>
        <p:nvSpPr>
          <p:cNvPr id="8" name="Rectangle 7"/>
          <p:cNvSpPr/>
          <p:nvPr/>
        </p:nvSpPr>
        <p:spPr>
          <a:xfrm>
            <a:off x="709539" y="1732239"/>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 licens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a:t>
            </a:r>
            <a:r>
              <a:rPr lang="hr-HR" dirty="0"/>
              <a:t>3.0</a:t>
            </a:r>
            <a:r>
              <a:rPr lang="en-US" dirty="0"/>
              <a:t>/topics/forms/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09CE12D1-F6FB-6040-906E-231AF92EC282}"/>
              </a:ext>
            </a:extLst>
          </p:cNvPr>
          <p:cNvSpPr>
            <a:spLocks noGrp="1"/>
          </p:cNvSpPr>
          <p:nvPr>
            <p:ph type="title" idx="4294967295"/>
          </p:nvPr>
        </p:nvSpPr>
        <p:spPr/>
        <p:txBody>
          <a:bodyPr/>
          <a:lstStyle/>
          <a:p>
            <a:r>
              <a:rPr lang="en-US" altLang="zh-CN" dirty="0"/>
              <a:t>Validation</a:t>
            </a:r>
            <a:endParaRPr lang="en-US" dirty="0"/>
          </a:p>
        </p:txBody>
      </p:sp>
      <p:pic>
        <p:nvPicPr>
          <p:cNvPr id="9" name="Picture 8"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(View):</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Save the Data</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a:extLst>
              <a:ext uri="{C183D7F6-B498-43B3-948B-1728B52AA6E4}">
                <adec:decorative xmlns:adec="http://schemas.microsoft.com/office/drawing/2017/decorative" val="1"/>
              </a:ext>
            </a:extLst>
          </p:cNvPr>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C183D7F6-B498-43B3-948B-1728B52AA6E4}">
                <adec:decorative xmlns:adec="http://schemas.microsoft.com/office/drawing/2017/decorative" val="1"/>
              </a:ext>
            </a:extLst>
          </p:cNvPr>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GET</a:t>
            </a: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8" name="Rectangle 7"/>
          <p:cNvSpPr/>
          <p:nvPr/>
        </p:nvSpPr>
        <p:spPr>
          <a:xfrm>
            <a:off x="521248" y="5662374"/>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hidden="1">
            <a:extLst>
              <a:ext uri="{FF2B5EF4-FFF2-40B4-BE49-F238E27FC236}">
                <a16:creationId xmlns:a16="http://schemas.microsoft.com/office/drawing/2014/main" id="{F867A9D2-11FE-E24D-A8CF-B4BF6A5B34E8}"/>
              </a:ext>
            </a:extLst>
          </p:cNvPr>
          <p:cNvSpPr>
            <a:spLocks noGrp="1"/>
          </p:cNvSpPr>
          <p:nvPr>
            <p:ph type="title" idx="4294967295"/>
          </p:nvPr>
        </p:nvSpPr>
        <p:spPr/>
        <p:txBody>
          <a:bodyPr/>
          <a:lstStyle/>
          <a:p>
            <a:r>
              <a:rPr lang="en-US" altLang="zh-CN" dirty="0"/>
              <a:t>Validation</a:t>
            </a:r>
            <a:endParaRPr lang="en-US" dirty="0"/>
          </a:p>
        </p:txBody>
      </p:sp>
      <p:pic>
        <p:nvPicPr>
          <p:cNvPr id="32" name="Picture 31" descr="Screenshot of a web page with text read as Thank you!"/>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 If there are no errors, we would save the data</a:t>
            </a:r>
            <a:br>
              <a:rPr lang="en-US" sz="1600" b="1" dirty="0">
                <a:solidFill>
                  <a:srgbClr val="000000"/>
                </a:solidFill>
                <a:latin typeface="Courier" charset="0"/>
                <a:ea typeface="Courier" charset="0"/>
                <a:cs typeface="Courier" charset="0"/>
              </a:rPr>
            </a:b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       return</a:t>
            </a:r>
            <a:r>
              <a:rPr lang="en-US" sz="1600" b="1" dirty="0">
                <a:solidFill>
                  <a:srgbClr val="000000"/>
                </a:solidFill>
                <a:latin typeface="Courier" charset="0"/>
                <a:ea typeface="Courier" charset="0"/>
                <a:cs typeface="Courier" charset="0"/>
              </a:rPr>
              <a:t> 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sp>
        <p:nvSpPr>
          <p:cNvPr id="29" name="Rectangle 28">
            <a:extLst>
              <a:ext uri="{C183D7F6-B498-43B3-948B-1728B52AA6E4}">
                <adec:decorative xmlns:adec="http://schemas.microsoft.com/office/drawing/2017/decorative" val="1"/>
              </a:ext>
            </a:extLst>
          </p:cNvPr>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a:extLst>
              <a:ext uri="{C183D7F6-B498-43B3-948B-1728B52AA6E4}">
                <adec:decorative xmlns:adec="http://schemas.microsoft.com/office/drawing/2017/decorative" val="1"/>
              </a:ext>
            </a:extLst>
          </p:cNvPr>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a:t>
            </a:r>
          </a:p>
        </p:txBody>
      </p:sp>
      <p:sp>
        <p:nvSpPr>
          <p:cNvPr id="4" name="Freeform 3">
            <a:extLst>
              <a:ext uri="{C183D7F6-B498-43B3-948B-1728B52AA6E4}">
                <adec:decorative xmlns:adec="http://schemas.microsoft.com/office/drawing/2017/decorative" val="1"/>
              </a:ext>
            </a:extLst>
          </p:cNvPr>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472E5F38-35AB-C041-9CE0-4EA3DA02D099}"/>
              </a:ext>
            </a:extLst>
          </p:cNvPr>
          <p:cNvSpPr>
            <a:spLocks noGrp="1"/>
          </p:cNvSpPr>
          <p:nvPr>
            <p:ph type="title" idx="4294967295"/>
          </p:nvPr>
        </p:nvSpPr>
        <p:spPr/>
        <p:txBody>
          <a:bodyPr/>
          <a:lstStyle/>
          <a:p>
            <a:r>
              <a:rPr lang="en-US" altLang="zh-CN" dirty="0"/>
              <a:t>Validation</a:t>
            </a:r>
            <a:endParaRPr lang="en-US" dirty="0"/>
          </a:p>
        </p:txBody>
      </p:sp>
      <p:pic>
        <p:nvPicPr>
          <p:cNvPr id="17" name="Picture 16" descr="Screenshot of a form with input cell Title, Mileage, and Purchase d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descr="Screenshot of a form with input cell Title, Mileage, and Purchase dat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If there are no errors, we would save the data</a:t>
            </a:r>
          </a:p>
          <a:p>
            <a:r>
              <a:rPr lang="en-US" sz="1700" b="1" dirty="0">
                <a:solidFill>
                  <a:srgbClr val="C1651C"/>
                </a:solidFill>
                <a:latin typeface="Courier" charset="0"/>
                <a:ea typeface="Courier" charset="0"/>
                <a:cs typeface="Courier" charset="0"/>
              </a:rPr>
              <a:t>        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a:extLst>
              <a:ext uri="{C183D7F6-B498-43B3-948B-1728B52AA6E4}">
                <adec:decorative xmlns:adec="http://schemas.microsoft.com/office/drawing/2017/decorative" val="1"/>
              </a:ext>
            </a:extLst>
          </p:cNvPr>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Tree>
    <p:extLst>
      <p:ext uri="{BB962C8B-B14F-4D97-AF65-F5344CB8AC3E}">
        <p14:creationId xmlns:p14="http://schemas.microsoft.com/office/powerpoint/2010/main" val="6766288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 Forms</a:t>
            </a:r>
          </a:p>
        </p:txBody>
      </p:sp>
      <p:sp>
        <p:nvSpPr>
          <p:cNvPr id="3" name="Text Placeholder 2"/>
          <p:cNvSpPr>
            <a:spLocks noGrp="1"/>
          </p:cNvSpPr>
          <p:nvPr>
            <p:ph type="body" idx="1"/>
          </p:nvPr>
        </p:nvSpPr>
        <p:spPr/>
        <p:txBody>
          <a:bodyPr/>
          <a:lstStyle/>
          <a:p>
            <a:r>
              <a:rPr lang="en-US" dirty="0"/>
              <a:t>Crossing the streams</a:t>
            </a:r>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/3.0/topics/forms/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Structure is similar to Model Structure</a:t>
            </a:r>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3726905"/>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1502817"/>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a:t>We can derive a form from a model</a:t>
            </a:r>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a:solidFill>
                  <a:srgbClr val="000000"/>
                </a:solidFill>
                <a:latin typeface="Courier" charset="0"/>
                <a:ea typeface="Courier" charset="0"/>
                <a:cs typeface="Courier" charset="0"/>
              </a:rPr>
              <a:t>Cat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a:solidFill>
                  <a:srgbClr val="000000"/>
                </a:solidFill>
                <a:latin typeface="Courier" charset="0"/>
                <a:ea typeface="Courier" charset="0"/>
                <a:cs typeface="Courier" charset="0"/>
              </a:rPr>
              <a:t> </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en-US"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fields</a:t>
            </a:r>
            <a:r>
              <a:rPr lang="mr-IN" sz="1600" dirty="0">
                <a:solidFill>
                  <a:srgbClr val="000000"/>
                </a:solidFill>
                <a:latin typeface="Courier" charset="0"/>
                <a:ea typeface="Courier" charset="0"/>
                <a:cs typeface="Courier" charset="0"/>
              </a:rPr>
              <a:t> =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E9C716BD-2D36-9945-A096-91E0B78A4B4F}"/>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str</a:t>
            </a:r>
            <a:r>
              <a:rPr lang="mr-IN" dirty="0">
                <a:solidFill>
                  <a:srgbClr val="000000"/>
                </a:solidFill>
                <a:latin typeface="Courier" charset="0"/>
                <a:ea typeface="Courier" charset="0"/>
                <a:cs typeface="Courier" charset="0"/>
              </a:rPr>
              <a:t>(</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224CB0A1-C38D-4E4E-9696-51D0C91BE335}"/>
              </a:ext>
            </a:extLst>
          </p:cNvPr>
          <p:cNvSpPr>
            <a:spLocks noGrp="1"/>
          </p:cNvSpPr>
          <p:nvPr>
            <p:ph type="title" idx="4294967295"/>
          </p:nvPr>
        </p:nvSpPr>
        <p:spPr/>
        <p:txBody>
          <a:bodyPr/>
          <a:lstStyle/>
          <a:p>
            <a:r>
              <a:rPr lang="en-US" altLang="zh-CN" dirty="0"/>
              <a:t>Model</a:t>
            </a:r>
            <a:endParaRPr lang="en-US" dirty="0"/>
          </a:p>
        </p:txBody>
      </p:sp>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editcat</a:t>
            </a:r>
            <a:r>
              <a:rPr lang="en-US" dirty="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a:t>Django forms</a:t>
            </a:r>
          </a:p>
          <a:p>
            <a:pPr marL="385365">
              <a:defRPr/>
            </a:pPr>
            <a:r>
              <a:rPr lang="en-US" altLang="x-none" dirty="0"/>
              <a:t>Form Validation</a:t>
            </a:r>
          </a:p>
          <a:p>
            <a:pPr marL="385365">
              <a:defRPr/>
            </a:pPr>
            <a:r>
              <a:rPr lang="en-US" altLang="x-none"/>
              <a:t>Models and Form</a:t>
            </a:r>
            <a:endParaRPr lang="en-US" altLang="x-none" dirty="0"/>
          </a:p>
        </p:txBody>
      </p:sp>
    </p:spTree>
    <p:extLst>
      <p:ext uri="{BB962C8B-B14F-4D97-AF65-F5344CB8AC3E}">
        <p14:creationId xmlns:p14="http://schemas.microsoft.com/office/powerpoint/2010/main" val="188513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394CA754-F830-6146-A287-294701BF015D}"/>
              </a:ext>
            </a:extLst>
          </p:cNvPr>
          <p:cNvSpPr>
            <a:spLocks noGrp="1"/>
          </p:cNvSpPr>
          <p:nvPr>
            <p:ph type="ctrTitle"/>
          </p:nvPr>
        </p:nvSpPr>
        <p:spPr/>
        <p:txBody>
          <a:bodyPr/>
          <a:lstStyle/>
          <a:p>
            <a:r>
              <a:rPr lang="en-US" altLang="zh-CN" dirty="0"/>
              <a:t>Forms</a:t>
            </a:r>
            <a:r>
              <a:rPr lang="zh-CN" altLang="en-US" dirty="0"/>
              <a:t> </a:t>
            </a:r>
            <a:r>
              <a:rPr lang="en-US" altLang="zh-CN" dirty="0"/>
              <a:t>in</a:t>
            </a:r>
            <a:r>
              <a:rPr lang="zh-CN" altLang="en-US" dirty="0"/>
              <a:t> </a:t>
            </a:r>
            <a:r>
              <a:rPr lang="en-US" altLang="zh-CN" dirty="0"/>
              <a:t>Django</a:t>
            </a:r>
            <a:endParaRPr lang="en-US" dirty="0"/>
          </a:p>
        </p:txBody>
      </p:sp>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Django</a:t>
            </a:r>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a:extLst>
              <a:ext uri="{C183D7F6-B498-43B3-948B-1728B52AA6E4}">
                <adec:decorative xmlns:adec="http://schemas.microsoft.com/office/drawing/2017/decorative" val="1"/>
              </a:ext>
            </a:extLst>
          </p:cNvPr>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a:extLst>
              <a:ext uri="{C183D7F6-B498-43B3-948B-1728B52AA6E4}">
                <adec:decorative xmlns:adec="http://schemas.microsoft.com/office/drawing/2017/decorative" val="1"/>
              </a:ext>
            </a:extLst>
          </p:cNvPr>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C183D7F6-B498-43B3-948B-1728B52AA6E4}">
                <adec:decorative xmlns:adec="http://schemas.microsoft.com/office/drawing/2017/decorative" val="1"/>
              </a:ext>
            </a:extLst>
          </p:cNvPr>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C183D7F6-B498-43B3-948B-1728B52AA6E4}">
                <adec:decorative xmlns:adec="http://schemas.microsoft.com/office/drawing/2017/decorative" val="1"/>
              </a:ext>
            </a:extLst>
          </p:cNvPr>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C183D7F6-B498-43B3-948B-1728B52AA6E4}">
                <adec:decorative xmlns:adec="http://schemas.microsoft.com/office/drawing/2017/decorative" val="1"/>
              </a:ext>
            </a:extLst>
          </p:cNvPr>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C183D7F6-B498-43B3-948B-1728B52AA6E4}">
                <adec:decorative xmlns:adec="http://schemas.microsoft.com/office/drawing/2017/decorative" val="1"/>
              </a:ext>
            </a:extLst>
          </p:cNvPr>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a:extLst>
              <a:ext uri="{C183D7F6-B498-43B3-948B-1728B52AA6E4}">
                <adec:decorative xmlns:adec="http://schemas.microsoft.com/office/drawing/2017/decorative" val="1"/>
              </a:ext>
            </a:extLst>
          </p:cNvPr>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C183D7F6-B498-43B3-948B-1728B52AA6E4}">
                <adec:decorative xmlns:adec="http://schemas.microsoft.com/office/drawing/2017/decorative" val="1"/>
              </a:ext>
            </a:extLst>
          </p:cNvPr>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C183D7F6-B498-43B3-948B-1728B52AA6E4}">
                <adec:decorative xmlns:adec="http://schemas.microsoft.com/office/drawing/2017/decorative" val="1"/>
              </a:ext>
            </a:extLst>
          </p:cNvPr>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C183D7F6-B498-43B3-948B-1728B52AA6E4}">
                <adec:decorative xmlns:adec="http://schemas.microsoft.com/office/drawing/2017/decorative" val="1"/>
              </a:ext>
            </a:extLst>
          </p:cNvPr>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a:extLs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a:extLst>
              <a:ext uri="{C183D7F6-B498-43B3-948B-1728B52AA6E4}">
                <adec:decorative xmlns:adec="http://schemas.microsoft.com/office/drawing/2017/decorative" val="1"/>
              </a:ext>
            </a:extLst>
          </p:cNvPr>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C183D7F6-B498-43B3-948B-1728B52AA6E4}">
                <adec:decorative xmlns:adec="http://schemas.microsoft.com/office/drawing/2017/decorative" val="1"/>
              </a:ext>
            </a:extLst>
          </p:cNvPr>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C183D7F6-B498-43B3-948B-1728B52AA6E4}">
                <adec:decorative xmlns:adec="http://schemas.microsoft.com/office/drawing/2017/decorative" val="1"/>
              </a:ext>
            </a:extLst>
          </p:cNvPr>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a:extLst>
              <a:ext uri="{C183D7F6-B498-43B3-948B-1728B52AA6E4}">
                <adec:decorative xmlns:adec="http://schemas.microsoft.com/office/drawing/2017/decorative" val="1"/>
              </a:ext>
            </a:extLst>
          </p:cNvPr>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C183D7F6-B498-43B3-948B-1728B52AA6E4}">
                <adec:decorative xmlns:adec="http://schemas.microsoft.com/office/drawing/2017/decorative" val="1"/>
              </a:ext>
            </a:extLst>
          </p:cNvPr>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C183D7F6-B498-43B3-948B-1728B52AA6E4}">
                <adec:decorative xmlns:adec="http://schemas.microsoft.com/office/drawing/2017/decorative" val="1"/>
              </a:ext>
            </a:extLst>
          </p:cNvPr>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C183D7F6-B498-43B3-948B-1728B52AA6E4}">
                <adec:decorative xmlns:adec="http://schemas.microsoft.com/office/drawing/2017/decorative" val="1"/>
              </a:ext>
            </a:extLst>
          </p:cNvPr>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C183D7F6-B498-43B3-948B-1728B52AA6E4}">
                <adec:decorative xmlns:adec="http://schemas.microsoft.com/office/drawing/2017/decorative" val="1"/>
              </a:ext>
            </a:extLst>
          </p:cNvPr>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C183D7F6-B498-43B3-948B-1728B52AA6E4}">
                <adec:decorative xmlns:adec="http://schemas.microsoft.com/office/drawing/2017/decorative" val="1"/>
              </a:ext>
            </a:extLst>
          </p:cNvPr>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a:extLst>
              <a:ext uri="{C183D7F6-B498-43B3-948B-1728B52AA6E4}">
                <adec:decorative xmlns:adec="http://schemas.microsoft.com/office/drawing/2017/decorative" val="1"/>
              </a:ext>
            </a:extLst>
          </p:cNvPr>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C183D7F6-B498-43B3-948B-1728B52AA6E4}">
                <adec:decorative xmlns:adec="http://schemas.microsoft.com/office/drawing/2017/decorative" val="1"/>
              </a:ext>
            </a:extLst>
          </p:cNvPr>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C183D7F6-B498-43B3-948B-1728B52AA6E4}">
                <adec:decorative xmlns:adec="http://schemas.microsoft.com/office/drawing/2017/decorative" val="1"/>
              </a:ext>
            </a:extLst>
          </p:cNvPr>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C183D7F6-B498-43B3-948B-1728B52AA6E4}">
                <adec:decorative xmlns:adec="http://schemas.microsoft.com/office/drawing/2017/decorative" val="1"/>
              </a:ext>
            </a:extLst>
          </p:cNvPr>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a:t>Portions of the text of these slides is adapted from the text </a:t>
            </a:r>
            <a:r>
              <a:rPr lang="en-US" altLang="en-US" sz="1600" dirty="0">
                <a:hlinkClick r:id="rId2"/>
              </a:rPr>
              <a:t>www.djangoproject.org</a:t>
            </a:r>
            <a:r>
              <a:rPr lang="en-US" altLang="en-US" sz="1600" dirty="0"/>
              <a:t> web site.  Those slides which use text from that site have a reference to the original text on that site. </a:t>
            </a:r>
            <a:r>
              <a:rPr lang="en-US" sz="1600" dirty="0"/>
              <a:t>Django is licensed under the three-clause BSD 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Django's role in forms  (DRY)</a:t>
            </a:r>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a:t>
            </a:r>
            <a:r>
              <a:rPr lang="hr-HR" dirty="0">
                <a:solidFill>
                  <a:srgbClr val="FFFF00"/>
                </a:solidFill>
              </a:rPr>
              <a:t>3.0</a:t>
            </a:r>
            <a:r>
              <a:rPr lang="en-US" dirty="0">
                <a:solidFill>
                  <a:srgbClr val="FFFF00"/>
                </a:solidFill>
              </a:rPr>
              <a:t>/topics/forms/#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 Django’s form functionality can simplify and automate vast portions of this work, and can also do it more securely than most programmers would be able to do in code they wrote themselves.</a:t>
            </a:r>
          </a:p>
          <a:p>
            <a:endParaRPr lang="en-US" sz="1900" dirty="0">
              <a:solidFill>
                <a:srgbClr val="09442A"/>
              </a:solidFill>
            </a:endParaRPr>
          </a:p>
          <a:p>
            <a:r>
              <a:rPr lang="en-US" sz="1900" dirty="0">
                <a:solidFill>
                  <a:srgbClr val="09442A"/>
                </a:solidFill>
              </a:rPr>
              <a:t>Django handles three distinct parts of the work involved in forms:</a:t>
            </a: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takes a lot of CSS to make forms pretty</a:t>
            </a:r>
          </a:p>
        </p:txBody>
      </p:sp>
      <p:pic>
        <p:nvPicPr>
          <p:cNvPr id="7" name="Picture 6" descr="screenshot of a form with two input cells: username and passwor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Handling Flow is Actually Complex</a:t>
            </a:r>
          </a:p>
        </p:txBody>
      </p:sp>
      <p:sp>
        <p:nvSpPr>
          <p:cNvPr id="3" name="Content Placeholder 2"/>
          <p:cNvSpPr>
            <a:spLocks noGrp="1"/>
          </p:cNvSpPr>
          <p:nvPr>
            <p:ph idx="1"/>
          </p:nvPr>
        </p:nvSpPr>
        <p:spPr/>
        <p:txBody>
          <a:bodyPr>
            <a:normAutofit lnSpcReduction="10000"/>
          </a:bodyPr>
          <a:lstStyle/>
          <a:p>
            <a:r>
              <a:rPr lang="en-US" dirty="0"/>
              <a:t>Create</a:t>
            </a:r>
          </a:p>
          <a:p>
            <a:pPr lvl="1"/>
            <a:r>
              <a:rPr lang="en-US" dirty="0"/>
              <a:t>Produce empty form, check post data for validity, re-display form with errors if necessary, add the data to the database, and redirect the user to a success page with a success message</a:t>
            </a:r>
          </a:p>
          <a:p>
            <a:r>
              <a:rPr lang="en-US" dirty="0"/>
              <a:t>Update</a:t>
            </a:r>
          </a:p>
          <a:p>
            <a:pPr lvl="1"/>
            <a:r>
              <a:rPr lang="en-US" dirty="0"/>
              <a:t>Load old data, form with old data, check post data for validity, re-display form with errors if necessary, update the data to the database, and redirect the user to a success page with a success message</a:t>
            </a:r>
          </a:p>
          <a:p>
            <a:r>
              <a:rPr lang="en-US" dirty="0"/>
              <a:t>Delete</a:t>
            </a:r>
          </a:p>
          <a:p>
            <a:pPr lvl="1"/>
            <a:r>
              <a:rPr lang="en-US" dirty="0"/>
              <a:t>Load old data, produce confirmation page with a POST form, receive the post data, delete the record, and redirect the user to a success page with a success message</a:t>
            </a:r>
          </a:p>
          <a:p>
            <a:endParaRPr lang="en-US" dirty="0"/>
          </a:p>
        </p:txBody>
      </p:sp>
    </p:spTree>
    <p:extLst>
      <p:ext uri="{BB962C8B-B14F-4D97-AF65-F5344CB8AC3E}">
        <p14:creationId xmlns:p14="http://schemas.microsoft.com/office/powerpoint/2010/main" val="1256369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a:t>Edit Form Flow</a:t>
            </a:r>
          </a:p>
        </p:txBody>
      </p:sp>
      <p:sp>
        <p:nvSpPr>
          <p:cNvPr id="5" name="Rounded Rectangle 4">
            <a:extLst>
              <a:ext uri="{C183D7F6-B498-43B3-948B-1728B52AA6E4}">
                <adec:decorative xmlns:adec="http://schemas.microsoft.com/office/drawing/2017/decorative" val="1"/>
              </a:ext>
            </a:extLst>
          </p:cNvPr>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a:t>Form with old data</a:t>
            </a:r>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a:t>Edit Data</a:t>
            </a:r>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a:t>POST with data</a:t>
            </a:r>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a:extLst>
              <a:ext uri="{C183D7F6-B498-43B3-948B-1728B52AA6E4}">
                <adec:decorative xmlns:adec="http://schemas.microsoft.com/office/drawing/2017/decorative" val="1"/>
              </a:ext>
            </a:extLst>
          </p:cNvPr>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a:extLst>
              <a:ext uri="{C183D7F6-B498-43B3-948B-1728B52AA6E4}">
                <adec:decorative xmlns:adec="http://schemas.microsoft.com/office/drawing/2017/decorative" val="1"/>
              </a:ext>
            </a:extLst>
          </p:cNvPr>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a:t>Cancel</a:t>
            </a:r>
          </a:p>
        </p:txBody>
      </p:sp>
      <p:cxnSp>
        <p:nvCxnSpPr>
          <p:cNvPr id="76" name="Straight Arrow Connector 75">
            <a:extLst>
              <a:ext uri="{C183D7F6-B498-43B3-948B-1728B52AA6E4}">
                <adec:decorative xmlns:adec="http://schemas.microsoft.com/office/drawing/2017/decorative" val="1"/>
              </a:ext>
            </a:extLst>
          </p:cNvPr>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C183D7F6-B498-43B3-948B-1728B52AA6E4}">
                <adec:decorative xmlns:adec="http://schemas.microsoft.com/office/drawing/2017/decorative" val="1"/>
              </a:ext>
            </a:extLst>
          </p:cNvPr>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a:t>Error  404 Page</a:t>
            </a:r>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a:solidFill>
                  <a:schemeClr val="bg1"/>
                </a:solidFill>
              </a:rPr>
              <a:t>Error?</a:t>
            </a:r>
          </a:p>
        </p:txBody>
      </p:sp>
      <p:cxnSp>
        <p:nvCxnSpPr>
          <p:cNvPr id="48" name="Elbow Connector 47">
            <a:extLst>
              <a:ext uri="{C183D7F6-B498-43B3-948B-1728B52AA6E4}">
                <adec:decorative xmlns:adec="http://schemas.microsoft.com/office/drawing/2017/decorative" val="1"/>
              </a:ext>
            </a:extLst>
          </p:cNvPr>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C183D7F6-B498-43B3-948B-1728B52AA6E4}">
                <adec:decorative xmlns:adec="http://schemas.microsoft.com/office/drawing/2017/decorative" val="1"/>
              </a:ext>
            </a:extLst>
          </p:cNvPr>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a:t>Delete Form Flow</a:t>
            </a:r>
          </a:p>
        </p:txBody>
      </p:sp>
      <p:sp>
        <p:nvSpPr>
          <p:cNvPr id="5" name="Rounded Rectangle 4">
            <a:extLst>
              <a:ext uri="{C183D7F6-B498-43B3-948B-1728B52AA6E4}">
                <adec:decorative xmlns:adec="http://schemas.microsoft.com/office/drawing/2017/decorative" val="1"/>
              </a:ext>
            </a:extLst>
          </p:cNvPr>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a:t>Confirmation Form</a:t>
            </a:r>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a:t>Yes</a:t>
            </a:r>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a:t>POST with key</a:t>
            </a:r>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a:t>Error 404 Page</a:t>
            </a:r>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a:solidFill>
                  <a:schemeClr val="bg1"/>
                </a:solidFill>
              </a:rPr>
              <a:t>Delete</a:t>
            </a: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a:extLst>
              <a:ext uri="{C183D7F6-B498-43B3-948B-1728B52AA6E4}">
                <adec:decorative xmlns:adec="http://schemas.microsoft.com/office/drawing/2017/decorative" val="1"/>
              </a:ext>
            </a:extLst>
          </p:cNvPr>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C183D7F6-B498-43B3-948B-1728B52AA6E4}">
                <adec:decorative xmlns:adec="http://schemas.microsoft.com/office/drawing/2017/decorative" val="1"/>
              </a:ext>
            </a:extLst>
          </p:cNvPr>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a:extLst>
              <a:ext uri="{C183D7F6-B498-43B3-948B-1728B52AA6E4}">
                <adec:decorative xmlns:adec="http://schemas.microsoft.com/office/drawing/2017/decorative" val="1"/>
              </a:ext>
            </a:extLst>
          </p:cNvPr>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C183D7F6-B498-43B3-948B-1728B52AA6E4}">
                <adec:decorative xmlns:adec="http://schemas.microsoft.com/office/drawing/2017/decorative" val="1"/>
              </a:ext>
            </a:extLst>
          </p:cNvPr>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C183D7F6-B498-43B3-948B-1728B52AA6E4}">
                <adec:decorative xmlns:adec="http://schemas.microsoft.com/office/drawing/2017/decorative" val="1"/>
              </a:ext>
            </a:extLst>
          </p:cNvPr>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C183D7F6-B498-43B3-948B-1728B52AA6E4}">
                <adec:decorative xmlns:adec="http://schemas.microsoft.com/office/drawing/2017/decorative" val="1"/>
              </a:ext>
            </a:extLst>
          </p:cNvPr>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a:t>Cancel</a:t>
            </a:r>
          </a:p>
        </p:txBody>
      </p:sp>
      <p:cxnSp>
        <p:nvCxnSpPr>
          <p:cNvPr id="46" name="Straight Arrow Connector 45">
            <a:extLst>
              <a:ext uri="{C183D7F6-B498-43B3-948B-1728B52AA6E4}">
                <adec:decorative xmlns:adec="http://schemas.microsoft.com/office/drawing/2017/decorative" val="1"/>
              </a:ext>
            </a:extLst>
          </p:cNvPr>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a:extLst>
              <a:ext uri="{C183D7F6-B498-43B3-948B-1728B52AA6E4}">
                <adec:decorative xmlns:adec="http://schemas.microsoft.com/office/drawing/2017/decorative" val="1"/>
              </a:ext>
            </a:extLst>
          </p:cNvPr>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C183D7F6-B498-43B3-948B-1728B52AA6E4}">
                <adec:decorative xmlns:adec="http://schemas.microsoft.com/office/drawing/2017/decorative" val="1"/>
              </a:ext>
            </a:extLst>
          </p:cNvPr>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C183D7F6-B498-43B3-948B-1728B52AA6E4}">
                <adec:decorative xmlns:adec="http://schemas.microsoft.com/office/drawing/2017/decorative" val="1"/>
              </a:ext>
            </a:extLst>
          </p:cNvPr>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C183D7F6-B498-43B3-948B-1728B52AA6E4}">
                <adec:decorative xmlns:adec="http://schemas.microsoft.com/office/drawing/2017/decorative" val="1"/>
              </a:ext>
            </a:extLst>
          </p:cNvPr>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C183D7F6-B498-43B3-948B-1728B52AA6E4}">
                <adec:decorative xmlns:adec="http://schemas.microsoft.com/office/drawing/2017/decorative" val="1"/>
              </a:ext>
            </a:extLst>
          </p:cNvPr>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a:solidFill>
                  <a:schemeClr val="bg1"/>
                </a:solidFill>
              </a:rPr>
              <a:t>Make Page</a:t>
            </a:r>
          </a:p>
        </p:txBody>
      </p:sp>
      <p:cxnSp>
        <p:nvCxnSpPr>
          <p:cNvPr id="79" name="Elbow Connector 78">
            <a:extLst>
              <a:ext uri="{C183D7F6-B498-43B3-948B-1728B52AA6E4}">
                <adec:decorative xmlns:adec="http://schemas.microsoft.com/office/drawing/2017/decorative" val="1"/>
              </a:ext>
            </a:extLst>
          </p:cNvPr>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a:extLst>
              <a:ext uri="{C183D7F6-B498-43B3-948B-1728B52AA6E4}">
                <adec:decorative xmlns:adec="http://schemas.microsoft.com/office/drawing/2017/decorative" val="1"/>
              </a:ext>
            </a:extLst>
          </p:cNvPr>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a:extLst>
              <a:ext uri="{C183D7F6-B498-43B3-948B-1728B52AA6E4}">
                <adec:decorative xmlns:adec="http://schemas.microsoft.com/office/drawing/2017/decorative" val="1"/>
              </a:ext>
            </a:extLst>
          </p:cNvPr>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a:extLst>
              <a:ext uri="{C183D7F6-B498-43B3-948B-1728B52AA6E4}">
                <adec:decorative xmlns:adec="http://schemas.microsoft.com/office/drawing/2017/decorative" val="1"/>
              </a:ext>
            </a:extLst>
          </p:cNvPr>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cxnSp>
        <p:nvCxnSpPr>
          <p:cNvPr id="43" name="Straight Arrow Connector 42">
            <a:extLst>
              <a:ext uri="{C183D7F6-B498-43B3-948B-1728B52AA6E4}">
                <adec:decorative xmlns:adec="http://schemas.microsoft.com/office/drawing/2017/decorative" val="1"/>
              </a:ext>
            </a:extLst>
          </p:cNvPr>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3059</TotalTime>
  <Words>2794</Words>
  <Application>Microsoft Office PowerPoint</Application>
  <PresentationFormat>Widescreen</PresentationFormat>
  <Paragraphs>431</Paragraphs>
  <Slides>30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Courier</vt:lpstr>
      <vt:lpstr>Gill Sans</vt:lpstr>
      <vt:lpstr>Menlo</vt:lpstr>
      <vt:lpstr>Menlo-Regular</vt:lpstr>
      <vt:lpstr>Arial</vt:lpstr>
      <vt:lpstr>Calibri</vt:lpstr>
      <vt:lpstr>Calibri Light</vt:lpstr>
      <vt:lpstr>Helvetica</vt:lpstr>
      <vt:lpstr>Office Theme</vt:lpstr>
      <vt:lpstr>Table of Contents</vt:lpstr>
      <vt:lpstr>Forms in Django</vt:lpstr>
      <vt:lpstr>Forms in Django</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Validation</vt:lpstr>
      <vt:lpstr>Validation</vt:lpstr>
      <vt:lpstr>Validation</vt:lpstr>
      <vt:lpstr>Models + Forms</vt:lpstr>
      <vt:lpstr>Form Structure is similar to Model Structure</vt:lpstr>
      <vt:lpstr>We can derive a form from a model</vt:lpstr>
      <vt:lpstr>Model</vt:lpstr>
      <vt:lpstr>Model</vt:lpstr>
      <vt:lpstr>Summary</vt:lpstr>
      <vt:lpstr>Acknowledgements / Contributions</vt:lpstr>
      <vt:lpstr>Additional Source Information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DJ-11-Forms-Django</dc:title>
  <dc:subject>Django for Everybody</dc:subject>
  <dc:creator>Severance, Charles</dc:creator>
  <cp:keywords/>
  <dc:description/>
  <cp:lastModifiedBy>Liu, Xu</cp:lastModifiedBy>
  <cp:revision>215</cp:revision>
  <dcterms:created xsi:type="dcterms:W3CDTF">2019-01-19T02:12:54Z</dcterms:created>
  <dcterms:modified xsi:type="dcterms:W3CDTF">2021-08-08T01:52:44Z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914ebd-7e6c-4e12-a031-a9906be2db14_Enabled">
    <vt:lpwstr>true</vt:lpwstr>
  </property>
  <property fmtid="{D5CDD505-2E9C-101B-9397-08002B2CF9AE}" pid="3" name="MSIP_Label_88914ebd-7e6c-4e12-a031-a9906be2db14_SetDate">
    <vt:lpwstr>2021-08-08T01:52:44Z</vt:lpwstr>
  </property>
  <property fmtid="{D5CDD505-2E9C-101B-9397-08002B2CF9AE}" pid="4" name="MSIP_Label_88914ebd-7e6c-4e12-a031-a9906be2db14_Method">
    <vt:lpwstr>Standard</vt:lpwstr>
  </property>
  <property fmtid="{D5CDD505-2E9C-101B-9397-08002B2CF9AE}" pid="5" name="MSIP_Label_88914ebd-7e6c-4e12-a031-a9906be2db14_Name">
    <vt:lpwstr>AMD Official Use Only-AIP 2.0</vt:lpwstr>
  </property>
  <property fmtid="{D5CDD505-2E9C-101B-9397-08002B2CF9AE}" pid="6" name="MSIP_Label_88914ebd-7e6c-4e12-a031-a9906be2db14_SiteId">
    <vt:lpwstr>3dd8961f-e488-4e60-8e11-a82d994e183d</vt:lpwstr>
  </property>
  <property fmtid="{D5CDD505-2E9C-101B-9397-08002B2CF9AE}" pid="7" name="MSIP_Label_88914ebd-7e6c-4e12-a031-a9906be2db14_ActionId">
    <vt:lpwstr>9da776a8-1c50-4af7-9ef2-418531351a00</vt:lpwstr>
  </property>
  <property fmtid="{D5CDD505-2E9C-101B-9397-08002B2CF9AE}" pid="8" name="MSIP_Label_88914ebd-7e6c-4e12-a031-a9906be2db14_ContentBits">
    <vt:lpwstr>1</vt:lpwstr>
  </property>
</Properties>
</file>