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90" r:id="rId2"/>
  </p:sldMasterIdLst>
  <p:notesMasterIdLst>
    <p:notesMasterId r:id="rId51"/>
  </p:notesMasterIdLst>
  <p:sldIdLst>
    <p:sldId id="382" r:id="rId3"/>
    <p:sldId id="256" r:id="rId4"/>
    <p:sldId id="257" r:id="rId5"/>
    <p:sldId id="258" r:id="rId6"/>
    <p:sldId id="259" r:id="rId7"/>
    <p:sldId id="260" r:id="rId8"/>
    <p:sldId id="302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308" r:id="rId20"/>
    <p:sldId id="275" r:id="rId21"/>
    <p:sldId id="276" r:id="rId22"/>
    <p:sldId id="305" r:id="rId23"/>
    <p:sldId id="309" r:id="rId24"/>
    <p:sldId id="310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11" r:id="rId37"/>
    <p:sldId id="312" r:id="rId38"/>
    <p:sldId id="291" r:id="rId39"/>
    <p:sldId id="313" r:id="rId40"/>
    <p:sldId id="293" r:id="rId41"/>
    <p:sldId id="294" r:id="rId42"/>
    <p:sldId id="295" r:id="rId43"/>
    <p:sldId id="296" r:id="rId44"/>
    <p:sldId id="306" r:id="rId45"/>
    <p:sldId id="307" r:id="rId46"/>
    <p:sldId id="299" r:id="rId47"/>
    <p:sldId id="300" r:id="rId48"/>
    <p:sldId id="301" r:id="rId49"/>
    <p:sldId id="304" r:id="rId5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9"/>
    <p:restoredTop sz="70524" autoAdjust="0"/>
  </p:normalViewPr>
  <p:slideViewPr>
    <p:cSldViewPr snapToGrid="0" snapToObjects="1">
      <p:cViewPr varScale="1">
        <p:scale>
          <a:sx n="102" d="100"/>
          <a:sy n="102" d="100"/>
        </p:scale>
        <p:origin x="1482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93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518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the acknowledgement page(s) at the end.</a:t>
            </a: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143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03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dir</a:t>
            </a:r>
            <a:r>
              <a:rPr lang="en-US" dirty="0"/>
              <a:t>(an): capability what an can do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5521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8327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9326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5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8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67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93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89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3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1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3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5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  <p:sp>
        <p:nvSpPr>
          <p:cNvPr id="2" name="MSIPCMContentMarking" descr="{&quot;HashCode&quot;:-1538819703,&quot;Placement&quot;:&quot;Header&quot;,&quot;Top&quot;:0.0,&quot;Left&quot;:0.0,&quot;SlideWidth&quot;:720,&quot;SlideHeight&quot;:405}">
            <a:extLst>
              <a:ext uri="{FF2B5EF4-FFF2-40B4-BE49-F238E27FC236}">
                <a16:creationId xmlns:a16="http://schemas.microsoft.com/office/drawing/2014/main" id="{D5D9A9C4-E75F-4128-8A17-38C7F0FAFF22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720,&quot;SlideHeight&quot;:405}">
            <a:extLst>
              <a:ext uri="{FF2B5EF4-FFF2-40B4-BE49-F238E27FC236}">
                <a16:creationId xmlns:a16="http://schemas.microsoft.com/office/drawing/2014/main" id="{3A53D60E-AB62-4167-BD5E-FA50CA492C14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1656874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slide" Target="slide39.xml"/><Relationship Id="rId5" Type="http://schemas.openxmlformats.org/officeDocument/2006/relationships/slide" Target="slide28.xml"/><Relationship Id="rId4" Type="http://schemas.openxmlformats.org/officeDocument/2006/relationships/slide" Target="slide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ssie#/media/File:Lassie_and_Tommy_Rettig_1956.JPG" TargetMode="External"/><Relationship Id="rId2" Type="http://schemas.openxmlformats.org/officeDocument/2006/relationships/hyperlink" Target="https://www.flickr.com/photos/dinnerseries/2357047509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6447"/>
            <a:ext cx="7886700" cy="34762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This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slide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deck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consists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of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slides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used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in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4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lecture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videos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in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Week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3.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Below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is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a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list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of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shortcut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hyperlinks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for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you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to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jump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into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specific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sections.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(page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2)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rgbClr val="0500FF"/>
                </a:solidFill>
                <a:hlinkClick r:id="rId3" action="ppaction://hlinksldjump"/>
              </a:rPr>
              <a:t>Week 3: Python Objects (PY4E Chapter 14 Part 1)</a:t>
            </a:r>
            <a:r>
              <a:rPr lang="zh-CN" altLang="en-US" sz="1800" dirty="0">
                <a:solidFill>
                  <a:srgbClr val="0500FF"/>
                </a:solidFill>
              </a:rPr>
              <a:t> </a:t>
            </a:r>
            <a:endParaRPr lang="en-US" altLang="zh-CN" sz="18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(page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19)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rgbClr val="0500FF"/>
                </a:solidFill>
                <a:hlinkClick r:id="rId4" action="ppaction://hlinksldjump"/>
              </a:rPr>
              <a:t>Week 3: Python Objects (PY4E Chapter 14 Part 2)</a:t>
            </a:r>
            <a:endParaRPr lang="en-US" altLang="zh-CN" sz="18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(page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28)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rgbClr val="0500FF"/>
                </a:solidFill>
                <a:hlinkClick r:id="rId5" action="ppaction://hlinksldjump"/>
              </a:rPr>
              <a:t>Week 3: Python Objects (PY4E Chapter 14 Part 3)</a:t>
            </a:r>
            <a:endParaRPr lang="en-US" altLang="zh-CN" sz="18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(page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39)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rgbClr val="0500FF"/>
                </a:solidFill>
                <a:hlinkClick r:id="rId6" action="ppaction://hlinksldjump"/>
              </a:rPr>
              <a:t>Week 3: Python Objects (PY4E Chapter 14 Part 4)</a:t>
            </a:r>
            <a:endParaRPr lang="en-US" altLang="zh-CN" sz="18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rgbClr val="05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024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D83471F-C04C-4841-838E-817AFFEA590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endParaRPr lang="en-US" dirty="0"/>
          </a:p>
        </p:txBody>
      </p:sp>
      <p:pic>
        <p:nvPicPr>
          <p:cNvPr id="211" name="Shape 2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183885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18" name="Shape 2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0240320-C89B-A345-B3B0-D88799C6DFC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endParaRPr lang="en-US" dirty="0"/>
          </a:p>
        </p:txBody>
      </p:sp>
      <p:pic>
        <p:nvPicPr>
          <p:cNvPr id="230" name="Shape 2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18388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37" name="Shape 2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5AE3ABA-BC80-9342-B2CB-40015EACA9D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endParaRPr lang="en-US" dirty="0"/>
          </a:p>
        </p:txBody>
      </p:sp>
      <p:pic>
        <p:nvPicPr>
          <p:cNvPr id="249" name="Shape 2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56" name="Shape 2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2" y="3164477"/>
            <a:ext cx="2275200" cy="1606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5E7E37C-5321-9D4B-A0A3-F0484775ECD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endParaRPr lang="en-US" dirty="0"/>
          </a:p>
        </p:txBody>
      </p:sp>
      <p:pic>
        <p:nvPicPr>
          <p:cNvPr id="272" name="Shape 2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6289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79" name="Shape 2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007722"/>
            <a:ext cx="2328820" cy="17120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906510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72250" y="1428694"/>
            <a:ext cx="7836750" cy="296952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template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defined capability of a class </a:t>
            </a:r>
            <a:endParaRPr lang="en-US" sz="2300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Field or attribute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bit of data in a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particular instance of a class </a:t>
            </a:r>
          </a:p>
        </p:txBody>
      </p:sp>
      <p:pic>
        <p:nvPicPr>
          <p:cNvPr id="5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100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693096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729076" y="1665288"/>
            <a:ext cx="7930242" cy="25742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 the abstract characteristics of a thing (object), including the thing's characteristics (its attributes, </a:t>
            </a:r>
            <a:r>
              <a:rPr lang="en" sz="2000" u="none" strike="noStrike" cap="none" dirty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and the thing's behaviors (the things it can do,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operations or features). One might say that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blueprint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factory that describes the nature of something. For example, the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2A6E0-F729-0848-94B5-DB07DDE3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033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40FF"/>
                </a:solidFill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can have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 class or a particular object.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actual object created at runtime. In programmer jargon, the Lassie object is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Dog class. The set of values of the attributes of a particular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called its </a:t>
            </a:r>
            <a:r>
              <a:rPr lang="en" sz="2300" u="none" strike="noStrike" cap="none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and Instance are often used interchangeably.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CBEC3-A592-DF46-A0D7-F12344DAE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38646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00F900"/>
                </a:solidFill>
                <a:sym typeface="Cabin"/>
              </a:rPr>
              <a:t>Method</a:t>
            </a: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object's abilities. In language,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verbs. Lassie, being a Dog, has the ability to bark. So bark() is one of Lassie's methods. She may have other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well, for example sit() or eat() or walk() or 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save_timmy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(). Within the program, using a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06615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Message are often used interchangeably.</a:t>
            </a:r>
          </a:p>
        </p:txBody>
      </p:sp>
      <p:sp>
        <p:nvSpPr>
          <p:cNvPr id="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EB84D0-5813-B248-B9E1-2FAD0383E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FFC000"/>
                </a:solidFill>
              </a:rPr>
              <a:t>Some Python Objects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6348" y="1567786"/>
            <a:ext cx="1678391" cy="2681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type(2.5)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'float'&gt;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y = list()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'list'&gt;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z =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type(z)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7985" y="1384274"/>
            <a:ext cx="5235111" cy="327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'capitalize',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casefold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'center', 'count', 'encode',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endswith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expandtabs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'find', 'format', </a:t>
            </a:r>
            <a:r>
              <a:rPr lang="is-I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'lower',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lstrip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maketrans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'partition', 'replace',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rfind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rindex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rjust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rpartition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rsplit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rstrip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'split',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splitlines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startswith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'strip',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swapcase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'title', 'translate', 'upper',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zfill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(y)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'append', 'clear', 'copy', 'count', 'extend', 'index', 'insert', 'pop', 'remove', 'reverse', 'sort']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</a:p>
          <a:p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[…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'clear', 'copy',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fromkeys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'get', 'items', 'keys', 'pop',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popitem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setdefault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'update', 'values']</a:t>
            </a:r>
          </a:p>
        </p:txBody>
      </p:sp>
    </p:spTree>
    <p:extLst>
      <p:ext uri="{BB962C8B-B14F-4D97-AF65-F5344CB8AC3E}">
        <p14:creationId xmlns:p14="http://schemas.microsoft.com/office/powerpoint/2010/main" val="12380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98" y="1423113"/>
            <a:ext cx="3533505" cy="235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50082" y="864394"/>
            <a:ext cx="4593558" cy="1735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Charles Severance</a:t>
            </a:r>
          </a:p>
        </p:txBody>
      </p:sp>
      <p:grpSp>
        <p:nvGrpSpPr>
          <p:cNvPr id="2" name="Group 1" descr="UMSI logo&#10;&#10;CCBY license"/>
          <p:cNvGrpSpPr/>
          <p:nvPr/>
        </p:nvGrpSpPr>
        <p:grpSpPr>
          <a:xfrm>
            <a:off x="233081" y="3689514"/>
            <a:ext cx="8633012" cy="797468"/>
            <a:chOff x="212560" y="3293268"/>
            <a:chExt cx="14572387" cy="1346112"/>
          </a:xfrm>
        </p:grpSpPr>
        <p:sp>
          <p:nvSpPr>
            <p:cNvPr id="10" name="Shape 206"/>
            <p:cNvSpPr txBox="1"/>
            <p:nvPr/>
          </p:nvSpPr>
          <p:spPr>
            <a:xfrm>
              <a:off x="2676260" y="3612268"/>
              <a:ext cx="9985799" cy="1016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u="none" strike="noStrike" cap="none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Python for Everybody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www.py4e.com</a:t>
              </a:r>
              <a:endParaRPr lang="en-US" sz="18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endParaRPr>
            </a:p>
          </p:txBody>
        </p:sp>
        <p:pic>
          <p:nvPicPr>
            <p:cNvPr id="11" name="Shape 2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816447" y="3971043"/>
              <a:ext cx="1968500" cy="668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2560" y="3293268"/>
              <a:ext cx="1346100" cy="1346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1623F30-4512-AA41-88F7-06AC13BC8D3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US" dirty="0"/>
          </a:p>
        </p:txBody>
      </p:sp>
      <p:sp>
        <p:nvSpPr>
          <p:cNvPr id="340" name="Shape 3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07825" y="532603"/>
            <a:ext cx="3087000" cy="4136695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2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print</a:t>
            </a:r>
            <a:r>
              <a:rPr lang="en-US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-US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0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=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161048" y="359722"/>
            <a:ext cx="241358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template for making </a:t>
            </a: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objects</a:t>
            </a:r>
          </a:p>
        </p:txBody>
      </p:sp>
      <p:sp>
        <p:nvSpPr>
          <p:cNvPr id="342" name="Shape 342"/>
          <p:cNvSpPr/>
          <p:nvPr/>
        </p:nvSpPr>
        <p:spPr>
          <a:xfrm>
            <a:off x="75933" y="532603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is a reserved word</a:t>
            </a:r>
          </a:p>
        </p:txBody>
      </p:sp>
      <p:sp>
        <p:nvSpPr>
          <p:cNvPr id="343" name="Shape 343"/>
          <p:cNvSpPr/>
          <p:nvPr/>
        </p:nvSpPr>
        <p:spPr>
          <a:xfrm>
            <a:off x="6259019" y="1592035"/>
            <a:ext cx="2541815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data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code</a:t>
            </a:r>
          </a:p>
        </p:txBody>
      </p:sp>
      <p:sp>
        <p:nvSpPr>
          <p:cNvPr id="345" name="Shape 345"/>
          <p:cNvSpPr/>
          <p:nvPr/>
        </p:nvSpPr>
        <p:spPr>
          <a:xfrm>
            <a:off x="6161048" y="2640076"/>
            <a:ext cx="2639786" cy="89493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-US" sz="20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</a:t>
            </a:r>
            <a:r>
              <a:rPr lang="en-US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store in an</a:t>
            </a:r>
            <a:endParaRPr lang="en"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2046514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Tell the </a:t>
            </a:r>
            <a:r>
              <a:rPr lang="en-US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to run the party() code</a:t>
            </a:r>
            <a:r>
              <a:rPr lang="en-US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within it</a:t>
            </a:r>
            <a:endParaRPr lang="en" sz="20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7" name="Shape 3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21239" y="1198808"/>
            <a:ext cx="2296800" cy="502200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lg" len="lg"/>
            <a:tailEnd type="none" w="med" len="med"/>
          </a:ln>
        </p:spPr>
      </p:cxnSp>
      <p:sp>
        <p:nvSpPr>
          <p:cNvPr id="349" name="Shape 349"/>
          <p:cNvSpPr/>
          <p:nvPr/>
        </p:nvSpPr>
        <p:spPr>
          <a:xfrm>
            <a:off x="6229735" y="3693523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350" name="Shape 3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349" idx="1"/>
          </p:cNvCxnSpPr>
          <p:nvPr/>
        </p:nvCxnSpPr>
        <p:spPr>
          <a:xfrm flipV="1">
            <a:off x="4121239" y="3879508"/>
            <a:ext cx="2108496" cy="27474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12" name="Shape 3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345" idx="1"/>
          </p:cNvCxnSpPr>
          <p:nvPr/>
        </p:nvCxnSpPr>
        <p:spPr>
          <a:xfrm flipV="1">
            <a:off x="5108713" y="3087545"/>
            <a:ext cx="1052335" cy="3526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stealth" w="lg" len="lg"/>
            <a:tailEnd type="none" w="sm" len="sm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DD8726-13DC-A840-A186-B541FECDD45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US" dirty="0"/>
          </a:p>
        </p:txBody>
      </p:sp>
      <p:sp>
        <p:nvSpPr>
          <p:cNvPr id="371" name="Shape 371"/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D418D5F-25B4-B940-886D-8F3D44A69A1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US" dirty="0"/>
          </a:p>
        </p:txBody>
      </p:sp>
      <p:sp>
        <p:nvSpPr>
          <p:cNvPr id="371" name="Shape 37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900" dirty="0"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832557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2B705FC-2499-7542-8A2C-AFE49B971AA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US" dirty="0"/>
          </a:p>
        </p:txBody>
      </p:sp>
      <p:sp>
        <p:nvSpPr>
          <p:cNvPr id="371" name="Shape 371"/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3</a:t>
            </a:r>
          </a:p>
        </p:txBody>
      </p:sp>
      <p:sp>
        <p:nvSpPr>
          <p:cNvPr id="9" name="Shape 349"/>
          <p:cNvSpPr/>
          <p:nvPr/>
        </p:nvSpPr>
        <p:spPr>
          <a:xfrm>
            <a:off x="4249970" y="4399078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8551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Playing with dir() and type()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100" u="none" strike="noStrike" cap="none">
                <a:solidFill>
                  <a:srgbClr val="FFD966"/>
                </a:solidFill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377619" cy="320759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The </a:t>
            </a:r>
            <a:r>
              <a:rPr lang="en" sz="2000" u="none" strike="noStrike" cap="none" dirty="0" err="1">
                <a:solidFill>
                  <a:srgbClr val="DE6A10"/>
                </a:solidFill>
                <a:sym typeface="Cabin"/>
              </a:rPr>
              <a:t>dir</a:t>
            </a:r>
            <a:r>
              <a:rPr lang="en" sz="2000" u="none" strike="noStrike" cap="none" dirty="0">
                <a:solidFill>
                  <a:srgbClr val="DE6A10"/>
                </a:solidFill>
                <a:sym typeface="Cabin"/>
              </a:rPr>
              <a:t>()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command lists capabilities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DFF"/>
                </a:solidFill>
                <a:sym typeface="Cabin"/>
              </a:rPr>
              <a:t>Ignore the ones with underscores - these are used by Python itself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900"/>
                </a:solidFill>
                <a:sym typeface="Cabin"/>
              </a:rPr>
              <a:t>The rest are real operations that the object can perform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5221664" y="1490114"/>
            <a:ext cx="3810000" cy="31819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type(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i="0" u="none" strike="noStrike" cap="none" dirty="0" err="1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i="0" u="none" strike="noStrike" cap="none" dirty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i="0" u="none" strike="noStrike" cap="none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DE6A1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</a:pP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'__add__', '__class__', '__contains__',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delitem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delslice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'__doc__', </a:t>
            </a:r>
            <a:r>
              <a:rPr lang="is-IS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… 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setitem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setslice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'append', </a:t>
            </a:r>
            <a:r>
              <a:rPr lang="en-US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'clear', 'copy', 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'count', 'extend', 'index', 'insert', 'pop', 'remove', 'reverse', 'sort'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A348D3-67FC-F24F-9C76-EA004C6C07C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/>
              <a:t>dir</a:t>
            </a:r>
            <a:endParaRPr lang="en-US" dirty="0"/>
          </a:p>
        </p:txBody>
      </p:sp>
      <p:sp>
        <p:nvSpPr>
          <p:cNvPr id="412" name="Shape 412"/>
          <p:cNvSpPr/>
          <p:nvPr/>
        </p:nvSpPr>
        <p:spPr>
          <a:xfrm>
            <a:off x="261491" y="489932"/>
            <a:ext cx="4585199" cy="35660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"So far",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an =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"Type", type(an)</a:t>
            </a:r>
            <a:r>
              <a:rPr lang="en-US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"Dir ", </a:t>
            </a:r>
            <a:r>
              <a:rPr lang="en" sz="18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(an)</a:t>
            </a:r>
            <a:r>
              <a:rPr lang="en-US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291076" y="2721517"/>
            <a:ext cx="4622028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$ 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python party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3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Type &lt;class '__main__.</a:t>
            </a:r>
            <a:r>
              <a:rPr lang="en" sz="1600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'&gt;</a:t>
            </a:r>
            <a:endParaRPr lang="en-US" sz="1600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60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  ['__class__', </a:t>
            </a:r>
            <a:r>
              <a:rPr lang="en-US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'party', 'x']</a:t>
            </a:r>
          </a:p>
        </p:txBody>
      </p:sp>
      <p:sp>
        <p:nvSpPr>
          <p:cNvPr id="414" name="Shape 414"/>
          <p:cNvSpPr/>
          <p:nvPr/>
        </p:nvSpPr>
        <p:spPr>
          <a:xfrm>
            <a:off x="5023315" y="903515"/>
            <a:ext cx="2950029" cy="920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" sz="22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22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to find the “capabilities” of our newly created class.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472287" y="1400219"/>
            <a:ext cx="7913429" cy="345986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Hello there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i="0" u="none" strike="noStrike" cap="none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i="0" u="none" strike="noStrike" cap="none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['__add__', '__class__', '__contains__',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'__doc__',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eq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getattribute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getitem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getnewargs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getslice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'__hash__',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'__le__',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repr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rmod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rmul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setattr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'capitalize', 'center', 'count', 'decode', 'encode',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endswith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expandtabs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'find', 'index',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isalnum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isalpha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isdigit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islower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isspace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istitle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isupper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'join',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ljust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'lower',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lstrip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'partition', 'replace',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rfind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rindex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rjust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rpartition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rsplit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rstrip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'split',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splitlines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startswith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'strip',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swapcase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'title', 'translate', 'upper',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zfill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 sz="4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Object Life</a:t>
            </a:r>
            <a:r>
              <a:rPr lang="en" sz="4800" dirty="0">
                <a:solidFill>
                  <a:srgbClr val="FFD966"/>
                </a:solidFill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ycle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fontScale="92500"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Objects are created, used</a:t>
            </a:r>
            <a:r>
              <a:rPr lang="en-US" sz="2400" u="none" strike="noStrike" cap="none" dirty="0">
                <a:solidFill>
                  <a:srgbClr val="FFFFFF"/>
                </a:solidFill>
                <a:sym typeface="Cabin"/>
              </a:rPr>
              <a:t>,</a:t>
            </a: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 and discarded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We have special blocks of code (methods) that get called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creation (constructor)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destruction (destructor)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Constructors are used a lot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Destructors are seldom used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0000"/>
                </a:solidFill>
                <a:sym typeface="Cabin"/>
              </a:rPr>
              <a:t>Warning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lnSpcReduction="10000"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very much about definitions and mechanics for objects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a lot more about “how it works” and less about “how you use it”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You won’t get the entire picture until this is all looked at in the context of a real problem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So please suspend disbelief and learn technique for the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next </a:t>
            </a:r>
            <a:r>
              <a:rPr lang="en-US" sz="2300" u="none" strike="noStrike" cap="none">
                <a:solidFill>
                  <a:srgbClr val="FFFFFF"/>
                </a:solidFill>
                <a:sym typeface="Cabin"/>
              </a:rPr>
              <a:t>4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0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or so slides</a:t>
            </a:r>
            <a:r>
              <a:rPr lang="is-IS" sz="2300" u="none" strike="noStrike" cap="none" dirty="0">
                <a:solidFill>
                  <a:srgbClr val="FFFFFF"/>
                </a:solidFill>
                <a:sym typeface="Cabin"/>
              </a:rPr>
              <a:t>…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50081" y="1648019"/>
            <a:ext cx="7836750" cy="30240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FE09FEA-B193-A247-AFD0-26F5E377769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Constructor</a:t>
            </a:r>
            <a:endParaRPr lang="en-US" dirty="0"/>
          </a:p>
        </p:txBody>
      </p:sp>
      <p:sp>
        <p:nvSpPr>
          <p:cNvPr id="437" name="Shape 437"/>
          <p:cNvSpPr/>
          <p:nvPr/>
        </p:nvSpPr>
        <p:spPr>
          <a:xfrm>
            <a:off x="713014" y="452582"/>
            <a:ext cx="4071422" cy="4355016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de-D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x = 0</a:t>
            </a:r>
          </a:p>
          <a:p>
            <a:endParaRPr lang="de-D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print('I am constructed')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party(self) :</a:t>
            </a:r>
          </a:p>
          <a:p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it-IT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+ 1</a:t>
            </a:r>
          </a:p>
          <a:p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('So far',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it-IT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__del__(self):</a:t>
            </a:r>
          </a:p>
          <a:p>
            <a:r>
              <a:rPr lang="en-US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print('I am destructed', </a:t>
            </a:r>
            <a:r>
              <a:rPr lang="en-US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is-I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r>
              <a:rPr lang="en-U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</a:t>
            </a:r>
            <a:r>
              <a:rPr lang="en-US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contains',an</a:t>
            </a:r>
            <a:r>
              <a:rPr lang="en-U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497780" y="797344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 party</a:t>
            </a:r>
            <a:r>
              <a:rPr lang="en-US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4</a:t>
            </a:r>
            <a:r>
              <a:rPr lang="en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.</a:t>
            </a:r>
            <a:r>
              <a:rPr lang="en" sz="1600" u="none" strike="noStrike" cap="none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py</a:t>
            </a:r>
            <a:r>
              <a:rPr lang="en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 </a:t>
            </a:r>
          </a:p>
          <a:p>
            <a:r>
              <a:rPr lang="en-US" sz="16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 am constructed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1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2</a:t>
            </a:r>
          </a:p>
          <a:p>
            <a:r>
              <a:rPr lang="en-US" sz="1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I am destructed 2</a:t>
            </a:r>
          </a:p>
          <a:p>
            <a:r>
              <a:rPr lang="en-US" sz="160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contains 42</a:t>
            </a:r>
            <a:endParaRPr lang="en" sz="1600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580261" cy="14118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constructor and destructor are optional. The constructor is typically used to set up variables. The destructor is seldom used.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0632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50081" y="1665288"/>
            <a:ext cx="7836750" cy="300678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</a:t>
            </a:r>
            <a:r>
              <a:rPr lang="en" dirty="0">
                <a:solidFill>
                  <a:srgbClr val="00FDFF"/>
                </a:solidFill>
              </a:rPr>
              <a:t>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oriented programming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, a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constructor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in a class is a special block of statements called when an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 is created</a:t>
            </a:r>
          </a:p>
        </p:txBody>
      </p:sp>
      <p:sp>
        <p:nvSpPr>
          <p:cNvPr id="447" name="Shape 447"/>
          <p:cNvSpPr/>
          <p:nvPr/>
        </p:nvSpPr>
        <p:spPr>
          <a:xfrm>
            <a:off x="1080506" y="4109363"/>
            <a:ext cx="6975899" cy="3086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/wiki/Constructor_(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computer_science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6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9793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Many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create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lots of objects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the class is the template for the object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store 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distinct object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in its own variable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call this having multiple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of the same class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has its own copy of the </a:t>
            </a:r>
            <a:r>
              <a:rPr lang="en" sz="2300" u="none" strike="noStrike" cap="none">
                <a:solidFill>
                  <a:srgbClr val="FFFB00"/>
                </a:solidFill>
                <a:sym typeface="Cabin"/>
              </a:rPr>
              <a:t>instance variables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8629438-679B-5C4D-A91E-308B73F0A67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/>
              <a:t>party.py</a:t>
            </a:r>
            <a:endParaRPr lang="en-US" dirty="0"/>
          </a:p>
        </p:txBody>
      </p:sp>
      <p:sp>
        <p:nvSpPr>
          <p:cNvPr id="459" name="Shape 459"/>
          <p:cNvSpPr/>
          <p:nvPr/>
        </p:nvSpPr>
        <p:spPr>
          <a:xfrm>
            <a:off x="5709257" y="171450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Constructors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have additional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These can be used to set up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 variables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particular instance of the class (i.e., for the particular object).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248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</a:p>
        </p:txBody>
      </p:sp>
      <p:sp>
        <p:nvSpPr>
          <p:cNvPr id="5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AFCBF4A-B3F8-0245-B198-08FD49B4BE0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/>
              <a:t>party,py</a:t>
            </a:r>
            <a:endParaRPr lang="en-US" dirty="0"/>
          </a:p>
        </p:txBody>
      </p:sp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641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AC0E41C-1440-694F-9104-BCBFC3776A7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/>
              <a:t>party.py</a:t>
            </a:r>
            <a:endParaRPr lang="en-US" dirty="0"/>
          </a:p>
        </p:txBody>
      </p:sp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4816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279A007-4B61-C349-836F-F2E053132D1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/>
              <a:t>party.py</a:t>
            </a:r>
            <a:endParaRPr lang="en-US" dirty="0"/>
          </a:p>
        </p:txBody>
      </p:sp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 </a:t>
              </a: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Sally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</a:p>
          </p:txBody>
        </p:sp>
      </p:grpSp>
      <p:grpSp>
        <p:nvGrpSpPr>
          <p:cNvPr id="472" name="Shape 4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24599" y="2899954"/>
            <a:ext cx="2668930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 Jim</a:t>
              </a:r>
              <a:endPara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two independent instances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64A0F169-4667-2F45-A6E2-A75375E416D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/>
              <a:t>party.py</a:t>
            </a:r>
            <a:endParaRPr lang="en-US" dirty="0"/>
          </a:p>
        </p:txBody>
      </p:sp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6360428" y="855280"/>
            <a:ext cx="222528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constructed</a:t>
            </a:r>
            <a:endParaRPr lang="en-US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constructed</a:t>
            </a:r>
            <a:endParaRPr lang="en-US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party count 1</a:t>
            </a:r>
            <a:endParaRPr lang="en-US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party count 1</a:t>
            </a:r>
            <a:endParaRPr lang="en-US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party count 2</a:t>
            </a:r>
          </a:p>
        </p:txBody>
      </p:sp>
    </p:spTree>
    <p:extLst>
      <p:ext uri="{BB962C8B-B14F-4D97-AF65-F5344CB8AC3E}">
        <p14:creationId xmlns:p14="http://schemas.microsoft.com/office/powerpoint/2010/main" val="1954127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www.ibiblio.org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/g2swap/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byteofpython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/read/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inheritance.html</a:t>
            </a:r>
            <a:endParaRPr lang="en" sz="2000" u="sng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FE01CD1-F74F-4D4E-A17B-1D000D58973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endParaRPr lang="en-US" dirty="0"/>
          </a:p>
        </p:txBody>
      </p:sp>
      <p:pic>
        <p:nvPicPr>
          <p:cNvPr id="7" name="Picture 6" descr="Screenshot of Data Structures tutorial can be found at https://docs.python.org/3/tutorial/datastructures.html&#10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4" y="497376"/>
            <a:ext cx="5871106" cy="4147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7029" y="4759748"/>
            <a:ext cx="4301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docs.python.org</a:t>
            </a:r>
            <a:r>
              <a:rPr lang="en-US" dirty="0">
                <a:solidFill>
                  <a:srgbClr val="FFFF00"/>
                </a:solidFill>
              </a:rPr>
              <a:t>/3/tutorial/</a:t>
            </a:r>
            <a:r>
              <a:rPr lang="en-US" dirty="0" err="1">
                <a:solidFill>
                  <a:srgbClr val="FFFF00"/>
                </a:solidFill>
              </a:rPr>
              <a:t>datastructures.html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000" u="none" strike="noStrike" cap="none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61781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1607633-88A3-E14F-8B43-5FDA10D9FF1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en-US" dirty="0"/>
          </a:p>
        </p:txBody>
      </p:sp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684222" y="2860496"/>
            <a:ext cx="3327299" cy="1199699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class which extends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 has all the capabilities of 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18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more.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CC879851-EFD8-F64B-AFA0-0467575052F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en-US" dirty="0"/>
          </a:p>
        </p:txBody>
      </p:sp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77000" y="2483575"/>
            <a:ext cx="2100942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BCEC15-4D9A-1A46-A699-CD1F7278550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en-US" dirty="0"/>
          </a:p>
        </p:txBody>
      </p:sp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55228" y="2483575"/>
            <a:ext cx="2122713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7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points</a:t>
            </a:r>
            <a:r>
              <a:rPr lang="en-US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5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52173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50081" y="1621924"/>
            <a:ext cx="7836750" cy="291158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488950" indent="-457200">
              <a:spcBef>
                <a:spcPts val="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- a</a:t>
            </a:r>
            <a:r>
              <a:rPr lang="en" sz="2000" dirty="0">
                <a:solidFill>
                  <a:srgbClr val="FFFFFF"/>
                </a:solidFill>
                <a:sym typeface="Cabin"/>
              </a:rPr>
              <a:t> template</a:t>
            </a:r>
            <a:endParaRPr lang="en-US" sz="2000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-US" sz="2000" dirty="0">
                <a:solidFill>
                  <a:srgbClr val="FF9300"/>
                </a:solidFill>
                <a:sym typeface="Cabin"/>
              </a:rPr>
              <a:t>Attribute</a:t>
            </a:r>
            <a:r>
              <a:rPr lang="en" sz="2000" dirty="0">
                <a:solidFill>
                  <a:srgbClr val="FF9300"/>
                </a:solidFill>
                <a:sym typeface="Cabin"/>
              </a:rPr>
              <a:t> </a:t>
            </a:r>
            <a:r>
              <a:rPr lang="en" sz="2000" dirty="0">
                <a:solidFill>
                  <a:srgbClr val="FFFFFF"/>
                </a:solidFill>
                <a:sym typeface="Cabin"/>
              </a:rPr>
              <a:t>– </a:t>
            </a:r>
            <a:r>
              <a:rPr lang="en-US" sz="2000" dirty="0">
                <a:solidFill>
                  <a:srgbClr val="FFFFFF"/>
                </a:solidFill>
                <a:sym typeface="Cabin"/>
              </a:rPr>
              <a:t>A variable within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Method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- A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function within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Object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- A particular instance of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Constructor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–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Code that runs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when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an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object is created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Inheritance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-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T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he ability to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extend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a class to make a new class.</a:t>
            </a:r>
          </a:p>
        </p:txBody>
      </p:sp>
      <p:pic>
        <p:nvPicPr>
          <p:cNvPr id="5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21260"/>
            <a:ext cx="2831128" cy="188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482380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Object Oriented programming is a very structured approach to code reuse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822768" y="619322"/>
            <a:ext cx="6994681" cy="476212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678431" y="1220563"/>
            <a:ext cx="3823705" cy="3240598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000" u="sng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 descr="UMSI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8" y="519083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 descr="CCBY licen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619321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4896225" y="1293955"/>
            <a:ext cx="3823705" cy="3167206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49313" y="480290"/>
            <a:ext cx="7445375" cy="535709"/>
          </a:xfrm>
        </p:spPr>
        <p:txBody>
          <a:bodyPr/>
          <a:lstStyle/>
          <a:p>
            <a:r>
              <a:rPr lang="en-US" altLang="en-US" sz="28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Snowman Cookie Cutter" by </a:t>
            </a:r>
            <a:r>
              <a:rPr lang="en-US" altLang="en-US" sz="1100" dirty="0" err="1">
                <a:solidFill>
                  <a:schemeClr val="bg1"/>
                </a:solidFill>
              </a:rPr>
              <a:t>Didriks</a:t>
            </a:r>
            <a:r>
              <a:rPr lang="en-US" altLang="en-US" sz="1100" dirty="0">
                <a:solidFill>
                  <a:schemeClr val="bg1"/>
                </a:solidFill>
              </a:rPr>
              <a:t> is licensed under CC </a:t>
            </a:r>
            <a:r>
              <a:rPr lang="en-US" altLang="en-US" sz="1100" dirty="0"/>
              <a:t>BY</a:t>
            </a:r>
            <a:br>
              <a:rPr lang="en-US" altLang="en-US" sz="1100" dirty="0"/>
            </a:br>
            <a:r>
              <a:rPr lang="en-US" altLang="en-US" sz="1100" dirty="0">
                <a:hlinkClick r:id="rId2"/>
              </a:rPr>
              <a:t>https://www.flickr.com/photos/dinnerseries/23570475099</a:t>
            </a:r>
            <a:endParaRPr lang="en-US" altLang="en-US" sz="1100" dirty="0"/>
          </a:p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Photo from the television program </a:t>
            </a:r>
            <a:r>
              <a:rPr lang="en-US" altLang="en-US" sz="1100" i="1" dirty="0">
                <a:solidFill>
                  <a:schemeClr val="bg1"/>
                </a:solidFill>
              </a:rPr>
              <a:t>Lassie</a:t>
            </a:r>
            <a:r>
              <a:rPr lang="en-US" altLang="en-US" sz="1100" dirty="0">
                <a:solidFill>
                  <a:schemeClr val="bg1"/>
                </a:solidFill>
              </a:rPr>
              <a:t>. Lassie watches as Jeff (Tommy </a:t>
            </a:r>
            <a:r>
              <a:rPr lang="en-US" altLang="en-US" sz="1100" dirty="0" err="1">
                <a:solidFill>
                  <a:schemeClr val="bg1"/>
                </a:solidFill>
              </a:rPr>
              <a:t>Rettig</a:t>
            </a:r>
            <a:r>
              <a:rPr lang="en-US" altLang="en-US" sz="1100" dirty="0">
                <a:solidFill>
                  <a:schemeClr val="bg1"/>
                </a:solidFill>
              </a:rPr>
              <a:t>) works on his bike is </a:t>
            </a:r>
            <a:r>
              <a:rPr lang="en-US" altLang="en-US" sz="1100" dirty="0"/>
              <a:t>Public Domain</a:t>
            </a:r>
            <a:br>
              <a:rPr lang="en-US" altLang="en-US" sz="1100" dirty="0"/>
            </a:br>
            <a:r>
              <a:rPr lang="en-US" altLang="en-US" sz="1100" dirty="0">
                <a:hlinkClick r:id="rId3"/>
              </a:rPr>
              <a:t>https://en.wikipedia.org/wiki/Lassie#/media/File:Lassie_and_Tommy_Rettig_1956.JPG</a:t>
            </a:r>
            <a:endParaRPr lang="en-US" altLang="en-US" sz="1100" dirty="0"/>
          </a:p>
          <a:p>
            <a:pPr algn="l">
              <a:buFontTx/>
              <a:buChar char="•"/>
            </a:pP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BF88086-E888-0E42-B65D-BC73AD868EA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SQLite</a:t>
            </a:r>
            <a:r>
              <a:rPr lang="zh-CN" altLang="en-US" dirty="0"/>
              <a:t> </a:t>
            </a:r>
            <a:r>
              <a:rPr lang="en-US" altLang="zh-CN" dirty="0"/>
              <a:t>databases</a:t>
            </a:r>
            <a:endParaRPr lang="en-US" dirty="0"/>
          </a:p>
        </p:txBody>
      </p:sp>
      <p:pic>
        <p:nvPicPr>
          <p:cNvPr id="6" name="Picture 5" descr="Content in this screenshot can be found at https://docs.python.org/3/library/sqlite3.html&#10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8" y="503064"/>
            <a:ext cx="5578764" cy="4163905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250067" y="4747491"/>
            <a:ext cx="8893932" cy="396008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</a:t>
            </a:r>
            <a:r>
              <a:rPr lang="en" sz="1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docs.python.org</a:t>
            </a: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/library/sqlite3.html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-US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Lets Start with Programs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9FE66BB-BD4C-114B-99C6-E6A8AEBFD0C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Programs</a:t>
            </a:r>
            <a:endParaRPr lang="en-US" dirty="0"/>
          </a:p>
        </p:txBody>
      </p:sp>
      <p:sp>
        <p:nvSpPr>
          <p:cNvPr id="481" name="Shape 481"/>
          <p:cNvSpPr txBox="1"/>
          <p:nvPr/>
        </p:nvSpPr>
        <p:spPr>
          <a:xfrm>
            <a:off x="675899" y="2053215"/>
            <a:ext cx="3842943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input(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'Europe floor?'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int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575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'US floor', </a:t>
            </a: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463088" y="1789762"/>
            <a:ext cx="2570569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138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2138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38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 descr="Elevator button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99" y="671512"/>
            <a:ext cx="1785881" cy="11930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8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9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cxnSp>
        <p:nvCxnSpPr>
          <p:cNvPr id="10" name="Shape 1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50081" y="1569438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many cooperating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Instead of being the “whole program” - each object is a little “island” within the program and cooperatively working with other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7325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00FA00"/>
                </a:solidFill>
                <a:sym typeface="Cabin"/>
              </a:rPr>
              <a:t>An Object is a bit of self-contained Code and Data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A key aspect of the Object approach is to break the problem into smaller understandable parts (divide and conquer)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Objects have boundaries that allow us to ignore un-needed detail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3565</Words>
  <Application>Microsoft Office PowerPoint</Application>
  <PresentationFormat>On-screen Show (16:9)</PresentationFormat>
  <Paragraphs>485</Paragraphs>
  <Slides>48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 Regular</vt:lpstr>
      <vt:lpstr>Cabin</vt:lpstr>
      <vt:lpstr>Courier</vt:lpstr>
      <vt:lpstr>Gill Sans</vt:lpstr>
      <vt:lpstr>Merriweather Sans</vt:lpstr>
      <vt:lpstr>Arial</vt:lpstr>
      <vt:lpstr>Calibri</vt:lpstr>
      <vt:lpstr>Calibri Light</vt:lpstr>
      <vt:lpstr>Title &amp; Subtitle</vt:lpstr>
      <vt:lpstr>Office Theme</vt:lpstr>
      <vt:lpstr>Table of Contents</vt:lpstr>
      <vt:lpstr>Python Objects</vt:lpstr>
      <vt:lpstr>Warning</vt:lpstr>
      <vt:lpstr>Data Structure</vt:lpstr>
      <vt:lpstr>SQLite databases</vt:lpstr>
      <vt:lpstr>Lets Start with Programs</vt:lpstr>
      <vt:lpstr>Programs</vt:lpstr>
      <vt:lpstr>Object Oriented</vt:lpstr>
      <vt:lpstr>Object</vt:lpstr>
      <vt:lpstr>Object</vt:lpstr>
      <vt:lpstr>Object</vt:lpstr>
      <vt:lpstr>Object</vt:lpstr>
      <vt:lpstr>Object</vt:lpstr>
      <vt:lpstr>Definitions</vt:lpstr>
      <vt:lpstr>Terminology: Class</vt:lpstr>
      <vt:lpstr>Terminology: Instance</vt:lpstr>
      <vt:lpstr>Terminology: Method</vt:lpstr>
      <vt:lpstr>Some Python Objects</vt:lpstr>
      <vt:lpstr>A Sample Class</vt:lpstr>
      <vt:lpstr>A Sample Class</vt:lpstr>
      <vt:lpstr>A Sample Class</vt:lpstr>
      <vt:lpstr>A Sample Class</vt:lpstr>
      <vt:lpstr>A Sample Class</vt:lpstr>
      <vt:lpstr>Playing with dir() and type()</vt:lpstr>
      <vt:lpstr>A Nerdy Way to Find Capabilities</vt:lpstr>
      <vt:lpstr>dir</vt:lpstr>
      <vt:lpstr>Try dir() with a String</vt:lpstr>
      <vt:lpstr>Object Lifecycle</vt:lpstr>
      <vt:lpstr>Object Lifecycle</vt:lpstr>
      <vt:lpstr>Constructor</vt:lpstr>
      <vt:lpstr>Constructor</vt:lpstr>
      <vt:lpstr>Constructor</vt:lpstr>
      <vt:lpstr>Many Instances</vt:lpstr>
      <vt:lpstr>party.py</vt:lpstr>
      <vt:lpstr>party,py</vt:lpstr>
      <vt:lpstr>party.py</vt:lpstr>
      <vt:lpstr>party.py</vt:lpstr>
      <vt:lpstr>party.py</vt:lpstr>
      <vt:lpstr>Inheritance</vt:lpstr>
      <vt:lpstr>Inheritance</vt:lpstr>
      <vt:lpstr>Terminology: Inheritance</vt:lpstr>
      <vt:lpstr>Inheritance</vt:lpstr>
      <vt:lpstr>Inheritance</vt:lpstr>
      <vt:lpstr>Inheritance</vt:lpstr>
      <vt:lpstr>Definitions</vt:lpstr>
      <vt:lpstr>Summary</vt:lpstr>
      <vt:lpstr>Acknowledgements / Contributions</vt:lpstr>
      <vt:lpstr>Additional Source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dc:subject>Django for Everybody</dc:subject>
  <dc:creator>Severance, Charles</dc:creator>
  <cp:keywords/>
  <dc:description/>
  <cp:lastModifiedBy>Liu, Xu</cp:lastModifiedBy>
  <cp:revision>71</cp:revision>
  <dcterms:modified xsi:type="dcterms:W3CDTF">2021-07-24T10:23:15Z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2021-07-24T10:23:15Z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ea0e3d9b-06a8-4e8a-8be7-e9c7c84f72c9</vt:lpwstr>
  </property>
  <property fmtid="{D5CDD505-2E9C-101B-9397-08002B2CF9AE}" pid="8" name="MSIP_Label_88914ebd-7e6c-4e12-a031-a9906be2db14_ContentBits">
    <vt:lpwstr>1</vt:lpwstr>
  </property>
</Properties>
</file>