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5"/>
  </p:notesMasterIdLst>
  <p:sldIdLst>
    <p:sldId id="382" r:id="rId2"/>
    <p:sldId id="258" r:id="rId3"/>
    <p:sldId id="283" r:id="rId4"/>
    <p:sldId id="287" r:id="rId5"/>
    <p:sldId id="353" r:id="rId6"/>
    <p:sldId id="285" r:id="rId7"/>
    <p:sldId id="352" r:id="rId8"/>
    <p:sldId id="288" r:id="rId9"/>
    <p:sldId id="289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7" r:id="rId19"/>
    <p:sldId id="405" r:id="rId20"/>
    <p:sldId id="406" r:id="rId21"/>
    <p:sldId id="355" r:id="rId22"/>
    <p:sldId id="356" r:id="rId23"/>
    <p:sldId id="357" r:id="rId24"/>
    <p:sldId id="358" r:id="rId25"/>
    <p:sldId id="424" r:id="rId26"/>
    <p:sldId id="425" r:id="rId27"/>
    <p:sldId id="359" r:id="rId28"/>
    <p:sldId id="360" r:id="rId29"/>
    <p:sldId id="361" r:id="rId30"/>
    <p:sldId id="421" r:id="rId31"/>
    <p:sldId id="392" r:id="rId32"/>
    <p:sldId id="394" r:id="rId33"/>
    <p:sldId id="409" r:id="rId34"/>
    <p:sldId id="362" r:id="rId35"/>
    <p:sldId id="369" r:id="rId36"/>
    <p:sldId id="423" r:id="rId37"/>
    <p:sldId id="368" r:id="rId38"/>
    <p:sldId id="363" r:id="rId39"/>
    <p:sldId id="371" r:id="rId40"/>
    <p:sldId id="365" r:id="rId41"/>
    <p:sldId id="374" r:id="rId42"/>
    <p:sldId id="376" r:id="rId43"/>
    <p:sldId id="373" r:id="rId44"/>
    <p:sldId id="366" r:id="rId45"/>
    <p:sldId id="375" r:id="rId46"/>
    <p:sldId id="314" r:id="rId47"/>
    <p:sldId id="377" r:id="rId48"/>
    <p:sldId id="309" r:id="rId49"/>
    <p:sldId id="378" r:id="rId50"/>
    <p:sldId id="311" r:id="rId51"/>
    <p:sldId id="379" r:id="rId52"/>
    <p:sldId id="312" r:id="rId53"/>
    <p:sldId id="380" r:id="rId54"/>
    <p:sldId id="313" r:id="rId55"/>
    <p:sldId id="381" r:id="rId56"/>
    <p:sldId id="384" r:id="rId57"/>
    <p:sldId id="385" r:id="rId58"/>
    <p:sldId id="386" r:id="rId59"/>
    <p:sldId id="387" r:id="rId60"/>
    <p:sldId id="388" r:id="rId61"/>
    <p:sldId id="281" r:id="rId62"/>
    <p:sldId id="273" r:id="rId63"/>
    <p:sldId id="390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7F00"/>
    <a:srgbClr val="00FDFF"/>
    <a:srgbClr val="FF40FF"/>
    <a:srgbClr val="09442A"/>
    <a:srgbClr val="0500FF"/>
    <a:srgbClr val="000000"/>
    <a:srgbClr val="D7A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/>
    <p:restoredTop sz="71133" autoAdjust="0"/>
  </p:normalViewPr>
  <p:slideViewPr>
    <p:cSldViewPr snapToGrid="0" snapToObjects="1">
      <p:cViewPr varScale="1">
        <p:scale>
          <a:sx n="78" d="100"/>
          <a:sy n="78" d="100"/>
        </p:scale>
        <p:origin x="1074" y="90"/>
      </p:cViewPr>
      <p:guideLst/>
    </p:cSldViewPr>
  </p:slideViewPr>
  <p:outlineViewPr>
    <p:cViewPr>
      <p:scale>
        <a:sx n="33" d="100"/>
        <a:sy n="33" d="100"/>
      </p:scale>
      <p:origin x="0" y="-171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Note from Chuck.  If you are using these materials, you can remove my name and URL from this replace it with your own, but please retain the CC-BY logo on the first page as well as retain the entire last page when you remix and republish these slides.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TO Highlight – go to https://</a:t>
            </a:r>
            <a:r>
              <a:rPr lang="en-US" dirty="0" err="1"/>
              <a:t>tohtml.com</a:t>
            </a:r>
            <a:r>
              <a:rPr lang="en-US"/>
              <a:t>/html/ - paste and then do a "Paste RTF"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34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84941F92-DFA6-304A-B41F-5128982AFBDA}" type="slidenum">
              <a:rPr lang="en-US" altLang="x-none" sz="1200"/>
              <a:pPr/>
              <a:t>16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38401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7C76B4F8-74E9-6345-AB56-14540BC96D5A}" type="slidenum">
              <a:rPr lang="en-US" altLang="x-none" sz="1200"/>
              <a:pPr/>
              <a:t>17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651675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53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D8F2203C-2B0D-324B-9C5D-C54CFBE83C5D}" type="slidenum">
              <a:rPr lang="en-US" altLang="x-none" sz="1200"/>
              <a:pPr/>
              <a:t>19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863359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0D6F3C2-3021-7144-A100-1EFB9D38EB2B}" type="slidenum">
              <a:rPr lang="en-US" altLang="x-none" sz="1200"/>
              <a:pPr/>
              <a:t>20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23386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we fill in the form and click submit button, the </a:t>
            </a:r>
            <a:r>
              <a:rPr lang="en-US" dirty="0" err="1"/>
              <a:t>brower</a:t>
            </a:r>
            <a:r>
              <a:rPr lang="en-US" dirty="0"/>
              <a:t> will generate a cookies file (which </a:t>
            </a:r>
            <a:r>
              <a:rPr lang="en-US" dirty="0" err="1"/>
              <a:t>cotains</a:t>
            </a:r>
            <a:r>
              <a:rPr lang="en-US" dirty="0"/>
              <a:t> </a:t>
            </a:r>
            <a:r>
              <a:rPr lang="en-US" dirty="0" err="1"/>
              <a:t>sessionid</a:t>
            </a:r>
            <a:r>
              <a:rPr lang="en-US" dirty="0"/>
              <a:t>). Both the form and cookie will be sent to the server.</a:t>
            </a:r>
          </a:p>
          <a:p>
            <a:endParaRPr lang="en-US" dirty="0"/>
          </a:p>
          <a:p>
            <a:r>
              <a:rPr lang="en-US" dirty="0"/>
              <a:t>When server receives the </a:t>
            </a:r>
            <a:r>
              <a:rPr lang="en-US" dirty="0" err="1"/>
              <a:t>sessionID</a:t>
            </a:r>
            <a:r>
              <a:rPr lang="en-US" dirty="0"/>
              <a:t>, it will check </a:t>
            </a:r>
            <a:r>
              <a:rPr lang="en-US" dirty="0" err="1"/>
              <a:t>sessionID</a:t>
            </a:r>
            <a:r>
              <a:rPr lang="en-US" dirty="0"/>
              <a:t> (e.g. session 42, instructor login)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1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CSRF implementation, the legit server adds another value </a:t>
            </a:r>
            <a:r>
              <a:rPr lang="en-US" dirty="0" err="1"/>
              <a:t>csrf</a:t>
            </a:r>
            <a:r>
              <a:rPr lang="en-US" dirty="0"/>
              <a:t>(e.g99)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30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27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0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14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dirty="0" err="1"/>
              <a:t>clic</a:t>
            </a:r>
            <a:r>
              <a:rPr lang="en-US" dirty="0"/>
              <a:t> “submit Query”, the input data will put on the </a:t>
            </a:r>
            <a:r>
              <a:rPr lang="en-US" dirty="0" err="1"/>
              <a:t>url</a:t>
            </a:r>
            <a:r>
              <a:rPr lang="en-US" dirty="0"/>
              <a:t> “guess=42” and “42” been </a:t>
            </a:r>
            <a:r>
              <a:rPr lang="en-US" dirty="0" err="1"/>
              <a:t>parased</a:t>
            </a:r>
            <a:r>
              <a:rPr lang="en-US" dirty="0"/>
              <a:t> and displayed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04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9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109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298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598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136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549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965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577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AEDC517-1B11-AD4A-BBCA-4A5100C55EB5}" type="slidenum">
              <a:rPr lang="en-US" altLang="x-none" sz="1200"/>
              <a:pPr/>
              <a:t>48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6093755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13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141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526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29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016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130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895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021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-&gt; go to a page, get request, no message</a:t>
            </a:r>
          </a:p>
          <a:p>
            <a:r>
              <a:rPr lang="en-US" dirty="0"/>
              <a:t>-&gt; post request ,put in the message</a:t>
            </a:r>
          </a:p>
          <a:p>
            <a:r>
              <a:rPr lang="en-US" dirty="0"/>
              <a:t>-&gt; redirect to get request</a:t>
            </a:r>
          </a:p>
          <a:p>
            <a:r>
              <a:rPr lang="en-US" dirty="0"/>
              <a:t>-&gt; delete the message </a:t>
            </a:r>
          </a:p>
          <a:p>
            <a:r>
              <a:rPr lang="en-US" dirty="0"/>
              <a:t>-&gt; render </a:t>
            </a:r>
            <a:r>
              <a:rPr lang="en-US"/>
              <a:t>the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02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64EDD44A-CBA7-AD48-A835-5788FC7E2BF3}" type="slidenum">
              <a:rPr lang="en-US" altLang="x-none" sz="1200"/>
              <a:pPr/>
              <a:t>8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679591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EF7F8404-37FB-684C-AF29-2A17BF0801F7}" type="slidenum">
              <a:rPr lang="en-US" altLang="x-none" sz="1200"/>
              <a:pPr/>
              <a:t>11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403870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616F856-BC5D-874C-8985-D1AE58CAB779}" type="slidenum">
              <a:rPr lang="en-US" altLang="x-none" sz="1200"/>
              <a:pPr/>
              <a:t>12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368125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A618E36D-2DCD-3D48-BD0D-DA962777388F}" type="slidenum">
              <a:rPr lang="en-US" altLang="x-none" sz="1200"/>
              <a:pPr/>
              <a:t>13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080789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A26A6B1F-7570-A84E-82BA-A6E8B483643A}" type="slidenum">
              <a:rPr lang="en-US" altLang="x-none" sz="1200"/>
              <a:pPr/>
              <a:t>14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778003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34063159-D0D3-1E40-8951-757AC7F992C7}" type="slidenum">
              <a:rPr lang="en-US" altLang="x-none" sz="1200"/>
              <a:pPr/>
              <a:t>15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557943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0D1FAA92-7652-4E19-BA64-D93BC6C42A83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6.xml"/><Relationship Id="rId3" Type="http://schemas.openxmlformats.org/officeDocument/2006/relationships/slide" Target="slide2.xml"/><Relationship Id="rId7" Type="http://schemas.openxmlformats.org/officeDocument/2006/relationships/slide" Target="slide3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5" Type="http://schemas.openxmlformats.org/officeDocument/2006/relationships/slide" Target="slide21.xml"/><Relationship Id="rId4" Type="http://schemas.openxmlformats.org/officeDocument/2006/relationships/slide" Target="slide10.xml"/><Relationship Id="rId9" Type="http://schemas.openxmlformats.org/officeDocument/2006/relationships/slide" Target="slide5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jangoproject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84B-9E70-0147-A7B2-2B03EF54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B40C-2FCB-434C-A0CC-755A7EB0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929"/>
            <a:ext cx="10515600" cy="463503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This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slide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deck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consists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of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slides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used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7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lecture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videos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Week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4.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Below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a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list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of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shortcut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hyperlinks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for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you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jump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specific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sections.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2)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3" action="ppaction://hlinksldjump"/>
              </a:rPr>
              <a:t>Week</a:t>
            </a:r>
            <a:r>
              <a:rPr lang="zh-CN" altLang="en-US" sz="2400" dirty="0">
                <a:solidFill>
                  <a:srgbClr val="0500FF"/>
                </a:solidFill>
                <a:hlinkClick r:id="rId3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3" action="ppaction://hlinksldjump"/>
              </a:rPr>
              <a:t>4:</a:t>
            </a:r>
            <a:r>
              <a:rPr lang="zh-CN" altLang="en-US" sz="2400" dirty="0">
                <a:solidFill>
                  <a:srgbClr val="0500FF"/>
                </a:solidFill>
                <a:hlinkClick r:id="rId3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3" action="ppaction://hlinksldjump"/>
              </a:rPr>
              <a:t>Forms,</a:t>
            </a:r>
            <a:r>
              <a:rPr lang="zh-CN" altLang="en-US" sz="2400" dirty="0">
                <a:solidFill>
                  <a:srgbClr val="0500FF"/>
                </a:solidFill>
                <a:hlinkClick r:id="rId3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3" action="ppaction://hlinksldjump"/>
              </a:rPr>
              <a:t>GET,</a:t>
            </a:r>
            <a:r>
              <a:rPr lang="zh-CN" altLang="en-US" sz="2400" dirty="0">
                <a:solidFill>
                  <a:srgbClr val="0500FF"/>
                </a:solidFill>
                <a:hlinkClick r:id="rId3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3" action="ppaction://hlinksldjump"/>
              </a:rPr>
              <a:t>POST,</a:t>
            </a:r>
            <a:r>
              <a:rPr lang="zh-CN" altLang="en-US" sz="2400" dirty="0">
                <a:solidFill>
                  <a:srgbClr val="0500FF"/>
                </a:solidFill>
                <a:hlinkClick r:id="rId3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3" action="ppaction://hlinksldjump"/>
              </a:rPr>
              <a:t>and</a:t>
            </a:r>
            <a:r>
              <a:rPr lang="zh-CN" altLang="en-US" sz="2400" dirty="0">
                <a:solidFill>
                  <a:srgbClr val="0500FF"/>
                </a:solidFill>
                <a:hlinkClick r:id="rId3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3" action="ppaction://hlinksldjump"/>
              </a:rPr>
              <a:t>HTTP </a:t>
            </a:r>
            <a:r>
              <a:rPr lang="zh-CN" altLang="en-US" sz="2400" dirty="0">
                <a:solidFill>
                  <a:srgbClr val="0500FF"/>
                </a:solidFill>
              </a:rPr>
              <a:t> 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10)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4" action="ppaction://hlinksldjump"/>
              </a:rPr>
              <a:t>Week 4:</a:t>
            </a:r>
            <a:r>
              <a:rPr lang="zh-CN" altLang="en-US" sz="2400" dirty="0">
                <a:solidFill>
                  <a:srgbClr val="0500FF"/>
                </a:solidFill>
                <a:hlinkClick r:id="rId4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4" action="ppaction://hlinksldjump"/>
              </a:rPr>
              <a:t>Building</a:t>
            </a:r>
            <a:r>
              <a:rPr lang="zh-CN" altLang="en-US" sz="2400" dirty="0">
                <a:solidFill>
                  <a:srgbClr val="0500FF"/>
                </a:solidFill>
                <a:hlinkClick r:id="rId4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4" action="ppaction://hlinksldjump"/>
              </a:rPr>
              <a:t>HTML</a:t>
            </a:r>
            <a:r>
              <a:rPr lang="zh-CN" altLang="en-US" sz="2400" dirty="0">
                <a:solidFill>
                  <a:srgbClr val="0500FF"/>
                </a:solidFill>
                <a:hlinkClick r:id="rId4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4" action="ppaction://hlinksldjump"/>
              </a:rPr>
              <a:t>Forms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21)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/>
              </a:rPr>
              <a:t>Week 4:</a:t>
            </a:r>
            <a:r>
              <a:rPr lang="zh-CN" altLang="en-US" sz="2400" dirty="0">
                <a:solidFill>
                  <a:srgbClr val="0500FF"/>
                </a:solidFill>
                <a:hlinkClick r:id="rId5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/>
              </a:rPr>
              <a:t>Forms</a:t>
            </a:r>
            <a:r>
              <a:rPr lang="zh-CN" altLang="en-US" sz="2400" dirty="0">
                <a:solidFill>
                  <a:srgbClr val="0500FF"/>
                </a:solidFill>
                <a:hlinkClick r:id="rId5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/>
              </a:rPr>
              <a:t>and</a:t>
            </a:r>
            <a:r>
              <a:rPr lang="zh-CN" altLang="en-US" sz="2400" dirty="0">
                <a:solidFill>
                  <a:srgbClr val="0500FF"/>
                </a:solidFill>
                <a:hlinkClick r:id="rId5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/>
              </a:rPr>
              <a:t>Cross</a:t>
            </a:r>
            <a:r>
              <a:rPr lang="zh-CN" altLang="en-US" sz="2400" dirty="0">
                <a:solidFill>
                  <a:srgbClr val="0500FF"/>
                </a:solidFill>
                <a:hlinkClick r:id="rId5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/>
              </a:rPr>
              <a:t>Site</a:t>
            </a:r>
            <a:r>
              <a:rPr lang="zh-CN" altLang="en-US" sz="2400" dirty="0">
                <a:solidFill>
                  <a:srgbClr val="0500FF"/>
                </a:solidFill>
                <a:hlinkClick r:id="rId5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/>
              </a:rPr>
              <a:t>Reqeust</a:t>
            </a:r>
            <a:r>
              <a:rPr lang="zh-CN" altLang="en-US" sz="2400" dirty="0">
                <a:solidFill>
                  <a:srgbClr val="0500FF"/>
                </a:solidFill>
                <a:hlinkClick r:id="rId5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/>
              </a:rPr>
              <a:t>Forgery</a:t>
            </a:r>
            <a:r>
              <a:rPr lang="zh-CN" altLang="en-US" sz="2400" dirty="0">
                <a:solidFill>
                  <a:srgbClr val="0500FF"/>
                </a:solidFill>
                <a:hlinkClick r:id="rId5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/>
              </a:rPr>
              <a:t>(CSRF)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30)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6" action="ppaction://hlinksldjump"/>
              </a:rPr>
              <a:t>Week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/>
              </a:rPr>
              <a:t>4:</a:t>
            </a:r>
            <a:r>
              <a:rPr lang="zh-CN" altLang="en-US" sz="2400" dirty="0">
                <a:solidFill>
                  <a:srgbClr val="0500FF"/>
                </a:solidFill>
                <a:hlinkClick r:id="rId7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/>
              </a:rPr>
              <a:t>CSRF</a:t>
            </a:r>
            <a:r>
              <a:rPr lang="zh-CN" altLang="en-US" sz="2400" dirty="0">
                <a:solidFill>
                  <a:srgbClr val="0500FF"/>
                </a:solidFill>
                <a:hlinkClick r:id="rId7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/>
              </a:rPr>
              <a:t>Support</a:t>
            </a:r>
            <a:r>
              <a:rPr lang="zh-CN" altLang="en-US" sz="2400" dirty="0">
                <a:solidFill>
                  <a:srgbClr val="0500FF"/>
                </a:solidFill>
                <a:hlinkClick r:id="rId7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/>
              </a:rPr>
              <a:t>in</a:t>
            </a:r>
            <a:r>
              <a:rPr lang="zh-CN" altLang="en-US" sz="2400" dirty="0">
                <a:solidFill>
                  <a:srgbClr val="0500FF"/>
                </a:solidFill>
                <a:hlinkClick r:id="rId7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/>
              </a:rPr>
              <a:t>Django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44)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8" action="ppaction://hlinksldjump"/>
              </a:rPr>
              <a:t>Week 4:</a:t>
            </a:r>
            <a:r>
              <a:rPr lang="zh-CN" altLang="en-US" sz="2400" dirty="0">
                <a:solidFill>
                  <a:srgbClr val="0500FF"/>
                </a:solidFill>
                <a:hlinkClick r:id="rId8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8" action="ppaction://hlinksldjump"/>
              </a:rPr>
              <a:t>The</a:t>
            </a:r>
            <a:r>
              <a:rPr lang="zh-CN" altLang="en-US" sz="2400" dirty="0">
                <a:solidFill>
                  <a:srgbClr val="0500FF"/>
                </a:solidFill>
                <a:hlinkClick r:id="rId8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8" action="ppaction://hlinksldjump"/>
              </a:rPr>
              <a:t>POST</a:t>
            </a:r>
            <a:r>
              <a:rPr lang="zh-CN" altLang="en-US" sz="2400" dirty="0">
                <a:solidFill>
                  <a:srgbClr val="0500FF"/>
                </a:solidFill>
                <a:hlinkClick r:id="rId8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8" action="ppaction://hlinksldjump"/>
              </a:rPr>
              <a:t>Refresh</a:t>
            </a:r>
            <a:r>
              <a:rPr lang="zh-CN" altLang="en-US" sz="2400" dirty="0">
                <a:solidFill>
                  <a:srgbClr val="0500FF"/>
                </a:solidFill>
                <a:hlinkClick r:id="rId8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8" action="ppaction://hlinksldjump"/>
              </a:rPr>
              <a:t>Pattern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49)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9" action="ppaction://hlinksldjump"/>
              </a:rPr>
              <a:t>Week 4:</a:t>
            </a:r>
            <a:r>
              <a:rPr lang="zh-CN" altLang="en-US" sz="2400" dirty="0">
                <a:solidFill>
                  <a:srgbClr val="0500FF"/>
                </a:solidFill>
                <a:hlinkClick r:id="rId9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9" action="ppaction://hlinksldjump"/>
              </a:rPr>
              <a:t>Implementing</a:t>
            </a:r>
            <a:r>
              <a:rPr lang="zh-CN" altLang="en-US" sz="2400" dirty="0">
                <a:solidFill>
                  <a:srgbClr val="0500FF"/>
                </a:solidFill>
                <a:hlinkClick r:id="rId9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9" action="ppaction://hlinksldjump"/>
              </a:rPr>
              <a:t>POST</a:t>
            </a:r>
            <a:r>
              <a:rPr lang="zh-CN" altLang="en-US" sz="2400" dirty="0">
                <a:solidFill>
                  <a:srgbClr val="0500FF"/>
                </a:solidFill>
                <a:hlinkClick r:id="rId9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9" action="ppaction://hlinksldjump"/>
              </a:rPr>
              <a:t>Redirect</a:t>
            </a:r>
            <a:r>
              <a:rPr lang="zh-CN" altLang="en-US" sz="2400" dirty="0">
                <a:solidFill>
                  <a:srgbClr val="0500FF"/>
                </a:solidFill>
                <a:hlinkClick r:id="rId9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9" action="ppaction://hlinksldjump"/>
              </a:rPr>
              <a:t>in</a:t>
            </a:r>
            <a:r>
              <a:rPr lang="zh-CN" altLang="en-US" sz="2400" dirty="0">
                <a:solidFill>
                  <a:srgbClr val="0500FF"/>
                </a:solidFill>
                <a:hlinkClick r:id="rId9" action="ppaction://hlinksldjump"/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9" action="ppaction://hlinksldjump"/>
              </a:rPr>
              <a:t>Django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5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937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in HTML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0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5851" dirty="0">
                <a:solidFill>
                  <a:srgbClr val="FFCC66"/>
                </a:solidFill>
              </a:rPr>
              <a:t>Pre HTML5 Input Types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Text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Password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Radio Button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Check Box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Select / Drop-Down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 err="1"/>
              <a:t>Textarea</a:t>
            </a:r>
            <a:endParaRPr lang="en-US" sz="2851" dirty="0"/>
          </a:p>
        </p:txBody>
      </p:sp>
      <p:sp>
        <p:nvSpPr>
          <p:cNvPr id="48131" name="Rectangle 3"/>
          <p:cNvSpPr>
            <a:spLocks/>
          </p:cNvSpPr>
          <p:nvPr/>
        </p:nvSpPr>
        <p:spPr bwMode="auto">
          <a:xfrm>
            <a:off x="1097227" y="5622965"/>
            <a:ext cx="675505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altLang="en-US" sz="1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1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/html4</a:t>
            </a:r>
          </a:p>
          <a:p>
            <a:pPr eaLnBrk="1" hangingPunct="1">
              <a:defRPr/>
            </a:pPr>
            <a:r>
              <a:rPr lang="en-US" altLang="en-US" sz="1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altLang="en-US" sz="1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1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altLang="en-US" sz="1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1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/html4.html</a:t>
            </a:r>
          </a:p>
        </p:txBody>
      </p:sp>
      <p:pic>
        <p:nvPicPr>
          <p:cNvPr id="5" name="Picture 4" descr="Screenshot of a web page showing a form with multiple input cells such as account, password, adn nick na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31"/>
          <a:stretch/>
        </p:blipFill>
        <p:spPr>
          <a:xfrm>
            <a:off x="8111307" y="141187"/>
            <a:ext cx="3853944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4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3B677BC-C6B6-0841-96CD-9B2B5CF3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HTML</a:t>
            </a:r>
            <a:endParaRPr lang="en-US" dirty="0"/>
          </a:p>
        </p:txBody>
      </p:sp>
      <p:sp>
        <p:nvSpPr>
          <p:cNvPr id="24577" name="Rectangle 1"/>
          <p:cNvSpPr>
            <a:spLocks/>
          </p:cNvSpPr>
          <p:nvPr/>
        </p:nvSpPr>
        <p:spPr bwMode="auto">
          <a:xfrm>
            <a:off x="762000" y="599018"/>
            <a:ext cx="10210800" cy="2647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&lt;p&gt;Many field types...&lt;/p&gt;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&lt;form method="post"&gt;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&lt;p&gt;&lt;label for="inp01"&gt;Account:&lt;/label&gt;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&lt;input type="text" name="</a:t>
            </a:r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  <a:sym typeface="Courier New Bold" charset="0"/>
              </a:rPr>
              <a:t>account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id="inp01" size="40" &gt;&lt;/p&gt;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&lt;p&gt;&lt;label for="inp02"&gt;Password:&lt;/label&gt;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&lt;input type="password" name="</a:t>
            </a:r>
            <a:r>
              <a:rPr lang="en-US" altLang="x-none" dirty="0">
                <a:solidFill>
                  <a:srgbClr val="00FF00"/>
                </a:solidFill>
                <a:latin typeface="Courier" charset="0"/>
                <a:ea typeface="ＭＳ Ｐゴシック" charset="-128"/>
                <a:sym typeface="Courier New Bold" charset="0"/>
              </a:rPr>
              <a:t>pw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id="inp02" size="40" &gt;&lt;/p&gt;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&lt;p&gt;&lt;label for="inp03"&gt;Nick Name:&lt;/label&gt;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&lt;input type="text" name="</a:t>
            </a:r>
            <a:r>
              <a:rPr lang="en-US" altLang="x-none" dirty="0">
                <a:solidFill>
                  <a:schemeClr val="tx1"/>
                </a:solidFill>
                <a:latin typeface="Courier" charset="0"/>
                <a:ea typeface="ＭＳ Ｐゴシック" charset="-128"/>
                <a:sym typeface="Courier New Bold" charset="0"/>
              </a:rPr>
              <a:t>nick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id="inp03" size="40" &gt;&lt;/p&gt;</a:t>
            </a:r>
          </a:p>
        </p:txBody>
      </p:sp>
      <p:pic>
        <p:nvPicPr>
          <p:cNvPr id="7" name="Picture 6" descr="screenshot of a form with input cells of account, password, and nick na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42" b="65625"/>
          <a:stretch/>
        </p:blipFill>
        <p:spPr>
          <a:xfrm>
            <a:off x="376238" y="3657599"/>
            <a:ext cx="6237306" cy="17573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164407" y="3618441"/>
            <a:ext cx="40227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Incoming POST data: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account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=Beth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pw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=12345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nick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=nick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when=pm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02194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7B8313F-FDA7-C649-9F5B-8AF0F8A0D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Forms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in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HTML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226" name="Rectangle 2"/>
          <p:cNvSpPr>
            <a:spLocks/>
          </p:cNvSpPr>
          <p:nvPr/>
        </p:nvSpPr>
        <p:spPr bwMode="auto">
          <a:xfrm>
            <a:off x="827617" y="1588676"/>
            <a:ext cx="10210800" cy="96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   &lt;p&gt;Preferred Time:&lt;</a:t>
            </a:r>
            <a:r>
              <a:rPr lang="en-US" altLang="en-US" sz="21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br</a:t>
            </a:r>
            <a:r>
              <a:rPr lang="en-US" alt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/&gt;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    &lt;input type="radio" name="</a:t>
            </a:r>
            <a:r>
              <a:rPr lang="en-US" altLang="en-US" sz="2100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when</a:t>
            </a:r>
            <a:r>
              <a:rPr lang="en-US" alt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" value="am"&gt;AM&lt;</a:t>
            </a:r>
            <a:r>
              <a:rPr lang="en-US" altLang="en-US" sz="21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br</a:t>
            </a:r>
            <a:r>
              <a:rPr lang="en-US" alt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    &lt;input type="radio" name="</a:t>
            </a:r>
            <a:r>
              <a:rPr lang="en-US" altLang="en-US" sz="2100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when</a:t>
            </a:r>
            <a:r>
              <a:rPr lang="en-US" alt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" value="</a:t>
            </a:r>
            <a:r>
              <a:rPr lang="en-US" altLang="en-US" sz="21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pm</a:t>
            </a:r>
            <a:r>
              <a:rPr lang="en-US" alt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" checked&gt;PM&lt;/p&gt;</a:t>
            </a:r>
          </a:p>
        </p:txBody>
      </p:sp>
      <p:pic>
        <p:nvPicPr>
          <p:cNvPr id="7" name="Picture 6" descr="screenshot of a checkbox questions 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08" b="46250"/>
          <a:stretch/>
        </p:blipFill>
        <p:spPr>
          <a:xfrm>
            <a:off x="407986" y="3028951"/>
            <a:ext cx="5838153" cy="218598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77024" y="2906614"/>
            <a:ext cx="46529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Incoming POST data: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when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pm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class1=on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class2=si539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  <p:sp>
        <p:nvSpPr>
          <p:cNvPr id="9" name="Rectangle 3"/>
          <p:cNvSpPr>
            <a:spLocks/>
          </p:cNvSpPr>
          <p:nvPr/>
        </p:nvSpPr>
        <p:spPr bwMode="auto">
          <a:xfrm>
            <a:off x="4300821" y="551006"/>
            <a:ext cx="75405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altLang="en-US" sz="20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altLang="en-US" sz="20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/html4.html</a:t>
            </a:r>
          </a:p>
        </p:txBody>
      </p:sp>
    </p:spTree>
    <p:extLst>
      <p:ext uri="{BB962C8B-B14F-4D97-AF65-F5344CB8AC3E}">
        <p14:creationId xmlns:p14="http://schemas.microsoft.com/office/powerpoint/2010/main" val="971651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BB2EEFE-9A33-F440-B241-6B91E09B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Forms</a:t>
            </a:r>
            <a:r>
              <a:rPr lang="zh-CN" altLang="en-US" baseline="0" dirty="0"/>
              <a:t> </a:t>
            </a:r>
            <a:r>
              <a:rPr lang="en-US" altLang="zh-CN" baseline="0" dirty="0"/>
              <a:t>in</a:t>
            </a:r>
            <a:r>
              <a:rPr lang="zh-CN" altLang="en-US" baseline="0" dirty="0"/>
              <a:t> </a:t>
            </a:r>
            <a:r>
              <a:rPr lang="en-US" altLang="zh-CN" baseline="0" dirty="0"/>
              <a:t>HTML</a:t>
            </a:r>
            <a:endParaRPr lang="en-US" dirty="0"/>
          </a:p>
        </p:txBody>
      </p:sp>
      <p:sp>
        <p:nvSpPr>
          <p:cNvPr id="54274" name="Rectangle 2"/>
          <p:cNvSpPr>
            <a:spLocks/>
          </p:cNvSpPr>
          <p:nvPr/>
        </p:nvSpPr>
        <p:spPr bwMode="auto">
          <a:xfrm>
            <a:off x="1122362" y="685800"/>
            <a:ext cx="98933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&lt;p&gt;Classes taken:&lt;</a:t>
            </a:r>
            <a:r>
              <a:rPr lang="en-US" sz="2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</a:p>
          <a:p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&lt;input type="checkbox" name="</a:t>
            </a:r>
            <a:r>
              <a:rPr lang="en-US" sz="20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class1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</a:p>
          <a:p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   PY4E - Python for Everybody&lt;</a:t>
            </a:r>
            <a:r>
              <a:rPr lang="en-US" sz="2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&lt;input type="checkbox" name="</a:t>
            </a:r>
            <a:r>
              <a:rPr lang="en-US" sz="20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class2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" value="</a:t>
            </a:r>
            <a:r>
              <a:rPr lang="en-US" sz="2000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si539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" checked&gt;</a:t>
            </a:r>
          </a:p>
          <a:p>
            <a:r>
              <a:rPr lang="mr-IN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   SI539 - </a:t>
            </a:r>
            <a:r>
              <a:rPr lang="mr-IN" sz="2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Web</a:t>
            </a:r>
            <a:r>
              <a:rPr lang="mr-IN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Design</a:t>
            </a:r>
            <a:r>
              <a:rPr lang="mr-IN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2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mr-IN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&lt;input type="checkbox" name="class3" value="si664"&gt;</a:t>
            </a:r>
          </a:p>
          <a:p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   SI664 - Web Applications&lt;</a:t>
            </a:r>
            <a:r>
              <a:rPr lang="en-US" sz="2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mr-IN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2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</p:txBody>
      </p:sp>
      <p:pic>
        <p:nvPicPr>
          <p:cNvPr id="6" name="Picture 5" descr="screenshot of checkbox question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08" b="46250"/>
          <a:stretch/>
        </p:blipFill>
        <p:spPr>
          <a:xfrm>
            <a:off x="808038" y="3661570"/>
            <a:ext cx="5838153" cy="21859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48512" y="3539233"/>
            <a:ext cx="46529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Incoming POST data: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when=pm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class1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on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class2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</a:rPr>
              <a:t>si539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10406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39FF714-2126-864A-A6DA-79640C0A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HTML</a:t>
            </a:r>
            <a:endParaRPr lang="en-US" dirty="0"/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812800" y="631513"/>
            <a:ext cx="10210800" cy="302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&lt;p&gt;&lt;label for="inp06"&gt;Which soda: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 &lt;select name="</a:t>
            </a:r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  <a:sym typeface="Courier New Bold" charset="0"/>
              </a:rPr>
              <a:t>soda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id="inp06"&gt;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   &lt;option value="</a:t>
            </a:r>
            <a:r>
              <a:rPr lang="en-US" altLang="x-none" dirty="0">
                <a:solidFill>
                  <a:srgbClr val="00FF00"/>
                </a:solidFill>
                <a:latin typeface="Courier" charset="0"/>
                <a:ea typeface="ＭＳ Ｐゴシック" charset="-128"/>
                <a:sym typeface="Courier New Bold" charset="0"/>
              </a:rPr>
              <a:t>0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"&gt;-- Please Select --&lt;/option&gt;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   &lt;option value="1"&gt;Coke&lt;/option&gt;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   &lt;option value="2"&gt;Pepsi&lt;/option&gt;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   &lt;option value="3"&gt;Mountain Dew&lt;/option&gt;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   &lt;option value="4"&gt;Orange Juice&lt;/option&gt;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   &lt;option value="5"&gt;Lemonade&lt;/option&gt;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 &lt;/select&gt;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&lt;/p&gt;</a:t>
            </a:r>
          </a:p>
        </p:txBody>
      </p:sp>
      <p:sp>
        <p:nvSpPr>
          <p:cNvPr id="56325" name="TextBox 1"/>
          <p:cNvSpPr txBox="1">
            <a:spLocks noChangeArrowheads="1"/>
          </p:cNvSpPr>
          <p:nvPr/>
        </p:nvSpPr>
        <p:spPr bwMode="auto">
          <a:xfrm>
            <a:off x="3594551" y="3192732"/>
            <a:ext cx="7161897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33">
                <a:solidFill>
                  <a:srgbClr val="FF00FF"/>
                </a:solidFill>
              </a:rPr>
              <a:t>The values can be any string, but numbers are used quite often.</a:t>
            </a:r>
          </a:p>
        </p:txBody>
      </p:sp>
      <p:sp>
        <p:nvSpPr>
          <p:cNvPr id="8" name="Rectangle 7"/>
          <p:cNvSpPr/>
          <p:nvPr/>
        </p:nvSpPr>
        <p:spPr>
          <a:xfrm>
            <a:off x="6991351" y="3837463"/>
            <a:ext cx="46529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Incoming POST data: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soda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snack=peanuts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  <p:pic>
        <p:nvPicPr>
          <p:cNvPr id="9" name="Picture 8" descr="screenshot of drop down menu question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39" r="29027" b="36875"/>
          <a:stretch/>
        </p:blipFill>
        <p:spPr>
          <a:xfrm>
            <a:off x="812800" y="3986692"/>
            <a:ext cx="5250645" cy="165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93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6F67E54-8477-1E4D-BBBB-2E32094E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HTML</a:t>
            </a:r>
            <a:endParaRPr lang="en-US" dirty="0"/>
          </a:p>
        </p:txBody>
      </p:sp>
      <p:sp>
        <p:nvSpPr>
          <p:cNvPr id="58370" name="Rectangle 2"/>
          <p:cNvSpPr>
            <a:spLocks/>
          </p:cNvSpPr>
          <p:nvPr/>
        </p:nvSpPr>
        <p:spPr bwMode="auto">
          <a:xfrm>
            <a:off x="711200" y="990600"/>
            <a:ext cx="10210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 New Bold" charset="0"/>
                <a:ea typeface="ＭＳ Ｐゴシック" charset="-128"/>
                <a:sym typeface="Courier New Bold" charset="0"/>
              </a:rPr>
              <a:t> </a:t>
            </a: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&lt;p&gt;&lt;label for="inp07"&gt;Which snack: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 &lt;select name="</a:t>
            </a:r>
            <a:r>
              <a:rPr lang="en-US" altLang="en-US" sz="2100" dirty="0">
                <a:solidFill>
                  <a:srgbClr val="FF00FF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snack</a:t>
            </a: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" id="inp07"&gt;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   &lt;option value=""&gt;-- Please Select --&lt;/option&gt;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   &lt;option value="chips"&gt;Chips&lt;/option&gt;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   &lt;option value="</a:t>
            </a:r>
            <a:r>
              <a:rPr lang="en-US" altLang="en-US" sz="2100" dirty="0">
                <a:solidFill>
                  <a:srgbClr val="00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peanuts</a:t>
            </a: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" </a:t>
            </a:r>
            <a:r>
              <a:rPr lang="en-US" altLang="en-US" sz="2100" dirty="0">
                <a:solidFill>
                  <a:srgbClr val="00FFFF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selected</a:t>
            </a: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&gt;Peanuts&lt;/option&gt;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   &lt;option value="cookie"&gt;Cookie&lt;/option&gt;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 &lt;/select&gt;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&lt;/p&gt;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6889751" y="3851745"/>
            <a:ext cx="46529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Incoming POST data: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soda=0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snack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peanuts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  <p:pic>
        <p:nvPicPr>
          <p:cNvPr id="9" name="Picture 8" descr="screenshot of drop down menu question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39" r="29027" b="36875"/>
          <a:stretch/>
        </p:blipFill>
        <p:spPr>
          <a:xfrm>
            <a:off x="711200" y="3958110"/>
            <a:ext cx="5250645" cy="165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27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F7A1039-EFF0-2045-9B8B-B714CC881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HTML</a:t>
            </a:r>
            <a:endParaRPr lang="en-US" dirty="0"/>
          </a:p>
        </p:txBody>
      </p:sp>
      <p:sp>
        <p:nvSpPr>
          <p:cNvPr id="60418" name="Rectangle 2"/>
          <p:cNvSpPr>
            <a:spLocks/>
          </p:cNvSpPr>
          <p:nvPr/>
        </p:nvSpPr>
        <p:spPr bwMode="auto">
          <a:xfrm>
            <a:off x="819151" y="1123952"/>
            <a:ext cx="10210800" cy="1619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&lt;p&gt;&lt;label for="inp08"&gt;Tell us about yourself:&lt;</a:t>
            </a:r>
            <a:r>
              <a:rPr lang="en-US" altLang="en-US" sz="2100" dirty="0" err="1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br</a:t>
            </a: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/&gt;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&lt;</a:t>
            </a:r>
            <a:r>
              <a:rPr lang="en-US" altLang="en-US" sz="2100" dirty="0" err="1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textarea</a:t>
            </a: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rows="10" cols="40" id="inp08" name="</a:t>
            </a:r>
            <a:r>
              <a:rPr lang="en-US" altLang="en-US" sz="2100" dirty="0">
                <a:solidFill>
                  <a:srgbClr val="FF00FF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about</a:t>
            </a: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"&gt;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00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  I love building web sites </a:t>
            </a:r>
            <a:r>
              <a:rPr lang="en-US" altLang="en-US" sz="2100">
                <a:solidFill>
                  <a:srgbClr val="00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in Django and </a:t>
            </a:r>
            <a:r>
              <a:rPr lang="en-US" altLang="en-US" sz="2100" dirty="0">
                <a:solidFill>
                  <a:srgbClr val="00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MySQL.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&lt;/</a:t>
            </a:r>
            <a:r>
              <a:rPr lang="en-US" altLang="en-US" sz="2100" dirty="0" err="1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textarea</a:t>
            </a: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&lt;/p&gt;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3526" y="3241120"/>
            <a:ext cx="46529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Incoming POST data: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snack=peanuts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about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I love building web sites in Django and MySQL. 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err="1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dopost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=Submit</a:t>
            </a:r>
          </a:p>
        </p:txBody>
      </p:sp>
      <p:pic>
        <p:nvPicPr>
          <p:cNvPr id="8" name="Picture 7" descr="screenshot of a drop down menu question and a typing box for an open-ended question about &quot;Tell us about yourself&quot;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33" b="13125"/>
          <a:stretch/>
        </p:blipFill>
        <p:spPr>
          <a:xfrm>
            <a:off x="319089" y="3000375"/>
            <a:ext cx="6220112" cy="3159146"/>
          </a:xfrm>
          <a:prstGeom prst="rect">
            <a:avLst/>
          </a:prstGeom>
        </p:spPr>
      </p:pic>
      <p:sp>
        <p:nvSpPr>
          <p:cNvPr id="9" name="Rectangle 3"/>
          <p:cNvSpPr>
            <a:spLocks/>
          </p:cNvSpPr>
          <p:nvPr/>
        </p:nvSpPr>
        <p:spPr bwMode="auto">
          <a:xfrm>
            <a:off x="4300821" y="551006"/>
            <a:ext cx="75405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20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altLang="en-US" sz="20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altLang="en-US" sz="20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/html4.html</a:t>
            </a:r>
          </a:p>
        </p:txBody>
      </p:sp>
    </p:spTree>
    <p:extLst>
      <p:ext uri="{BB962C8B-B14F-4D97-AF65-F5344CB8AC3E}">
        <p14:creationId xmlns:p14="http://schemas.microsoft.com/office/powerpoint/2010/main" val="1167689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F3E5CB8-20C1-6A49-9AB5-48091F47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9161" y="1364813"/>
            <a:ext cx="103108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&lt;input type="submit" name="</a:t>
            </a:r>
            <a:r>
              <a:rPr lang="en-US" sz="20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dopost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" value="</a:t>
            </a:r>
            <a:r>
              <a:rPr lang="en-US" sz="20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"/&gt;</a:t>
            </a:r>
          </a:p>
          <a:p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&lt;input type="button"</a:t>
            </a:r>
          </a:p>
          <a:p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000" dirty="0" err="1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</a:rPr>
              <a:t>onclick</a:t>
            </a:r>
            <a:r>
              <a:rPr lang="en-US" sz="2000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sz="2000" dirty="0" err="1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</a:rPr>
              <a:t>location.href</a:t>
            </a:r>
            <a:r>
              <a:rPr lang="en-US" sz="2000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</a:rPr>
              <a:t>='http://www.dj4e.com/'; return false;"</a:t>
            </a:r>
          </a:p>
          <a:p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value="Escape"&gt;</a:t>
            </a:r>
          </a:p>
        </p:txBody>
      </p:sp>
      <p:pic>
        <p:nvPicPr>
          <p:cNvPr id="5" name="Picture 4" descr="Screenshot of a question &quot;Tell us about yourself&quot; and a typing box for users to answer this questio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92" b="9583"/>
          <a:stretch/>
        </p:blipFill>
        <p:spPr>
          <a:xfrm>
            <a:off x="551019" y="2993449"/>
            <a:ext cx="5523549" cy="27644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3526" y="3241120"/>
            <a:ext cx="46529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Incoming POST data: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snack=peanuts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about=I love building web sites in Django and MySQL. 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dopost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</a:p>
        </p:txBody>
      </p:sp>
      <p:sp>
        <p:nvSpPr>
          <p:cNvPr id="8" name="Rectangle 3"/>
          <p:cNvSpPr>
            <a:spLocks/>
          </p:cNvSpPr>
          <p:nvPr/>
        </p:nvSpPr>
        <p:spPr bwMode="auto">
          <a:xfrm>
            <a:off x="4300821" y="551006"/>
            <a:ext cx="75405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200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altLang="en-US" sz="20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altLang="en-US" sz="20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2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/html4.html</a:t>
            </a:r>
          </a:p>
        </p:txBody>
      </p:sp>
    </p:spTree>
    <p:extLst>
      <p:ext uri="{BB962C8B-B14F-4D97-AF65-F5344CB8AC3E}">
        <p14:creationId xmlns:p14="http://schemas.microsoft.com/office/powerpoint/2010/main" val="41824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HTML5 Input Types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3160713"/>
          </a:xfrm>
        </p:spPr>
        <p:txBody>
          <a:bodyPr/>
          <a:lstStyle/>
          <a:p>
            <a:pPr marL="827597"/>
            <a:r>
              <a:rPr lang="en-US" altLang="x-none" dirty="0"/>
              <a:t>HTML5 defined new input types</a:t>
            </a:r>
          </a:p>
          <a:p>
            <a:pPr marL="827597"/>
            <a:r>
              <a:rPr lang="en-US" altLang="x-none" dirty="0"/>
              <a:t>Not all browsers support all input types</a:t>
            </a:r>
          </a:p>
          <a:p>
            <a:pPr marL="827597"/>
            <a:r>
              <a:rPr lang="en-US" altLang="x-none" dirty="0"/>
              <a:t>They fall back to type="text"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00127" y="4170730"/>
            <a:ext cx="95869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</a:t>
            </a:r>
            <a:r>
              <a:rPr lang="en-US" altLang="x-none" sz="200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://samples.dj4e.com/</a:t>
            </a:r>
            <a:r>
              <a:rPr lang="en-US" altLang="x-none" sz="2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x-none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/html5</a:t>
            </a:r>
          </a:p>
          <a:p>
            <a:endParaRPr lang="en-US" altLang="x-none" sz="20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x-none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altLang="x-none" sz="2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x-none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altLang="x-none" sz="2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x-none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/html5.html</a:t>
            </a:r>
          </a:p>
          <a:p>
            <a:endParaRPr lang="en-US" altLang="x-none" sz="20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x-none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http://www.w3schools.com/html/html5_form_input_types.asp</a:t>
            </a:r>
          </a:p>
        </p:txBody>
      </p:sp>
    </p:spTree>
    <p:extLst>
      <p:ext uri="{BB962C8B-B14F-4D97-AF65-F5344CB8AC3E}">
        <p14:creationId xmlns:p14="http://schemas.microsoft.com/office/powerpoint/2010/main" val="84890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/>
              <a:t>Form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 licen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57325" y="5314950"/>
            <a:ext cx="3476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https://samples.dj4e.com/</a:t>
            </a:r>
            <a:r>
              <a:rPr lang="en-US" dirty="0" err="1"/>
              <a:t>getpost</a:t>
            </a:r>
            <a:r>
              <a:rPr lang="en-US" dirty="0"/>
              <a:t>/</a:t>
            </a:r>
          </a:p>
          <a:p>
            <a:r>
              <a:rPr lang="en-US" dirty="0"/>
              <a:t>https://samples.dj4e.com/form/</a:t>
            </a:r>
          </a:p>
        </p:txBody>
      </p:sp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145EE059-EF26-F742-B2CE-2EB382F1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endParaRPr lang="en-US" dirty="0"/>
          </a:p>
        </p:txBody>
      </p:sp>
      <p:sp>
        <p:nvSpPr>
          <p:cNvPr id="43009" name="Rectangle 1"/>
          <p:cNvSpPr>
            <a:spLocks/>
          </p:cNvSpPr>
          <p:nvPr/>
        </p:nvSpPr>
        <p:spPr bwMode="auto">
          <a:xfrm>
            <a:off x="266700" y="381001"/>
            <a:ext cx="11430000" cy="416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Select your favorite color: 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&lt;input type="</a:t>
            </a:r>
            <a:r>
              <a:rPr lang="en-US" altLang="x-none" sz="1867" dirty="0">
                <a:solidFill>
                  <a:srgbClr val="FF00FF"/>
                </a:solidFill>
                <a:latin typeface="Courier" charset="0"/>
                <a:ea typeface="ＭＳ Ｐゴシック" charset="-128"/>
                <a:sym typeface="Courier New Bold" charset="0"/>
              </a:rPr>
              <a:t>color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name="</a:t>
            </a:r>
            <a:r>
              <a:rPr lang="en-US" altLang="x-none" sz="1867" dirty="0" err="1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favcolor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value="#0000ff"&gt;&lt;</a:t>
            </a:r>
            <a:r>
              <a:rPr lang="en-US" altLang="x-none" sz="1867" dirty="0" err="1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br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/&gt;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Birthday: 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&lt;input type="</a:t>
            </a:r>
            <a:r>
              <a:rPr lang="en-US" altLang="x-none" sz="1867" dirty="0">
                <a:solidFill>
                  <a:srgbClr val="FF00FF"/>
                </a:solidFill>
                <a:latin typeface="Courier" charset="0"/>
                <a:ea typeface="ＭＳ Ｐゴシック" charset="-128"/>
                <a:sym typeface="Courier New Bold" charset="0"/>
              </a:rPr>
              <a:t>date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name="</a:t>
            </a:r>
            <a:r>
              <a:rPr lang="en-US" altLang="x-none" sz="1867" dirty="0" err="1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bday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value="2003-09-02"&gt;&lt;</a:t>
            </a:r>
            <a:r>
              <a:rPr lang="en-US" altLang="x-none" sz="1867" dirty="0" err="1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br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/&gt;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E-mail: 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&lt;input type="</a:t>
            </a:r>
            <a:r>
              <a:rPr lang="en-US" altLang="x-none" sz="1867" dirty="0">
                <a:solidFill>
                  <a:srgbClr val="FF00FF"/>
                </a:solidFill>
                <a:latin typeface="Courier" charset="0"/>
                <a:ea typeface="ＭＳ Ｐゴシック" charset="-128"/>
                <a:sym typeface="Courier New Bold" charset="0"/>
              </a:rPr>
              <a:t>email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name="email"&gt;&lt;</a:t>
            </a:r>
            <a:r>
              <a:rPr lang="en-US" altLang="x-none" sz="1867" dirty="0" err="1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br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/&gt;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Quantity (between 1 and 5): 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&lt;input type="</a:t>
            </a:r>
            <a:r>
              <a:rPr lang="en-US" altLang="x-none" sz="1867" dirty="0">
                <a:solidFill>
                  <a:srgbClr val="FF00FF"/>
                </a:solidFill>
                <a:latin typeface="Courier" charset="0"/>
                <a:ea typeface="ＭＳ Ｐゴシック" charset="-128"/>
                <a:sym typeface="Courier New Bold" charset="0"/>
              </a:rPr>
              <a:t>number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name="quantity" 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</a:t>
            </a:r>
            <a:r>
              <a:rPr lang="en-US" altLang="x-none" sz="1867" dirty="0">
                <a:solidFill>
                  <a:srgbClr val="00FFFF"/>
                </a:solidFill>
                <a:latin typeface="Courier" charset="0"/>
                <a:ea typeface="ＭＳ Ｐゴシック" charset="-128"/>
                <a:sym typeface="Courier New Bold" charset="0"/>
              </a:rPr>
              <a:t>min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="1" </a:t>
            </a:r>
            <a:r>
              <a:rPr lang="en-US" altLang="x-none" sz="1867" dirty="0">
                <a:solidFill>
                  <a:srgbClr val="00FFFF"/>
                </a:solidFill>
                <a:latin typeface="Courier" charset="0"/>
                <a:ea typeface="ＭＳ Ｐゴシック" charset="-128"/>
                <a:sym typeface="Courier New Bold" charset="0"/>
              </a:rPr>
              <a:t>max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="5"&gt;&lt;</a:t>
            </a:r>
            <a:r>
              <a:rPr lang="en-US" altLang="x-none" sz="1867" dirty="0" err="1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br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/&gt;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Add your homepage: 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&lt;input type="</a:t>
            </a:r>
            <a:r>
              <a:rPr lang="en-US" altLang="x-none" sz="1867" dirty="0" err="1">
                <a:solidFill>
                  <a:srgbClr val="FF00FF"/>
                </a:solidFill>
                <a:latin typeface="Courier" charset="0"/>
                <a:ea typeface="ＭＳ Ｐゴシック" charset="-128"/>
                <a:sym typeface="Courier New Bold" charset="0"/>
              </a:rPr>
              <a:t>url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name="homepage"&gt;&lt;</a:t>
            </a:r>
            <a:r>
              <a:rPr lang="en-US" altLang="x-none" sz="1867" dirty="0" err="1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br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&gt;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Transportation: 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&lt;input type="</a:t>
            </a:r>
            <a:r>
              <a:rPr lang="en-US" altLang="x-none" sz="1867" dirty="0">
                <a:solidFill>
                  <a:srgbClr val="FF00FF"/>
                </a:solidFill>
                <a:latin typeface="Courier" charset="0"/>
                <a:ea typeface="ＭＳ Ｐゴシック" charset="-128"/>
                <a:sym typeface="Courier New Bold" charset="0"/>
              </a:rPr>
              <a:t>flying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name="saucer"&gt;&lt;</a:t>
            </a:r>
            <a:r>
              <a:rPr lang="en-US" altLang="x-none" sz="1867" dirty="0" err="1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br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&gt;</a:t>
            </a:r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795729" y="5701396"/>
            <a:ext cx="52386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altLang="x-none" sz="1800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x-none" sz="18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/html5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641798" y="4544485"/>
            <a:ext cx="3546475" cy="66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867">
                <a:solidFill>
                  <a:srgbClr val="FF00FF"/>
                </a:solidFill>
              </a:rPr>
              <a:t>In-browser </a:t>
            </a:r>
            <a:r>
              <a:rPr lang="en-US" altLang="en-US" sz="1867" dirty="0">
                <a:solidFill>
                  <a:srgbClr val="FF00FF"/>
                </a:solidFill>
              </a:rPr>
              <a:t>validation happens when you press submit.</a:t>
            </a:r>
          </a:p>
        </p:txBody>
      </p:sp>
      <p:pic>
        <p:nvPicPr>
          <p:cNvPr id="2" name="Picture 1" descr="Screenshot of filled form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1" r="16771"/>
          <a:stretch/>
        </p:blipFill>
        <p:spPr>
          <a:xfrm>
            <a:off x="6563371" y="2060256"/>
            <a:ext cx="4666603" cy="479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52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Cross-Site-Request-Forgery (CSRF)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997226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 Attack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rogue site generates a page that includes form that posts data to a legitimate site where the user is logged in via a session cookie</a:t>
            </a:r>
          </a:p>
          <a:p>
            <a:r>
              <a:rPr lang="en-US" dirty="0"/>
              <a:t>The form is submitted to the legitimate site and the cookie is included</a:t>
            </a:r>
          </a:p>
          <a:p>
            <a:r>
              <a:rPr lang="en-US" dirty="0"/>
              <a:t>The legitimate site accepts the request because of the cookie value</a:t>
            </a:r>
          </a:p>
          <a:p>
            <a:endParaRPr lang="en-US" dirty="0"/>
          </a:p>
          <a:p>
            <a:r>
              <a:rPr lang="en-US" dirty="0"/>
              <a:t>Note that the rogue site does not need to know the cookie value </a:t>
            </a:r>
            <a:r>
              <a:rPr lang="mr-IN" dirty="0"/>
              <a:t>–</a:t>
            </a:r>
            <a:r>
              <a:rPr lang="en-US" dirty="0"/>
              <a:t> it just knows that the cookie will be sent on requests to the legitimate site</a:t>
            </a:r>
          </a:p>
        </p:txBody>
      </p:sp>
      <p:sp>
        <p:nvSpPr>
          <p:cNvPr id="6" name="Rectangle 5"/>
          <p:cNvSpPr/>
          <p:nvPr/>
        </p:nvSpPr>
        <p:spPr>
          <a:xfrm>
            <a:off x="5210580" y="5616060"/>
            <a:ext cx="6143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</a:t>
            </a:r>
            <a:r>
              <a:rPr lang="en-US" sz="2000" dirty="0" err="1">
                <a:solidFill>
                  <a:srgbClr val="FFFF00"/>
                </a:solidFill>
              </a:rPr>
              <a:t>en.wikipedia.org</a:t>
            </a:r>
            <a:r>
              <a:rPr lang="en-US" sz="2000" dirty="0">
                <a:solidFill>
                  <a:srgbClr val="FFFF00"/>
                </a:solidFill>
              </a:rPr>
              <a:t>/wiki/Cross-</a:t>
            </a:r>
            <a:r>
              <a:rPr lang="en-US" sz="2000" dirty="0" err="1">
                <a:solidFill>
                  <a:srgbClr val="FFFF00"/>
                </a:solidFill>
              </a:rPr>
              <a:t>site_request_forgery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59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 Defense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legitimate site chooses a large random number (the CSRF Token) and puts it in the session</a:t>
            </a:r>
          </a:p>
          <a:p>
            <a:r>
              <a:rPr lang="en-US" dirty="0"/>
              <a:t>When the legitimate site generates a POST form, it includes the CSRF Token as a hidden input field</a:t>
            </a:r>
          </a:p>
          <a:p>
            <a:r>
              <a:rPr lang="en-US" dirty="0"/>
              <a:t>When the form is submitted the CSRF Token is sent as well as the cookie</a:t>
            </a:r>
          </a:p>
          <a:p>
            <a:r>
              <a:rPr lang="en-US" dirty="0"/>
              <a:t>The site looks up the session and rejects the request if the incoming CSRF Token does not match the session's CSRF Token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10580" y="5616060"/>
            <a:ext cx="6143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</a:t>
            </a:r>
            <a:r>
              <a:rPr lang="en-US" sz="2000" dirty="0" err="1">
                <a:solidFill>
                  <a:srgbClr val="FFFF00"/>
                </a:solidFill>
              </a:rPr>
              <a:t>en.wikipedia.org</a:t>
            </a:r>
            <a:r>
              <a:rPr lang="en-US" sz="2000" dirty="0">
                <a:solidFill>
                  <a:srgbClr val="FFFF00"/>
                </a:solidFill>
              </a:rPr>
              <a:t>/wiki/Cross-</a:t>
            </a:r>
            <a:r>
              <a:rPr lang="en-US" sz="2000" dirty="0" err="1">
                <a:solidFill>
                  <a:srgbClr val="FFFF00"/>
                </a:solidFill>
              </a:rPr>
              <a:t>site_request_forgery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45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Time to Change a Student Grade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Browser</a:t>
            </a:r>
          </a:p>
        </p:txBody>
      </p:sp>
      <p:sp>
        <p:nvSpPr>
          <p:cNvPr id="7" name="Rectangle 6"/>
          <p:cNvSpPr/>
          <p:nvPr/>
        </p:nvSpPr>
        <p:spPr>
          <a:xfrm>
            <a:off x="8060338" y="1690688"/>
            <a:ext cx="1680371" cy="463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www.dj4e.com</a:t>
            </a:r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user: csev</a:t>
            </a:r>
          </a:p>
          <a:p>
            <a:pPr algn="ctr"/>
            <a:r>
              <a:rPr lang="en-US" dirty="0"/>
              <a:t>instructor: true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cookies</a:t>
            </a:r>
          </a:p>
          <a:p>
            <a:r>
              <a:rPr lang="en-US" dirty="0"/>
              <a:t>www.dj4e.com</a:t>
            </a:r>
          </a:p>
          <a:p>
            <a:r>
              <a:rPr lang="en-US" dirty="0" err="1"/>
              <a:t>sessid</a:t>
            </a:r>
            <a:r>
              <a:rPr lang="en-US" dirty="0"/>
              <a:t>: 42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4638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&lt;form method="post"</a:t>
            </a:r>
          </a:p>
          <a:p>
            <a:r>
              <a:rPr lang="en-US" dirty="0"/>
              <a:t>action="https://www.dj4e.com/grades/123"&gt;</a:t>
            </a:r>
          </a:p>
          <a:p>
            <a:r>
              <a:rPr lang="en-US" dirty="0"/>
              <a:t>&lt;input type="text" name="new-grade" </a:t>
            </a:r>
          </a:p>
          <a:p>
            <a:r>
              <a:rPr lang="en-US" dirty="0"/>
              <a:t>     value="0.5"&gt; </a:t>
            </a:r>
          </a:p>
          <a:p>
            <a:r>
              <a:rPr lang="en-US" dirty="0"/>
              <a:t>&lt;input type="submit"&gt;</a:t>
            </a:r>
          </a:p>
          <a:p>
            <a:r>
              <a:rPr lang="en-US" dirty="0"/>
              <a:t>&lt;/form&gt;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POST /grades/123</a:t>
            </a:r>
          </a:p>
          <a:p>
            <a:r>
              <a:rPr lang="en-US" dirty="0"/>
              <a:t>cookie: </a:t>
            </a:r>
            <a:r>
              <a:rPr lang="en-US" dirty="0" err="1"/>
              <a:t>sessid</a:t>
            </a:r>
            <a:r>
              <a:rPr lang="en-US" dirty="0"/>
              <a:t>=42</a:t>
            </a:r>
          </a:p>
          <a:p>
            <a:endParaRPr lang="en-US" dirty="0"/>
          </a:p>
          <a:p>
            <a:r>
              <a:rPr lang="en-US" dirty="0"/>
              <a:t>new-grade=0.5</a:t>
            </a:r>
          </a:p>
        </p:txBody>
      </p:sp>
      <p:cxnSp>
        <p:nvCxnSpPr>
          <p:cNvPr id="16" name="Straight Arrow Connector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3"/>
          </p:cNvCxnSpPr>
          <p:nvPr/>
        </p:nvCxnSpPr>
        <p:spPr>
          <a:xfrm flipV="1">
            <a:off x="7770819" y="5156195"/>
            <a:ext cx="1001706" cy="3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2"/>
          </p:cNvCxnSpPr>
          <p:nvPr/>
        </p:nvCxnSpPr>
        <p:spPr>
          <a:xfrm flipH="1">
            <a:off x="8787121" y="4241021"/>
            <a:ext cx="1295482" cy="91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1" idx="1"/>
          </p:cNvCxnSpPr>
          <p:nvPr/>
        </p:nvCxnSpPr>
        <p:spPr>
          <a:xfrm>
            <a:off x="8787121" y="5192133"/>
            <a:ext cx="1295482" cy="517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44923" y="1864963"/>
            <a:ext cx="1795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Page produced by legit server.</a:t>
            </a:r>
          </a:p>
        </p:txBody>
      </p:sp>
    </p:spTree>
    <p:extLst>
      <p:ext uri="{BB962C8B-B14F-4D97-AF65-F5344CB8AC3E}">
        <p14:creationId xmlns:p14="http://schemas.microsoft.com/office/powerpoint/2010/main" val="1267847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096B-05F5-47B3-BB50-3ACA1724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cached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48AFE-BF4A-4ECB-A8D7-23451BEFF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urw-din"/>
              </a:rPr>
              <a:t>Cache memory is an extremely fast memory type that acts as a buffer between RAM and the CPU. It holds </a:t>
            </a:r>
            <a:r>
              <a:rPr lang="en-US" b="0" i="0" dirty="0">
                <a:effectLst/>
                <a:highlight>
                  <a:srgbClr val="FF0000"/>
                </a:highlight>
                <a:latin typeface="urw-din"/>
              </a:rPr>
              <a:t>frequently requested data </a:t>
            </a:r>
            <a:r>
              <a:rPr lang="en-US" b="0" i="0" dirty="0">
                <a:effectLst/>
                <a:latin typeface="urw-din"/>
              </a:rPr>
              <a:t>and instructions so that they are immediately available to the CPU when needed.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929ED4-9582-4462-8CD4-B15A1D2A9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23" y="3578225"/>
            <a:ext cx="88487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32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C56C7-CFCA-4473-B360-5691902D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cached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F1C49-A845-4044-A1B2-E03BA0F48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Proxima Nova"/>
              </a:rPr>
              <a:t>Cached files are </a:t>
            </a:r>
            <a:r>
              <a:rPr lang="en-US" b="0" i="0" dirty="0">
                <a:solidFill>
                  <a:srgbClr val="FF0000"/>
                </a:solidFill>
                <a:effectLst/>
                <a:latin typeface="Proxima Nova"/>
              </a:rPr>
              <a:t>temporary files </a:t>
            </a:r>
            <a:r>
              <a:rPr lang="en-US" b="0" i="0" dirty="0">
                <a:effectLst/>
                <a:latin typeface="Proxima Nova"/>
              </a:rPr>
              <a:t>that your computer downloads and stores to save time in the future.</a:t>
            </a:r>
          </a:p>
          <a:p>
            <a:endParaRPr lang="en-US" dirty="0">
              <a:latin typeface="Proxima Nova"/>
            </a:endParaRPr>
          </a:p>
          <a:p>
            <a:r>
              <a:rPr lang="en-US" b="0" i="0" dirty="0">
                <a:effectLst/>
                <a:latin typeface="Proxima Nova"/>
              </a:rPr>
              <a:t>For example, when you visit a website, your browser downloads the images and saves them in a cache folder. The next time you visit the site, your browser quickly loads the data from the cache rather than downloading it again</a:t>
            </a:r>
          </a:p>
          <a:p>
            <a:endParaRPr lang="en-US" dirty="0">
              <a:latin typeface="Proxima Nova"/>
            </a:endParaRPr>
          </a:p>
          <a:p>
            <a:r>
              <a:rPr lang="en-US" b="0" i="0" dirty="0">
                <a:effectLst/>
                <a:latin typeface="Proxima Nova"/>
              </a:rPr>
              <a:t>Other apps such as photo and video editing software also create cached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71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(without CSRF)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Browser</a:t>
            </a:r>
          </a:p>
        </p:txBody>
      </p:sp>
      <p:sp>
        <p:nvSpPr>
          <p:cNvPr id="7" name="Rectangle 6"/>
          <p:cNvSpPr/>
          <p:nvPr/>
        </p:nvSpPr>
        <p:spPr>
          <a:xfrm>
            <a:off x="8060338" y="3986212"/>
            <a:ext cx="1680371" cy="2343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www.dj4e.com</a:t>
            </a:r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user: csev</a:t>
            </a:r>
          </a:p>
          <a:p>
            <a:pPr algn="ctr"/>
            <a:r>
              <a:rPr lang="en-US" dirty="0"/>
              <a:t>instructor: true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cookies</a:t>
            </a:r>
          </a:p>
          <a:p>
            <a:r>
              <a:rPr lang="en-US" dirty="0"/>
              <a:t>www.dj4e.com</a:t>
            </a:r>
          </a:p>
          <a:p>
            <a:r>
              <a:rPr lang="en-US" dirty="0" err="1"/>
              <a:t>sessid</a:t>
            </a:r>
            <a:r>
              <a:rPr lang="en-US" dirty="0"/>
              <a:t>: 42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4638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&lt;form method="post"</a:t>
            </a:r>
          </a:p>
          <a:p>
            <a:r>
              <a:rPr lang="en-US" dirty="0"/>
              <a:t>action="https://www.dj4e.com/grades/123"&gt;</a:t>
            </a:r>
          </a:p>
          <a:p>
            <a:r>
              <a:rPr lang="en-US" dirty="0"/>
              <a:t>&lt;input type="text" name="new-grade" </a:t>
            </a:r>
          </a:p>
          <a:p>
            <a:r>
              <a:rPr lang="en-US" dirty="0"/>
              <a:t>   value="</a:t>
            </a:r>
            <a:r>
              <a:rPr lang="en-US" dirty="0">
                <a:solidFill>
                  <a:srgbClr val="FFFF00"/>
                </a:solidFill>
              </a:rPr>
              <a:t>1.0</a:t>
            </a:r>
            <a:r>
              <a:rPr lang="en-US" dirty="0"/>
              <a:t>"&gt;</a:t>
            </a:r>
          </a:p>
          <a:p>
            <a:r>
              <a:rPr lang="en-US" dirty="0"/>
              <a:t>&lt;input type="submit"&gt;</a:t>
            </a:r>
          </a:p>
          <a:p>
            <a:r>
              <a:rPr lang="en-US" dirty="0"/>
              <a:t>&lt;/form&gt;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POST /grades/123</a:t>
            </a:r>
          </a:p>
          <a:p>
            <a:r>
              <a:rPr lang="en-US" dirty="0"/>
              <a:t>cookie: </a:t>
            </a:r>
            <a:r>
              <a:rPr lang="en-US" dirty="0" err="1"/>
              <a:t>sessid</a:t>
            </a:r>
            <a:r>
              <a:rPr lang="en-US" dirty="0"/>
              <a:t>=42</a:t>
            </a:r>
          </a:p>
          <a:p>
            <a:endParaRPr lang="en-US" dirty="0"/>
          </a:p>
          <a:p>
            <a:r>
              <a:rPr lang="en-US" dirty="0"/>
              <a:t>new-grade=</a:t>
            </a:r>
            <a:r>
              <a:rPr lang="en-US" dirty="0">
                <a:solidFill>
                  <a:srgbClr val="FFFF00"/>
                </a:solidFill>
              </a:rPr>
              <a:t>1.0</a:t>
            </a:r>
          </a:p>
        </p:txBody>
      </p:sp>
      <p:cxnSp>
        <p:nvCxnSpPr>
          <p:cNvPr id="16" name="Straight Arrow Connector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7" idx="1"/>
          </p:cNvCxnSpPr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3"/>
          </p:cNvCxnSpPr>
          <p:nvPr/>
        </p:nvCxnSpPr>
        <p:spPr>
          <a:xfrm flipV="1">
            <a:off x="7770819" y="5156195"/>
            <a:ext cx="1001706" cy="3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2"/>
          </p:cNvCxnSpPr>
          <p:nvPr/>
        </p:nvCxnSpPr>
        <p:spPr>
          <a:xfrm flipH="1">
            <a:off x="8787121" y="4241021"/>
            <a:ext cx="1295482" cy="91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060338" y="1690687"/>
            <a:ext cx="1680371" cy="18507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www.csrf.com</a:t>
            </a:r>
            <a:endParaRPr lang="en-US" dirty="0"/>
          </a:p>
        </p:txBody>
      </p:sp>
      <p:cxnSp>
        <p:nvCxnSpPr>
          <p:cNvPr id="19" name="Straight Arrow Connector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787121" y="5192133"/>
            <a:ext cx="1295482" cy="517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ightning Bolt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53621" y="4788355"/>
            <a:ext cx="614372" cy="698628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844923" y="1864963"/>
            <a:ext cx="1795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Page produced by rogue server.</a:t>
            </a:r>
          </a:p>
        </p:txBody>
      </p:sp>
    </p:spTree>
    <p:extLst>
      <p:ext uri="{BB962C8B-B14F-4D97-AF65-F5344CB8AC3E}">
        <p14:creationId xmlns:p14="http://schemas.microsoft.com/office/powerpoint/2010/main" val="715996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CSRF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Browser</a:t>
            </a:r>
          </a:p>
        </p:txBody>
      </p:sp>
      <p:sp>
        <p:nvSpPr>
          <p:cNvPr id="7" name="Rectangle 6"/>
          <p:cNvSpPr/>
          <p:nvPr/>
        </p:nvSpPr>
        <p:spPr>
          <a:xfrm>
            <a:off x="8060338" y="1690688"/>
            <a:ext cx="1680371" cy="463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www.dj4e.com</a:t>
            </a:r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user: csev</a:t>
            </a:r>
          </a:p>
          <a:p>
            <a:pPr algn="ctr"/>
            <a:r>
              <a:rPr lang="en-US" dirty="0"/>
              <a:t>instructor: true</a:t>
            </a:r>
          </a:p>
          <a:p>
            <a:pPr algn="ctr"/>
            <a:r>
              <a:rPr lang="en-US" dirty="0" err="1"/>
              <a:t>csrf</a:t>
            </a:r>
            <a:r>
              <a:rPr lang="en-US" dirty="0"/>
              <a:t>: 99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cookies</a:t>
            </a:r>
          </a:p>
          <a:p>
            <a:r>
              <a:rPr lang="en-US" dirty="0"/>
              <a:t>www.dj4e.com</a:t>
            </a:r>
          </a:p>
          <a:p>
            <a:r>
              <a:rPr lang="en-US" dirty="0" err="1"/>
              <a:t>sessid</a:t>
            </a:r>
            <a:r>
              <a:rPr lang="en-US" dirty="0"/>
              <a:t>: 42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6538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&lt;form method="post"</a:t>
            </a:r>
          </a:p>
          <a:p>
            <a:r>
              <a:rPr lang="en-US" dirty="0"/>
              <a:t>action="https://www.dj4e.com/grades/123"&gt;</a:t>
            </a:r>
          </a:p>
          <a:p>
            <a:r>
              <a:rPr lang="en-US" dirty="0"/>
              <a:t>&lt;input type="hidden" name="</a:t>
            </a:r>
            <a:r>
              <a:rPr lang="en-US" dirty="0" err="1"/>
              <a:t>csrf</a:t>
            </a:r>
            <a:r>
              <a:rPr lang="en-US" dirty="0"/>
              <a:t>" value="99"&gt;</a:t>
            </a:r>
          </a:p>
          <a:p>
            <a:r>
              <a:rPr lang="en-US" dirty="0"/>
              <a:t>&lt;input type="text" name="new-grade" </a:t>
            </a:r>
          </a:p>
          <a:p>
            <a:r>
              <a:rPr lang="en-US" dirty="0"/>
              <a:t>   value="</a:t>
            </a:r>
            <a:r>
              <a:rPr lang="en-US" dirty="0">
                <a:solidFill>
                  <a:srgbClr val="FFFF00"/>
                </a:solidFill>
              </a:rPr>
              <a:t>0.5</a:t>
            </a:r>
            <a:r>
              <a:rPr lang="en-US" dirty="0"/>
              <a:t>"&gt;</a:t>
            </a:r>
          </a:p>
          <a:p>
            <a:r>
              <a:rPr lang="en-US" dirty="0"/>
              <a:t>&lt;input type="submit"&gt;</a:t>
            </a:r>
          </a:p>
          <a:p>
            <a:r>
              <a:rPr lang="en-US" dirty="0"/>
              <a:t>&lt;/form&gt;</a:t>
            </a:r>
          </a:p>
          <a:p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POST /grades/123</a:t>
            </a:r>
          </a:p>
          <a:p>
            <a:r>
              <a:rPr lang="en-US" dirty="0"/>
              <a:t>cookie: </a:t>
            </a:r>
            <a:r>
              <a:rPr lang="en-US" dirty="0" err="1"/>
              <a:t>sessid</a:t>
            </a:r>
            <a:r>
              <a:rPr lang="en-US" dirty="0"/>
              <a:t>=42</a:t>
            </a:r>
          </a:p>
          <a:p>
            <a:endParaRPr lang="en-US" dirty="0"/>
          </a:p>
          <a:p>
            <a:r>
              <a:rPr lang="en-US" dirty="0"/>
              <a:t>new-grade=0.5</a:t>
            </a:r>
          </a:p>
          <a:p>
            <a:r>
              <a:rPr lang="en-US" dirty="0" err="1"/>
              <a:t>csrf</a:t>
            </a:r>
            <a:r>
              <a:rPr lang="en-US" dirty="0"/>
              <a:t>=99</a:t>
            </a:r>
          </a:p>
        </p:txBody>
      </p:sp>
      <p:cxnSp>
        <p:nvCxnSpPr>
          <p:cNvPr id="16" name="Straight Arrow Connector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3"/>
          </p:cNvCxnSpPr>
          <p:nvPr/>
        </p:nvCxnSpPr>
        <p:spPr>
          <a:xfrm flipV="1">
            <a:off x="7770819" y="5156195"/>
            <a:ext cx="1001706" cy="3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2"/>
          </p:cNvCxnSpPr>
          <p:nvPr/>
        </p:nvCxnSpPr>
        <p:spPr>
          <a:xfrm flipH="1">
            <a:off x="8787121" y="4241021"/>
            <a:ext cx="1295482" cy="91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787121" y="5192133"/>
            <a:ext cx="1295482" cy="517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2"/>
          </p:cNvCxnSpPr>
          <p:nvPr/>
        </p:nvCxnSpPr>
        <p:spPr>
          <a:xfrm flipH="1" flipV="1">
            <a:off x="8080240" y="2679739"/>
            <a:ext cx="2002363" cy="1561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44923" y="1864963"/>
            <a:ext cx="1795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Page produced by legit server.</a:t>
            </a:r>
          </a:p>
        </p:txBody>
      </p:sp>
    </p:spTree>
    <p:extLst>
      <p:ext uri="{BB962C8B-B14F-4D97-AF65-F5344CB8AC3E}">
        <p14:creationId xmlns:p14="http://schemas.microsoft.com/office/powerpoint/2010/main" val="1594554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 Attack Blocked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Browser</a:t>
            </a:r>
          </a:p>
        </p:txBody>
      </p:sp>
      <p:sp>
        <p:nvSpPr>
          <p:cNvPr id="7" name="Rectangle 6"/>
          <p:cNvSpPr/>
          <p:nvPr/>
        </p:nvSpPr>
        <p:spPr>
          <a:xfrm>
            <a:off x="8060338" y="3986212"/>
            <a:ext cx="1680371" cy="2343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www.dj4e.com</a:t>
            </a:r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user: csev</a:t>
            </a:r>
          </a:p>
          <a:p>
            <a:pPr algn="ctr"/>
            <a:r>
              <a:rPr lang="en-US" dirty="0"/>
              <a:t>instructor: true</a:t>
            </a:r>
          </a:p>
          <a:p>
            <a:pPr algn="ctr"/>
            <a:r>
              <a:rPr lang="en-US" dirty="0" err="1"/>
              <a:t>csrf</a:t>
            </a:r>
            <a:r>
              <a:rPr lang="en-US" dirty="0"/>
              <a:t>: 99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cookies</a:t>
            </a:r>
          </a:p>
          <a:p>
            <a:r>
              <a:rPr lang="en-US" dirty="0"/>
              <a:t>www.dj4e.com</a:t>
            </a:r>
          </a:p>
          <a:p>
            <a:r>
              <a:rPr lang="en-US" dirty="0" err="1"/>
              <a:t>sessid</a:t>
            </a:r>
            <a:r>
              <a:rPr lang="en-US" dirty="0"/>
              <a:t>: 42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6538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&lt;form method="post"</a:t>
            </a:r>
          </a:p>
          <a:p>
            <a:r>
              <a:rPr lang="en-US" dirty="0"/>
              <a:t>action="https://www.dj4e.com/grades/123"&gt;</a:t>
            </a:r>
          </a:p>
          <a:p>
            <a:r>
              <a:rPr lang="en-US" dirty="0"/>
              <a:t>&lt;input type="hidden" name="</a:t>
            </a:r>
            <a:r>
              <a:rPr lang="en-US" dirty="0" err="1"/>
              <a:t>csrf</a:t>
            </a:r>
            <a:r>
              <a:rPr lang="en-US" dirty="0"/>
              <a:t>" value="42"&gt;</a:t>
            </a:r>
          </a:p>
          <a:p>
            <a:r>
              <a:rPr lang="en-US" dirty="0"/>
              <a:t>&lt;input type="text" name="new-grade" </a:t>
            </a:r>
          </a:p>
          <a:p>
            <a:r>
              <a:rPr lang="en-US" dirty="0"/>
              <a:t>   value="</a:t>
            </a:r>
            <a:r>
              <a:rPr lang="en-US" dirty="0">
                <a:solidFill>
                  <a:srgbClr val="FFFF00"/>
                </a:solidFill>
              </a:rPr>
              <a:t>1.0</a:t>
            </a:r>
            <a:r>
              <a:rPr lang="en-US" dirty="0"/>
              <a:t>"&gt;</a:t>
            </a:r>
          </a:p>
          <a:p>
            <a:r>
              <a:rPr lang="en-US" dirty="0"/>
              <a:t>&lt;input type="submit"&gt;</a:t>
            </a:r>
          </a:p>
          <a:p>
            <a:r>
              <a:rPr lang="en-US" dirty="0"/>
              <a:t>&lt;/form&gt;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POST /grades/123</a:t>
            </a:r>
          </a:p>
          <a:p>
            <a:r>
              <a:rPr lang="en-US" dirty="0"/>
              <a:t>cookie: </a:t>
            </a:r>
            <a:r>
              <a:rPr lang="en-US" dirty="0" err="1"/>
              <a:t>sessid</a:t>
            </a:r>
            <a:r>
              <a:rPr lang="en-US" dirty="0"/>
              <a:t>=42</a:t>
            </a:r>
          </a:p>
          <a:p>
            <a:endParaRPr lang="en-US" dirty="0"/>
          </a:p>
          <a:p>
            <a:r>
              <a:rPr lang="en-US" dirty="0"/>
              <a:t>new-grade=1.0</a:t>
            </a:r>
          </a:p>
          <a:p>
            <a:r>
              <a:rPr lang="en-US" dirty="0" err="1"/>
              <a:t>csrf</a:t>
            </a:r>
            <a:r>
              <a:rPr lang="en-US" dirty="0"/>
              <a:t>=42</a:t>
            </a:r>
          </a:p>
        </p:txBody>
      </p:sp>
      <p:cxnSp>
        <p:nvCxnSpPr>
          <p:cNvPr id="16" name="Straight Arrow Connector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7" idx="1"/>
          </p:cNvCxnSpPr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3"/>
            <a:endCxn id="50" idx="3"/>
          </p:cNvCxnSpPr>
          <p:nvPr/>
        </p:nvCxnSpPr>
        <p:spPr>
          <a:xfrm flipV="1">
            <a:off x="7770819" y="5133141"/>
            <a:ext cx="688561" cy="58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2"/>
          </p:cNvCxnSpPr>
          <p:nvPr/>
        </p:nvCxnSpPr>
        <p:spPr>
          <a:xfrm flipH="1">
            <a:off x="9263915" y="4241021"/>
            <a:ext cx="818688" cy="474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060338" y="1690687"/>
            <a:ext cx="1680371" cy="18507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/>
              <a:t>www.csrf.com</a:t>
            </a:r>
            <a:endParaRPr lang="en-US" dirty="0"/>
          </a:p>
        </p:txBody>
      </p:sp>
      <p:sp>
        <p:nvSpPr>
          <p:cNvPr id="50" name="Hexagon 49"/>
          <p:cNvSpPr/>
          <p:nvPr/>
        </p:nvSpPr>
        <p:spPr>
          <a:xfrm>
            <a:off x="8459380" y="4715820"/>
            <a:ext cx="968184" cy="834641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STOP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44923" y="1864963"/>
            <a:ext cx="1795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Page produced by rogue server.</a:t>
            </a:r>
          </a:p>
        </p:txBody>
      </p:sp>
    </p:spTree>
    <p:extLst>
      <p:ext uri="{BB962C8B-B14F-4D97-AF65-F5344CB8AC3E}">
        <p14:creationId xmlns:p14="http://schemas.microsoft.com/office/powerpoint/2010/main" val="27272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Forms gather data and send it to the server</a:t>
            </a:r>
          </a:p>
        </p:txBody>
      </p:sp>
      <p:pic>
        <p:nvPicPr>
          <p:cNvPr id="5" name="Picture 4" descr="Screenshot of a web page showing a form and a submit botto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90"/>
          <a:stretch/>
        </p:blipFill>
        <p:spPr>
          <a:xfrm>
            <a:off x="4309461" y="1033501"/>
            <a:ext cx="7094538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24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F6EAB2DE-5524-DB4E-BFB4-2446E940837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CSRF</a:t>
            </a:r>
            <a:r>
              <a:rPr lang="zh-CN" altLang="en-US" dirty="0"/>
              <a:t> </a:t>
            </a:r>
            <a:r>
              <a:rPr lang="en-US" altLang="zh-CN" dirty="0"/>
              <a:t>Attack</a:t>
            </a:r>
            <a:r>
              <a:rPr lang="zh-CN" altLang="en-US" dirty="0"/>
              <a:t> </a:t>
            </a:r>
            <a:r>
              <a:rPr lang="en-US" altLang="zh-CN" dirty="0"/>
              <a:t>Blocked</a:t>
            </a:r>
            <a:endParaRPr lang="en-US" dirty="0"/>
          </a:p>
        </p:txBody>
      </p:sp>
      <p:pic>
        <p:nvPicPr>
          <p:cNvPr id="4" name="Picture 3" descr="screenshot of a wab page showing Forbidden (403)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02" y="0"/>
            <a:ext cx="7907018" cy="5886450"/>
          </a:xfrm>
          <a:prstGeom prst="rect">
            <a:avLst/>
          </a:prstGeom>
        </p:spPr>
      </p:pic>
      <p:pic>
        <p:nvPicPr>
          <p:cNvPr id="2" name="Picture 1" descr="screenshot of a wab page showing Forbidden (403)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37" y="3171824"/>
            <a:ext cx="59912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4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CSRF defense in Django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1875"/>
          </a:xfrm>
        </p:spPr>
        <p:txBody>
          <a:bodyPr/>
          <a:lstStyle/>
          <a:p>
            <a:r>
              <a:rPr lang="en-US" dirty="0"/>
              <a:t>Django has built in support to generate, use, and check CSRF Tokens</a:t>
            </a:r>
          </a:p>
          <a:p>
            <a:r>
              <a:rPr lang="en-US" dirty="0"/>
              <a:t>Activated by default in </a:t>
            </a:r>
            <a:r>
              <a:rPr lang="en-US" dirty="0" err="1">
                <a:solidFill>
                  <a:srgbClr val="FFFF00"/>
                </a:solidFill>
              </a:rPr>
              <a:t>settings.py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28776" y="2857500"/>
            <a:ext cx="87318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MIDDLEWARE = [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django.middleware.security.SecurityMiddleware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django.contrib.sessions.middleware.SessionMiddleware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django.middleware.common.CommonMiddleware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django.middleware.csrf.CsrfViewMiddleware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django.contrib.auth.middleware.AuthenticationMiddleware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django.contrib.messages.middleware.MessageMiddleware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django.middleware.clickjacking.XFrameOptionsMiddleware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25909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CSRF in forms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62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</a:t>
            </a:r>
            <a:r>
              <a:rPr lang="mr-IN" dirty="0"/>
              <a:t>…</a:t>
            </a:r>
            <a:r>
              <a:rPr lang="en-US" dirty="0"/>
              <a:t>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6280" y="1690688"/>
            <a:ext cx="10379440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@</a:t>
            </a:r>
            <a:r>
              <a:rPr lang="en-US" sz="20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csrf_exempt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postform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(request):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= </a:t>
            </a:r>
            <a:r>
              <a:rPr lang="en-US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"""&lt;p&gt;Impossible POST guessing game...&lt;/p&gt;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sz="20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mr-IN" sz="20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="POST"</a:t>
            </a:r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&lt;p&gt;&lt;label for="guess"&gt;Input Guess&lt;/label&gt;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&lt;input type="text" name="guess" size="40" id="guess"/&gt;&lt;/p&gt;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sz="20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sz="20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"/&gt;</a:t>
            </a:r>
            <a:endParaRPr lang="mr-IN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&lt;/</a:t>
            </a:r>
            <a:r>
              <a:rPr lang="mr-IN" sz="20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&gt;"""</a:t>
            </a:r>
            <a:endParaRPr lang="mr-IN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+=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dumpdata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'POST'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(response)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37755" y="827852"/>
            <a:ext cx="34465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dj4e-samples/</a:t>
            </a:r>
            <a:r>
              <a:rPr lang="en-US" sz="2000" dirty="0" err="1">
                <a:solidFill>
                  <a:srgbClr val="FFFF00"/>
                </a:solidFill>
              </a:rPr>
              <a:t>getpost</a:t>
            </a:r>
            <a:r>
              <a:rPr lang="en-US" sz="2000" dirty="0">
                <a:solidFill>
                  <a:srgbClr val="FFFF00"/>
                </a:solidFill>
              </a:rPr>
              <a:t>/</a:t>
            </a:r>
            <a:r>
              <a:rPr lang="en-US" sz="2000" dirty="0" err="1">
                <a:solidFill>
                  <a:srgbClr val="FFFF00"/>
                </a:solidFill>
              </a:rPr>
              <a:t>views.py</a:t>
            </a:r>
            <a:endParaRPr lang="en-US" sz="2000" dirty="0">
              <a:solidFill>
                <a:srgbClr val="FFFF00"/>
              </a:solidFill>
            </a:endParaRPr>
          </a:p>
        </p:txBody>
      </p:sp>
      <p:cxnSp>
        <p:nvCxnSpPr>
          <p:cNvPr id="3" name="Straight Arrow Connecto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028950" y="1114425"/>
            <a:ext cx="3186113" cy="8286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0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98498680-1CE1-3149-8F75-30EC85D9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CSRF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12360" y="686866"/>
            <a:ext cx="46643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https://samples.dj4e.com/</a:t>
            </a:r>
            <a:r>
              <a:rPr lang="en-US" sz="2000" dirty="0" err="1">
                <a:solidFill>
                  <a:srgbClr val="FFFF00"/>
                </a:solidFill>
              </a:rPr>
              <a:t>getpost</a:t>
            </a:r>
            <a:r>
              <a:rPr lang="en-US" sz="2000" dirty="0">
                <a:solidFill>
                  <a:srgbClr val="FFFF00"/>
                </a:solidFill>
              </a:rPr>
              <a:t>/</a:t>
            </a:r>
            <a:r>
              <a:rPr lang="en-US" sz="2000" dirty="0" err="1">
                <a:solidFill>
                  <a:srgbClr val="FFFF00"/>
                </a:solidFill>
              </a:rPr>
              <a:t>failform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8776" y="2058199"/>
            <a:ext cx="10167938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failform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"""&lt;p&gt;CSRF Fail guessing game...&lt;/p&gt;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&lt;p&gt;&lt;label for="guess"&gt;Input Guess&lt;/label&gt;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&lt;input type="text" name="guess" size="40" id="guess"/&gt;&lt;/p&gt;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"/&gt;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&lt;/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&gt;"""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+=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dumpdata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'POST'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(response)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259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A7F2AB4-632A-2847-9D43-A5E40776150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CSRF</a:t>
            </a:r>
            <a:endParaRPr lang="en-US" dirty="0"/>
          </a:p>
        </p:txBody>
      </p:sp>
      <p:pic>
        <p:nvPicPr>
          <p:cNvPr id="4" name="Picture 3" descr="screenshot of a form and a button Submit Quer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333500"/>
            <a:ext cx="9309100" cy="4178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12360" y="686866"/>
            <a:ext cx="46643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https://samples.dj4e.com/</a:t>
            </a:r>
            <a:r>
              <a:rPr lang="en-US" sz="2000" dirty="0" err="1">
                <a:solidFill>
                  <a:srgbClr val="FFFF00"/>
                </a:solidFill>
              </a:rPr>
              <a:t>getpost</a:t>
            </a:r>
            <a:r>
              <a:rPr lang="en-US" sz="2000" dirty="0">
                <a:solidFill>
                  <a:srgbClr val="FFFF00"/>
                </a:solidFill>
              </a:rPr>
              <a:t>/</a:t>
            </a:r>
            <a:r>
              <a:rPr lang="en-US" sz="2000" dirty="0" err="1">
                <a:solidFill>
                  <a:srgbClr val="FFFF00"/>
                </a:solidFill>
              </a:rPr>
              <a:t>failform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60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3627176B-2AB1-444D-BB99-6DCE3C758F5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CSRF</a:t>
            </a:r>
            <a:endParaRPr lang="en-US" dirty="0"/>
          </a:p>
        </p:txBody>
      </p:sp>
      <p:pic>
        <p:nvPicPr>
          <p:cNvPr id="4" name="Picture 3" descr="screenshot of a wab page showing Forbidden (403)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02" y="0"/>
            <a:ext cx="7907018" cy="5886450"/>
          </a:xfrm>
          <a:prstGeom prst="rect">
            <a:avLst/>
          </a:prstGeom>
        </p:spPr>
      </p:pic>
      <p:pic>
        <p:nvPicPr>
          <p:cNvPr id="2" name="Picture 1" descr="screenshot of a wab page showing Forbidden (403)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37" y="3171824"/>
            <a:ext cx="59912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037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71817332-8B25-A246-9A95-E8E05C5C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CSRF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12360" y="686866"/>
            <a:ext cx="47200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https://samples.dj4e.com/</a:t>
            </a:r>
            <a:r>
              <a:rPr lang="en-US" sz="2000" dirty="0" err="1">
                <a:solidFill>
                  <a:srgbClr val="FFFF00"/>
                </a:solidFill>
              </a:rPr>
              <a:t>getpost</a:t>
            </a:r>
            <a:r>
              <a:rPr lang="en-US" sz="2000" dirty="0">
                <a:solidFill>
                  <a:srgbClr val="FFFF00"/>
                </a:solidFill>
              </a:rPr>
              <a:t>/</a:t>
            </a:r>
            <a:r>
              <a:rPr lang="en-US" sz="2000" dirty="0" err="1">
                <a:solidFill>
                  <a:srgbClr val="FFFF00"/>
                </a:solidFill>
              </a:rPr>
              <a:t>csrfform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8776" y="1315249"/>
            <a:ext cx="10167938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django.middleware.csrf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get_token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csrfform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"""&lt;p&gt;CSRF Success guessing game...&lt;/p&gt;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="POST"&gt;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&lt;p&gt;&lt;label for="guess"&gt;Input Guess&lt;/label&gt;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&lt;input type="text" name="guess" size="40" id="guess"/&gt;&lt;/p&gt;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&lt;input type="hidden" name="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csrfmiddlewaretoken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 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="__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token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__"/&gt; 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"/&gt;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&lt;/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&gt;"""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token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get_token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response.replace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'__token__'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html.escape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(token))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+=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dumpdata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'POST'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(response)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2527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8657A0A-7198-6F46-9F4E-94DC4220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CSRF</a:t>
            </a:r>
            <a:endParaRPr lang="en-US" dirty="0"/>
          </a:p>
        </p:txBody>
      </p:sp>
      <p:pic>
        <p:nvPicPr>
          <p:cNvPr id="3" name="Picture 2" descr="screenshot of a form and a button Submit Query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47"/>
          <a:stretch/>
        </p:blipFill>
        <p:spPr>
          <a:xfrm>
            <a:off x="293687" y="168275"/>
            <a:ext cx="10490200" cy="29321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25488" y="3381276"/>
            <a:ext cx="10615612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&lt;p&gt;CSRF Success guessing game...&lt;/p&gt;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&lt;form method="POST"&gt;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&lt;p&gt;&lt;label for="guess"&gt;Input Guess&lt;/label&gt;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&lt;input type="text" name="guess" size="40" id="guess"/&gt;&lt;/p&gt;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&lt;input type="hidden" name="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csrfmiddlewaretoken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"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  value="fSv596BjrYhRoBkJO08jWm0h3TrTxqiIj5x32K0vXgHaHjSlX33UCJfz52b0CVa2"/&gt;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&lt;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input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type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="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submit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"/&gt;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</a:rPr>
              <a:t>&lt;/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form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99286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9AEC6D1-BEFF-D844-BA56-771B0DCE6D7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CSRF</a:t>
            </a:r>
            <a:endParaRPr lang="en-US" dirty="0"/>
          </a:p>
        </p:txBody>
      </p:sp>
      <p:pic>
        <p:nvPicPr>
          <p:cNvPr id="4" name="Picture 3" descr="screenshot of a form and a button Submit Quer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1168400"/>
            <a:ext cx="104902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1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5600" dirty="0">
                <a:solidFill>
                  <a:srgbClr val="FFCC66"/>
                </a:solidFill>
              </a:rPr>
              <a:t>Forms GET vs. POST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725"/>
              </a:spcBef>
              <a:buNone/>
              <a:defRPr/>
            </a:pPr>
            <a:r>
              <a:rPr lang="en-US" sz="2851" dirty="0"/>
              <a:t>Two ways the browser can send parameters to the web server</a:t>
            </a:r>
          </a:p>
          <a:p>
            <a:pPr marL="979991" lvl="2" indent="-457189">
              <a:spcBef>
                <a:spcPts val="1725"/>
              </a:spcBef>
              <a:defRPr/>
            </a:pPr>
            <a:r>
              <a:rPr lang="en-US" sz="2851" dirty="0">
                <a:solidFill>
                  <a:srgbClr val="00FF00"/>
                </a:solidFill>
              </a:rPr>
              <a:t>GET</a:t>
            </a:r>
            <a:r>
              <a:rPr lang="en-US" sz="2851" dirty="0"/>
              <a:t> - Parameters are placed on the URL which is retrieved.</a:t>
            </a:r>
          </a:p>
          <a:p>
            <a:pPr marL="979991" lvl="2" indent="-457189">
              <a:spcBef>
                <a:spcPts val="1725"/>
              </a:spcBef>
              <a:defRPr/>
            </a:pPr>
            <a:r>
              <a:rPr lang="en-US" sz="2851" dirty="0">
                <a:solidFill>
                  <a:srgbClr val="00FF00"/>
                </a:solidFill>
              </a:rPr>
              <a:t>POST</a:t>
            </a:r>
            <a:r>
              <a:rPr lang="en-US" sz="2851" dirty="0"/>
              <a:t> - The URL is retrieved and parameters are appended to the request in the the HTTP connection.</a:t>
            </a:r>
          </a:p>
        </p:txBody>
      </p:sp>
    </p:spTree>
    <p:extLst>
      <p:ext uri="{BB962C8B-B14F-4D97-AF65-F5344CB8AC3E}">
        <p14:creationId xmlns:p14="http://schemas.microsoft.com/office/powerpoint/2010/main" val="3117313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CSRF in Templates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862138"/>
            <a:ext cx="10969670" cy="378565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2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Guessing game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message %}</a:t>
            </a:r>
          </a:p>
          <a:p>
            <a:r>
              <a:rPr lang="mr-IN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2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2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message</a:t>
            </a:r>
            <a:r>
              <a:rPr lang="mr-IN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2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2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2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"post"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 Guess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2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csrf_token</a:t>
            </a:r>
            <a:r>
              <a:rPr lang="en-US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"text"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size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"40"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/&gt;&lt;/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"submit"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  <a:endParaRPr lang="en-US" sz="2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2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0" y="1986238"/>
            <a:ext cx="57039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dj4e-samples/</a:t>
            </a:r>
            <a:r>
              <a:rPr lang="en-US" sz="2000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/templates/</a:t>
            </a:r>
            <a:r>
              <a:rPr lang="en-US" sz="2000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/</a:t>
            </a:r>
            <a:r>
              <a:rPr lang="en-US" sz="2000" dirty="0" err="1">
                <a:solidFill>
                  <a:srgbClr val="0500FF"/>
                </a:solidFill>
                <a:ea typeface="Courier" charset="0"/>
                <a:cs typeface="Courier" charset="0"/>
              </a:rPr>
              <a:t>guess.html</a:t>
            </a:r>
            <a:endParaRPr lang="en-US" sz="2000" dirty="0">
              <a:solidFill>
                <a:srgbClr val="0500FF"/>
              </a:solidFill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5788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Code for Guesses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1690688"/>
            <a:ext cx="91440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Call as </a:t>
            </a:r>
            <a:r>
              <a:rPr lang="en-US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checkguess</a:t>
            </a:r>
            <a:r>
              <a:rPr lang="en-US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('42')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checkguess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(guess) 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guess 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try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guess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&lt;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Guess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too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low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guess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&gt;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'Guess too high'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Congratulations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!'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except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'Bad format for guess:'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html.escape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(guess)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54948" y="843241"/>
            <a:ext cx="311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FFFF00"/>
                </a:solidFill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0118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082290B3-30F5-184B-A0A4-682141F4670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CSRF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4839" y="720626"/>
            <a:ext cx="10139362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ClassyView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guess.html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guess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request.POST.get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'guess'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checkguess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(guess)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guess.html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{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'message'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6360" y="720626"/>
            <a:ext cx="311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500FF"/>
                </a:solidFill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0500FF"/>
                </a:solidFill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0500FF"/>
                </a:solidFill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0500FF"/>
              </a:solidFill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4839" y="3346239"/>
            <a:ext cx="7343677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6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Guessing game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message %}</a:t>
            </a:r>
          </a:p>
          <a:p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message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"post"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 Guess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csrf_token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"text"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size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"40"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/&gt;&lt;/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"submit"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96549" y="3484009"/>
            <a:ext cx="5703934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dj4e-samples/</a:t>
            </a:r>
            <a:r>
              <a:rPr lang="en-US" sz="2000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/templates/</a:t>
            </a:r>
            <a:r>
              <a:rPr lang="en-US" sz="2000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/</a:t>
            </a:r>
            <a:r>
              <a:rPr lang="en-US" sz="2000" dirty="0" err="1">
                <a:solidFill>
                  <a:srgbClr val="0500FF"/>
                </a:solidFill>
                <a:ea typeface="Courier" charset="0"/>
                <a:cs typeface="Courier" charset="0"/>
              </a:rPr>
              <a:t>guess.html</a:t>
            </a:r>
            <a:endParaRPr lang="en-US" sz="2000" dirty="0">
              <a:solidFill>
                <a:srgbClr val="0500FF"/>
              </a:solidFill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238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EEE283C-5DE7-B94B-BB73-D606EC78D78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CSRF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4839" y="720626"/>
            <a:ext cx="10139362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ClassyView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guess.html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guess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request.POST.get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'guess'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checkguess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(guess)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guess.html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{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'message'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8" name="Picture 7" descr="screenshot of a form and a button Submit Query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92"/>
          <a:stretch/>
        </p:blipFill>
        <p:spPr>
          <a:xfrm>
            <a:off x="1117601" y="3028950"/>
            <a:ext cx="9626600" cy="28717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31258" y="4663976"/>
            <a:ext cx="401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500FF"/>
                </a:solidFill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0500FF"/>
                </a:solidFill>
                <a:ea typeface="Courier" charset="0"/>
                <a:cs typeface="Courier" charset="0"/>
              </a:rPr>
              <a:t>/classy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6360" y="720626"/>
            <a:ext cx="311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500FF"/>
                </a:solidFill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0500FF"/>
                </a:solidFill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0500FF"/>
                </a:solidFill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0500FF"/>
              </a:solidFill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38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2F9E2F0-B334-E74B-B19D-D3E9A668763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CSRF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3456" y="3100388"/>
            <a:ext cx="10225088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&lt;p&gt;Guessing game&lt;/p&gt;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&lt;form method="post"&gt;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&lt;p&gt;&lt;label for="guess"&gt;Input Guess&lt;/label&gt;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&lt;input type="hidden" name="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csrfmiddlewaretoken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value="1oV2XIi9kNx710Lcu9V4rf0TmMsAZm9w5BX0QmHlQ5XqkIjODcQF7CfboVcH4R1Q"&gt;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&lt;input type="text" name="guess" size="40" id="guess"/&gt;&lt;/p&gt;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&lt;input type="submit"/&gt;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</p:txBody>
      </p:sp>
      <p:pic>
        <p:nvPicPr>
          <p:cNvPr id="6" name="Picture 5" descr="screenshot of a form and a button Submit Query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20" r="43041" b="29992"/>
          <a:stretch/>
        </p:blipFill>
        <p:spPr>
          <a:xfrm>
            <a:off x="477793" y="1218802"/>
            <a:ext cx="6829984" cy="16906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3456" y="658573"/>
            <a:ext cx="401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FFFF00"/>
                </a:solidFill>
                <a:ea typeface="Courier" charset="0"/>
                <a:cs typeface="Courier" charset="0"/>
              </a:rPr>
              <a:t>/classy</a:t>
            </a:r>
          </a:p>
        </p:txBody>
      </p:sp>
    </p:spTree>
    <p:extLst>
      <p:ext uri="{BB962C8B-B14F-4D97-AF65-F5344CB8AC3E}">
        <p14:creationId xmlns:p14="http://schemas.microsoft.com/office/powerpoint/2010/main" val="3721860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795A5F99-5A29-224B-B6E4-0C0A3CED063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CSRF</a:t>
            </a:r>
            <a:endParaRPr lang="en-US" dirty="0"/>
          </a:p>
        </p:txBody>
      </p:sp>
      <p:pic>
        <p:nvPicPr>
          <p:cNvPr id="2" name="Picture 1" descr="screenshot of a form and a button Submit Quer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371600"/>
            <a:ext cx="9626600" cy="4102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73244" y="773668"/>
            <a:ext cx="44455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ea typeface="Courier" charset="0"/>
                <a:cs typeface="Courier" charset="0"/>
              </a:rPr>
              <a:t>https://samples.dj4e.com/</a:t>
            </a:r>
            <a:r>
              <a:rPr lang="en-US" sz="2000" dirty="0" err="1">
                <a:solidFill>
                  <a:srgbClr val="FFFF00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>
                <a:solidFill>
                  <a:srgbClr val="FFFF00"/>
                </a:solidFill>
                <a:ea typeface="Courier" charset="0"/>
                <a:cs typeface="Courier" charset="0"/>
              </a:rPr>
              <a:t>/classy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1670" y="5409912"/>
            <a:ext cx="1888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FF00"/>
                </a:solidFill>
              </a:rPr>
              <a:t>Success!!!!!</a:t>
            </a:r>
          </a:p>
        </p:txBody>
      </p:sp>
    </p:spTree>
    <p:extLst>
      <p:ext uri="{BB962C8B-B14F-4D97-AF65-F5344CB8AC3E}">
        <p14:creationId xmlns:p14="http://schemas.microsoft.com/office/powerpoint/2010/main" val="2156840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POST-Refresh </a:t>
            </a:r>
            <a:r>
              <a:rPr lang="mr-IN" dirty="0"/>
              <a:t>…</a:t>
            </a:r>
            <a:r>
              <a:rPr lang="en-US" dirty="0"/>
              <a:t> Oops!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651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of a form and a button Submit Quer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371600"/>
            <a:ext cx="9626600" cy="4102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10262" y="2990646"/>
            <a:ext cx="44455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https://samples.dj4e.com/</a:t>
            </a:r>
            <a:r>
              <a:rPr lang="en-US" sz="2000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/classy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1670" y="5409912"/>
            <a:ext cx="1888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FF00"/>
                </a:solidFill>
              </a:rPr>
              <a:t>Success!!!!!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this?</a:t>
            </a:r>
          </a:p>
        </p:txBody>
      </p:sp>
    </p:spTree>
    <p:extLst>
      <p:ext uri="{BB962C8B-B14F-4D97-AF65-F5344CB8AC3E}">
        <p14:creationId xmlns:p14="http://schemas.microsoft.com/office/powerpoint/2010/main" val="8350020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FFCC66"/>
                </a:solidFill>
              </a:rPr>
              <a:t>POST / Refresh /</a:t>
            </a:r>
            <a:r>
              <a:rPr lang="en-US" altLang="x-none">
                <a:solidFill>
                  <a:srgbClr val="00FF00"/>
                </a:solidFill>
              </a:rPr>
              <a:t> </a:t>
            </a:r>
            <a:r>
              <a:rPr lang="en-US" altLang="x-none">
                <a:solidFill>
                  <a:srgbClr val="FF0000"/>
                </a:solidFill>
                <a:sym typeface="Wingdings" charset="2"/>
              </a:rPr>
              <a:t></a:t>
            </a:r>
            <a:endParaRPr lang="en-US" altLang="x-none">
              <a:solidFill>
                <a:srgbClr val="FF0000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Once you do a POST and receive 200 status + a page of HTML, if you tell the browser to refresh, the browser will re-send the POST data a second time.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The user gets a browser pop-up that tries to explain what is about to happen.</a:t>
            </a:r>
          </a:p>
        </p:txBody>
      </p:sp>
    </p:spTree>
    <p:extLst>
      <p:ext uri="{BB962C8B-B14F-4D97-AF65-F5344CB8AC3E}">
        <p14:creationId xmlns:p14="http://schemas.microsoft.com/office/powerpoint/2010/main" val="6927541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D1710B8-4898-3F4E-B130-6FC1BFB4ABE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POST</a:t>
            </a:r>
            <a:endParaRPr lang="en-US" dirty="0"/>
          </a:p>
        </p:txBody>
      </p:sp>
      <p:pic>
        <p:nvPicPr>
          <p:cNvPr id="4" name="Picture 3" descr="screenshot of a form and a button Submit Quer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" y="114300"/>
            <a:ext cx="7975601" cy="3398574"/>
          </a:xfrm>
          <a:prstGeom prst="rect">
            <a:avLst/>
          </a:prstGeom>
        </p:spPr>
      </p:pic>
      <p:pic>
        <p:nvPicPr>
          <p:cNvPr id="5" name="Picture 4" descr="screenshot of a pop-up message read as &quot;To display this page, Firefox must send information that will repeat any action (such as a search or order confirmation) that was performed earlier.&quot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6" y="2986088"/>
            <a:ext cx="7975601" cy="33985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67087" y="1442052"/>
            <a:ext cx="44455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https://samples.dj4e.com/</a:t>
            </a:r>
            <a:r>
              <a:rPr lang="en-US" sz="2000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/classy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43887" y="980387"/>
            <a:ext cx="1816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Make a POST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3400" y="2632766"/>
            <a:ext cx="1856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Press Refresh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43887" y="1806576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See Success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23400" y="4555874"/>
            <a:ext cx="2438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Yucky Message </a:t>
            </a:r>
            <a:r>
              <a:rPr lang="en-US" sz="2400" dirty="0">
                <a:sym typeface="Wingdings"/>
              </a:rPr>
              <a:t>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258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Code </a:t>
            </a:r>
            <a:r>
              <a:rPr lang="mr-IN" dirty="0"/>
              <a:t>–</a:t>
            </a:r>
            <a:r>
              <a:rPr lang="en-US" dirty="0"/>
              <a:t> Dump a Dictionary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1082040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# Call as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dumpdata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('GET',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request.GET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C1651C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dumpdata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(place, data) 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retval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&gt;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retval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'&lt;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Incoming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place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:&lt;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  <a:r>
              <a:rPr lang="mr-IN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key, value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data.items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retval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html.escape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key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'='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html.escape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'&lt;/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retval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'&lt;/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retval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4860161"/>
            <a:ext cx="311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getpost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32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 dirty="0">
                <a:solidFill>
                  <a:srgbClr val="FFCC66"/>
                </a:solidFill>
              </a:rPr>
              <a:t>Don't Allow Double Posts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Typically POST requests are adding or modifying data whilst GET requests view data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It may be dangerous to do the same POST twice (say withdrawing funds from a bank account)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So the browser insists on asking the user (out of your control)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Kind of an ugly UX / bad usability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As developers we work so this never can happen</a:t>
            </a:r>
          </a:p>
        </p:txBody>
      </p:sp>
    </p:spTree>
    <p:extLst>
      <p:ext uri="{BB962C8B-B14F-4D97-AF65-F5344CB8AC3E}">
        <p14:creationId xmlns:p14="http://schemas.microsoft.com/office/powerpoint/2010/main" val="20128048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POST-REDIRECT-GET-Refresh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904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B4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 eaLnBrk="1" hangingPunct="1"/>
            <a:r>
              <a:rPr lang="en-US" altLang="x-none" sz="2600">
                <a:solidFill>
                  <a:srgbClr val="FFFFFF"/>
                </a:solidFill>
              </a:rPr>
              <a:t>POST Redirect Rule</a:t>
            </a:r>
          </a:p>
        </p:txBody>
      </p:sp>
      <p:pic>
        <p:nvPicPr>
          <p:cNvPr id="6" name="Picture 5" descr="screenshot of a pop-up message read as &quot;To display this page, Firefox must send information that will repeat any action (such as a search or order confirmation) that was performed earlier.&quo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31381"/>
            <a:ext cx="7188199" cy="3054982"/>
          </a:xfrm>
          <a:prstGeom prst="rect">
            <a:avLst/>
          </a:prstGeom>
        </p:spPr>
      </p:pic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695307" indent="-457189">
              <a:spcBef>
                <a:spcPts val="1725"/>
              </a:spcBef>
              <a:defRPr/>
            </a:pPr>
            <a:r>
              <a:rPr lang="en-US" sz="1500" dirty="0"/>
              <a:t>The simple rule for pages intended for a browser is to never generate a page with HTML content when the app receives POST data and data has been modified</a:t>
            </a:r>
          </a:p>
          <a:p>
            <a:pPr marL="695307" indent="-457189">
              <a:spcBef>
                <a:spcPts val="1725"/>
              </a:spcBef>
              <a:defRPr/>
            </a:pPr>
            <a:r>
              <a:rPr lang="en-US" sz="1500" dirty="0"/>
              <a:t>Must cause a GET by redirecting somewhere - even a GET to  the same URL- forcing the browser to make a GET after the POST</a:t>
            </a:r>
          </a:p>
        </p:txBody>
      </p:sp>
    </p:spTree>
    <p:extLst>
      <p:ext uri="{BB962C8B-B14F-4D97-AF65-F5344CB8AC3E}">
        <p14:creationId xmlns:p14="http://schemas.microsoft.com/office/powerpoint/2010/main" val="17195254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5600" dirty="0">
                <a:solidFill>
                  <a:srgbClr val="FFCC66"/>
                </a:solidFill>
              </a:rPr>
              <a:t>Review: HTTP Status Codes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1117601" y="2108201"/>
            <a:ext cx="9927167" cy="3111500"/>
          </a:xfrm>
        </p:spPr>
        <p:txBody>
          <a:bodyPr/>
          <a:lstStyle/>
          <a:p>
            <a:r>
              <a:rPr lang="en-US" altLang="x-none" dirty="0"/>
              <a:t>http://</a:t>
            </a:r>
            <a:r>
              <a:rPr lang="en-US" altLang="x-none" dirty="0" err="1"/>
              <a:t>www.dr-chuck.com</a:t>
            </a:r>
            <a:r>
              <a:rPr lang="en-US" altLang="x-none" dirty="0"/>
              <a:t>/page1.htm - </a:t>
            </a:r>
            <a:r>
              <a:rPr lang="en-US" altLang="x-none" dirty="0">
                <a:solidFill>
                  <a:srgbClr val="FFFF00"/>
                </a:solidFill>
              </a:rPr>
              <a:t>200 OK</a:t>
            </a:r>
          </a:p>
          <a:p>
            <a:r>
              <a:rPr lang="en-US" altLang="x-none" dirty="0"/>
              <a:t>https://samples.dj4e.com/getpost/failform </a:t>
            </a:r>
            <a:r>
              <a:rPr lang="en-US" altLang="x-none" dirty="0">
                <a:solidFill>
                  <a:srgbClr val="FFFF00"/>
                </a:solidFill>
              </a:rPr>
              <a:t>- 403 Forbidden</a:t>
            </a:r>
          </a:p>
          <a:p>
            <a:pPr lvl="1"/>
            <a:r>
              <a:rPr lang="en-US" altLang="x-none" dirty="0"/>
              <a:t>Post data without CSRF Token</a:t>
            </a:r>
          </a:p>
          <a:p>
            <a:r>
              <a:rPr lang="en-US" altLang="x-none" dirty="0"/>
              <a:t>http://www.wa4e.com/</a:t>
            </a:r>
            <a:r>
              <a:rPr lang="en-US" altLang="x-none" dirty="0" err="1"/>
              <a:t>nowhere.htm</a:t>
            </a:r>
            <a:r>
              <a:rPr lang="en-US" altLang="x-none" dirty="0"/>
              <a:t> - </a:t>
            </a:r>
            <a:r>
              <a:rPr lang="en-US" altLang="x-none" dirty="0">
                <a:solidFill>
                  <a:srgbClr val="FFFF00"/>
                </a:solidFill>
              </a:rPr>
              <a:t>404 Not Found</a:t>
            </a:r>
          </a:p>
          <a:p>
            <a:r>
              <a:rPr lang="en-US" altLang="x-none" dirty="0"/>
              <a:t>http://</a:t>
            </a:r>
            <a:r>
              <a:rPr lang="en-US" altLang="x-none" dirty="0" err="1"/>
              <a:t>www.drchuck.com</a:t>
            </a:r>
            <a:r>
              <a:rPr lang="en-US" altLang="x-none" dirty="0"/>
              <a:t>/ - </a:t>
            </a:r>
            <a:r>
              <a:rPr lang="en-US" altLang="x-none" dirty="0">
                <a:solidFill>
                  <a:srgbClr val="FFFF00"/>
                </a:solidFill>
              </a:rPr>
              <a:t>302 Found / Moved</a:t>
            </a:r>
          </a:p>
          <a:p>
            <a:pPr marL="533387" lvl="1" indent="0">
              <a:buNone/>
            </a:pPr>
            <a:r>
              <a:rPr lang="en-US" altLang="x-none" dirty="0"/>
              <a:t>  Also known as </a:t>
            </a:r>
            <a:r>
              <a:rPr lang="en-US" altLang="en-US" dirty="0"/>
              <a:t>“</a:t>
            </a:r>
            <a:r>
              <a:rPr lang="en-US" altLang="x-none" dirty="0"/>
              <a:t>redirect</a:t>
            </a:r>
            <a:r>
              <a:rPr lang="en-US" altLang="en-US" dirty="0"/>
              <a:t>”</a:t>
            </a:r>
            <a:endParaRPr lang="en-US" altLang="x-none" dirty="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032000" y="5664201"/>
            <a:ext cx="88392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2667">
                <a:solidFill>
                  <a:srgbClr val="FFFF00"/>
                </a:solidFill>
              </a:rPr>
              <a:t>https://en.wikipedia.org/wiki/List_of_HTTP_status_codes</a:t>
            </a:r>
          </a:p>
        </p:txBody>
      </p:sp>
    </p:spTree>
    <p:extLst>
      <p:ext uri="{BB962C8B-B14F-4D97-AF65-F5344CB8AC3E}">
        <p14:creationId xmlns:p14="http://schemas.microsoft.com/office/powerpoint/2010/main" val="3192602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E1F942F-7F68-FC47-B287-FFEC183A2DA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POST</a:t>
            </a:r>
            <a:endParaRPr lang="en-US" dirty="0"/>
          </a:p>
        </p:txBody>
      </p:sp>
      <p:sp>
        <p:nvSpPr>
          <p:cNvPr id="21505" name="Rectangle 3"/>
          <p:cNvSpPr>
            <a:spLocks noChangeArrowheads="1"/>
          </p:cNvSpPr>
          <p:nvPr/>
        </p:nvSpPr>
        <p:spPr bwMode="auto">
          <a:xfrm>
            <a:off x="1930400" y="5664201"/>
            <a:ext cx="76200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667" dirty="0">
                <a:solidFill>
                  <a:srgbClr val="FFFF00"/>
                </a:solidFill>
              </a:rPr>
              <a:t>https://</a:t>
            </a:r>
            <a:r>
              <a:rPr lang="en-US" altLang="en-US" sz="2667" dirty="0" err="1">
                <a:solidFill>
                  <a:srgbClr val="FFFF00"/>
                </a:solidFill>
              </a:rPr>
              <a:t>en.wikipedia.org</a:t>
            </a:r>
            <a:r>
              <a:rPr lang="en-US" altLang="en-US" sz="2667" dirty="0">
                <a:solidFill>
                  <a:srgbClr val="FFFF00"/>
                </a:solidFill>
              </a:rPr>
              <a:t>/wiki/Post/Redirect/Get</a:t>
            </a:r>
          </a:p>
        </p:txBody>
      </p:sp>
      <p:pic>
        <p:nvPicPr>
          <p:cNvPr id="21506" name="Picture 4" descr="Diagram of a double POST problem encountered in user agents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1" y="1644651"/>
            <a:ext cx="5257800" cy="2800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5" descr="Diagram of the double POST problem above being solved by PRG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1" y="863600"/>
            <a:ext cx="5372100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6047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E43ED6EC-EA3B-5B4C-89DC-3EEAF1D9CCF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POST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4839" y="744798"/>
            <a:ext cx="10225088" cy="280076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AwesomeView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request.session.get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(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 :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request.session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guess.html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{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'message'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})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guess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request.POST.get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'guess'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checkguess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(guess)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request.session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redirect(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97774" y="744798"/>
            <a:ext cx="311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500FF"/>
                </a:solidFill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0500FF"/>
                </a:solidFill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0500FF"/>
                </a:solidFill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0500FF"/>
              </a:solidFill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4839" y="3684064"/>
            <a:ext cx="6413935" cy="224676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Guessing game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message %}</a:t>
            </a: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message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"post"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 Guess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csrf_token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"text"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size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"40"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/&gt;&lt;/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5807" y="3969784"/>
            <a:ext cx="5703934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dj4e-samples/</a:t>
            </a:r>
            <a:r>
              <a:rPr lang="en-US" sz="2000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/templates/</a:t>
            </a:r>
            <a:r>
              <a:rPr lang="en-US" sz="2000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/</a:t>
            </a:r>
            <a:r>
              <a:rPr lang="en-US" sz="2000" dirty="0" err="1">
                <a:solidFill>
                  <a:srgbClr val="0500FF"/>
                </a:solidFill>
                <a:ea typeface="Courier" charset="0"/>
                <a:cs typeface="Courier" charset="0"/>
              </a:rPr>
              <a:t>guess.html</a:t>
            </a:r>
            <a:endParaRPr lang="en-US" sz="2000" dirty="0">
              <a:solidFill>
                <a:srgbClr val="0500FF"/>
              </a:solidFill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2060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866AE1F6-AF90-2342-B319-115ECAB003A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POST</a:t>
            </a:r>
            <a:endParaRPr lang="en-US" dirty="0"/>
          </a:p>
        </p:txBody>
      </p:sp>
      <p:pic>
        <p:nvPicPr>
          <p:cNvPr id="2" name="Picture 1" descr="Screenshot of a form &quot;Input Guess&quot; and a button &quot;Submit Query&quot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1346200"/>
            <a:ext cx="9474200" cy="4152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10369" y="791130"/>
            <a:ext cx="4371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</a:rPr>
              <a:t>getpost</a:t>
            </a:r>
            <a:r>
              <a:rPr lang="en-US" dirty="0">
                <a:solidFill>
                  <a:srgbClr val="FFFF00"/>
                </a:solidFill>
              </a:rPr>
              <a:t>/awesome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0900" y="3161040"/>
            <a:ext cx="2714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00B050"/>
                </a:solidFill>
              </a:rPr>
              <a:t>Enter guess </a:t>
            </a:r>
            <a:r>
              <a:rPr lang="en-US" sz="2800" dirty="0">
                <a:solidFill>
                  <a:srgbClr val="00B050"/>
                </a:solidFill>
              </a:rPr>
              <a:t>and press Submit</a:t>
            </a:r>
          </a:p>
        </p:txBody>
      </p:sp>
    </p:spTree>
    <p:extLst>
      <p:ext uri="{BB962C8B-B14F-4D97-AF65-F5344CB8AC3E}">
        <p14:creationId xmlns:p14="http://schemas.microsoft.com/office/powerpoint/2010/main" val="4339496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EAD3ABA2-2EEB-7545-BBF8-2461D61A30C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POST</a:t>
            </a:r>
            <a:endParaRPr lang="en-US" dirty="0"/>
          </a:p>
        </p:txBody>
      </p:sp>
      <p:pic>
        <p:nvPicPr>
          <p:cNvPr id="2" name="Picture 1" descr="Screenshot of a wab page and developer console 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0"/>
            <a:ext cx="1044589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86650" y="1585913"/>
            <a:ext cx="2422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00B050"/>
                </a:solidFill>
              </a:rPr>
              <a:t>POST Response</a:t>
            </a:r>
          </a:p>
        </p:txBody>
      </p:sp>
    </p:spTree>
    <p:extLst>
      <p:ext uri="{BB962C8B-B14F-4D97-AF65-F5344CB8AC3E}">
        <p14:creationId xmlns:p14="http://schemas.microsoft.com/office/powerpoint/2010/main" val="10396972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5FBC7C9-878C-C440-BAF7-94CD805B426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POST</a:t>
            </a:r>
            <a:endParaRPr lang="en-US" dirty="0"/>
          </a:p>
        </p:txBody>
      </p:sp>
      <p:pic>
        <p:nvPicPr>
          <p:cNvPr id="3" name="Picture 2" descr="Screenshot of a wab page and developer console 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0"/>
            <a:ext cx="10445892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86650" y="1585913"/>
            <a:ext cx="2831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GET after Redirect</a:t>
            </a:r>
          </a:p>
        </p:txBody>
      </p:sp>
    </p:spTree>
    <p:extLst>
      <p:ext uri="{BB962C8B-B14F-4D97-AF65-F5344CB8AC3E}">
        <p14:creationId xmlns:p14="http://schemas.microsoft.com/office/powerpoint/2010/main" val="15170871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54166DFB-09DF-BB43-B105-51222BCA020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POST</a:t>
            </a:r>
            <a:endParaRPr lang="en-US" dirty="0"/>
          </a:p>
        </p:txBody>
      </p:sp>
      <p:pic>
        <p:nvPicPr>
          <p:cNvPr id="2" name="Picture 1" descr="Screenshot of a wab page and developer console 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0"/>
            <a:ext cx="1044589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86650" y="1585913"/>
            <a:ext cx="2311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Refreshed GET</a:t>
            </a:r>
          </a:p>
        </p:txBody>
      </p:sp>
    </p:spTree>
    <p:extLst>
      <p:ext uri="{BB962C8B-B14F-4D97-AF65-F5344CB8AC3E}">
        <p14:creationId xmlns:p14="http://schemas.microsoft.com/office/powerpoint/2010/main" val="175068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D180E93-A561-C04E-BE65-678F4098A0D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Form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7314" y="660166"/>
            <a:ext cx="7515149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getform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= 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"""&lt;p&gt;Impossible GET guessing game...&lt;/p&gt;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&lt;p&gt;&lt;label for="guess"&gt;Input Guess&lt;/label&gt;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&lt;input type="text" name="guess" size="40" id="guess"/&gt;&lt;/p&gt;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"/&gt;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&lt;/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+=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'GET'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request.GET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(response)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17177" y="4244180"/>
            <a:ext cx="37680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https://samples.dj4e.com/</a:t>
            </a:r>
            <a:r>
              <a:rPr lang="en-US" sz="1600" dirty="0" err="1">
                <a:solidFill>
                  <a:srgbClr val="FFFF00"/>
                </a:solidFill>
              </a:rPr>
              <a:t>getpost</a:t>
            </a:r>
            <a:r>
              <a:rPr lang="en-US" sz="1600" dirty="0">
                <a:solidFill>
                  <a:srgbClr val="FFFF00"/>
                </a:solidFill>
              </a:rPr>
              <a:t>/</a:t>
            </a:r>
            <a:r>
              <a:rPr lang="en-US" sz="1600" dirty="0" err="1">
                <a:solidFill>
                  <a:srgbClr val="FFFF00"/>
                </a:solidFill>
              </a:rPr>
              <a:t>getform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96163" y="1444996"/>
            <a:ext cx="27890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dj4e-samples/</a:t>
            </a:r>
            <a:r>
              <a:rPr lang="en-US" sz="1600" dirty="0" err="1">
                <a:solidFill>
                  <a:srgbClr val="FFFF00"/>
                </a:solidFill>
              </a:rPr>
              <a:t>getpost</a:t>
            </a:r>
            <a:r>
              <a:rPr lang="en-US" sz="1600" dirty="0">
                <a:solidFill>
                  <a:srgbClr val="FFFF00"/>
                </a:solidFill>
              </a:rPr>
              <a:t>/</a:t>
            </a:r>
            <a:r>
              <a:rPr lang="en-US" sz="1600" dirty="0" err="1">
                <a:solidFill>
                  <a:srgbClr val="FFFF00"/>
                </a:solidFill>
              </a:rPr>
              <a:t>views.py</a:t>
            </a:r>
            <a:endParaRPr lang="en-US" sz="1600" dirty="0">
              <a:solidFill>
                <a:srgbClr val="FFFF00"/>
              </a:solidFill>
            </a:endParaRPr>
          </a:p>
        </p:txBody>
      </p:sp>
      <p:pic>
        <p:nvPicPr>
          <p:cNvPr id="3" name="Picture 2" descr="Screenshot of a web page showing a form and a submit botto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90"/>
          <a:stretch/>
        </p:blipFill>
        <p:spPr>
          <a:xfrm>
            <a:off x="514426" y="3014126"/>
            <a:ext cx="6286424" cy="334383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1F4784-0C16-4F3E-830E-E6AE03F55E91}"/>
              </a:ext>
            </a:extLst>
          </p:cNvPr>
          <p:cNvCxnSpPr/>
          <p:nvPr/>
        </p:nvCxnSpPr>
        <p:spPr>
          <a:xfrm>
            <a:off x="1396721" y="5707464"/>
            <a:ext cx="4843305" cy="1386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6515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3464" y="3059373"/>
            <a:ext cx="10225088" cy="280076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AwesomeView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request.session.get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(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 :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request.session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guess.html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{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'message'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})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guess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request.POST.get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'guess'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checkguess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(guess)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request.session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redirect(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26399" y="3059373"/>
            <a:ext cx="311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500FF"/>
                </a:solidFill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0500FF"/>
                </a:solidFill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0500FF"/>
                </a:solidFill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0500FF"/>
              </a:solidFill>
              <a:ea typeface="Courier" charset="0"/>
              <a:cs typeface="Courier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response to a POST must be a redirect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data to the GET </a:t>
            </a:r>
            <a:r>
              <a:rPr lang="mr-IN" dirty="0"/>
              <a:t>–</a:t>
            </a:r>
            <a:r>
              <a:rPr lang="en-US" dirty="0"/>
              <a:t> "flash message pattern"</a:t>
            </a:r>
          </a:p>
          <a:p>
            <a:r>
              <a:rPr lang="en-US" dirty="0"/>
              <a:t>Session can be used for flash messages</a:t>
            </a:r>
          </a:p>
        </p:txBody>
      </p:sp>
    </p:spTree>
    <p:extLst>
      <p:ext uri="{BB962C8B-B14F-4D97-AF65-F5344CB8AC3E}">
        <p14:creationId xmlns:p14="http://schemas.microsoft.com/office/powerpoint/2010/main" val="12842184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365">
              <a:defRPr/>
            </a:pPr>
            <a:r>
              <a:rPr lang="en-US" altLang="x-none" dirty="0"/>
              <a:t>HTML for Forms</a:t>
            </a:r>
          </a:p>
          <a:p>
            <a:pPr marL="385365">
              <a:defRPr/>
            </a:pPr>
            <a:r>
              <a:rPr lang="en-US" altLang="x-none" dirty="0"/>
              <a:t>GET versus POST</a:t>
            </a:r>
          </a:p>
          <a:p>
            <a:pPr marL="385365">
              <a:defRPr/>
            </a:pPr>
            <a:r>
              <a:rPr lang="en-US" altLang="x-none" dirty="0"/>
              <a:t>CSRF</a:t>
            </a:r>
          </a:p>
          <a:p>
            <a:pPr marL="385365">
              <a:defRPr/>
            </a:pPr>
            <a:r>
              <a:rPr lang="en-US" altLang="x-none"/>
              <a:t>POST Redirect GET</a:t>
            </a:r>
          </a:p>
        </p:txBody>
      </p:sp>
    </p:spTree>
    <p:extLst>
      <p:ext uri="{BB962C8B-B14F-4D97-AF65-F5344CB8AC3E}">
        <p14:creationId xmlns:p14="http://schemas.microsoft.com/office/powerpoint/2010/main" val="1885130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132418" y="640387"/>
            <a:ext cx="9927167" cy="714279"/>
          </a:xfrm>
        </p:spPr>
        <p:txBody>
          <a:bodyPr/>
          <a:lstStyle/>
          <a:p>
            <a:r>
              <a:rPr lang="en-US" altLang="en-US" sz="3733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132418" y="1498600"/>
            <a:ext cx="9927167" cy="4464051"/>
          </a:xfrm>
        </p:spPr>
        <p:txBody>
          <a:bodyPr anchor="t">
            <a:normAutofit/>
          </a:bodyPr>
          <a:lstStyle/>
          <a:p>
            <a:pPr>
              <a:buFontTx/>
              <a:buChar char="•"/>
            </a:pPr>
            <a:r>
              <a:rPr lang="en-US" altLang="en-US" sz="1600" dirty="0"/>
              <a:t>Portions of the text of these slides is adapted from the text </a:t>
            </a:r>
            <a:r>
              <a:rPr lang="en-US" altLang="en-US" sz="1600" dirty="0">
                <a:hlinkClick r:id="rId2"/>
              </a:rPr>
              <a:t>www.djangoproject.org</a:t>
            </a:r>
            <a:r>
              <a:rPr lang="en-US" altLang="en-US" sz="1600" dirty="0"/>
              <a:t> web site.  Those slides which use text from that site have a reference to the original text on that site. </a:t>
            </a:r>
            <a:r>
              <a:rPr lang="en-US" sz="1600" dirty="0"/>
              <a:t>Django is licensed under the three-clause BSD license.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0648274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E9DCB6F3-A25C-084A-AE7A-C22BCCB1707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Form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798" y="554756"/>
            <a:ext cx="7315201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@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csrf_exempt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postform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= 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"""&lt;p&gt;Impossible POST guessing game...&lt;/p&gt;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mr-IN" sz="14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="POST"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&lt;p&gt;&lt;label for="guess"&gt;Input Guess&lt;/label&gt;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&lt;input type="text" name="guess" size="40" id="guess"/&gt;&lt;/p&gt;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"/&gt;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&lt;/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+=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'POST'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(response)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73224" y="4465750"/>
            <a:ext cx="38697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https://samples.dj4e.com/</a:t>
            </a:r>
            <a:r>
              <a:rPr lang="en-US" sz="1600" dirty="0" err="1">
                <a:solidFill>
                  <a:srgbClr val="FFFF00"/>
                </a:solidFill>
              </a:rPr>
              <a:t>getpost</a:t>
            </a:r>
            <a:r>
              <a:rPr lang="en-US" sz="1600" dirty="0">
                <a:solidFill>
                  <a:srgbClr val="FFFF00"/>
                </a:solidFill>
              </a:rPr>
              <a:t>/</a:t>
            </a:r>
            <a:r>
              <a:rPr lang="en-US" sz="1600" dirty="0" err="1">
                <a:solidFill>
                  <a:srgbClr val="FFFF00"/>
                </a:solidFill>
              </a:rPr>
              <a:t>postform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53905" y="1447308"/>
            <a:ext cx="27890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dj4e-samples/</a:t>
            </a:r>
            <a:r>
              <a:rPr lang="en-US" sz="1600" dirty="0" err="1">
                <a:solidFill>
                  <a:srgbClr val="FFFF00"/>
                </a:solidFill>
              </a:rPr>
              <a:t>getpost</a:t>
            </a:r>
            <a:r>
              <a:rPr lang="en-US" sz="1600" dirty="0">
                <a:solidFill>
                  <a:srgbClr val="FFFF00"/>
                </a:solidFill>
              </a:rPr>
              <a:t>/</a:t>
            </a:r>
            <a:r>
              <a:rPr lang="en-US" sz="1600" dirty="0" err="1">
                <a:solidFill>
                  <a:srgbClr val="FFFF00"/>
                </a:solidFill>
              </a:rPr>
              <a:t>views.py</a:t>
            </a:r>
            <a:endParaRPr lang="en-US" sz="1600" dirty="0">
              <a:solidFill>
                <a:srgbClr val="FFFF00"/>
              </a:solidFill>
            </a:endParaRPr>
          </a:p>
        </p:txBody>
      </p:sp>
      <p:pic>
        <p:nvPicPr>
          <p:cNvPr id="2" name="Picture 1" descr="Screenshot of a web page showing a form and a submit botto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65" t="-17712" r="21531" b="17712"/>
          <a:stretch/>
        </p:blipFill>
        <p:spPr>
          <a:xfrm>
            <a:off x="-1182450" y="2409749"/>
            <a:ext cx="7311788" cy="346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4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865718" y="179917"/>
            <a:ext cx="10449983" cy="1371600"/>
          </a:xfrm>
        </p:spPr>
        <p:txBody>
          <a:bodyPr/>
          <a:lstStyle/>
          <a:p>
            <a:r>
              <a:rPr lang="en-US" altLang="x-none" sz="5333">
                <a:solidFill>
                  <a:srgbClr val="FFCC66"/>
                </a:solidFill>
              </a:rPr>
              <a:t>Passing </a:t>
            </a:r>
            <a:r>
              <a:rPr lang="en-US" altLang="x-none" sz="5333">
                <a:solidFill>
                  <a:srgbClr val="FF6600"/>
                </a:solidFill>
              </a:rPr>
              <a:t>Parameters</a:t>
            </a:r>
            <a:r>
              <a:rPr lang="en-US" altLang="x-none" sz="5333">
                <a:solidFill>
                  <a:srgbClr val="FFCC66"/>
                </a:solidFill>
              </a:rPr>
              <a:t> to The Server</a:t>
            </a:r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4667251" y="1462617"/>
            <a:ext cx="6457949" cy="1157816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GET /form/</a:t>
            </a:r>
            <a:r>
              <a:rPr lang="en-US" altLang="x-none" sz="2133" dirty="0" err="1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getform</a:t>
            </a:r>
            <a:r>
              <a:rPr lang="en-US" altLang="x-none" sz="2133" dirty="0" err="1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?guess</a:t>
            </a:r>
            <a:r>
              <a:rPr lang="en-US" altLang="x-none" sz="2133" dirty="0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=42</a:t>
            </a:r>
          </a:p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Accept: text/html</a:t>
            </a:r>
          </a:p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User-Agent: Lynx/2.4 </a:t>
            </a:r>
            <a:r>
              <a:rPr lang="en-US" altLang="x-none" sz="2133" dirty="0" err="1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libwww</a:t>
            </a:r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/2.14</a:t>
            </a:r>
          </a:p>
        </p:txBody>
      </p:sp>
      <p:sp>
        <p:nvSpPr>
          <p:cNvPr id="17411" name="Rectangle 3"/>
          <p:cNvSpPr>
            <a:spLocks/>
          </p:cNvSpPr>
          <p:nvPr/>
        </p:nvSpPr>
        <p:spPr bwMode="auto">
          <a:xfrm>
            <a:off x="4152900" y="3223685"/>
            <a:ext cx="7772400" cy="2338916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POST /form/</a:t>
            </a:r>
            <a:r>
              <a:rPr lang="en-US" altLang="x-none" dirty="0" err="1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postform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Accept: text/html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User-Agent: Lynx/2.4 </a:t>
            </a:r>
            <a:r>
              <a:rPr lang="en-US" altLang="x-none" dirty="0" err="1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libwww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/2.14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Content-type: </a:t>
            </a:r>
            <a:r>
              <a:rPr lang="en-US" altLang="x-none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application/x-www-form-</a:t>
            </a:r>
            <a:r>
              <a:rPr lang="en-US" altLang="x-none" dirty="0" err="1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urlencoded</a:t>
            </a:r>
            <a:endParaRPr lang="en-US" altLang="x-none" dirty="0">
              <a:solidFill>
                <a:schemeClr val="tx1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Content-length: 13</a:t>
            </a:r>
          </a:p>
          <a:p>
            <a:pPr eaLnBrk="1" hangingPunct="1"/>
            <a:endParaRPr lang="en-US" altLang="x-none" dirty="0">
              <a:solidFill>
                <a:srgbClr val="FF0000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0000"/>
                </a:solidFill>
                <a:latin typeface="Courier" charset="0"/>
                <a:ea typeface="ＭＳ Ｐゴシック" charset="-128"/>
              </a:rPr>
              <a:t> </a:t>
            </a:r>
            <a:r>
              <a:rPr lang="en-US" altLang="x-none" dirty="0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guess=42</a:t>
            </a:r>
          </a:p>
        </p:txBody>
      </p:sp>
      <p:sp>
        <p:nvSpPr>
          <p:cNvPr id="29700" name="Rectangle 4"/>
          <p:cNvSpPr>
            <a:spLocks/>
          </p:cNvSpPr>
          <p:nvPr/>
        </p:nvSpPr>
        <p:spPr bwMode="auto">
          <a:xfrm>
            <a:off x="600680" y="3103461"/>
            <a:ext cx="11333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rgbClr val="FFFF00"/>
                </a:solidFill>
                <a:ea typeface="ＭＳ Ｐゴシック" charset="-128"/>
              </a:rPr>
              <a:t>HTTP</a:t>
            </a:r>
          </a:p>
          <a:p>
            <a:pPr algn="ctr" eaLnBrk="1" hangingPunct="1">
              <a:defRPr/>
            </a:pPr>
            <a:r>
              <a:rPr lang="en-US" altLang="en-US" sz="2700">
                <a:solidFill>
                  <a:srgbClr val="FFFF00"/>
                </a:solidFill>
                <a:ea typeface="ＭＳ Ｐゴシック" charset="-128"/>
              </a:rPr>
              <a:t>Request</a:t>
            </a:r>
          </a:p>
        </p:txBody>
      </p:sp>
      <p:sp>
        <p:nvSpPr>
          <p:cNvPr id="29701" name="Rectangle 5"/>
          <p:cNvSpPr>
            <a:spLocks/>
          </p:cNvSpPr>
          <p:nvPr/>
        </p:nvSpPr>
        <p:spPr bwMode="auto">
          <a:xfrm>
            <a:off x="1350733" y="4535845"/>
            <a:ext cx="1997535" cy="69249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50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1132789" y="2019784"/>
            <a:ext cx="2433423" cy="60016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9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</p:txBody>
      </p:sp>
      <p:sp>
        <p:nvSpPr>
          <p:cNvPr id="29703" name="Lin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61634" y="2804584"/>
            <a:ext cx="16933" cy="1549400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2061633" y="5793317"/>
            <a:ext cx="8077200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     &lt;input type="text" name="</a:t>
            </a:r>
            <a:r>
              <a:rPr lang="en-US" altLang="en-US" sz="2700" dirty="0">
                <a:solidFill>
                  <a:srgbClr val="FF6600"/>
                </a:solidFill>
                <a:ea typeface="ＭＳ Ｐゴシック" charset="-128"/>
              </a:rPr>
              <a:t>guess</a:t>
            </a: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" id="</a:t>
            </a:r>
            <a:r>
              <a:rPr lang="en-US" altLang="en-US" sz="2700" dirty="0" err="1">
                <a:solidFill>
                  <a:srgbClr val="00FF00"/>
                </a:solidFill>
                <a:ea typeface="ＭＳ Ｐゴシック" charset="-128"/>
              </a:rPr>
              <a:t>yourid</a:t>
            </a: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" /&gt;</a:t>
            </a:r>
          </a:p>
        </p:txBody>
      </p:sp>
      <p:cxnSp>
        <p:nvCxnSpPr>
          <p:cNvPr id="17417" name="Straight Arrow Connecto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  <a:stCxn id="17410" idx="1"/>
          </p:cNvCxnSpPr>
          <p:nvPr/>
        </p:nvCxnSpPr>
        <p:spPr bwMode="auto">
          <a:xfrm flipH="1">
            <a:off x="2324101" y="2042584"/>
            <a:ext cx="2343151" cy="1615016"/>
          </a:xfrm>
          <a:prstGeom prst="straightConnector1">
            <a:avLst/>
          </a:prstGeom>
          <a:noFill/>
          <a:ln w="57150">
            <a:solidFill>
              <a:srgbClr val="FFFF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Straight Arrow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  <a:stCxn id="17411" idx="1"/>
          </p:cNvCxnSpPr>
          <p:nvPr/>
        </p:nvCxnSpPr>
        <p:spPr bwMode="auto">
          <a:xfrm flipH="1" flipV="1">
            <a:off x="2381252" y="3714752"/>
            <a:ext cx="1771649" cy="679449"/>
          </a:xfrm>
          <a:prstGeom prst="straightConnector1">
            <a:avLst/>
          </a:prstGeom>
          <a:noFill/>
          <a:ln w="57150">
            <a:solidFill>
              <a:srgbClr val="FFFF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64903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5600">
                <a:solidFill>
                  <a:srgbClr val="FFCC66"/>
                </a:solidFill>
              </a:rPr>
              <a:t>Rules of the POST/GET Choice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60903"/>
            <a:r>
              <a:rPr lang="en-US" altLang="x-none" sz="2667" dirty="0"/>
              <a:t>POST is used when data is being created or modified.</a:t>
            </a:r>
          </a:p>
          <a:p>
            <a:pPr marL="560903"/>
            <a:r>
              <a:rPr lang="en-US" altLang="x-none" sz="2667" dirty="0"/>
              <a:t>GET is used when your are reading or searching things.</a:t>
            </a:r>
          </a:p>
          <a:p>
            <a:pPr marL="560903"/>
            <a:r>
              <a:rPr lang="en-US" altLang="x-none" sz="2667" dirty="0"/>
              <a:t>GET should never be used to insert, modify or delete data.</a:t>
            </a:r>
          </a:p>
          <a:p>
            <a:pPr marL="560903"/>
            <a:r>
              <a:rPr lang="en-US" altLang="x-none" sz="2667" dirty="0"/>
              <a:t>Web search spiders will follow GET URLs but generally not POST URLs.</a:t>
            </a:r>
          </a:p>
          <a:p>
            <a:pPr marL="560903"/>
            <a:r>
              <a:rPr lang="en-US" altLang="x-none" sz="2667" dirty="0"/>
              <a:t>GET URLs should be </a:t>
            </a:r>
            <a:r>
              <a:rPr lang="ja-JP" altLang="en-US" sz="2667" dirty="0">
                <a:latin typeface="Arial" charset="0"/>
              </a:rPr>
              <a:t>“</a:t>
            </a:r>
            <a:r>
              <a:rPr lang="en-US" altLang="ja-JP" sz="2667" dirty="0"/>
              <a:t>idempotent</a:t>
            </a:r>
            <a:r>
              <a:rPr lang="ja-JP" altLang="en-US" sz="2667" dirty="0">
                <a:latin typeface="Arial" charset="0"/>
              </a:rPr>
              <a:t>”</a:t>
            </a:r>
            <a:r>
              <a:rPr lang="en-US" altLang="ja-JP" sz="2667" dirty="0"/>
              <a:t> - the same URL should give the </a:t>
            </a:r>
            <a:r>
              <a:rPr lang="ja-JP" altLang="en-US" sz="2667" dirty="0">
                <a:latin typeface="Arial" charset="0"/>
              </a:rPr>
              <a:t>“</a:t>
            </a:r>
            <a:r>
              <a:rPr lang="en-US" altLang="ja-JP" sz="2667" dirty="0"/>
              <a:t>same thing</a:t>
            </a:r>
            <a:r>
              <a:rPr lang="ja-JP" altLang="en-US" sz="2667" dirty="0">
                <a:latin typeface="Arial" charset="0"/>
              </a:rPr>
              <a:t>”</a:t>
            </a:r>
            <a:r>
              <a:rPr lang="en-US" altLang="ja-JP" sz="2667" dirty="0"/>
              <a:t> each time you access it. (i.e. </a:t>
            </a:r>
            <a:r>
              <a:rPr lang="en-US" altLang="ja-JP" sz="2667" dirty="0" err="1"/>
              <a:t>bookmarkable</a:t>
            </a:r>
            <a:r>
              <a:rPr lang="en-US" altLang="ja-JP" sz="2667" dirty="0"/>
              <a:t>)</a:t>
            </a:r>
          </a:p>
          <a:p>
            <a:pPr marL="560903"/>
            <a:r>
              <a:rPr lang="en-US" altLang="x-none" sz="2667" dirty="0"/>
              <a:t>GET has an upper limit of the number of bytes of parameters and values (think about 2K).</a:t>
            </a:r>
          </a:p>
        </p:txBody>
      </p:sp>
    </p:spTree>
    <p:extLst>
      <p:ext uri="{BB962C8B-B14F-4D97-AF65-F5344CB8AC3E}">
        <p14:creationId xmlns:p14="http://schemas.microsoft.com/office/powerpoint/2010/main" val="835807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3342</TotalTime>
  <Words>4615</Words>
  <Application>Microsoft Office PowerPoint</Application>
  <PresentationFormat>Widescreen</PresentationFormat>
  <Paragraphs>629</Paragraphs>
  <Slides>63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3" baseType="lpstr">
      <vt:lpstr>Courier</vt:lpstr>
      <vt:lpstr>Gill Sans</vt:lpstr>
      <vt:lpstr>Proxima Nova</vt:lpstr>
      <vt:lpstr>urw-din</vt:lpstr>
      <vt:lpstr>Arial</vt:lpstr>
      <vt:lpstr>Calibri</vt:lpstr>
      <vt:lpstr>Calibri Light</vt:lpstr>
      <vt:lpstr>Courier New Bold</vt:lpstr>
      <vt:lpstr>Helvetica</vt:lpstr>
      <vt:lpstr>Office Theme</vt:lpstr>
      <vt:lpstr>Table of Contents</vt:lpstr>
      <vt:lpstr>Form Processing</vt:lpstr>
      <vt:lpstr>Forms gather data and send it to the server</vt:lpstr>
      <vt:lpstr>Forms GET vs. POST</vt:lpstr>
      <vt:lpstr>Utility Code – Dump a Dictionary</vt:lpstr>
      <vt:lpstr>Form Processing</vt:lpstr>
      <vt:lpstr>Form Processing</vt:lpstr>
      <vt:lpstr>Passing Parameters to The Server</vt:lpstr>
      <vt:lpstr>Rules of the POST/GET Choice</vt:lpstr>
      <vt:lpstr>FORMS in HTML</vt:lpstr>
      <vt:lpstr>Pre HTML5 Input Types</vt:lpstr>
      <vt:lpstr>Forms in HTML</vt:lpstr>
      <vt:lpstr>Forms in HTML</vt:lpstr>
      <vt:lpstr>Forms in HTML</vt:lpstr>
      <vt:lpstr>Forms in HTML</vt:lpstr>
      <vt:lpstr>Forms in HTML</vt:lpstr>
      <vt:lpstr>Forms in HTML</vt:lpstr>
      <vt:lpstr>Forms in HTML</vt:lpstr>
      <vt:lpstr>HTML5 Input Types</vt:lpstr>
      <vt:lpstr>Input Types</vt:lpstr>
      <vt:lpstr>Cross-Site-Request-Forgery (CSRF)</vt:lpstr>
      <vt:lpstr>CSRF Attack</vt:lpstr>
      <vt:lpstr>CSRF Defense</vt:lpstr>
      <vt:lpstr>Scenario: Time to Change a Student Grade</vt:lpstr>
      <vt:lpstr>What is cached memory</vt:lpstr>
      <vt:lpstr>What is cached files</vt:lpstr>
      <vt:lpstr>Attack (without CSRF)</vt:lpstr>
      <vt:lpstr>With CSRF</vt:lpstr>
      <vt:lpstr>CSRF Attack Blocked</vt:lpstr>
      <vt:lpstr>CSRF Attack Blocked</vt:lpstr>
      <vt:lpstr>Enabling CSRF defense in Django</vt:lpstr>
      <vt:lpstr>CSRF in forms</vt:lpstr>
      <vt:lpstr>Remember…..</vt:lpstr>
      <vt:lpstr>CSRF</vt:lpstr>
      <vt:lpstr>CSRF</vt:lpstr>
      <vt:lpstr>CSRF</vt:lpstr>
      <vt:lpstr>CSRF</vt:lpstr>
      <vt:lpstr>CSRF</vt:lpstr>
      <vt:lpstr>CSRF</vt:lpstr>
      <vt:lpstr>Django CSRF in Templates</vt:lpstr>
      <vt:lpstr>Utility Code for Guesses</vt:lpstr>
      <vt:lpstr>CSRF</vt:lpstr>
      <vt:lpstr>CSRF</vt:lpstr>
      <vt:lpstr>CSRF</vt:lpstr>
      <vt:lpstr>CSRF</vt:lpstr>
      <vt:lpstr>POST-Refresh … Oops!</vt:lpstr>
      <vt:lpstr>Remember this?</vt:lpstr>
      <vt:lpstr>POST / Refresh / </vt:lpstr>
      <vt:lpstr>POST</vt:lpstr>
      <vt:lpstr>Don't Allow Double Posts</vt:lpstr>
      <vt:lpstr>POST-REDIRECT-GET-Refresh</vt:lpstr>
      <vt:lpstr>POST Redirect Rule</vt:lpstr>
      <vt:lpstr>Review: HTTP Status Codes</vt:lpstr>
      <vt:lpstr>POST</vt:lpstr>
      <vt:lpstr>POST</vt:lpstr>
      <vt:lpstr>POST</vt:lpstr>
      <vt:lpstr>POST</vt:lpstr>
      <vt:lpstr>POST</vt:lpstr>
      <vt:lpstr>POST</vt:lpstr>
      <vt:lpstr>The response to a POST must be a redirect</vt:lpstr>
      <vt:lpstr>Summary</vt:lpstr>
      <vt:lpstr>Acknowledgements / Contributions</vt:lpstr>
      <vt:lpstr>Additional Source 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DJ-08-Forms-HTML</dc:title>
  <dc:subject>Django for Everybody</dc:subject>
  <dc:creator>Severance, Charles</dc:creator>
  <cp:keywords/>
  <dc:description/>
  <cp:lastModifiedBy>Liu, Xu</cp:lastModifiedBy>
  <cp:revision>217</cp:revision>
  <dcterms:created xsi:type="dcterms:W3CDTF">2019-01-19T02:12:54Z</dcterms:created>
  <dcterms:modified xsi:type="dcterms:W3CDTF">2021-07-25T03:24:51Z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2021-07-25T03:24:51Z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6b539751-44b5-4c6e-9924-ed202c6dbf75</vt:lpwstr>
  </property>
  <property fmtid="{D5CDD505-2E9C-101B-9397-08002B2CF9AE}" pid="8" name="MSIP_Label_88914ebd-7e6c-4e12-a031-a9906be2db14_ContentBits">
    <vt:lpwstr>1</vt:lpwstr>
  </property>
</Properties>
</file>