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2" r:id="rId4"/>
    <p:sldId id="263" r:id="rId5"/>
    <p:sldId id="258" r:id="rId6"/>
    <p:sldId id="259" r:id="rId7"/>
    <p:sldId id="260" r:id="rId8"/>
    <p:sldId id="261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1620" autoAdjust="0"/>
  </p:normalViewPr>
  <p:slideViewPr>
    <p:cSldViewPr snapToGrid="0">
      <p:cViewPr varScale="1">
        <p:scale>
          <a:sx n="79" d="100"/>
          <a:sy n="79" d="100"/>
        </p:scale>
        <p:origin x="17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5A9732-42DE-4EEE-8D43-08C08D29DA0F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6A416F-9502-4868-A8FD-F523508D6D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1493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jangoproject.com/en/3.0/ref/settings/#std:setting-ROOT_URLCONF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jangoproject.com/en/3.0/topics/http/shortcuts/#django.shortcuts.get_object_or_404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0C3C26"/>
                </a:solidFill>
                <a:effectLst/>
                <a:latin typeface="Roboto" panose="02000000000000000000" pitchFamily="2" charset="0"/>
              </a:rPr>
              <a:t>When somebody requests a page from your website – say, “/polls/34/”, Django will load the </a:t>
            </a:r>
            <a:r>
              <a:rPr lang="en-US" b="0" i="0" dirty="0" err="1">
                <a:solidFill>
                  <a:srgbClr val="0C3C26"/>
                </a:solidFill>
                <a:effectLst/>
                <a:latin typeface="Fira Mono"/>
              </a:rPr>
              <a:t>mysite.urls</a:t>
            </a:r>
            <a:r>
              <a:rPr lang="en-US" b="0" i="0" dirty="0">
                <a:solidFill>
                  <a:srgbClr val="0C3C26"/>
                </a:solidFill>
                <a:effectLst/>
                <a:latin typeface="Roboto" panose="02000000000000000000" pitchFamily="2" charset="0"/>
              </a:rPr>
              <a:t> Python module because it’s pointed to by the </a:t>
            </a:r>
            <a:r>
              <a:rPr lang="en-US" b="0" i="0" u="none" strike="noStrike" dirty="0">
                <a:solidFill>
                  <a:srgbClr val="6A0E0E"/>
                </a:solidFill>
                <a:effectLst/>
                <a:latin typeface="Fira Mono"/>
                <a:hlinkClick r:id="rId3"/>
              </a:rPr>
              <a:t>ROOT_URLCONF</a:t>
            </a:r>
            <a:r>
              <a:rPr lang="en-US" b="0" i="0" dirty="0">
                <a:solidFill>
                  <a:srgbClr val="0C3C26"/>
                </a:solidFill>
                <a:effectLst/>
                <a:latin typeface="Roboto" panose="02000000000000000000" pitchFamily="2" charset="0"/>
              </a:rPr>
              <a:t> setting. It finds the variable named </a:t>
            </a:r>
            <a:r>
              <a:rPr lang="en-US" b="0" i="0" dirty="0" err="1">
                <a:solidFill>
                  <a:srgbClr val="0C3C26"/>
                </a:solidFill>
                <a:effectLst/>
                <a:latin typeface="Fira Mono"/>
              </a:rPr>
              <a:t>urlpatterns</a:t>
            </a:r>
            <a:r>
              <a:rPr lang="en-US" b="0" i="0" dirty="0">
                <a:solidFill>
                  <a:srgbClr val="0C3C26"/>
                </a:solidFill>
                <a:effectLst/>
                <a:latin typeface="Roboto" panose="02000000000000000000" pitchFamily="2" charset="0"/>
              </a:rPr>
              <a:t> and traverses the patterns in order. After finding the match at </a:t>
            </a:r>
            <a:r>
              <a:rPr lang="en-US" b="0" i="0" dirty="0">
                <a:solidFill>
                  <a:srgbClr val="0C3C26"/>
                </a:solidFill>
                <a:effectLst/>
                <a:latin typeface="Fira Mono"/>
              </a:rPr>
              <a:t>'polls/'</a:t>
            </a:r>
            <a:r>
              <a:rPr lang="en-US" b="0" i="0" dirty="0">
                <a:solidFill>
                  <a:srgbClr val="0C3C26"/>
                </a:solidFill>
                <a:effectLst/>
                <a:latin typeface="Roboto" panose="02000000000000000000" pitchFamily="2" charset="0"/>
              </a:rPr>
              <a:t>, it strips off the matching text (</a:t>
            </a:r>
            <a:r>
              <a:rPr lang="en-US" b="0" i="0" dirty="0">
                <a:solidFill>
                  <a:srgbClr val="0C3C26"/>
                </a:solidFill>
                <a:effectLst/>
                <a:latin typeface="Fira Mono"/>
              </a:rPr>
              <a:t>"polls/"</a:t>
            </a:r>
            <a:r>
              <a:rPr lang="en-US" b="0" i="0" dirty="0">
                <a:solidFill>
                  <a:srgbClr val="0C3C26"/>
                </a:solidFill>
                <a:effectLst/>
                <a:latin typeface="Roboto" panose="02000000000000000000" pitchFamily="2" charset="0"/>
              </a:rPr>
              <a:t>) and sends the remaining text – </a:t>
            </a:r>
            <a:r>
              <a:rPr lang="en-US" b="0" i="0" dirty="0">
                <a:solidFill>
                  <a:srgbClr val="0C3C26"/>
                </a:solidFill>
                <a:effectLst/>
                <a:latin typeface="Fira Mono"/>
              </a:rPr>
              <a:t>"34/"</a:t>
            </a:r>
            <a:r>
              <a:rPr lang="en-US" b="0" i="0" dirty="0">
                <a:solidFill>
                  <a:srgbClr val="0C3C26"/>
                </a:solidFill>
                <a:effectLst/>
                <a:latin typeface="Roboto" panose="02000000000000000000" pitchFamily="2" charset="0"/>
              </a:rPr>
              <a:t> – to the ‘</a:t>
            </a:r>
            <a:r>
              <a:rPr lang="en-US" b="0" i="0" dirty="0" err="1">
                <a:solidFill>
                  <a:srgbClr val="0C3C26"/>
                </a:solidFill>
                <a:effectLst/>
                <a:latin typeface="Roboto" panose="02000000000000000000" pitchFamily="2" charset="0"/>
              </a:rPr>
              <a:t>polls.urls</a:t>
            </a:r>
            <a:r>
              <a:rPr lang="en-US" b="0" i="0" dirty="0">
                <a:solidFill>
                  <a:srgbClr val="0C3C26"/>
                </a:solidFill>
                <a:effectLst/>
                <a:latin typeface="Roboto" panose="02000000000000000000" pitchFamily="2" charset="0"/>
              </a:rPr>
              <a:t>’ </a:t>
            </a:r>
            <a:r>
              <a:rPr lang="en-US" b="0" i="0" dirty="0" err="1">
                <a:solidFill>
                  <a:srgbClr val="0C3C26"/>
                </a:solidFill>
                <a:effectLst/>
                <a:latin typeface="Roboto" panose="02000000000000000000" pitchFamily="2" charset="0"/>
              </a:rPr>
              <a:t>URLconf</a:t>
            </a:r>
            <a:r>
              <a:rPr lang="en-US" b="0" i="0" dirty="0">
                <a:solidFill>
                  <a:srgbClr val="0C3C26"/>
                </a:solidFill>
                <a:effectLst/>
                <a:latin typeface="Roboto" panose="02000000000000000000" pitchFamily="2" charset="0"/>
              </a:rPr>
              <a:t> for further processing. There it matches </a:t>
            </a:r>
            <a:r>
              <a:rPr lang="en-US" b="0" i="0" dirty="0">
                <a:solidFill>
                  <a:srgbClr val="0C3C26"/>
                </a:solidFill>
                <a:effectLst/>
                <a:latin typeface="Fira Mono"/>
              </a:rPr>
              <a:t>'&lt;</a:t>
            </a:r>
            <a:r>
              <a:rPr lang="en-US" b="0" i="0" dirty="0" err="1">
                <a:solidFill>
                  <a:srgbClr val="0C3C26"/>
                </a:solidFill>
                <a:effectLst/>
                <a:latin typeface="Fira Mono"/>
              </a:rPr>
              <a:t>int:question_id</a:t>
            </a:r>
            <a:r>
              <a:rPr lang="en-US" b="0" i="0" dirty="0">
                <a:solidFill>
                  <a:srgbClr val="0C3C26"/>
                </a:solidFill>
                <a:effectLst/>
                <a:latin typeface="Fira Mono"/>
              </a:rPr>
              <a:t>&gt;/'</a:t>
            </a:r>
            <a:r>
              <a:rPr lang="en-US" b="0" i="0" dirty="0">
                <a:solidFill>
                  <a:srgbClr val="0C3C26"/>
                </a:solidFill>
                <a:effectLst/>
                <a:latin typeface="Roboto" panose="02000000000000000000" pitchFamily="2" charset="0"/>
              </a:rPr>
              <a:t>, resulting in a call to the </a:t>
            </a:r>
            <a:r>
              <a:rPr lang="en-US" b="0" i="0" dirty="0">
                <a:solidFill>
                  <a:srgbClr val="0C3C26"/>
                </a:solidFill>
                <a:effectLst/>
                <a:latin typeface="Fira Mono"/>
              </a:rPr>
              <a:t>detail()</a:t>
            </a:r>
            <a:r>
              <a:rPr lang="en-US" b="0" i="0" dirty="0">
                <a:solidFill>
                  <a:srgbClr val="0C3C26"/>
                </a:solidFill>
                <a:effectLst/>
                <a:latin typeface="Roboto" panose="02000000000000000000" pitchFamily="2" charset="0"/>
              </a:rPr>
              <a:t> view like so:</a:t>
            </a:r>
          </a:p>
          <a:p>
            <a:pPr algn="l"/>
            <a:r>
              <a:rPr lang="en-US" b="0" i="0" dirty="0">
                <a:solidFill>
                  <a:srgbClr val="0C3C26"/>
                </a:solidFill>
                <a:effectLst/>
                <a:latin typeface="Roboto" panose="02000000000000000000" pitchFamily="2" charset="0"/>
              </a:rPr>
              <a:t>detail(request</a:t>
            </a:r>
            <a:r>
              <a:rPr lang="en-US" b="0" i="0" dirty="0">
                <a:solidFill>
                  <a:srgbClr val="666666"/>
                </a:solidFill>
                <a:effectLst/>
                <a:latin typeface="Roboto" panose="02000000000000000000" pitchFamily="2" charset="0"/>
              </a:rPr>
              <a:t>=&lt;</a:t>
            </a:r>
            <a:r>
              <a:rPr lang="en-US" b="0" i="0" dirty="0" err="1">
                <a:solidFill>
                  <a:srgbClr val="0C3C26"/>
                </a:solidFill>
                <a:effectLst/>
                <a:latin typeface="Roboto" panose="02000000000000000000" pitchFamily="2" charset="0"/>
              </a:rPr>
              <a:t>HttpRequest</a:t>
            </a:r>
            <a:r>
              <a:rPr lang="en-US" b="0" i="0" dirty="0">
                <a:solidFill>
                  <a:srgbClr val="0C3C26"/>
                </a:solidFill>
                <a:effectLst/>
                <a:latin typeface="Roboto" panose="02000000000000000000" pitchFamily="2" charset="0"/>
              </a:rPr>
              <a:t> </a:t>
            </a:r>
            <a:r>
              <a:rPr lang="en-US" b="0" i="0" dirty="0">
                <a:solidFill>
                  <a:srgbClr val="008000"/>
                </a:solidFill>
                <a:effectLst/>
                <a:latin typeface="Roboto" panose="02000000000000000000" pitchFamily="2" charset="0"/>
              </a:rPr>
              <a:t>object</a:t>
            </a:r>
            <a:r>
              <a:rPr lang="en-US" b="0" i="0" dirty="0">
                <a:solidFill>
                  <a:srgbClr val="666666"/>
                </a:solidFill>
                <a:effectLst/>
                <a:latin typeface="Roboto" panose="02000000000000000000" pitchFamily="2" charset="0"/>
              </a:rPr>
              <a:t>&gt;</a:t>
            </a:r>
            <a:r>
              <a:rPr lang="en-US" b="0" i="0" dirty="0">
                <a:solidFill>
                  <a:srgbClr val="0C3C26"/>
                </a:solidFill>
                <a:effectLst/>
                <a:latin typeface="Roboto" panose="02000000000000000000" pitchFamily="2" charset="0"/>
              </a:rPr>
              <a:t>, </a:t>
            </a:r>
            <a:r>
              <a:rPr lang="en-US" b="0" i="0" dirty="0" err="1">
                <a:solidFill>
                  <a:srgbClr val="0C3C26"/>
                </a:solidFill>
                <a:effectLst/>
                <a:latin typeface="Roboto" panose="02000000000000000000" pitchFamily="2" charset="0"/>
              </a:rPr>
              <a:t>question_id</a:t>
            </a:r>
            <a:r>
              <a:rPr lang="en-US" b="0" i="0" dirty="0">
                <a:solidFill>
                  <a:srgbClr val="666666"/>
                </a:solidFill>
                <a:effectLst/>
                <a:latin typeface="Roboto" panose="02000000000000000000" pitchFamily="2" charset="0"/>
              </a:rPr>
              <a:t>=34</a:t>
            </a:r>
            <a:r>
              <a:rPr lang="en-US" b="0" i="0" dirty="0">
                <a:solidFill>
                  <a:srgbClr val="0C3C26"/>
                </a:solidFill>
                <a:effectLst/>
                <a:latin typeface="Roboto" panose="02000000000000000000" pitchFamily="2" charset="0"/>
              </a:rPr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6A416F-9502-4868-A8FD-F523508D6D8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8731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C3C26"/>
                </a:solidFill>
                <a:effectLst/>
                <a:latin typeface="Roboto" panose="02000000000000000000" pitchFamily="2" charset="0"/>
              </a:rPr>
              <a:t>That code loads the template called </a:t>
            </a:r>
            <a:r>
              <a:rPr lang="en-US" dirty="0">
                <a:effectLst/>
                <a:latin typeface="Fira Mono"/>
              </a:rPr>
              <a:t>polls/index.html</a:t>
            </a:r>
            <a:r>
              <a:rPr lang="en-US" b="0" i="0" dirty="0">
                <a:solidFill>
                  <a:srgbClr val="0C3C26"/>
                </a:solidFill>
                <a:effectLst/>
                <a:latin typeface="Roboto" panose="02000000000000000000" pitchFamily="2" charset="0"/>
              </a:rPr>
              <a:t> and passes it a context.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6A416F-9502-4868-A8FD-F523508D6D8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8177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C3C26"/>
                </a:solidFill>
                <a:effectLst/>
                <a:latin typeface="Roboto" panose="02000000000000000000" pitchFamily="2" charset="0"/>
              </a:rPr>
              <a:t> </a:t>
            </a:r>
            <a:r>
              <a:rPr lang="en-US" b="0" i="0" u="none" strike="noStrike" dirty="0">
                <a:solidFill>
                  <a:srgbClr val="6A0E0E"/>
                </a:solidFill>
                <a:effectLst/>
                <a:latin typeface="Fira Mono"/>
                <a:hlinkClick r:id="rId3" tooltip="django.shortcuts.get_object_or_404"/>
              </a:rPr>
              <a:t>get_object_or_404()</a:t>
            </a:r>
            <a:r>
              <a:rPr lang="en-US" b="0" i="0" dirty="0">
                <a:solidFill>
                  <a:srgbClr val="0C3C26"/>
                </a:solidFill>
                <a:effectLst/>
                <a:latin typeface="Roboto" panose="02000000000000000000" pitchFamily="2" charset="0"/>
              </a:rPr>
              <a:t>  raise 404 error if the question (e.g., 100) we enquired doesn’t exist.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6A416F-9502-4868-A8FD-F523508D6D8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0521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will list down all the choices related to the question we asked in the </a:t>
            </a:r>
            <a:r>
              <a:rPr lang="en-US" dirty="0" err="1"/>
              <a:t>url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6A416F-9502-4868-A8FD-F523508D6D8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930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F8179-544E-43F9-A813-2B39CB652E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1A29CD-2675-46F8-9871-FBEE6E481E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0C640C-9292-4E49-856A-2C9475621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43006-732B-4CA1-A5CB-17D806AA1DDE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108614-1C90-438C-8314-15429B841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B9662-8B1F-4BBD-937A-4705D5F52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715EE-BAAD-4E82-8582-777A5D040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390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1F3E2-09EC-4908-A4E4-EBE7DC0B2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6058D7-B3E7-4EA0-83C6-54E14BB548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EAA6F8-BA56-4A08-A573-507D9BB27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43006-732B-4CA1-A5CB-17D806AA1DDE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35057-C031-4184-9A4A-ECBF0BC2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BAD912-D2C7-4C70-8B4E-BC749DEC9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715EE-BAAD-4E82-8582-777A5D040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171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5B1D61-E4FF-43F0-989E-5BE97316CE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29784B-4E33-4AEB-A7C7-02A5772547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B901E-0F01-447B-B178-547D79F0E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43006-732B-4CA1-A5CB-17D806AA1DDE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4C288E-6806-4739-8671-B772110A4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21C78-7EE9-4039-BCA1-B6D3D97B7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715EE-BAAD-4E82-8582-777A5D040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13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7D4CE-738C-435D-AF02-6C5DF47B5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E972F-5910-40E8-B8EE-B3506C80A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0A6D4-0E79-41E2-A423-31A3AFBE4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43006-732B-4CA1-A5CB-17D806AA1DDE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BF8334-8910-46E2-8F75-1558F44BF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703C6-3ED5-47DB-AFDB-2EE1A303F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715EE-BAAD-4E82-8582-777A5D040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1416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19A7F-5A64-4CFA-924D-4FFA61FC2A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20EA94-CB25-4F26-B524-CC55BFC665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4DA4D9-5D6C-4085-AD45-A18F10ACE9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43006-732B-4CA1-A5CB-17D806AA1DDE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5896D-13CE-4D3A-8DF5-4E26E943B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FDD2CC-111C-495E-9A1C-AF2C95FC8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715EE-BAAD-4E82-8582-777A5D040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380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2DAD3-927E-41B0-B766-112E87A6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31A66-0DB8-4674-902F-B663098823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E9EF1D-35D3-44D9-883D-7A4353E69E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2CD7B3-22A9-4B9C-9D34-E2EC4E99A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43006-732B-4CA1-A5CB-17D806AA1DDE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3CACD0-C79A-4C2D-A0A3-9CCBAD92C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4D8AE1-E441-484C-8CC3-ED9CE38DC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715EE-BAAD-4E82-8582-777A5D040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294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D4EA1-4606-41BD-B097-709DD7328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E3CD3-1402-4555-AE1C-BD7539BC17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D8EF45-E0B3-460A-A27C-1C3D90DF61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F4154D-7533-4D4C-BBD7-D424FCB105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C95434-6DDB-479C-B62C-C226EDC8AB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5FD692-6EF1-49F6-A9FE-349481CCC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43006-732B-4CA1-A5CB-17D806AA1DDE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BB4811-D2A2-4245-B994-83DEA0716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3F65AA-741C-4121-B48D-D0C8E5830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715EE-BAAD-4E82-8582-777A5D040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3163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34819-8333-4667-A9E7-4D025B45E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014826-978A-41C9-B0DC-D5036C1BA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43006-732B-4CA1-A5CB-17D806AA1DDE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B63950-A422-4D67-BCC8-5C9EBE8ED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0F83A5-9108-49B3-B953-E52CD7B23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715EE-BAAD-4E82-8582-777A5D040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451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BA869D-24F8-4A18-9E38-EB0F257DF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43006-732B-4CA1-A5CB-17D806AA1DDE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DC2A64-3B3E-4001-8E57-A4094010C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6B63FB-1FE5-4243-8E20-2700868E4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715EE-BAAD-4E82-8582-777A5D040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252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C927F-9723-4EDA-A548-01F56DD9E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42ED72-7687-4590-90E0-FA417D7A2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7E3E64-3127-49C8-B1B3-DF364A03D0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724A43-168F-494D-871C-EB446A96B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43006-732B-4CA1-A5CB-17D806AA1DDE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2CC428-2166-4EDB-AFA2-627101337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06F1EE-2059-4852-9A0C-BD598B8F0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715EE-BAAD-4E82-8582-777A5D040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08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83CD2-D877-4005-A156-189DAE909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2CE284-394A-4B23-84A5-4B68A883AB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35E34B-861E-4F47-99F5-FA23C48230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B6C889-87A3-450E-8F5C-29AD47DD6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43006-732B-4CA1-A5CB-17D806AA1DDE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BCFE9E-480D-41BA-933A-59E395D24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D653F2-8859-4F63-BA09-043F4EFF7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B715EE-BAAD-4E82-8582-777A5D040B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734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2CD474-DBAB-425C-B5EA-41CBE6547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EAD83-67EF-40F6-BECA-7D5BA807D9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BDCCE-9FBF-4129-8646-B142B4B430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843006-732B-4CA1-A5CB-17D806AA1DDE}" type="datetimeFigureOut">
              <a:rPr lang="en-US" smtClean="0"/>
              <a:t>7/27/2021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B6F39-A684-40C9-9DF3-B276A83CD5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5E5FD-49B8-4468-9787-2C098CE37F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B715EE-BAAD-4E82-8582-777A5D040BC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MSIPCMContentMarking" descr="{&quot;HashCode&quot;:-1538819703,&quot;Placement&quot;:&quot;Header&quot;,&quot;Top&quot;:0.0,&quot;Left&quot;:0.0,&quot;SlideWidth&quot;:960,&quot;SlideHeight&quot;:540}">
            <a:extLst>
              <a:ext uri="{FF2B5EF4-FFF2-40B4-BE49-F238E27FC236}">
                <a16:creationId xmlns:a16="http://schemas.microsoft.com/office/drawing/2014/main" id="{8F188E0A-ABA2-4FF9-92A7-1364B08A70E7}"/>
              </a:ext>
            </a:extLst>
          </p:cNvPr>
          <p:cNvSpPr txBox="1"/>
          <p:nvPr userDrawn="1"/>
        </p:nvSpPr>
        <p:spPr>
          <a:xfrm>
            <a:off x="0" y="0"/>
            <a:ext cx="1634581" cy="24919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sz="1000">
                <a:solidFill>
                  <a:srgbClr val="0000FF"/>
                </a:solidFill>
                <a:latin typeface="Arial" panose="020B0604020202020204" pitchFamily="34" charset="0"/>
              </a:rPr>
              <a:t>[AMD Official Use Only]</a:t>
            </a:r>
          </a:p>
        </p:txBody>
      </p:sp>
    </p:spTree>
    <p:extLst>
      <p:ext uri="{BB962C8B-B14F-4D97-AF65-F5344CB8AC3E}">
        <p14:creationId xmlns:p14="http://schemas.microsoft.com/office/powerpoint/2010/main" val="2466795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jangoproject.com/en/3.0/intro/tutorial03/#raising-a-404-error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0EDE8-DA79-44E0-9FCC-B196C86D4C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ECC5F-423F-4F70-9628-E6DCAD3F24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617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8C0DD-02D2-49DA-817A-72E5D1572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polls/detail.html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1A3DD81-9E14-456A-8FE8-7DA0938160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689640"/>
            <a:ext cx="8523688" cy="3478720"/>
          </a:xfrm>
        </p:spPr>
      </p:pic>
    </p:spTree>
    <p:extLst>
      <p:ext uri="{BB962C8B-B14F-4D97-AF65-F5344CB8AC3E}">
        <p14:creationId xmlns:p14="http://schemas.microsoft.com/office/powerpoint/2010/main" val="3046221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9A306-E047-431C-91C9-95757D02A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hardcoded URLs in 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CD231-CB4C-4B08-8D2A-08A69F39C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1785"/>
            <a:ext cx="11256264" cy="4667250"/>
          </a:xfrm>
        </p:spPr>
        <p:txBody>
          <a:bodyPr/>
          <a:lstStyle/>
          <a:p>
            <a:r>
              <a:rPr lang="en-US" dirty="0"/>
              <a:t>In polls/index.html template, the link was </a:t>
            </a:r>
            <a:r>
              <a:rPr lang="en-US" dirty="0" err="1"/>
              <a:t>partically</a:t>
            </a:r>
            <a:r>
              <a:rPr lang="en-US" dirty="0"/>
              <a:t> hardcoded: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 becomes a problem if we have a lot of templates and need to change URL on everyone of them </a:t>
            </a:r>
          </a:p>
          <a:p>
            <a:r>
              <a:rPr lang="en-US" dirty="0"/>
              <a:t>A better approach will be show in the next slide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94BE68-FFC8-4B07-B92F-1FDA2DB2A3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352" y="2159635"/>
            <a:ext cx="5486400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8569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81CE6-3E5E-47FF-9803-8F6341354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62719"/>
            <a:ext cx="10515600" cy="1325563"/>
          </a:xfrm>
        </p:spPr>
        <p:txBody>
          <a:bodyPr/>
          <a:lstStyle/>
          <a:p>
            <a:r>
              <a:rPr lang="en-US" dirty="0"/>
              <a:t>Continue…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20508-FE81-47A4-88B8-A64112A5C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472" y="722026"/>
            <a:ext cx="10515600" cy="4351338"/>
          </a:xfrm>
        </p:spPr>
        <p:txBody>
          <a:bodyPr/>
          <a:lstStyle/>
          <a:p>
            <a:r>
              <a:rPr lang="en-US" dirty="0"/>
              <a:t>Since the </a:t>
            </a:r>
            <a:r>
              <a:rPr lang="en-US" dirty="0" err="1"/>
              <a:t>question_id</a:t>
            </a:r>
            <a:r>
              <a:rPr lang="en-US" dirty="0"/>
              <a:t> is defined as “details” in polls/urls.py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 can change the index.html to: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E316D7-2E9D-4E29-90DD-7639D26FB0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622" y="1333119"/>
            <a:ext cx="5095875" cy="25336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B9D842-E867-45E1-9820-B366E1511E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583" y="4981337"/>
            <a:ext cx="5124450" cy="139065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8EC5267-D46F-44DD-BBD6-2D2110A9313E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5598033" y="5614765"/>
            <a:ext cx="668464" cy="618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834FBF32-B7AB-4AE3-94DD-7BEE8F42CA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6497" y="4989251"/>
            <a:ext cx="5562600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249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676D9-1B6E-4A07-8FD6-61D390DC44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Namespacing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9CB01-41F8-406F-939D-32D71A7DA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2057"/>
            <a:ext cx="10515600" cy="4351338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Add </a:t>
            </a:r>
            <a:r>
              <a:rPr lang="en-US" dirty="0" err="1"/>
              <a:t>app_name</a:t>
            </a:r>
            <a:r>
              <a:rPr lang="en-US" dirty="0"/>
              <a:t> under polls/urls.py</a:t>
            </a:r>
            <a:br>
              <a:rPr lang="en-US" dirty="0"/>
            </a:br>
            <a:endParaRPr lang="en-US" dirty="0"/>
          </a:p>
          <a:p>
            <a:r>
              <a:rPr lang="en-US" dirty="0"/>
              <a:t>Different apps may have the same view.py files. In order to differentiate them, we add </a:t>
            </a:r>
            <a:r>
              <a:rPr lang="en-US" dirty="0" err="1"/>
              <a:t>app_name</a:t>
            </a:r>
            <a:r>
              <a:rPr lang="en-US" dirty="0"/>
              <a:t> in polls/urls.py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CE5220-00F8-4D39-8FDD-B4C9D8693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132" y="3932174"/>
            <a:ext cx="4877332" cy="2407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0091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3FADA-46A3-4FF0-9D9C-11C89418F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polls/index.html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C68CCB18-F312-45AF-8E65-3A7B278B97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699" y="2728912"/>
            <a:ext cx="5305425" cy="1400175"/>
          </a:xfr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57C02E7-5075-43E0-B403-A7C997782B25}"/>
              </a:ext>
            </a:extLst>
          </p:cNvPr>
          <p:cNvCxnSpPr>
            <a:stCxn id="13" idx="3"/>
          </p:cNvCxnSpPr>
          <p:nvPr/>
        </p:nvCxnSpPr>
        <p:spPr>
          <a:xfrm>
            <a:off x="5562124" y="3429000"/>
            <a:ext cx="81429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BC35431A-9FAF-43EA-8759-A636AD009C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6416" y="2728912"/>
            <a:ext cx="5753100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475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5B738-C399-4AD1-A370-1540777CF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3080"/>
            <a:ext cx="10515600" cy="1325563"/>
          </a:xfrm>
        </p:spPr>
        <p:txBody>
          <a:bodyPr/>
          <a:lstStyle/>
          <a:p>
            <a:r>
              <a:rPr lang="en-US" dirty="0"/>
              <a:t>Final result…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A162C3D-D535-43B6-8236-353E2CD78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6274" y="4124150"/>
            <a:ext cx="6010137" cy="251259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86D26CA-A24F-4B9A-A139-8BEC007B98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274" y="1207086"/>
            <a:ext cx="5169726" cy="2512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744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5A489-D44A-4566-9EB9-62583D10F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A214F-8D5C-4BEA-9B38-FEEED563C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https://docs.djangoproject.com/en/3.0/intro/tutorial03/</a:t>
            </a:r>
          </a:p>
        </p:txBody>
      </p:sp>
    </p:spTree>
    <p:extLst>
      <p:ext uri="{BB962C8B-B14F-4D97-AF65-F5344CB8AC3E}">
        <p14:creationId xmlns:p14="http://schemas.microsoft.com/office/powerpoint/2010/main" val="3528028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FF49D-8DD2-46CE-B34F-D3B4296CD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polls/urls.py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5C5188F-73DE-4238-9240-B9C9E08C73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9068" y="1897792"/>
            <a:ext cx="7800487" cy="3844639"/>
          </a:xfrm>
        </p:spPr>
      </p:pic>
    </p:spTree>
    <p:extLst>
      <p:ext uri="{BB962C8B-B14F-4D97-AF65-F5344CB8AC3E}">
        <p14:creationId xmlns:p14="http://schemas.microsoft.com/office/powerpoint/2010/main" val="599121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22708-DD15-4E84-9458-409200846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polls/views.py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585B6C5-C2BC-416D-9998-4B2FF7D84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C0681FE-0152-4383-ADFC-D1AD747E9A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4801" y="1923859"/>
            <a:ext cx="7092216" cy="2952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202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CD9A8-27A2-425D-8AB3-D305C9DEA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templates under polls directory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4E641-6236-45D0-9E85-C26DC94E33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templates directory under polls</a:t>
            </a:r>
          </a:p>
          <a:p>
            <a:r>
              <a:rPr lang="en-US" dirty="0"/>
              <a:t>Create polls directory under templates</a:t>
            </a:r>
          </a:p>
          <a:p>
            <a:r>
              <a:rPr lang="en-US" dirty="0"/>
              <a:t>Create index.html under polls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FEF5F6-E3CD-4B58-A121-E04B2C4E83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7353" y="3779837"/>
            <a:ext cx="4638675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4836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07F13-6B24-4953-9B98-D5266ACB8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index.html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71C1E5E-0B36-443B-9D79-A0CE30F087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8537" y="1999166"/>
            <a:ext cx="10561989" cy="3672971"/>
          </a:xfrm>
        </p:spPr>
      </p:pic>
    </p:spTree>
    <p:extLst>
      <p:ext uri="{BB962C8B-B14F-4D97-AF65-F5344CB8AC3E}">
        <p14:creationId xmlns:p14="http://schemas.microsoft.com/office/powerpoint/2010/main" val="9583619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3515F-E418-4413-AD15-2A8B86C1C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Under polls/views.py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EBDD51A-08FA-4A38-AEB8-EFC87850774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047750"/>
            <a:ext cx="7748588" cy="5305189"/>
          </a:xfrm>
        </p:spPr>
      </p:pic>
    </p:spTree>
    <p:extLst>
      <p:ext uri="{BB962C8B-B14F-4D97-AF65-F5344CB8AC3E}">
        <p14:creationId xmlns:p14="http://schemas.microsoft.com/office/powerpoint/2010/main" val="1020081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5BA8D-51E6-4E0F-BC72-4993827DF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Or using render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32CFE7-9EA8-4948-9F34-66D830693C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00358" y="1054100"/>
            <a:ext cx="6714855" cy="5307736"/>
          </a:xfrm>
        </p:spPr>
      </p:pic>
    </p:spTree>
    <p:extLst>
      <p:ext uri="{BB962C8B-B14F-4D97-AF65-F5344CB8AC3E}">
        <p14:creationId xmlns:p14="http://schemas.microsoft.com/office/powerpoint/2010/main" val="4037360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355AD-57F7-4704-8B1F-88790D907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C3C26"/>
                </a:solidFill>
                <a:effectLst/>
                <a:latin typeface="Roboto" panose="02000000000000000000" pitchFamily="2" charset="0"/>
              </a:rPr>
              <a:t>Raising a 404 error</a:t>
            </a:r>
            <a:r>
              <a:rPr lang="en-US" b="1" i="0" u="none" strike="noStrike" dirty="0">
                <a:solidFill>
                  <a:srgbClr val="20AA76"/>
                </a:solidFill>
                <a:effectLst/>
                <a:latin typeface="Roboto" panose="02000000000000000000" pitchFamily="2" charset="0"/>
                <a:hlinkClick r:id="rId3" tooltip="Permalink to this headline"/>
              </a:rPr>
              <a:t>¶</a:t>
            </a:r>
            <a:br>
              <a:rPr lang="en-US" b="0" i="0" dirty="0">
                <a:solidFill>
                  <a:srgbClr val="0C3C26"/>
                </a:solidFill>
                <a:effectLst/>
                <a:latin typeface="Roboto" panose="02000000000000000000" pitchFamily="2" charset="0"/>
              </a:rPr>
            </a:b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95EF7C8-EC41-4B8E-9431-6B47F7EAD2FD}"/>
              </a:ext>
            </a:extLst>
          </p:cNvPr>
          <p:cNvSpPr txBox="1"/>
          <p:nvPr/>
        </p:nvSpPr>
        <p:spPr>
          <a:xfrm>
            <a:off x="6329363" y="3014663"/>
            <a:ext cx="5862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Comments on the original details(</a:t>
            </a:r>
            <a:r>
              <a:rPr lang="en-US" dirty="0" err="1"/>
              <a:t>request,question_id</a:t>
            </a:r>
            <a:r>
              <a:rPr lang="en-US" dirty="0"/>
              <a:t>)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C0989CB9-29C1-47E7-99F6-5A0B9324FA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14062" y="1557401"/>
            <a:ext cx="5581938" cy="4351338"/>
          </a:xfr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A4BEA33-1072-46A8-ADCB-7EB3B1CD7763}"/>
              </a:ext>
            </a:extLst>
          </p:cNvPr>
          <p:cNvCxnSpPr>
            <a:endCxn id="9" idx="1"/>
          </p:cNvCxnSpPr>
          <p:nvPr/>
        </p:nvCxnSpPr>
        <p:spPr>
          <a:xfrm flipV="1">
            <a:off x="4352544" y="3199329"/>
            <a:ext cx="1976819" cy="5337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5451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743</TotalTime>
  <Words>398</Words>
  <Application>Microsoft Office PowerPoint</Application>
  <PresentationFormat>Widescreen</PresentationFormat>
  <Paragraphs>46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Fira Mono</vt:lpstr>
      <vt:lpstr>Arial</vt:lpstr>
      <vt:lpstr>Calibri</vt:lpstr>
      <vt:lpstr>Calibri Light</vt:lpstr>
      <vt:lpstr>Roboto</vt:lpstr>
      <vt:lpstr>Office Theme</vt:lpstr>
      <vt:lpstr>PowerPoint Presentation</vt:lpstr>
      <vt:lpstr>Reference link</vt:lpstr>
      <vt:lpstr>Change polls/urls.py</vt:lpstr>
      <vt:lpstr>polls/views.py</vt:lpstr>
      <vt:lpstr>Create templates under polls directory</vt:lpstr>
      <vt:lpstr>Update index.html</vt:lpstr>
      <vt:lpstr>Under polls/views.py</vt:lpstr>
      <vt:lpstr>Or using render</vt:lpstr>
      <vt:lpstr>Raising a 404 error¶ </vt:lpstr>
      <vt:lpstr>polls/detail.html</vt:lpstr>
      <vt:lpstr>Remove hardcoded URLs in templates</vt:lpstr>
      <vt:lpstr>Continue…</vt:lpstr>
      <vt:lpstr>Namespacing</vt:lpstr>
      <vt:lpstr>Update polls/index.html</vt:lpstr>
      <vt:lpstr>Final result…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Liu, Xu</dc:creator>
  <cp:lastModifiedBy>Liu, Xu</cp:lastModifiedBy>
  <cp:revision>25</cp:revision>
  <dcterms:created xsi:type="dcterms:W3CDTF">2021-07-22T12:14:03Z</dcterms:created>
  <dcterms:modified xsi:type="dcterms:W3CDTF">2021-07-27T09:03:46Z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8914ebd-7e6c-4e12-a031-a9906be2db14_Enabled">
    <vt:lpwstr>true</vt:lpwstr>
  </property>
  <property fmtid="{D5CDD505-2E9C-101B-9397-08002B2CF9AE}" pid="3" name="MSIP_Label_88914ebd-7e6c-4e12-a031-a9906be2db14_SetDate">
    <vt:lpwstr>2021-07-27T09:03:46Z</vt:lpwstr>
  </property>
  <property fmtid="{D5CDD505-2E9C-101B-9397-08002B2CF9AE}" pid="4" name="MSIP_Label_88914ebd-7e6c-4e12-a031-a9906be2db14_Method">
    <vt:lpwstr>Standard</vt:lpwstr>
  </property>
  <property fmtid="{D5CDD505-2E9C-101B-9397-08002B2CF9AE}" pid="5" name="MSIP_Label_88914ebd-7e6c-4e12-a031-a9906be2db14_Name">
    <vt:lpwstr>AMD Official Use Only-AIP 2.0</vt:lpwstr>
  </property>
  <property fmtid="{D5CDD505-2E9C-101B-9397-08002B2CF9AE}" pid="6" name="MSIP_Label_88914ebd-7e6c-4e12-a031-a9906be2db14_SiteId">
    <vt:lpwstr>3dd8961f-e488-4e60-8e11-a82d994e183d</vt:lpwstr>
  </property>
  <property fmtid="{D5CDD505-2E9C-101B-9397-08002B2CF9AE}" pid="7" name="MSIP_Label_88914ebd-7e6c-4e12-a031-a9906be2db14_ActionId">
    <vt:lpwstr>e0c5af39-c6ad-43b8-b53b-dadcabf1f44e</vt:lpwstr>
  </property>
  <property fmtid="{D5CDD505-2E9C-101B-9397-08002B2CF9AE}" pid="8" name="MSIP_Label_88914ebd-7e6c-4e12-a031-a9906be2db14_ContentBits">
    <vt:lpwstr>1</vt:lpwstr>
  </property>
</Properties>
</file>