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63" r:id="rId4"/>
    <p:sldId id="257" r:id="rId5"/>
    <p:sldId id="258" r:id="rId6"/>
    <p:sldId id="259" r:id="rId7"/>
    <p:sldId id="272" r:id="rId8"/>
    <p:sldId id="262" r:id="rId9"/>
    <p:sldId id="260" r:id="rId10"/>
    <p:sldId id="261" r:id="rId11"/>
    <p:sldId id="268" r:id="rId12"/>
    <p:sldId id="266" r:id="rId13"/>
    <p:sldId id="267" r:id="rId14"/>
    <p:sldId id="264" r:id="rId15"/>
    <p:sldId id="265" r:id="rId16"/>
    <p:sldId id="270" r:id="rId17"/>
    <p:sldId id="271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F9405-EE0B-43A7-9BA9-B4D0E264A6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EF02C2-941D-4140-8F85-B85C264859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9D4D2C-C182-477E-AC8B-82E863C80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9DDB7-BA40-4CA0-A4F9-2204F0D18ADB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B27D6C-8799-4C5C-B079-473F1E1F7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D827AA-34AE-4FB7-8CEA-5CDF78CFF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7E5F8-AA59-42D5-89A1-D639102E5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826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34F12-4884-4FC5-9495-D78F598FD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DA0AD4-83D1-4784-AF94-DF07938315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0609CA-48BD-4B82-B981-CDED2A047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9DDB7-BA40-4CA0-A4F9-2204F0D18ADB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37B6E6-F8C1-40E1-98C5-890983675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FC4A7F-9083-43A0-91A2-C7A4E0B38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7E5F8-AA59-42D5-89A1-D639102E5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31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FC44FD-25A9-4FEF-AEC4-2F5A0D57FD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FF8E7D-EF8C-422E-9491-69036FD0F5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F57104-C161-4D16-836E-AEC791E72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9DDB7-BA40-4CA0-A4F9-2204F0D18ADB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B04265-FB92-4EF0-B43A-D689E01BC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77465D-3AF9-4454-911C-A35C4FBE4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7E5F8-AA59-42D5-89A1-D639102E5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099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5362E-59AE-47AA-AE13-36B7C9ECA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252F42-7B1F-43A0-B2E1-7E116ABDAC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C729E3-A2F4-42AD-854C-817AF83BD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9DDB7-BA40-4CA0-A4F9-2204F0D18ADB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FEAEBE-F12F-4165-A92F-868B5682B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E1AA64-7D3D-4A2E-911A-0CAE2B7E8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7E5F8-AA59-42D5-89A1-D639102E5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823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536BA-1B95-45DB-AC1D-8CD756E3F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86DB7D-5F45-4630-BE17-1BAA5F0E50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C9A32-71AD-4DB7-9FC2-29DC8102D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9DDB7-BA40-4CA0-A4F9-2204F0D18ADB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1DE74A-A853-467E-9D69-07E9B928C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735E1F-FF98-4FE5-9107-8B666E6A2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7E5F8-AA59-42D5-89A1-D639102E5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521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E9D92-8AB9-4050-91A7-01D2CCC9D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1D72E1-2CC0-4D43-9EF3-A9B52FF22C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497AB5-D521-4B00-BFDB-96E72EA9D6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DACEFC-93EA-4B7C-B391-DA352F22B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9DDB7-BA40-4CA0-A4F9-2204F0D18ADB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AE4ADA-AEA6-4FEC-B141-190F27B54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B7BD72-F6F0-4F3B-827E-1BB7D7E11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7E5F8-AA59-42D5-89A1-D639102E5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058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3E2B5-7175-4BC5-B462-CB5986214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083B15-E266-4D72-92B5-13A37A2E14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6C7436-D31E-42DB-99D9-E0850A91E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D4F009-DB4B-4DF1-8F75-B62D0BF3F9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0C4BC9-C334-4D36-92A8-DE32CFDD7D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88CA1A-6D26-4EDC-A037-65D05528C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9DDB7-BA40-4CA0-A4F9-2204F0D18ADB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500744-F168-4FAC-B5A2-6469F24B8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C07114-9F02-43BD-A0FC-7A820CD67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7E5F8-AA59-42D5-89A1-D639102E5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494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225F6-82B5-4730-92BF-E618B14A9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85C20B-04B6-43AA-8D25-D1FE2A3EF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9DDB7-BA40-4CA0-A4F9-2204F0D18ADB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5FA36F-0489-461C-9917-2FDBE5BF2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6DBB05-C84B-416F-9B67-2657A707F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7E5F8-AA59-42D5-89A1-D639102E5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977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FDC12B-F017-4CAA-A1EE-CAD69895E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9DDB7-BA40-4CA0-A4F9-2204F0D18ADB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D69810-CE9C-4023-A82D-D489F2D89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A6F2F6-0515-465E-8B45-524EC73FD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7E5F8-AA59-42D5-89A1-D639102E5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404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EBDA5-7372-45BD-9F20-6401B0136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33C0A9-7B2B-4C2B-86D1-102E218108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015B19-C82E-4E43-A41C-A30B995DA7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D5575E-6241-4BA8-BA4A-18EFCE93A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9DDB7-BA40-4CA0-A4F9-2204F0D18ADB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887CCF-E883-4390-9671-D7D4D1069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72D610-1BF0-4F3D-849C-6D8B9DF71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7E5F8-AA59-42D5-89A1-D639102E5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057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F55F1-EF29-45FF-9002-F08773F49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F76B88-58A2-479F-802F-5E4E4955A0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59D276-C62E-4E8A-A0EF-F6E9E7C41D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293AF7-5154-4178-AE6B-B68436032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9DDB7-BA40-4CA0-A4F9-2204F0D18ADB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F66ED1-3431-4B49-9087-0DE8D8307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4659E1-846E-4D4F-8B8D-5FA0AF645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7E5F8-AA59-42D5-89A1-D639102E5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532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CC3994-2AB2-4B9F-8374-9116D8701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2EE496-1C78-488E-841A-DE5FD6F9F1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36BC93-F59B-4FFA-A3DC-536C366434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29DDB7-BA40-4CA0-A4F9-2204F0D18ADB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98D2AE-43A5-4CFE-9A02-F1888B1CD5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669402-D0C7-42DF-BD20-7A4CDEC974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C7E5F8-AA59-42D5-89A1-D639102E5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172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4134E-172D-485C-A0EE-EEE61CEAA1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VBA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43D155-0E95-4F68-9363-D4F539AD29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9327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66FF6-1F2A-4ED3-A207-92393B0D6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functions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5B50B0A-AC22-4D8A-8816-2665845CA5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2442" y="2291516"/>
            <a:ext cx="7997327" cy="203178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F41E5BC-5475-4466-9217-582EF11C37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9769" y="4924132"/>
            <a:ext cx="3190875" cy="1209675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6C63553-2E95-43DB-AC24-F76E00704674}"/>
              </a:ext>
            </a:extLst>
          </p:cNvPr>
          <p:cNvCxnSpPr/>
          <p:nvPr/>
        </p:nvCxnSpPr>
        <p:spPr>
          <a:xfrm>
            <a:off x="6764357" y="2974554"/>
            <a:ext cx="1575412" cy="2258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123A49E-FCD4-4D4F-B36F-829284F99DCF}"/>
              </a:ext>
            </a:extLst>
          </p:cNvPr>
          <p:cNvCxnSpPr>
            <a:cxnSpLocks/>
          </p:cNvCxnSpPr>
          <p:nvPr/>
        </p:nvCxnSpPr>
        <p:spPr>
          <a:xfrm flipH="1">
            <a:off x="2478795" y="3084723"/>
            <a:ext cx="914400" cy="2049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5A87E19-BD69-47AB-B119-4F4E269171CD}"/>
              </a:ext>
            </a:extLst>
          </p:cNvPr>
          <p:cNvSpPr txBox="1"/>
          <p:nvPr/>
        </p:nvSpPr>
        <p:spPr>
          <a:xfrm>
            <a:off x="1200839" y="5233012"/>
            <a:ext cx="21923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Must be the same name with Functions!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EE0FE89-E1F0-4C79-8F1E-A2994D5B4BF2}"/>
              </a:ext>
            </a:extLst>
          </p:cNvPr>
          <p:cNvCxnSpPr>
            <a:cxnSpLocks/>
          </p:cNvCxnSpPr>
          <p:nvPr/>
        </p:nvCxnSpPr>
        <p:spPr>
          <a:xfrm>
            <a:off x="8130448" y="2875402"/>
            <a:ext cx="10135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299DCBE-479D-46A5-9140-67BA64C2AF2F}"/>
              </a:ext>
            </a:extLst>
          </p:cNvPr>
          <p:cNvSpPr txBox="1"/>
          <p:nvPr/>
        </p:nvSpPr>
        <p:spPr>
          <a:xfrm>
            <a:off x="9161444" y="2716936"/>
            <a:ext cx="2688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Function output is double </a:t>
            </a:r>
          </a:p>
        </p:txBody>
      </p:sp>
    </p:spTree>
    <p:extLst>
      <p:ext uri="{BB962C8B-B14F-4D97-AF65-F5344CB8AC3E}">
        <p14:creationId xmlns:p14="http://schemas.microsoft.com/office/powerpoint/2010/main" val="10505657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ED659-314C-4BD9-92DF-5C2D0B77C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borrow excel functions as well…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378F835-08F3-4D0D-8B6D-20486E1492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39579"/>
            <a:ext cx="7496175" cy="1123950"/>
          </a:xfr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7F1AD3C-05EB-414C-B422-ED98DD12298D}"/>
              </a:ext>
            </a:extLst>
          </p:cNvPr>
          <p:cNvCxnSpPr>
            <a:cxnSpLocks/>
          </p:cNvCxnSpPr>
          <p:nvPr/>
        </p:nvCxnSpPr>
        <p:spPr>
          <a:xfrm>
            <a:off x="3254593" y="2347573"/>
            <a:ext cx="0" cy="746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7481E68-A095-4B23-8895-8B5D6A8E5B34}"/>
              </a:ext>
            </a:extLst>
          </p:cNvPr>
          <p:cNvSpPr txBox="1"/>
          <p:nvPr/>
        </p:nvSpPr>
        <p:spPr>
          <a:xfrm>
            <a:off x="2225963" y="3112656"/>
            <a:ext cx="28078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Excel worksheet function find max over a range of number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3FE9AA-8FBA-435F-81A0-A1F7D6D660AF}"/>
              </a:ext>
            </a:extLst>
          </p:cNvPr>
          <p:cNvSpPr txBox="1"/>
          <p:nvPr/>
        </p:nvSpPr>
        <p:spPr>
          <a:xfrm>
            <a:off x="5754256" y="3204363"/>
            <a:ext cx="28078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Excel worksheet function find min over a range of number 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0C890A4-3286-47DC-8433-01A54E425622}"/>
              </a:ext>
            </a:extLst>
          </p:cNvPr>
          <p:cNvCxnSpPr>
            <a:cxnSpLocks/>
          </p:cNvCxnSpPr>
          <p:nvPr/>
        </p:nvCxnSpPr>
        <p:spPr>
          <a:xfrm>
            <a:off x="6898913" y="2391843"/>
            <a:ext cx="0" cy="573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812200EE-A3EF-4F13-892E-9840AFA5F6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716" y="4697268"/>
            <a:ext cx="4324350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809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2866B-E588-44A7-8E96-01D718880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828663" cy="1353506"/>
          </a:xfrm>
        </p:spPr>
        <p:txBody>
          <a:bodyPr/>
          <a:lstStyle/>
          <a:p>
            <a:r>
              <a:rPr lang="en-US" dirty="0"/>
              <a:t>Convert a user-defined </a:t>
            </a:r>
            <a:r>
              <a:rPr lang="en-US" b="1" dirty="0">
                <a:solidFill>
                  <a:srgbClr val="FF0000"/>
                </a:solidFill>
              </a:rPr>
              <a:t>function</a:t>
            </a:r>
            <a:r>
              <a:rPr lang="en-US" dirty="0"/>
              <a:t> to excel add-in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439FBD-89AE-43A3-8EBF-A4C67D53F7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Save the self defined function to .</a:t>
            </a:r>
            <a:r>
              <a:rPr lang="en-US" dirty="0" err="1"/>
              <a:t>xlam</a:t>
            </a:r>
            <a:r>
              <a:rPr lang="en-US" dirty="0"/>
              <a:t> file format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BBD775-42F4-4095-8C4C-B27968EA97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552" y="2794573"/>
            <a:ext cx="9316598" cy="3382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3075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2627D-94BC-42E2-BF05-FE4ECB44F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6393"/>
          </a:xfrm>
        </p:spPr>
        <p:txBody>
          <a:bodyPr>
            <a:normAutofit fontScale="90000"/>
          </a:bodyPr>
          <a:lstStyle/>
          <a:p>
            <a:r>
              <a:rPr lang="en-US" dirty="0"/>
              <a:t>Continue..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1338EF-7FDE-4F9A-B04D-E8445E1777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911" y="991518"/>
            <a:ext cx="10758889" cy="5185445"/>
          </a:xfrm>
        </p:spPr>
        <p:txBody>
          <a:bodyPr/>
          <a:lstStyle/>
          <a:p>
            <a:r>
              <a:rPr lang="en-US" dirty="0"/>
              <a:t>If a new workbook wants to use the function, click “file”-&gt; “options”-&gt; “Add-ins” and lick “go” at the bottom and “browse” and find the “</a:t>
            </a:r>
            <a:r>
              <a:rPr lang="en-US" dirty="0" err="1"/>
              <a:t>xlam</a:t>
            </a:r>
            <a:r>
              <a:rPr lang="en-US" dirty="0"/>
              <a:t>” file we saved earlier on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F1755D-142D-4453-AF81-FDDE81184A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8809" y="1990239"/>
            <a:ext cx="5931735" cy="4502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0531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5B06D-D93C-4DB4-B99E-CCF2092D7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scope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AE0E20E-D833-4342-B2F4-953012FD72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09935" y="2008853"/>
            <a:ext cx="5120720" cy="3583421"/>
          </a:xfr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F28ACF9-139A-4254-A8F4-CB9EDCDB3E77}"/>
              </a:ext>
            </a:extLst>
          </p:cNvPr>
          <p:cNvCxnSpPr>
            <a:cxnSpLocks/>
          </p:cNvCxnSpPr>
          <p:nvPr/>
        </p:nvCxnSpPr>
        <p:spPr>
          <a:xfrm flipH="1">
            <a:off x="3128790" y="3200399"/>
            <a:ext cx="1035587" cy="101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9EE23A1-68E1-401A-8D94-41A948C73FF0}"/>
              </a:ext>
            </a:extLst>
          </p:cNvPr>
          <p:cNvSpPr txBox="1"/>
          <p:nvPr/>
        </p:nvSpPr>
        <p:spPr>
          <a:xfrm>
            <a:off x="197143" y="2886116"/>
            <a:ext cx="32279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we declare variable here, the variable k is available for both “sub one” and “Funky” functions. </a:t>
            </a:r>
            <a:r>
              <a:rPr lang="en-US" dirty="0">
                <a:solidFill>
                  <a:srgbClr val="FF0000"/>
                </a:solidFill>
              </a:rPr>
              <a:t>Modular level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D92AAFE-4B2A-4C61-A844-42B786254E86}"/>
              </a:ext>
            </a:extLst>
          </p:cNvPr>
          <p:cNvCxnSpPr/>
          <p:nvPr/>
        </p:nvCxnSpPr>
        <p:spPr>
          <a:xfrm flipV="1">
            <a:off x="7359267" y="2787267"/>
            <a:ext cx="1156772" cy="374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7040C23-1198-448A-AEED-0E478665CD7E}"/>
              </a:ext>
            </a:extLst>
          </p:cNvPr>
          <p:cNvSpPr txBox="1"/>
          <p:nvPr/>
        </p:nvSpPr>
        <p:spPr>
          <a:xfrm>
            <a:off x="8635103" y="2600235"/>
            <a:ext cx="24237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we declare variable R here, it available for both modules. </a:t>
            </a:r>
            <a:r>
              <a:rPr lang="en-US" dirty="0">
                <a:solidFill>
                  <a:srgbClr val="FF0000"/>
                </a:solidFill>
              </a:rPr>
              <a:t>Workbook level 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DDD2960-797C-46BB-B23C-1D8FCB68D09A}"/>
              </a:ext>
            </a:extLst>
          </p:cNvPr>
          <p:cNvCxnSpPr>
            <a:cxnSpLocks/>
          </p:cNvCxnSpPr>
          <p:nvPr/>
        </p:nvCxnSpPr>
        <p:spPr>
          <a:xfrm flipH="1">
            <a:off x="2842352" y="4632994"/>
            <a:ext cx="1000413" cy="412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801F61B-AEB1-4456-9198-8886B2EBADA2}"/>
              </a:ext>
            </a:extLst>
          </p:cNvPr>
          <p:cNvSpPr txBox="1"/>
          <p:nvPr/>
        </p:nvSpPr>
        <p:spPr>
          <a:xfrm>
            <a:off x="705079" y="4668944"/>
            <a:ext cx="24237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Variable y is only available for “Funky” function</a:t>
            </a:r>
          </a:p>
        </p:txBody>
      </p:sp>
    </p:spTree>
    <p:extLst>
      <p:ext uri="{BB962C8B-B14F-4D97-AF65-F5344CB8AC3E}">
        <p14:creationId xmlns:p14="http://schemas.microsoft.com/office/powerpoint/2010/main" val="4316560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A686E-129E-4DF6-9ACD-41595225F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5416" y="0"/>
            <a:ext cx="10318215" cy="980501"/>
          </a:xfrm>
        </p:spPr>
        <p:txBody>
          <a:bodyPr/>
          <a:lstStyle/>
          <a:p>
            <a:r>
              <a:rPr lang="en-US" dirty="0"/>
              <a:t>Objects, properties, method and events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ACB95BB-7DA9-4FCE-B02D-24B8B3311D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5865" y="1138201"/>
            <a:ext cx="4572000" cy="2168236"/>
          </a:xfr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23D44E2-8386-47B3-ABD5-1B073DF3756A}"/>
              </a:ext>
            </a:extLst>
          </p:cNvPr>
          <p:cNvCxnSpPr>
            <a:cxnSpLocks/>
          </p:cNvCxnSpPr>
          <p:nvPr/>
        </p:nvCxnSpPr>
        <p:spPr>
          <a:xfrm>
            <a:off x="6007865" y="3106824"/>
            <a:ext cx="2034448" cy="77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2447537-7A8A-4B97-9E39-82C4FA5D07C8}"/>
              </a:ext>
            </a:extLst>
          </p:cNvPr>
          <p:cNvSpPr txBox="1"/>
          <p:nvPr/>
        </p:nvSpPr>
        <p:spPr>
          <a:xfrm>
            <a:off x="8130448" y="2583710"/>
            <a:ext cx="3734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Refer workbook ‘project6’ and worksheets “Main”, range B16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42E2280-0D4B-4B0D-9542-A64F46E31F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2499" y="3740094"/>
            <a:ext cx="4534803" cy="1892280"/>
          </a:xfrm>
          <a:prstGeom prst="rect">
            <a:avLst/>
          </a:prstGeom>
        </p:spPr>
      </p:pic>
      <p:sp>
        <p:nvSpPr>
          <p:cNvPr id="11" name="Right Brace 10">
            <a:extLst>
              <a:ext uri="{FF2B5EF4-FFF2-40B4-BE49-F238E27FC236}">
                <a16:creationId xmlns:a16="http://schemas.microsoft.com/office/drawing/2014/main" id="{848F0F3D-D448-4C77-95DE-E0FAE2E10E78}"/>
              </a:ext>
            </a:extLst>
          </p:cNvPr>
          <p:cNvSpPr/>
          <p:nvPr/>
        </p:nvSpPr>
        <p:spPr>
          <a:xfrm>
            <a:off x="5772839" y="4759736"/>
            <a:ext cx="315816" cy="78552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CD4183F-725B-46BD-ACE1-45D841FD435F}"/>
              </a:ext>
            </a:extLst>
          </p:cNvPr>
          <p:cNvCxnSpPr>
            <a:cxnSpLocks/>
          </p:cNvCxnSpPr>
          <p:nvPr/>
        </p:nvCxnSpPr>
        <p:spPr>
          <a:xfrm flipV="1">
            <a:off x="6103347" y="5152498"/>
            <a:ext cx="78219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7B3798F-6F50-4F14-86EB-E403ED6B1EEA}"/>
              </a:ext>
            </a:extLst>
          </p:cNvPr>
          <p:cNvSpPr txBox="1"/>
          <p:nvPr/>
        </p:nvSpPr>
        <p:spPr>
          <a:xfrm>
            <a:off x="6900234" y="4940867"/>
            <a:ext cx="4968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Access object’s properties, method and events</a:t>
            </a:r>
          </a:p>
        </p:txBody>
      </p:sp>
    </p:spTree>
    <p:extLst>
      <p:ext uri="{BB962C8B-B14F-4D97-AF65-F5344CB8AC3E}">
        <p14:creationId xmlns:p14="http://schemas.microsoft.com/office/powerpoint/2010/main" val="3695408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FADE5-2540-44E0-9A25-942D6807B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181" y="365126"/>
            <a:ext cx="10582619" cy="452898"/>
          </a:xfrm>
        </p:spPr>
        <p:txBody>
          <a:bodyPr>
            <a:normAutofit fontScale="90000"/>
          </a:bodyPr>
          <a:lstStyle/>
          <a:p>
            <a:r>
              <a:rPr lang="en-US" dirty="0"/>
              <a:t>Continue..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60C14BE-7356-4EB6-A2FE-4E6AFE8342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3226" y="1088338"/>
            <a:ext cx="5984856" cy="296220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545F5C5-D03E-41A2-92F6-823F69E77819}"/>
              </a:ext>
            </a:extLst>
          </p:cNvPr>
          <p:cNvSpPr txBox="1"/>
          <p:nvPr/>
        </p:nvSpPr>
        <p:spPr>
          <a:xfrm>
            <a:off x="7666765" y="1836662"/>
            <a:ext cx="3128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Correction “D:F”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5288961-C9D4-42C1-A010-CA74CFA180AC}"/>
              </a:ext>
            </a:extLst>
          </p:cNvPr>
          <p:cNvCxnSpPr/>
          <p:nvPr/>
        </p:nvCxnSpPr>
        <p:spPr>
          <a:xfrm flipV="1">
            <a:off x="5723263" y="2084809"/>
            <a:ext cx="1520328" cy="121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01FD910-3FEC-4A40-992B-5CE9B2A39B5D}"/>
              </a:ext>
            </a:extLst>
          </p:cNvPr>
          <p:cNvCxnSpPr>
            <a:cxnSpLocks/>
          </p:cNvCxnSpPr>
          <p:nvPr/>
        </p:nvCxnSpPr>
        <p:spPr>
          <a:xfrm>
            <a:off x="5585552" y="2458076"/>
            <a:ext cx="1795750" cy="16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24050B8-3116-463B-B02C-7A60790721BB}"/>
              </a:ext>
            </a:extLst>
          </p:cNvPr>
          <p:cNvSpPr txBox="1"/>
          <p:nvPr/>
        </p:nvSpPr>
        <p:spPr>
          <a:xfrm>
            <a:off x="7666765" y="2273410"/>
            <a:ext cx="3128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Correction “4:10”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372E2E-E864-4A86-A94E-6C1E11A9A7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3226" y="4938116"/>
            <a:ext cx="5600700" cy="1504950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24323B5-01E6-4EFD-96E7-32CEAF042E5F}"/>
              </a:ext>
            </a:extLst>
          </p:cNvPr>
          <p:cNvCxnSpPr/>
          <p:nvPr/>
        </p:nvCxnSpPr>
        <p:spPr>
          <a:xfrm>
            <a:off x="6096000" y="5960125"/>
            <a:ext cx="2133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64FC3C6-851F-48E8-B928-5F7D0C5BB404}"/>
              </a:ext>
            </a:extLst>
          </p:cNvPr>
          <p:cNvSpPr txBox="1"/>
          <p:nvPr/>
        </p:nvSpPr>
        <p:spPr>
          <a:xfrm>
            <a:off x="8361802" y="5775459"/>
            <a:ext cx="2991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Print sheet1, B1 cell data </a:t>
            </a:r>
          </a:p>
        </p:txBody>
      </p:sp>
    </p:spTree>
    <p:extLst>
      <p:ext uri="{BB962C8B-B14F-4D97-AF65-F5344CB8AC3E}">
        <p14:creationId xmlns:p14="http://schemas.microsoft.com/office/powerpoint/2010/main" val="8292723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71267-865A-4DFC-8405-655097889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(</a:t>
            </a:r>
            <a:r>
              <a:rPr lang="en-US" dirty="0" err="1"/>
              <a:t>if,else</a:t>
            </a:r>
            <a:r>
              <a:rPr lang="en-US" dirty="0"/>
              <a:t>) statement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FD3D311-EEBB-4B47-B44E-904F8EC83C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3877" y="1690688"/>
            <a:ext cx="5943600" cy="3619500"/>
          </a:xfrm>
        </p:spPr>
      </p:pic>
    </p:spTree>
    <p:extLst>
      <p:ext uri="{BB962C8B-B14F-4D97-AF65-F5344CB8AC3E}">
        <p14:creationId xmlns:p14="http://schemas.microsoft.com/office/powerpoint/2010/main" val="6786070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B6312-90A0-43C2-BFDB-0A1CF83D4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8165" y="89704"/>
            <a:ext cx="10615670" cy="615376"/>
          </a:xfrm>
        </p:spPr>
        <p:txBody>
          <a:bodyPr>
            <a:normAutofit fontScale="90000"/>
          </a:bodyPr>
          <a:lstStyle/>
          <a:p>
            <a:r>
              <a:rPr lang="en-US" dirty="0"/>
              <a:t>Iteration(Do loop)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D065DFF-02F9-4D4F-8918-95B20D1630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980503"/>
            <a:ext cx="3843969" cy="266675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2288562-3C85-4254-8349-9AC76C9230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8234" y="1216847"/>
            <a:ext cx="3391771" cy="251787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540F338-D0CC-4452-BB93-CBEED50FDF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0903" y="3922680"/>
            <a:ext cx="377190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6413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54494-F48F-4F77-AD5F-5A64A8117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759" y="365126"/>
            <a:ext cx="10858041" cy="315912"/>
          </a:xfrm>
        </p:spPr>
        <p:txBody>
          <a:bodyPr>
            <a:normAutofit fontScale="90000"/>
          </a:bodyPr>
          <a:lstStyle/>
          <a:p>
            <a:r>
              <a:rPr lang="en-US" dirty="0"/>
              <a:t>Custom chart &amp; animation with Macro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DA73F24-9F1C-47A3-8814-FB07F97F50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2921" y="1177925"/>
            <a:ext cx="4543425" cy="4933950"/>
          </a:xfr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FD27A8F-F7E9-4979-B095-0859094AC313}"/>
              </a:ext>
            </a:extLst>
          </p:cNvPr>
          <p:cNvCxnSpPr/>
          <p:nvPr/>
        </p:nvCxnSpPr>
        <p:spPr>
          <a:xfrm flipH="1">
            <a:off x="1531345" y="1872867"/>
            <a:ext cx="716096" cy="440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7213A86-B504-43D5-8D3D-61A90A4C869C}"/>
              </a:ext>
            </a:extLst>
          </p:cNvPr>
          <p:cNvSpPr txBox="1"/>
          <p:nvPr/>
        </p:nvSpPr>
        <p:spPr>
          <a:xfrm>
            <a:off x="418641" y="2379643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Dropdown list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F07625E-A5C2-4E95-AC16-F4B05A0BF786}"/>
              </a:ext>
            </a:extLst>
          </p:cNvPr>
          <p:cNvCxnSpPr>
            <a:cxnSpLocks/>
          </p:cNvCxnSpPr>
          <p:nvPr/>
        </p:nvCxnSpPr>
        <p:spPr>
          <a:xfrm>
            <a:off x="6202496" y="3569465"/>
            <a:ext cx="12228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ight Brace 10">
            <a:extLst>
              <a:ext uri="{FF2B5EF4-FFF2-40B4-BE49-F238E27FC236}">
                <a16:creationId xmlns:a16="http://schemas.microsoft.com/office/drawing/2014/main" id="{9A2D8308-2846-474E-8787-04742F3E0B36}"/>
              </a:ext>
            </a:extLst>
          </p:cNvPr>
          <p:cNvSpPr/>
          <p:nvPr/>
        </p:nvSpPr>
        <p:spPr>
          <a:xfrm>
            <a:off x="5838940" y="1972019"/>
            <a:ext cx="257060" cy="311777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75F92C2-0FD8-43D9-BBA9-75254C858EA4}"/>
              </a:ext>
            </a:extLst>
          </p:cNvPr>
          <p:cNvSpPr txBox="1"/>
          <p:nvPr/>
        </p:nvSpPr>
        <p:spPr>
          <a:xfrm>
            <a:off x="7425369" y="3249976"/>
            <a:ext cx="4649118" cy="956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reason why female change to negative because we want the female on the negative axis </a:t>
            </a:r>
          </a:p>
        </p:txBody>
      </p:sp>
    </p:spTree>
    <p:extLst>
      <p:ext uri="{BB962C8B-B14F-4D97-AF65-F5344CB8AC3E}">
        <p14:creationId xmlns:p14="http://schemas.microsoft.com/office/powerpoint/2010/main" val="2956456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B3AE7-A749-4143-8B22-61D2A7B87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turn on Developer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1E388-5EAB-4A43-97DE-A3AA19EC2B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File-&gt; options-&gt; customize ribbon-&gt; developer</a:t>
            </a:r>
          </a:p>
        </p:txBody>
      </p:sp>
    </p:spTree>
    <p:extLst>
      <p:ext uri="{BB962C8B-B14F-4D97-AF65-F5344CB8AC3E}">
        <p14:creationId xmlns:p14="http://schemas.microsoft.com/office/powerpoint/2010/main" val="2121721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B3D49-10B4-4AF2-9369-040EC6296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096" y="365126"/>
            <a:ext cx="10637704" cy="593342"/>
          </a:xfrm>
        </p:spPr>
        <p:txBody>
          <a:bodyPr>
            <a:normAutofit fontScale="90000"/>
          </a:bodyPr>
          <a:lstStyle/>
          <a:p>
            <a:r>
              <a:rPr lang="en-US" dirty="0"/>
              <a:t>Continue..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4DD899-E2CD-409B-851C-BC9861121D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894" y="1101687"/>
            <a:ext cx="10769906" cy="5075276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96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13FC7-6871-4E9F-B76F-B7273B714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VBA file format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0490D8E-C61A-42AC-8B63-87B65121FF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13597"/>
            <a:ext cx="10515600" cy="2634729"/>
          </a:xfrm>
        </p:spPr>
      </p:pic>
    </p:spTree>
    <p:extLst>
      <p:ext uri="{BB962C8B-B14F-4D97-AF65-F5344CB8AC3E}">
        <p14:creationId xmlns:p14="http://schemas.microsoft.com/office/powerpoint/2010/main" val="1504822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E93FA-74FD-4AE5-A04A-5D4E181B1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Absolute vs Relative Macro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D5FB2-CB3B-417E-8D8D-8C35129C43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Click here to enable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To review the code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5AF2F4-0B12-481B-B099-2BB13E96BE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7071" y="1565798"/>
            <a:ext cx="5300318" cy="5115521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1A9B6BC-A4FE-40DE-8957-EDBE9B03EEC8}"/>
              </a:ext>
            </a:extLst>
          </p:cNvPr>
          <p:cNvCxnSpPr>
            <a:cxnSpLocks/>
          </p:cNvCxnSpPr>
          <p:nvPr/>
        </p:nvCxnSpPr>
        <p:spPr>
          <a:xfrm>
            <a:off x="4043190" y="2148289"/>
            <a:ext cx="3679634" cy="517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3DCB8B9-6876-4BEB-8D03-E491980D5825}"/>
              </a:ext>
            </a:extLst>
          </p:cNvPr>
          <p:cNvCxnSpPr>
            <a:cxnSpLocks/>
          </p:cNvCxnSpPr>
          <p:nvPr/>
        </p:nvCxnSpPr>
        <p:spPr>
          <a:xfrm flipV="1">
            <a:off x="3833870" y="2988746"/>
            <a:ext cx="2886419" cy="11348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7318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25C23-5F1C-45D5-B592-43D855801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5824"/>
            <a:ext cx="10515600" cy="1325563"/>
          </a:xfrm>
        </p:spPr>
        <p:txBody>
          <a:bodyPr/>
          <a:lstStyle/>
          <a:p>
            <a:r>
              <a:rPr lang="en-US" dirty="0"/>
              <a:t>Subroutines and Functions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61696E3-EB29-4EF5-A0F2-AE0E478D96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905" y="2310177"/>
            <a:ext cx="5463534" cy="4068589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DDBD638-721F-4F67-87D2-0E9902DB3B38}"/>
              </a:ext>
            </a:extLst>
          </p:cNvPr>
          <p:cNvSpPr txBox="1"/>
          <p:nvPr/>
        </p:nvSpPr>
        <p:spPr>
          <a:xfrm>
            <a:off x="573795" y="1488598"/>
            <a:ext cx="2477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 of subroutines: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16F4D97-B54D-41AD-B0D8-0B0D5AB216B2}"/>
              </a:ext>
            </a:extLst>
          </p:cNvPr>
          <p:cNvCxnSpPr>
            <a:cxnSpLocks/>
          </p:cNvCxnSpPr>
          <p:nvPr/>
        </p:nvCxnSpPr>
        <p:spPr>
          <a:xfrm flipV="1">
            <a:off x="3933022" y="4395730"/>
            <a:ext cx="3249976" cy="11127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677ADF1-C04F-4783-9E8F-54BF98B2859E}"/>
              </a:ext>
            </a:extLst>
          </p:cNvPr>
          <p:cNvSpPr txBox="1"/>
          <p:nvPr/>
        </p:nvSpPr>
        <p:spPr>
          <a:xfrm>
            <a:off x="7304182" y="4021157"/>
            <a:ext cx="37237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Most of the cases, user no need to provide any arguments </a:t>
            </a:r>
          </a:p>
        </p:txBody>
      </p:sp>
    </p:spTree>
    <p:extLst>
      <p:ext uri="{BB962C8B-B14F-4D97-AF65-F5344CB8AC3E}">
        <p14:creationId xmlns:p14="http://schemas.microsoft.com/office/powerpoint/2010/main" val="3719708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B870E-34EC-4CCE-B693-F3F53AF76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643" y="157293"/>
            <a:ext cx="10515600" cy="1325563"/>
          </a:xfrm>
        </p:spPr>
        <p:txBody>
          <a:bodyPr/>
          <a:lstStyle/>
          <a:p>
            <a:r>
              <a:rPr lang="en-US" dirty="0"/>
              <a:t>Example of subroutine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7F3BBBD-B1CF-41D2-B109-EF60BDC711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304" y="1728898"/>
            <a:ext cx="7076235" cy="320666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7F321EB-AB4C-4923-92A1-B87809562C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0280" y="2492025"/>
            <a:ext cx="3973416" cy="1913801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1DDD9D6-8823-4A0F-A6FA-56912D9B1311}"/>
              </a:ext>
            </a:extLst>
          </p:cNvPr>
          <p:cNvCxnSpPr>
            <a:cxnSpLocks/>
          </p:cNvCxnSpPr>
          <p:nvPr/>
        </p:nvCxnSpPr>
        <p:spPr>
          <a:xfrm flipV="1">
            <a:off x="6610120" y="3332228"/>
            <a:ext cx="1233890" cy="96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5177B29-9555-41EA-9615-F08E6CFB9B8A}"/>
              </a:ext>
            </a:extLst>
          </p:cNvPr>
          <p:cNvCxnSpPr>
            <a:cxnSpLocks/>
          </p:cNvCxnSpPr>
          <p:nvPr/>
        </p:nvCxnSpPr>
        <p:spPr>
          <a:xfrm>
            <a:off x="6345716" y="3928291"/>
            <a:ext cx="1498294" cy="1007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FD87AB18-7DE0-4E9D-8F67-8B5E9A7AC4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5223" y="4777133"/>
            <a:ext cx="1702582" cy="1953654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CFF96EF-BA79-4791-B1FA-B61602E15B7B}"/>
              </a:ext>
            </a:extLst>
          </p:cNvPr>
          <p:cNvCxnSpPr>
            <a:cxnSpLocks/>
          </p:cNvCxnSpPr>
          <p:nvPr/>
        </p:nvCxnSpPr>
        <p:spPr>
          <a:xfrm flipV="1">
            <a:off x="4979624" y="1885371"/>
            <a:ext cx="2875599" cy="909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DF5A267-F8D3-4C9F-8B0D-D5C48B15935E}"/>
              </a:ext>
            </a:extLst>
          </p:cNvPr>
          <p:cNvSpPr txBox="1"/>
          <p:nvPr/>
        </p:nvSpPr>
        <p:spPr>
          <a:xfrm>
            <a:off x="8020280" y="1728898"/>
            <a:ext cx="3051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capture any syntax error</a:t>
            </a:r>
          </a:p>
        </p:txBody>
      </p:sp>
    </p:spTree>
    <p:extLst>
      <p:ext uri="{BB962C8B-B14F-4D97-AF65-F5344CB8AC3E}">
        <p14:creationId xmlns:p14="http://schemas.microsoft.com/office/powerpoint/2010/main" val="1140444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866A1-3D90-4112-A1E4-E5C1691BA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300" y="365125"/>
            <a:ext cx="10449499" cy="646331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 of subroutine 1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00605E1-325F-4600-A29B-FB388A3CB1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4300" y="1476224"/>
            <a:ext cx="6247941" cy="2748745"/>
          </a:xfr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4A014E8-50EC-4826-ADE4-BEDF9BF1BF65}"/>
              </a:ext>
            </a:extLst>
          </p:cNvPr>
          <p:cNvCxnSpPr>
            <a:cxnSpLocks/>
          </p:cNvCxnSpPr>
          <p:nvPr/>
        </p:nvCxnSpPr>
        <p:spPr>
          <a:xfrm>
            <a:off x="5310130" y="2357610"/>
            <a:ext cx="28643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511CFF0-AA5C-41CC-9FE5-80D667A24523}"/>
              </a:ext>
            </a:extLst>
          </p:cNvPr>
          <p:cNvSpPr txBox="1"/>
          <p:nvPr/>
        </p:nvSpPr>
        <p:spPr>
          <a:xfrm>
            <a:off x="8328751" y="2034444"/>
            <a:ext cx="2027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print the result in active cell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41B845D-BCB9-4704-984A-0ACEA35D28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6710" y="4563116"/>
            <a:ext cx="4104546" cy="2016014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C612767-4C38-4A14-BCA3-0049DDA4091E}"/>
              </a:ext>
            </a:extLst>
          </p:cNvPr>
          <p:cNvCxnSpPr>
            <a:cxnSpLocks/>
          </p:cNvCxnSpPr>
          <p:nvPr/>
        </p:nvCxnSpPr>
        <p:spPr>
          <a:xfrm>
            <a:off x="4426944" y="5547253"/>
            <a:ext cx="28643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4A1076B-E7D2-48CC-87BD-E851BCC1858B}"/>
              </a:ext>
            </a:extLst>
          </p:cNvPr>
          <p:cNvSpPr txBox="1"/>
          <p:nvPr/>
        </p:nvSpPr>
        <p:spPr>
          <a:xfrm>
            <a:off x="7315198" y="5348685"/>
            <a:ext cx="4549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Take input from A1 cell instead of </a:t>
            </a:r>
            <a:r>
              <a:rPr lang="en-US" dirty="0" err="1"/>
              <a:t>inputbox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0102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07BE4-A717-40BC-8709-E2691EDBF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step each line output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6A927F-4ED4-4BDD-955A-6F8B3978E3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6766" y="1786999"/>
            <a:ext cx="9880007" cy="2770542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64DF9FA-92F5-417D-9DEE-0FF3B7C3D0A4}"/>
              </a:ext>
            </a:extLst>
          </p:cNvPr>
          <p:cNvCxnSpPr/>
          <p:nvPr/>
        </p:nvCxnSpPr>
        <p:spPr>
          <a:xfrm flipH="1">
            <a:off x="1476260" y="2302525"/>
            <a:ext cx="6610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2594CE1-643F-4AC8-905E-FD4171757EBD}"/>
              </a:ext>
            </a:extLst>
          </p:cNvPr>
          <p:cNvSpPr txBox="1"/>
          <p:nvPr/>
        </p:nvSpPr>
        <p:spPr>
          <a:xfrm>
            <a:off x="144138" y="2128876"/>
            <a:ext cx="13881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Press “F8”to step each line</a:t>
            </a:r>
          </a:p>
        </p:txBody>
      </p:sp>
    </p:spTree>
    <p:extLst>
      <p:ext uri="{BB962C8B-B14F-4D97-AF65-F5344CB8AC3E}">
        <p14:creationId xmlns:p14="http://schemas.microsoft.com/office/powerpoint/2010/main" val="9761173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27F44-9941-480D-807A-2E4FA1AE1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5B34300-75E7-4B44-886B-F78EAF1334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51894"/>
            <a:ext cx="5486400" cy="3324225"/>
          </a:xfr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94474E0-D9A1-4C9A-BABA-9C688701E906}"/>
              </a:ext>
            </a:extLst>
          </p:cNvPr>
          <p:cNvCxnSpPr/>
          <p:nvPr/>
        </p:nvCxnSpPr>
        <p:spPr>
          <a:xfrm flipV="1">
            <a:off x="3966072" y="3922005"/>
            <a:ext cx="3944039" cy="528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0D6498D-4941-406F-B25C-4C7C56B63FF4}"/>
              </a:ext>
            </a:extLst>
          </p:cNvPr>
          <p:cNvSpPr txBox="1"/>
          <p:nvPr/>
        </p:nvSpPr>
        <p:spPr>
          <a:xfrm>
            <a:off x="7943161" y="3734718"/>
            <a:ext cx="3844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Most of functions have arguments</a:t>
            </a:r>
          </a:p>
        </p:txBody>
      </p:sp>
    </p:spTree>
    <p:extLst>
      <p:ext uri="{BB962C8B-B14F-4D97-AF65-F5344CB8AC3E}">
        <p14:creationId xmlns:p14="http://schemas.microsoft.com/office/powerpoint/2010/main" val="32039390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12222</TotalTime>
  <Words>332</Words>
  <Application>Microsoft Office PowerPoint</Application>
  <PresentationFormat>Widescreen</PresentationFormat>
  <Paragraphs>49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VBA</vt:lpstr>
      <vt:lpstr>To turn on Developer</vt:lpstr>
      <vt:lpstr>VBA file format </vt:lpstr>
      <vt:lpstr>Absolute vs Relative Macro</vt:lpstr>
      <vt:lpstr>Subroutines and Functions</vt:lpstr>
      <vt:lpstr>Example of subroutine</vt:lpstr>
      <vt:lpstr>Example of subroutine 1</vt:lpstr>
      <vt:lpstr>How to step each line output </vt:lpstr>
      <vt:lpstr>Functions</vt:lpstr>
      <vt:lpstr>Example of functions</vt:lpstr>
      <vt:lpstr>Can borrow excel functions as well…</vt:lpstr>
      <vt:lpstr>Convert a user-defined function to excel add-in</vt:lpstr>
      <vt:lpstr>Continue..</vt:lpstr>
      <vt:lpstr>Variable scope </vt:lpstr>
      <vt:lpstr>Objects, properties, method and events</vt:lpstr>
      <vt:lpstr>Continue..</vt:lpstr>
      <vt:lpstr>Conditional (if,else) statement</vt:lpstr>
      <vt:lpstr>Iteration(Do loop)</vt:lpstr>
      <vt:lpstr>Custom chart &amp; animation with Macro</vt:lpstr>
      <vt:lpstr>Continue..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VBA</dc:title>
  <dc:creator>Liu, Xu</dc:creator>
  <cp:lastModifiedBy>Liu, Xu</cp:lastModifiedBy>
  <cp:revision>52</cp:revision>
  <dcterms:created xsi:type="dcterms:W3CDTF">2021-12-16T09:00:41Z</dcterms:created>
  <dcterms:modified xsi:type="dcterms:W3CDTF">2022-01-03T02:23:16Z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4e4cbe8-b4f6-45dc-bcba-6123dfd2d8bf_Enabled">
    <vt:lpwstr>true</vt:lpwstr>
  </property>
  <property fmtid="{D5CDD505-2E9C-101B-9397-08002B2CF9AE}" pid="3" name="MSIP_Label_64e4cbe8-b4f6-45dc-bcba-6123dfd2d8bf_SetDate">
    <vt:lpwstr>2021-12-23T23:27:18Z</vt:lpwstr>
  </property>
  <property fmtid="{D5CDD505-2E9C-101B-9397-08002B2CF9AE}" pid="4" name="MSIP_Label_64e4cbe8-b4f6-45dc-bcba-6123dfd2d8bf_Method">
    <vt:lpwstr>Privileged</vt:lpwstr>
  </property>
  <property fmtid="{D5CDD505-2E9C-101B-9397-08002B2CF9AE}" pid="5" name="MSIP_Label_64e4cbe8-b4f6-45dc-bcba-6123dfd2d8bf_Name">
    <vt:lpwstr>Non-Business-AIP 2.0</vt:lpwstr>
  </property>
  <property fmtid="{D5CDD505-2E9C-101B-9397-08002B2CF9AE}" pid="6" name="MSIP_Label_64e4cbe8-b4f6-45dc-bcba-6123dfd2d8bf_SiteId">
    <vt:lpwstr>3dd8961f-e488-4e60-8e11-a82d994e183d</vt:lpwstr>
  </property>
  <property fmtid="{D5CDD505-2E9C-101B-9397-08002B2CF9AE}" pid="7" name="MSIP_Label_64e4cbe8-b4f6-45dc-bcba-6123dfd2d8bf_ActionId">
    <vt:lpwstr>8855ebfb-75d0-440a-b764-c1553aa1f202</vt:lpwstr>
  </property>
  <property fmtid="{D5CDD505-2E9C-101B-9397-08002B2CF9AE}" pid="8" name="MSIP_Label_64e4cbe8-b4f6-45dc-bcba-6123dfd2d8bf_ContentBits">
    <vt:lpwstr>0</vt:lpwstr>
  </property>
</Properties>
</file>