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57" r:id="rId5"/>
    <p:sldId id="258" r:id="rId6"/>
    <p:sldId id="259" r:id="rId7"/>
    <p:sldId id="272" r:id="rId8"/>
    <p:sldId id="262" r:id="rId9"/>
    <p:sldId id="260" r:id="rId10"/>
    <p:sldId id="261" r:id="rId11"/>
    <p:sldId id="268" r:id="rId12"/>
    <p:sldId id="266" r:id="rId13"/>
    <p:sldId id="267" r:id="rId14"/>
    <p:sldId id="264" r:id="rId15"/>
    <p:sldId id="265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9405-EE0B-43A7-9BA9-B4D0E264A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02C2-941D-4140-8F85-B85C26485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4D2C-C182-477E-AC8B-82E863C8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7D6C-8799-4C5C-B079-473F1E1F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27AA-34AE-4FB7-8CEA-5CDF78CF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4F12-4884-4FC5-9495-D78F598F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A0AD4-83D1-4784-AF94-DF0793831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09CA-48BD-4B82-B981-CDED2A04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7B6E6-F8C1-40E1-98C5-89098367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4A7F-9083-43A0-91A2-C7A4E0B3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C44FD-25A9-4FEF-AEC4-2F5A0D57F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F8E7D-EF8C-422E-9491-69036FD0F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104-C161-4D16-836E-AEC791E7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4265-FB92-4EF0-B43A-D689E01B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465D-3AF9-4454-911C-A35C4FBE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362E-59AE-47AA-AE13-36B7C9EC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2F42-7B1F-43A0-B2E1-7E116ABD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29E3-A2F4-42AD-854C-817AF83B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AEBE-F12F-4165-A92F-868B5682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AA64-7D3D-4A2E-911A-0CAE2B7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36BA-1B95-45DB-AC1D-8CD756E3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6DB7D-5F45-4630-BE17-1BAA5F0E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9A32-71AD-4DB7-9FC2-29DC810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E74A-A853-467E-9D69-07E9B928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5E1F-FF98-4FE5-9107-8B666E6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9D92-8AB9-4050-91A7-01D2CCC9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72E1-2CC0-4D43-9EF3-A9B52FF22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97AB5-D521-4B00-BFDB-96E72EA9D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CEFC-93EA-4B7C-B391-DA352F22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E4ADA-AEA6-4FEC-B141-190F27B5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7BD72-F6F0-4F3B-827E-1BB7D7E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E2B5-7175-4BC5-B462-CB59862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3B15-E266-4D72-92B5-13A37A2E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7436-D31E-42DB-99D9-E0850A91E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4F009-DB4B-4DF1-8F75-B62D0BF3F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C4BC9-C334-4D36-92A8-DE32CFDD7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8CA1A-6D26-4EDC-A037-65D05528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00744-F168-4FAC-B5A2-6469F24B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07114-9F02-43BD-A0FC-7A820CD6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9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25F6-82B5-4730-92BF-E618B14A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5C20B-04B6-43AA-8D25-D1FE2A3E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A36F-0489-461C-9917-2FDBE5BF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DBB05-C84B-416F-9B67-2657A707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DC12B-F017-4CAA-A1EE-CAD69895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69810-CE9C-4023-A82D-D489F2D8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F2F6-0515-465E-8B45-524EC73F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BDA5-7372-45BD-9F20-6401B013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C0A9-7B2B-4C2B-86D1-102E2181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15B19-C82E-4E43-A41C-A30B995DA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5575E-6241-4BA8-BA4A-18EFCE93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87CCF-E883-4390-9671-D7D4D106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D610-1BF0-4F3D-849C-6D8B9DF7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55F1-EF29-45FF-9002-F08773F4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76B88-58A2-479F-802F-5E4E4955A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9D276-C62E-4E8A-A0EF-F6E9E7C41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3AF7-5154-4178-AE6B-B6843603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66ED1-3431-4B49-9087-0DE8D830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659E1-846E-4D4F-8B8D-5FA0AF6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C3994-2AB2-4B9F-8374-9116D870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EE496-1C78-488E-841A-DE5FD6F9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BC93-F59B-4FFA-A3DC-536C36643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DDB7-BA40-4CA0-A4F9-2204F0D18AD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D2AE-43A5-4CFE-9A02-F1888B1CD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9402-D0C7-42DF-BD20-7A4CDEC97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134E-172D-485C-A0EE-EEE61CEAA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D155-0E95-4F68-9363-D4F539AD2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3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6FF6-1F2A-4ED3-A207-92393B0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50B0A-AC22-4D8A-8816-2665845C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42" y="2291516"/>
            <a:ext cx="7997327" cy="2031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1E5BC-5475-4466-9217-582EF11C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769" y="4924132"/>
            <a:ext cx="3190875" cy="12096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C63553-2E95-43DB-AC24-F76E00704674}"/>
              </a:ext>
            </a:extLst>
          </p:cNvPr>
          <p:cNvCxnSpPr/>
          <p:nvPr/>
        </p:nvCxnSpPr>
        <p:spPr>
          <a:xfrm>
            <a:off x="6764357" y="2974554"/>
            <a:ext cx="1575412" cy="225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23A49E-FCD4-4D4F-B36F-829284F99DCF}"/>
              </a:ext>
            </a:extLst>
          </p:cNvPr>
          <p:cNvCxnSpPr>
            <a:cxnSpLocks/>
          </p:cNvCxnSpPr>
          <p:nvPr/>
        </p:nvCxnSpPr>
        <p:spPr>
          <a:xfrm flipH="1">
            <a:off x="2478795" y="3084723"/>
            <a:ext cx="914400" cy="204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A87E19-BD69-47AB-B119-4F4E269171CD}"/>
              </a:ext>
            </a:extLst>
          </p:cNvPr>
          <p:cNvSpPr txBox="1"/>
          <p:nvPr/>
        </p:nvSpPr>
        <p:spPr>
          <a:xfrm>
            <a:off x="1200839" y="5233012"/>
            <a:ext cx="219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the same name with Functions!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0FE89-E1F0-4C79-8F1E-A2994D5B4BF2}"/>
              </a:ext>
            </a:extLst>
          </p:cNvPr>
          <p:cNvCxnSpPr>
            <a:cxnSpLocks/>
          </p:cNvCxnSpPr>
          <p:nvPr/>
        </p:nvCxnSpPr>
        <p:spPr>
          <a:xfrm>
            <a:off x="8130448" y="2875402"/>
            <a:ext cx="1013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99DCBE-479D-46A5-9140-67BA64C2AF2F}"/>
              </a:ext>
            </a:extLst>
          </p:cNvPr>
          <p:cNvSpPr txBox="1"/>
          <p:nvPr/>
        </p:nvSpPr>
        <p:spPr>
          <a:xfrm>
            <a:off x="9161444" y="2716936"/>
            <a:ext cx="268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output is double </a:t>
            </a:r>
          </a:p>
        </p:txBody>
      </p:sp>
    </p:spTree>
    <p:extLst>
      <p:ext uri="{BB962C8B-B14F-4D97-AF65-F5344CB8AC3E}">
        <p14:creationId xmlns:p14="http://schemas.microsoft.com/office/powerpoint/2010/main" val="105056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D659-314C-4BD9-92DF-5C2D0B77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borrow excel functions as well…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8F835-08F3-4D0D-8B6D-20486E149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9579"/>
            <a:ext cx="7496175" cy="112395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F1AD3C-05EB-414C-B422-ED98DD12298D}"/>
              </a:ext>
            </a:extLst>
          </p:cNvPr>
          <p:cNvCxnSpPr>
            <a:cxnSpLocks/>
          </p:cNvCxnSpPr>
          <p:nvPr/>
        </p:nvCxnSpPr>
        <p:spPr>
          <a:xfrm>
            <a:off x="3254593" y="2347573"/>
            <a:ext cx="0" cy="74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481E68-A095-4B23-8895-8B5D6A8E5B34}"/>
              </a:ext>
            </a:extLst>
          </p:cNvPr>
          <p:cNvSpPr txBox="1"/>
          <p:nvPr/>
        </p:nvSpPr>
        <p:spPr>
          <a:xfrm>
            <a:off x="2225963" y="3112656"/>
            <a:ext cx="2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worksheet function find max over a range of number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FE9AA-8FBA-435F-81A0-A1F7D6D660AF}"/>
              </a:ext>
            </a:extLst>
          </p:cNvPr>
          <p:cNvSpPr txBox="1"/>
          <p:nvPr/>
        </p:nvSpPr>
        <p:spPr>
          <a:xfrm>
            <a:off x="5754256" y="3204363"/>
            <a:ext cx="2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worksheet function find min over a range of number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C890A4-3286-47DC-8433-01A54E425622}"/>
              </a:ext>
            </a:extLst>
          </p:cNvPr>
          <p:cNvCxnSpPr>
            <a:cxnSpLocks/>
          </p:cNvCxnSpPr>
          <p:nvPr/>
        </p:nvCxnSpPr>
        <p:spPr>
          <a:xfrm>
            <a:off x="6898913" y="2391843"/>
            <a:ext cx="0" cy="57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12200EE-A3EF-4F13-892E-9840AFA5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16" y="4697268"/>
            <a:ext cx="43243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866B-E588-44A7-8E96-01D71888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8663" cy="1353506"/>
          </a:xfrm>
        </p:spPr>
        <p:txBody>
          <a:bodyPr/>
          <a:lstStyle/>
          <a:p>
            <a:r>
              <a:rPr lang="en-US" dirty="0"/>
              <a:t>Convert a user-defined </a:t>
            </a:r>
            <a:r>
              <a:rPr lang="en-US" b="1" dirty="0">
                <a:solidFill>
                  <a:srgbClr val="FF0000"/>
                </a:solidFill>
              </a:rPr>
              <a:t>function</a:t>
            </a:r>
            <a:r>
              <a:rPr lang="en-US" dirty="0"/>
              <a:t> to excel add-in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9FBD-89AE-43A3-8EBF-A4C67D53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self defined function to .</a:t>
            </a:r>
            <a:r>
              <a:rPr lang="en-US" dirty="0" err="1"/>
              <a:t>xlam</a:t>
            </a:r>
            <a:r>
              <a:rPr lang="en-US" dirty="0"/>
              <a:t> file format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BD775-42F4-4095-8C4C-B27968EA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2" y="2794573"/>
            <a:ext cx="9316598" cy="338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0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627D-94BC-42E2-BF05-FE4ECB44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3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38EF-7FDE-4F9A-B04D-E8445E17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11" y="991518"/>
            <a:ext cx="10758889" cy="5185445"/>
          </a:xfrm>
        </p:spPr>
        <p:txBody>
          <a:bodyPr/>
          <a:lstStyle/>
          <a:p>
            <a:r>
              <a:rPr lang="en-US" dirty="0"/>
              <a:t>If a new workbook wants to use the function, click “file”-&gt; “options”-&gt; “Add-ins” and lick “go” at the bottom and “browse” and find the “</a:t>
            </a:r>
            <a:r>
              <a:rPr lang="en-US" dirty="0" err="1"/>
              <a:t>xlam</a:t>
            </a:r>
            <a:r>
              <a:rPr lang="en-US" dirty="0"/>
              <a:t>” file we saved earlier on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1755D-142D-4453-AF81-FDDE8118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09" y="1990239"/>
            <a:ext cx="5931735" cy="450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5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B06D-D93C-4DB4-B99E-CCF2092D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0E20E-D833-4342-B2F4-953012FD7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935" y="2008853"/>
            <a:ext cx="5120720" cy="358342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28ACF9-139A-4254-A8F4-CB9EDCDB3E77}"/>
              </a:ext>
            </a:extLst>
          </p:cNvPr>
          <p:cNvCxnSpPr>
            <a:cxnSpLocks/>
          </p:cNvCxnSpPr>
          <p:nvPr/>
        </p:nvCxnSpPr>
        <p:spPr>
          <a:xfrm flipH="1">
            <a:off x="3128790" y="3200399"/>
            <a:ext cx="1035587" cy="10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EE23A1-68E1-401A-8D94-41A948C73FF0}"/>
              </a:ext>
            </a:extLst>
          </p:cNvPr>
          <p:cNvSpPr txBox="1"/>
          <p:nvPr/>
        </p:nvSpPr>
        <p:spPr>
          <a:xfrm>
            <a:off x="197143" y="2886116"/>
            <a:ext cx="322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declare variable here, the variable k is available for both “sub one” and “Funky” functions. </a:t>
            </a:r>
            <a:r>
              <a:rPr lang="en-US" dirty="0">
                <a:solidFill>
                  <a:srgbClr val="FF0000"/>
                </a:solidFill>
              </a:rPr>
              <a:t>Modular level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92AAFE-4B2A-4C61-A844-42B786254E86}"/>
              </a:ext>
            </a:extLst>
          </p:cNvPr>
          <p:cNvCxnSpPr/>
          <p:nvPr/>
        </p:nvCxnSpPr>
        <p:spPr>
          <a:xfrm flipV="1">
            <a:off x="7359267" y="2787267"/>
            <a:ext cx="1156772" cy="37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40C23-1198-448A-AEED-0E478665CD7E}"/>
              </a:ext>
            </a:extLst>
          </p:cNvPr>
          <p:cNvSpPr txBox="1"/>
          <p:nvPr/>
        </p:nvSpPr>
        <p:spPr>
          <a:xfrm>
            <a:off x="8635103" y="2600235"/>
            <a:ext cx="2423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declare variable R here, it available for both modules. </a:t>
            </a:r>
            <a:r>
              <a:rPr lang="en-US" dirty="0">
                <a:solidFill>
                  <a:srgbClr val="FF0000"/>
                </a:solidFill>
              </a:rPr>
              <a:t>Workbook level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DD2960-797C-46BB-B23C-1D8FCB68D09A}"/>
              </a:ext>
            </a:extLst>
          </p:cNvPr>
          <p:cNvCxnSpPr>
            <a:cxnSpLocks/>
          </p:cNvCxnSpPr>
          <p:nvPr/>
        </p:nvCxnSpPr>
        <p:spPr>
          <a:xfrm flipH="1">
            <a:off x="2842352" y="4632994"/>
            <a:ext cx="1000413" cy="41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01F61B-AEB1-4456-9198-8886B2EBADA2}"/>
              </a:ext>
            </a:extLst>
          </p:cNvPr>
          <p:cNvSpPr txBox="1"/>
          <p:nvPr/>
        </p:nvSpPr>
        <p:spPr>
          <a:xfrm>
            <a:off x="705079" y="4668944"/>
            <a:ext cx="2423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y is only available for “Funky” function</a:t>
            </a:r>
          </a:p>
        </p:txBody>
      </p:sp>
    </p:spTree>
    <p:extLst>
      <p:ext uri="{BB962C8B-B14F-4D97-AF65-F5344CB8AC3E}">
        <p14:creationId xmlns:p14="http://schemas.microsoft.com/office/powerpoint/2010/main" val="43165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686E-129E-4DF6-9ACD-41595225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16" y="0"/>
            <a:ext cx="10318215" cy="980501"/>
          </a:xfrm>
        </p:spPr>
        <p:txBody>
          <a:bodyPr/>
          <a:lstStyle/>
          <a:p>
            <a:r>
              <a:rPr lang="en-US" dirty="0"/>
              <a:t>Objects, properties, method and 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B95BB-7DA9-4FCE-B02D-24B8B331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865" y="1138201"/>
            <a:ext cx="4572000" cy="216823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3D44E2-8386-47B3-ABD5-1B073DF3756A}"/>
              </a:ext>
            </a:extLst>
          </p:cNvPr>
          <p:cNvCxnSpPr>
            <a:cxnSpLocks/>
          </p:cNvCxnSpPr>
          <p:nvPr/>
        </p:nvCxnSpPr>
        <p:spPr>
          <a:xfrm>
            <a:off x="6007865" y="3106824"/>
            <a:ext cx="2034448" cy="7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447537-7A8A-4B97-9E39-82C4FA5D07C8}"/>
              </a:ext>
            </a:extLst>
          </p:cNvPr>
          <p:cNvSpPr txBox="1"/>
          <p:nvPr/>
        </p:nvSpPr>
        <p:spPr>
          <a:xfrm>
            <a:off x="8130448" y="2583710"/>
            <a:ext cx="373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workbook ‘project6’ and worksheets “Main”, range B16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2E2280-0D4B-4B0D-9542-A64F46E31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499" y="3740094"/>
            <a:ext cx="4534803" cy="189228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848F0F3D-D448-4C77-95DE-E0FAE2E10E78}"/>
              </a:ext>
            </a:extLst>
          </p:cNvPr>
          <p:cNvSpPr/>
          <p:nvPr/>
        </p:nvSpPr>
        <p:spPr>
          <a:xfrm>
            <a:off x="5772839" y="4759736"/>
            <a:ext cx="315816" cy="7855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D4183F-725B-46BD-ACE1-45D841FD435F}"/>
              </a:ext>
            </a:extLst>
          </p:cNvPr>
          <p:cNvCxnSpPr>
            <a:cxnSpLocks/>
          </p:cNvCxnSpPr>
          <p:nvPr/>
        </p:nvCxnSpPr>
        <p:spPr>
          <a:xfrm flipV="1">
            <a:off x="6103347" y="5152498"/>
            <a:ext cx="782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B3798F-6F50-4F14-86EB-E403ED6B1EEA}"/>
              </a:ext>
            </a:extLst>
          </p:cNvPr>
          <p:cNvSpPr txBox="1"/>
          <p:nvPr/>
        </p:nvSpPr>
        <p:spPr>
          <a:xfrm>
            <a:off x="6900234" y="4940867"/>
            <a:ext cx="496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object’s properties, method and events</a:t>
            </a:r>
          </a:p>
        </p:txBody>
      </p:sp>
    </p:spTree>
    <p:extLst>
      <p:ext uri="{BB962C8B-B14F-4D97-AF65-F5344CB8AC3E}">
        <p14:creationId xmlns:p14="http://schemas.microsoft.com/office/powerpoint/2010/main" val="36954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ADE5-2540-44E0-9A25-942D6807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81" y="365126"/>
            <a:ext cx="10582619" cy="452898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C14BE-7356-4EB6-A2FE-4E6AFE834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226" y="1088338"/>
            <a:ext cx="5984856" cy="29622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5F5C5-D03E-41A2-92F6-823F69E77819}"/>
              </a:ext>
            </a:extLst>
          </p:cNvPr>
          <p:cNvSpPr txBox="1"/>
          <p:nvPr/>
        </p:nvSpPr>
        <p:spPr>
          <a:xfrm>
            <a:off x="7666765" y="1836662"/>
            <a:ext cx="312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Correction “D:F”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288961-C9D4-42C1-A010-CA74CFA180AC}"/>
              </a:ext>
            </a:extLst>
          </p:cNvPr>
          <p:cNvCxnSpPr/>
          <p:nvPr/>
        </p:nvCxnSpPr>
        <p:spPr>
          <a:xfrm flipV="1">
            <a:off x="5723263" y="2084809"/>
            <a:ext cx="1520328" cy="12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FD910-3FEC-4A40-992B-5CE9B2A39B5D}"/>
              </a:ext>
            </a:extLst>
          </p:cNvPr>
          <p:cNvCxnSpPr>
            <a:cxnSpLocks/>
          </p:cNvCxnSpPr>
          <p:nvPr/>
        </p:nvCxnSpPr>
        <p:spPr>
          <a:xfrm>
            <a:off x="5585552" y="2458076"/>
            <a:ext cx="1795750" cy="1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4050B8-3116-463B-B02C-7A60790721BB}"/>
              </a:ext>
            </a:extLst>
          </p:cNvPr>
          <p:cNvSpPr txBox="1"/>
          <p:nvPr/>
        </p:nvSpPr>
        <p:spPr>
          <a:xfrm>
            <a:off x="7666765" y="2273410"/>
            <a:ext cx="312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Correction “4:10”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72E2E-E864-4A86-A94E-6C1E11A9A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26" y="4938116"/>
            <a:ext cx="5600700" cy="15049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4323B5-01E6-4EFD-96E7-32CEAF042E5F}"/>
              </a:ext>
            </a:extLst>
          </p:cNvPr>
          <p:cNvCxnSpPr/>
          <p:nvPr/>
        </p:nvCxnSpPr>
        <p:spPr>
          <a:xfrm>
            <a:off x="6096000" y="5960125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4FC3C6-851F-48E8-B928-5F7D0C5BB404}"/>
              </a:ext>
            </a:extLst>
          </p:cNvPr>
          <p:cNvSpPr txBox="1"/>
          <p:nvPr/>
        </p:nvSpPr>
        <p:spPr>
          <a:xfrm>
            <a:off x="8361802" y="5775459"/>
            <a:ext cx="29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sheet1, B1 cell data </a:t>
            </a:r>
          </a:p>
        </p:txBody>
      </p:sp>
    </p:spTree>
    <p:extLst>
      <p:ext uri="{BB962C8B-B14F-4D97-AF65-F5344CB8AC3E}">
        <p14:creationId xmlns:p14="http://schemas.microsoft.com/office/powerpoint/2010/main" val="82927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1267-865A-4DFC-8405-65509788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</a:t>
            </a:r>
            <a:r>
              <a:rPr lang="en-US" dirty="0" err="1"/>
              <a:t>if,else</a:t>
            </a:r>
            <a:r>
              <a:rPr lang="en-US" dirty="0"/>
              <a:t>) statement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D3D311-EEBB-4B47-B44E-904F8EC8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877" y="1690688"/>
            <a:ext cx="5943600" cy="3619500"/>
          </a:xfrm>
        </p:spPr>
      </p:pic>
    </p:spTree>
    <p:extLst>
      <p:ext uri="{BB962C8B-B14F-4D97-AF65-F5344CB8AC3E}">
        <p14:creationId xmlns:p14="http://schemas.microsoft.com/office/powerpoint/2010/main" val="67860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6312-90A0-43C2-BFDB-0A1CF83D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65" y="89704"/>
            <a:ext cx="10615670" cy="615376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Iteration(Do loop)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65DFF-02F9-4D4F-8918-95B20D163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0503"/>
            <a:ext cx="3843969" cy="26667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88562-3C85-4254-8349-9AC76C923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34" y="1216847"/>
            <a:ext cx="3391771" cy="2517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40F338-D0CC-4452-BB93-CBEED50FD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903" y="3922680"/>
            <a:ext cx="3771900" cy="2628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223221-DF4E-469C-87C1-FEF3F26F584E}"/>
              </a:ext>
            </a:extLst>
          </p:cNvPr>
          <p:cNvSpPr txBox="1"/>
          <p:nvPr/>
        </p:nvSpPr>
        <p:spPr>
          <a:xfrm>
            <a:off x="5372302" y="57173"/>
            <a:ext cx="2931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 pre-defined number of iterations. </a:t>
            </a:r>
            <a:r>
              <a:rPr lang="en-US" dirty="0" err="1"/>
              <a:t>Interate</a:t>
            </a:r>
            <a:r>
              <a:rPr lang="en-US" dirty="0"/>
              <a:t> until some condition is met </a:t>
            </a:r>
          </a:p>
        </p:txBody>
      </p:sp>
    </p:spTree>
    <p:extLst>
      <p:ext uri="{BB962C8B-B14F-4D97-AF65-F5344CB8AC3E}">
        <p14:creationId xmlns:p14="http://schemas.microsoft.com/office/powerpoint/2010/main" val="151164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05D0-CC78-4FC0-8878-954205C0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78" y="20240"/>
            <a:ext cx="10417366" cy="615376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Iteration (</a:t>
            </a:r>
            <a:r>
              <a:rPr lang="en-US" dirty="0" err="1"/>
              <a:t>For..Next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E16C7-38A8-4D15-B6C9-E19AFF7F03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8978" y="964093"/>
            <a:ext cx="1054893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pre-defined number of iterations.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308EC-47D0-443F-A203-2094B6FE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54" y="1601927"/>
            <a:ext cx="5739790" cy="2311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A1368-F1F0-4C9C-BEE7-9316D5B90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00572"/>
            <a:ext cx="3362426" cy="258345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C88501-D4EA-4C44-8E49-F895A9E18DEC}"/>
              </a:ext>
            </a:extLst>
          </p:cNvPr>
          <p:cNvCxnSpPr/>
          <p:nvPr/>
        </p:nvCxnSpPr>
        <p:spPr>
          <a:xfrm flipV="1">
            <a:off x="9458426" y="4605051"/>
            <a:ext cx="357603" cy="22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D9043D-DC24-4B64-A65F-A1AAC5AFDB89}"/>
              </a:ext>
            </a:extLst>
          </p:cNvPr>
          <p:cNvSpPr txBox="1"/>
          <p:nvPr/>
        </p:nvSpPr>
        <p:spPr>
          <a:xfrm>
            <a:off x="9827046" y="4100572"/>
            <a:ext cx="200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how many 5s are there in the selected cells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616AD-4FAB-49BD-97A4-20F8FBC30DE6}"/>
              </a:ext>
            </a:extLst>
          </p:cNvPr>
          <p:cNvSpPr txBox="1"/>
          <p:nvPr/>
        </p:nvSpPr>
        <p:spPr>
          <a:xfrm>
            <a:off x="1407182" y="4825388"/>
            <a:ext cx="2005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how many numbers can be divided by 3 or 5 (from 1 to 30)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1355A2-94B3-4096-9DA8-E645F4BE394D}"/>
              </a:ext>
            </a:extLst>
          </p:cNvPr>
          <p:cNvCxnSpPr/>
          <p:nvPr/>
        </p:nvCxnSpPr>
        <p:spPr>
          <a:xfrm>
            <a:off x="1861851" y="3429000"/>
            <a:ext cx="0" cy="128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5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AE7-A749-4143-8B22-61D2A7B8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turn on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E388-5EAB-4A43-97DE-A3AA19EC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File-&gt; options-&gt; customize ribbon-&gt; developer</a:t>
            </a:r>
          </a:p>
        </p:txBody>
      </p:sp>
    </p:spTree>
    <p:extLst>
      <p:ext uri="{BB962C8B-B14F-4D97-AF65-F5344CB8AC3E}">
        <p14:creationId xmlns:p14="http://schemas.microsoft.com/office/powerpoint/2010/main" val="21217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10CE-5CC9-4AB9-8924-0C11C019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89EF-E052-44A4-8A04-F4746FAF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4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3FC7-6871-4E9F-B76F-B7273B7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 file format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90D8E-C61A-42AC-8B63-87B65121F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3597"/>
            <a:ext cx="10515600" cy="2634729"/>
          </a:xfrm>
        </p:spPr>
      </p:pic>
    </p:spTree>
    <p:extLst>
      <p:ext uri="{BB962C8B-B14F-4D97-AF65-F5344CB8AC3E}">
        <p14:creationId xmlns:p14="http://schemas.microsoft.com/office/powerpoint/2010/main" val="150482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93FA-74FD-4AE5-A04A-5D4E181B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5FB2-CB3B-417E-8D8D-8C35129C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here to enable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review the 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AF2F4-0B12-481B-B099-2BB13E96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71" y="1565798"/>
            <a:ext cx="5300318" cy="511552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A9B6BC-A4FE-40DE-8957-EDBE9B03EEC8}"/>
              </a:ext>
            </a:extLst>
          </p:cNvPr>
          <p:cNvCxnSpPr>
            <a:cxnSpLocks/>
          </p:cNvCxnSpPr>
          <p:nvPr/>
        </p:nvCxnSpPr>
        <p:spPr>
          <a:xfrm>
            <a:off x="4043190" y="2148289"/>
            <a:ext cx="3679634" cy="51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DCB8B9-6876-4BEB-8D03-E491980D5825}"/>
              </a:ext>
            </a:extLst>
          </p:cNvPr>
          <p:cNvCxnSpPr>
            <a:cxnSpLocks/>
          </p:cNvCxnSpPr>
          <p:nvPr/>
        </p:nvCxnSpPr>
        <p:spPr>
          <a:xfrm flipV="1">
            <a:off x="3833870" y="2988746"/>
            <a:ext cx="2886419" cy="113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1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5C23-5F1C-45D5-B592-43D85580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24"/>
            <a:ext cx="10515600" cy="1325563"/>
          </a:xfrm>
        </p:spPr>
        <p:txBody>
          <a:bodyPr/>
          <a:lstStyle/>
          <a:p>
            <a:r>
              <a:rPr lang="en-US" dirty="0"/>
              <a:t>Subroutines and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696E3-EB29-4EF5-A0F2-AE0E478D9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05" y="2310177"/>
            <a:ext cx="5463534" cy="406858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DBD638-721F-4F67-87D2-0E9902DB3B38}"/>
              </a:ext>
            </a:extLst>
          </p:cNvPr>
          <p:cNvSpPr txBox="1"/>
          <p:nvPr/>
        </p:nvSpPr>
        <p:spPr>
          <a:xfrm>
            <a:off x="573795" y="1488598"/>
            <a:ext cx="247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subroutines: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6F4D97-B54D-41AD-B0D8-0B0D5AB216B2}"/>
              </a:ext>
            </a:extLst>
          </p:cNvPr>
          <p:cNvCxnSpPr>
            <a:cxnSpLocks/>
          </p:cNvCxnSpPr>
          <p:nvPr/>
        </p:nvCxnSpPr>
        <p:spPr>
          <a:xfrm flipV="1">
            <a:off x="3933022" y="4395730"/>
            <a:ext cx="3249976" cy="11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77ADF1-C04F-4783-9E8F-54BF98B2859E}"/>
              </a:ext>
            </a:extLst>
          </p:cNvPr>
          <p:cNvSpPr txBox="1"/>
          <p:nvPr/>
        </p:nvSpPr>
        <p:spPr>
          <a:xfrm>
            <a:off x="7304182" y="4021157"/>
            <a:ext cx="37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cases, user no need to provide any arguments </a:t>
            </a:r>
          </a:p>
        </p:txBody>
      </p:sp>
    </p:spTree>
    <p:extLst>
      <p:ext uri="{BB962C8B-B14F-4D97-AF65-F5344CB8AC3E}">
        <p14:creationId xmlns:p14="http://schemas.microsoft.com/office/powerpoint/2010/main" val="371970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870E-34EC-4CCE-B693-F3F53AF7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43" y="157293"/>
            <a:ext cx="10515600" cy="1325563"/>
          </a:xfrm>
        </p:spPr>
        <p:txBody>
          <a:bodyPr/>
          <a:lstStyle/>
          <a:p>
            <a:r>
              <a:rPr lang="en-US" dirty="0"/>
              <a:t>Example of subroutine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3BBBD-B1CF-41D2-B109-EF60BDC71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04" y="1728898"/>
            <a:ext cx="7076235" cy="32066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321EB-AB4C-4923-92A1-B87809562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80" y="2492025"/>
            <a:ext cx="3973416" cy="19138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DDD9D6-8823-4A0F-A6FA-56912D9B1311}"/>
              </a:ext>
            </a:extLst>
          </p:cNvPr>
          <p:cNvCxnSpPr>
            <a:cxnSpLocks/>
          </p:cNvCxnSpPr>
          <p:nvPr/>
        </p:nvCxnSpPr>
        <p:spPr>
          <a:xfrm flipV="1">
            <a:off x="6610120" y="3332228"/>
            <a:ext cx="1233890" cy="9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177B29-9555-41EA-9615-F08E6CFB9B8A}"/>
              </a:ext>
            </a:extLst>
          </p:cNvPr>
          <p:cNvCxnSpPr>
            <a:cxnSpLocks/>
          </p:cNvCxnSpPr>
          <p:nvPr/>
        </p:nvCxnSpPr>
        <p:spPr>
          <a:xfrm>
            <a:off x="6345716" y="3928291"/>
            <a:ext cx="1498294" cy="100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D87AB18-7DE0-4E9D-8F67-8B5E9A7AC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223" y="4777133"/>
            <a:ext cx="1702582" cy="195365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F96EF-BA79-4791-B1FA-B61602E15B7B}"/>
              </a:ext>
            </a:extLst>
          </p:cNvPr>
          <p:cNvCxnSpPr>
            <a:cxnSpLocks/>
          </p:cNvCxnSpPr>
          <p:nvPr/>
        </p:nvCxnSpPr>
        <p:spPr>
          <a:xfrm flipV="1">
            <a:off x="4979624" y="1885371"/>
            <a:ext cx="2875599" cy="90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F5A267-F8D3-4C9F-8B0D-D5C48B15935E}"/>
              </a:ext>
            </a:extLst>
          </p:cNvPr>
          <p:cNvSpPr txBox="1"/>
          <p:nvPr/>
        </p:nvSpPr>
        <p:spPr>
          <a:xfrm>
            <a:off x="8020280" y="1728898"/>
            <a:ext cx="305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capture any syntax error</a:t>
            </a:r>
          </a:p>
        </p:txBody>
      </p:sp>
    </p:spTree>
    <p:extLst>
      <p:ext uri="{BB962C8B-B14F-4D97-AF65-F5344CB8AC3E}">
        <p14:creationId xmlns:p14="http://schemas.microsoft.com/office/powerpoint/2010/main" val="114044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66A1-3D90-4112-A1E4-E5C1691B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00" y="365125"/>
            <a:ext cx="10449499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subroutine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0605E1-325F-4600-A29B-FB388A3CB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00" y="1476224"/>
            <a:ext cx="6247941" cy="274874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A014E8-50EC-4826-ADE4-BEDF9BF1BF65}"/>
              </a:ext>
            </a:extLst>
          </p:cNvPr>
          <p:cNvCxnSpPr>
            <a:cxnSpLocks/>
          </p:cNvCxnSpPr>
          <p:nvPr/>
        </p:nvCxnSpPr>
        <p:spPr>
          <a:xfrm>
            <a:off x="5310130" y="2357610"/>
            <a:ext cx="2864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11CFF0-AA5C-41CC-9FE5-80D667A24523}"/>
              </a:ext>
            </a:extLst>
          </p:cNvPr>
          <p:cNvSpPr txBox="1"/>
          <p:nvPr/>
        </p:nvSpPr>
        <p:spPr>
          <a:xfrm>
            <a:off x="8328751" y="2034444"/>
            <a:ext cx="20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print the result in active cell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1B845D-BCB9-4704-984A-0ACEA35D2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710" y="4563116"/>
            <a:ext cx="4104546" cy="201601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612767-4C38-4A14-BCA3-0049DDA4091E}"/>
              </a:ext>
            </a:extLst>
          </p:cNvPr>
          <p:cNvCxnSpPr>
            <a:cxnSpLocks/>
          </p:cNvCxnSpPr>
          <p:nvPr/>
        </p:nvCxnSpPr>
        <p:spPr>
          <a:xfrm>
            <a:off x="4426944" y="5547253"/>
            <a:ext cx="2864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A1076B-E7D2-48CC-87BD-E851BCC1858B}"/>
              </a:ext>
            </a:extLst>
          </p:cNvPr>
          <p:cNvSpPr txBox="1"/>
          <p:nvPr/>
        </p:nvSpPr>
        <p:spPr>
          <a:xfrm>
            <a:off x="7315198" y="5348685"/>
            <a:ext cx="454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input from A1 cell instead of </a:t>
            </a:r>
            <a:r>
              <a:rPr lang="en-US" dirty="0" err="1"/>
              <a:t>inputbox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1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7BE4-A717-40BC-8709-E2691EDB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step each line 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A927F-4ED4-4BDD-955A-6F8B3978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66" y="1786999"/>
            <a:ext cx="9880007" cy="277054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4DF9FA-92F5-417D-9DEE-0FF3B7C3D0A4}"/>
              </a:ext>
            </a:extLst>
          </p:cNvPr>
          <p:cNvCxnSpPr/>
          <p:nvPr/>
        </p:nvCxnSpPr>
        <p:spPr>
          <a:xfrm flipH="1">
            <a:off x="1476260" y="2302525"/>
            <a:ext cx="6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594CE1-643F-4AC8-905E-FD4171757EBD}"/>
              </a:ext>
            </a:extLst>
          </p:cNvPr>
          <p:cNvSpPr txBox="1"/>
          <p:nvPr/>
        </p:nvSpPr>
        <p:spPr>
          <a:xfrm>
            <a:off x="144138" y="2128876"/>
            <a:ext cx="138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“F8”to step each line</a:t>
            </a:r>
          </a:p>
        </p:txBody>
      </p:sp>
    </p:spTree>
    <p:extLst>
      <p:ext uri="{BB962C8B-B14F-4D97-AF65-F5344CB8AC3E}">
        <p14:creationId xmlns:p14="http://schemas.microsoft.com/office/powerpoint/2010/main" val="97611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7F44-9941-480D-807A-2E4FA1AE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34300-75E7-4B44-886B-F78EAF133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1894"/>
            <a:ext cx="5486400" cy="33242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4474E0-D9A1-4C9A-BABA-9C688701E906}"/>
              </a:ext>
            </a:extLst>
          </p:cNvPr>
          <p:cNvCxnSpPr/>
          <p:nvPr/>
        </p:nvCxnSpPr>
        <p:spPr>
          <a:xfrm flipV="1">
            <a:off x="3966072" y="3922005"/>
            <a:ext cx="3944039" cy="52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D6498D-4941-406F-B25C-4C7C56B63FF4}"/>
              </a:ext>
            </a:extLst>
          </p:cNvPr>
          <p:cNvSpPr txBox="1"/>
          <p:nvPr/>
        </p:nvSpPr>
        <p:spPr>
          <a:xfrm>
            <a:off x="7943161" y="3734718"/>
            <a:ext cx="384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functions have arguments</a:t>
            </a:r>
          </a:p>
        </p:txBody>
      </p:sp>
    </p:spTree>
    <p:extLst>
      <p:ext uri="{BB962C8B-B14F-4D97-AF65-F5344CB8AC3E}">
        <p14:creationId xmlns:p14="http://schemas.microsoft.com/office/powerpoint/2010/main" val="320393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14615</TotalTime>
  <Words>358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VBA</vt:lpstr>
      <vt:lpstr>To turn on Developer</vt:lpstr>
      <vt:lpstr>VBA file format </vt:lpstr>
      <vt:lpstr>Absolute vs Relative Macro</vt:lpstr>
      <vt:lpstr>Subroutines and Functions</vt:lpstr>
      <vt:lpstr>Example of subroutine</vt:lpstr>
      <vt:lpstr>Example of subroutine 1</vt:lpstr>
      <vt:lpstr>How to step each line output </vt:lpstr>
      <vt:lpstr>Functions</vt:lpstr>
      <vt:lpstr>Example of functions</vt:lpstr>
      <vt:lpstr>Can borrow excel functions as well…</vt:lpstr>
      <vt:lpstr>Convert a user-defined function to excel add-in</vt:lpstr>
      <vt:lpstr>Continue..</vt:lpstr>
      <vt:lpstr>Variable scope </vt:lpstr>
      <vt:lpstr>Objects, properties, method and events</vt:lpstr>
      <vt:lpstr>Continue..</vt:lpstr>
      <vt:lpstr>Conditional (if,else) statement</vt:lpstr>
      <vt:lpstr>Iteration(Do loop)</vt:lpstr>
      <vt:lpstr>Iteration (For..Next)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</dc:title>
  <dc:creator>Liu, Xu</dc:creator>
  <cp:lastModifiedBy>Liu, Xu</cp:lastModifiedBy>
  <cp:revision>58</cp:revision>
  <dcterms:created xsi:type="dcterms:W3CDTF">2021-12-16T09:00:41Z</dcterms:created>
  <dcterms:modified xsi:type="dcterms:W3CDTF">2022-01-05T05:02:35Z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e4cbe8-b4f6-45dc-bcba-6123dfd2d8bf_Enabled">
    <vt:lpwstr>true</vt:lpwstr>
  </property>
  <property fmtid="{D5CDD505-2E9C-101B-9397-08002B2CF9AE}" pid="3" name="MSIP_Label_64e4cbe8-b4f6-45dc-bcba-6123dfd2d8bf_SetDate">
    <vt:lpwstr>2021-12-23T23:27:18Z</vt:lpwstr>
  </property>
  <property fmtid="{D5CDD505-2E9C-101B-9397-08002B2CF9AE}" pid="4" name="MSIP_Label_64e4cbe8-b4f6-45dc-bcba-6123dfd2d8bf_Method">
    <vt:lpwstr>Privileged</vt:lpwstr>
  </property>
  <property fmtid="{D5CDD505-2E9C-101B-9397-08002B2CF9AE}" pid="5" name="MSIP_Label_64e4cbe8-b4f6-45dc-bcba-6123dfd2d8bf_Name">
    <vt:lpwstr>Non-Business-AIP 2.0</vt:lpwstr>
  </property>
  <property fmtid="{D5CDD505-2E9C-101B-9397-08002B2CF9AE}" pid="6" name="MSIP_Label_64e4cbe8-b4f6-45dc-bcba-6123dfd2d8bf_SiteId">
    <vt:lpwstr>3dd8961f-e488-4e60-8e11-a82d994e183d</vt:lpwstr>
  </property>
  <property fmtid="{D5CDD505-2E9C-101B-9397-08002B2CF9AE}" pid="7" name="MSIP_Label_64e4cbe8-b4f6-45dc-bcba-6123dfd2d8bf_ActionId">
    <vt:lpwstr>8855ebfb-75d0-440a-b764-c1553aa1f202</vt:lpwstr>
  </property>
  <property fmtid="{D5CDD505-2E9C-101B-9397-08002B2CF9AE}" pid="8" name="MSIP_Label_64e4cbe8-b4f6-45dc-bcba-6123dfd2d8bf_ContentBits">
    <vt:lpwstr>0</vt:lpwstr>
  </property>
</Properties>
</file>