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8" autoAdjust="0"/>
  </p:normalViewPr>
  <p:slideViewPr>
    <p:cSldViewPr snapToGrid="0">
      <p:cViewPr varScale="1">
        <p:scale>
          <a:sx n="50" d="100"/>
          <a:sy n="50" d="100"/>
        </p:scale>
        <p:origin x="12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772FE-1941-463C-9B50-FBCA6DD4448D}"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4D7-E845-4AE5-8F7B-0AB561C45A80}" type="slidenum">
              <a:rPr lang="en-US" smtClean="0"/>
              <a:t>‹#›</a:t>
            </a:fld>
            <a:endParaRPr lang="en-US"/>
          </a:p>
        </p:txBody>
      </p:sp>
    </p:spTree>
    <p:extLst>
      <p:ext uri="{BB962C8B-B14F-4D97-AF65-F5344CB8AC3E}">
        <p14:creationId xmlns:p14="http://schemas.microsoft.com/office/powerpoint/2010/main" val="131270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https://www.tutorialspoint.com/what-is-a-constant-and-how-to-define-constants-in-java</a:t>
            </a:r>
          </a:p>
        </p:txBody>
      </p:sp>
      <p:sp>
        <p:nvSpPr>
          <p:cNvPr id="4" name="Slide Number Placeholder 3"/>
          <p:cNvSpPr>
            <a:spLocks noGrp="1"/>
          </p:cNvSpPr>
          <p:nvPr>
            <p:ph type="sldNum" sz="quarter" idx="5"/>
          </p:nvPr>
        </p:nvSpPr>
        <p:spPr/>
        <p:txBody>
          <a:bodyPr/>
          <a:lstStyle/>
          <a:p>
            <a:fld id="{190B44D7-E845-4AE5-8F7B-0AB561C45A80}" type="slidenum">
              <a:rPr lang="en-US" smtClean="0"/>
              <a:t>14</a:t>
            </a:fld>
            <a:endParaRPr lang="en-US"/>
          </a:p>
        </p:txBody>
      </p:sp>
    </p:spTree>
    <p:extLst>
      <p:ext uri="{BB962C8B-B14F-4D97-AF65-F5344CB8AC3E}">
        <p14:creationId xmlns:p14="http://schemas.microsoft.com/office/powerpoint/2010/main" val="125353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806C-7BE6-46B1-B382-BA155BFB1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97BEE-B40B-4BB0-BD58-2C7EDE1F2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BCB68-9E4F-4CC7-ACCE-5664DCB26A3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EF5CFEE9-86C9-4691-A630-8A23D8750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F3EC4-82EE-43CA-B77F-7E177F0AEBC1}"/>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98590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AE6B-6DAF-4C99-826F-7B01A42718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DAEBC-AB8C-450D-B4DF-0EDF09A91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57794-521B-4A7B-9951-CA81A75CBBA8}"/>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CE0BF0E0-EFE1-46E5-9B3C-8A5590650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4AA1-1694-43AB-A34E-7A9597AC03E5}"/>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79658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ACA85-1E61-4447-A6E5-47F05CBA0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FE25-3160-4CE0-B576-DE1CAC246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77B61-4030-49F9-83E5-2EB2BD59C35B}"/>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539E4BD7-0E86-47B5-AA5E-5FB7D512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0D949-A339-43F0-922E-90B596439D2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32942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F987-8294-4786-9CE2-49AEB7C1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55AEF-1D16-4809-955E-BACD20E4F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FF99-95D7-4AB8-A7F9-E551A08E747B}"/>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47CC6C57-A2D5-4EEC-B5E7-14F06B3AD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EC540-0555-413E-BA32-6CEE79D24D3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6486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2F07-C2BE-4A9B-AAA8-8652E75C3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FDB408-32D7-486E-A84F-08DCCFFAD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BC783-C59F-46C4-8A9B-BEB1787D5683}"/>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B8BB7665-A865-4AA1-A74D-D9CEE0B2C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84DF9-8590-4907-9B5D-E9C3726CB6F8}"/>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95381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937E-BAF0-4813-A1B9-265C035403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5CDB-57CA-4FB8-86D7-3F081584B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18A74-D4A9-4D1B-914D-6B0A2FF23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7E25B-FD68-4738-9CCB-93503478F74C}"/>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EF81801F-EF95-4306-AD96-66A36DD35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51955-EE49-47A3-A380-06AD9324CAA0}"/>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409969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02C3-6DA4-41C8-9ADB-4EB1EC73E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AA824-3467-4B01-B5BA-FC740D537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62F0F-47CE-4540-B969-E8C17D03F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45228-A829-4414-8FF8-F1691E1AE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42536F-3310-4D2A-B765-C4AE093BC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06C761-270F-44F9-8073-F4F0E26CEE01}"/>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8" name="Footer Placeholder 7">
            <a:extLst>
              <a:ext uri="{FF2B5EF4-FFF2-40B4-BE49-F238E27FC236}">
                <a16:creationId xmlns:a16="http://schemas.microsoft.com/office/drawing/2014/main" id="{FFEFFBFB-E6B9-4CCD-BAEE-0A483D8ECA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1F6069-4D36-45EA-8F07-891E871587AC}"/>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52526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058A-3CA6-4CB7-B647-A332F0D7D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18D4B6-A21C-4C2D-8BB7-5D830B782D8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4" name="Footer Placeholder 3">
            <a:extLst>
              <a:ext uri="{FF2B5EF4-FFF2-40B4-BE49-F238E27FC236}">
                <a16:creationId xmlns:a16="http://schemas.microsoft.com/office/drawing/2014/main" id="{80FA99E9-D96E-4A9D-A0DE-A246D069C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49309-AB3D-438C-8BAA-D6B476079796}"/>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185992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DE44F-823E-4620-B3B1-6AF09530D6C3}"/>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3" name="Footer Placeholder 2">
            <a:extLst>
              <a:ext uri="{FF2B5EF4-FFF2-40B4-BE49-F238E27FC236}">
                <a16:creationId xmlns:a16="http://schemas.microsoft.com/office/drawing/2014/main" id="{82DB053D-8CB2-4AB0-817B-2D9EFFB9B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924B08-360A-4ADE-BA24-3E6187BD1999}"/>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230949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A1C1-48B5-4581-9FF3-E74379A3B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BAB4E-EE28-4BCC-9685-D8C3C228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71128-5A4E-4953-A59E-E484EB8A6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BE3AA-F69A-4C56-BF5E-57BF8BD128AF}"/>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4B743198-44D8-45DE-8000-BE5155258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7A1A9-F49A-48B2-B506-AACBD4D46274}"/>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63046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806C-6374-48E1-AD97-E7E861302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9ADAE-DDB7-499B-92A3-B16EE7B30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F681CB-B54C-41CF-A935-8556A2F29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F5B3C-4B70-4584-BA8C-211568232002}"/>
              </a:ext>
            </a:extLst>
          </p:cNvPr>
          <p:cNvSpPr>
            <a:spLocks noGrp="1"/>
          </p:cNvSpPr>
          <p:nvPr>
            <p:ph type="dt" sz="half" idx="10"/>
          </p:nvPr>
        </p:nvSpPr>
        <p:spPr/>
        <p:txBody>
          <a:bodyPr/>
          <a:lstStyle/>
          <a:p>
            <a:fld id="{54EF3891-EE92-464F-8B56-3878C41F3309}" type="datetimeFigureOut">
              <a:rPr lang="en-US" smtClean="0"/>
              <a:t>12/23/2021</a:t>
            </a:fld>
            <a:endParaRPr lang="en-US"/>
          </a:p>
        </p:txBody>
      </p:sp>
      <p:sp>
        <p:nvSpPr>
          <p:cNvPr id="6" name="Footer Placeholder 5">
            <a:extLst>
              <a:ext uri="{FF2B5EF4-FFF2-40B4-BE49-F238E27FC236}">
                <a16:creationId xmlns:a16="http://schemas.microsoft.com/office/drawing/2014/main" id="{3C5A77F2-792C-4619-9AF7-B2FB791E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14B11-4DB4-45FA-B5F5-C120F16D51EB}"/>
              </a:ext>
            </a:extLst>
          </p:cNvPr>
          <p:cNvSpPr>
            <a:spLocks noGrp="1"/>
          </p:cNvSpPr>
          <p:nvPr>
            <p:ph type="sldNum" sz="quarter" idx="12"/>
          </p:nvPr>
        </p:nvSpPr>
        <p:spPr/>
        <p:txBody>
          <a:bodyPr/>
          <a:lstStyle/>
          <a:p>
            <a:fld id="{18898F11-4550-4362-9FDA-57B163136352}" type="slidenum">
              <a:rPr lang="en-US" smtClean="0"/>
              <a:t>‹#›</a:t>
            </a:fld>
            <a:endParaRPr lang="en-US"/>
          </a:p>
        </p:txBody>
      </p:sp>
    </p:spTree>
    <p:extLst>
      <p:ext uri="{BB962C8B-B14F-4D97-AF65-F5344CB8AC3E}">
        <p14:creationId xmlns:p14="http://schemas.microsoft.com/office/powerpoint/2010/main" val="34460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2B5D6-3D85-4E8E-83CD-B8414FD15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A0709-F0A8-4380-9CCD-1189F5EA7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61EA5-F40B-4A89-930A-129D9A22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F3891-EE92-464F-8B56-3878C41F3309}" type="datetimeFigureOut">
              <a:rPr lang="en-US" smtClean="0"/>
              <a:t>12/23/2021</a:t>
            </a:fld>
            <a:endParaRPr lang="en-US"/>
          </a:p>
        </p:txBody>
      </p:sp>
      <p:sp>
        <p:nvSpPr>
          <p:cNvPr id="5" name="Footer Placeholder 4">
            <a:extLst>
              <a:ext uri="{FF2B5EF4-FFF2-40B4-BE49-F238E27FC236}">
                <a16:creationId xmlns:a16="http://schemas.microsoft.com/office/drawing/2014/main" id="{D615F91A-9D06-47F4-8956-5D55B48B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CDD31F-4332-4FF7-9F65-0FA16FBCD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98F11-4550-4362-9FDA-57B163136352}"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40EDB81E-5800-4691-95E4-327C9B2D2F3F}"/>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027773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DBF3-8EA9-42C6-ADEC-37D998229F79}"/>
              </a:ext>
            </a:extLst>
          </p:cNvPr>
          <p:cNvSpPr>
            <a:spLocks noGrp="1"/>
          </p:cNvSpPr>
          <p:nvPr>
            <p:ph type="ctrTitle"/>
          </p:nvPr>
        </p:nvSpPr>
        <p:spPr/>
        <p:txBody>
          <a:bodyPr/>
          <a:lstStyle/>
          <a:p>
            <a:r>
              <a:rPr lang="en-US" dirty="0"/>
              <a:t>Java syntax &amp; concepts</a:t>
            </a:r>
          </a:p>
        </p:txBody>
      </p:sp>
      <p:sp>
        <p:nvSpPr>
          <p:cNvPr id="3" name="Subtitle 2">
            <a:extLst>
              <a:ext uri="{FF2B5EF4-FFF2-40B4-BE49-F238E27FC236}">
                <a16:creationId xmlns:a16="http://schemas.microsoft.com/office/drawing/2014/main" id="{E1E428CB-661A-474C-BF1C-C4FF3C15E54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7163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2552-5D25-4B41-A6FB-BE4D1434B74A}"/>
              </a:ext>
            </a:extLst>
          </p:cNvPr>
          <p:cNvSpPr>
            <a:spLocks noGrp="1"/>
          </p:cNvSpPr>
          <p:nvPr>
            <p:ph type="title"/>
          </p:nvPr>
        </p:nvSpPr>
        <p:spPr/>
        <p:txBody>
          <a:bodyPr/>
          <a:lstStyle/>
          <a:p>
            <a:r>
              <a:rPr lang="en-US" dirty="0"/>
              <a:t>Why need to use Encapsulation </a:t>
            </a:r>
          </a:p>
        </p:txBody>
      </p:sp>
      <p:pic>
        <p:nvPicPr>
          <p:cNvPr id="5" name="Content Placeholder 4">
            <a:extLst>
              <a:ext uri="{FF2B5EF4-FFF2-40B4-BE49-F238E27FC236}">
                <a16:creationId xmlns:a16="http://schemas.microsoft.com/office/drawing/2014/main" id="{8BFC9198-5C45-40FA-A99E-178E9F76EA71}"/>
              </a:ext>
            </a:extLst>
          </p:cNvPr>
          <p:cNvPicPr>
            <a:picLocks noGrp="1" noChangeAspect="1"/>
          </p:cNvPicPr>
          <p:nvPr>
            <p:ph idx="1"/>
          </p:nvPr>
        </p:nvPicPr>
        <p:blipFill>
          <a:blip r:embed="rId2"/>
          <a:stretch>
            <a:fillRect/>
          </a:stretch>
        </p:blipFill>
        <p:spPr>
          <a:xfrm>
            <a:off x="838200" y="1792574"/>
            <a:ext cx="5630751" cy="4351338"/>
          </a:xfrm>
        </p:spPr>
      </p:pic>
      <p:cxnSp>
        <p:nvCxnSpPr>
          <p:cNvPr id="7" name="Straight Arrow Connector 6">
            <a:extLst>
              <a:ext uri="{FF2B5EF4-FFF2-40B4-BE49-F238E27FC236}">
                <a16:creationId xmlns:a16="http://schemas.microsoft.com/office/drawing/2014/main" id="{49F7D660-881A-4EC1-B004-05311008F3E9}"/>
              </a:ext>
            </a:extLst>
          </p:cNvPr>
          <p:cNvCxnSpPr/>
          <p:nvPr/>
        </p:nvCxnSpPr>
        <p:spPr>
          <a:xfrm>
            <a:off x="4990641" y="3778786"/>
            <a:ext cx="2126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7C39CD5-EEDA-44B7-BBC1-8074D5623443}"/>
              </a:ext>
            </a:extLst>
          </p:cNvPr>
          <p:cNvSpPr txBox="1"/>
          <p:nvPr/>
        </p:nvSpPr>
        <p:spPr>
          <a:xfrm>
            <a:off x="7326217" y="3558448"/>
            <a:ext cx="2577947" cy="646331"/>
          </a:xfrm>
          <a:prstGeom prst="rect">
            <a:avLst/>
          </a:prstGeom>
          <a:noFill/>
        </p:spPr>
        <p:txBody>
          <a:bodyPr wrap="square" rtlCol="0">
            <a:spAutoFit/>
          </a:bodyPr>
          <a:lstStyle/>
          <a:p>
            <a:r>
              <a:rPr lang="en-US" dirty="0"/>
              <a:t>We can get a log file if we use encapsulation</a:t>
            </a:r>
          </a:p>
        </p:txBody>
      </p:sp>
    </p:spTree>
    <p:extLst>
      <p:ext uri="{BB962C8B-B14F-4D97-AF65-F5344CB8AC3E}">
        <p14:creationId xmlns:p14="http://schemas.microsoft.com/office/powerpoint/2010/main" val="175650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DAC1-0428-4E94-8A8F-E2830975F96F}"/>
              </a:ext>
            </a:extLst>
          </p:cNvPr>
          <p:cNvSpPr>
            <a:spLocks noGrp="1"/>
          </p:cNvSpPr>
          <p:nvPr>
            <p:ph type="title"/>
          </p:nvPr>
        </p:nvSpPr>
        <p:spPr>
          <a:xfrm>
            <a:off x="838200" y="155805"/>
            <a:ext cx="10515600" cy="1325563"/>
          </a:xfrm>
        </p:spPr>
        <p:txBody>
          <a:bodyPr/>
          <a:lstStyle/>
          <a:p>
            <a:r>
              <a:rPr lang="en-US" dirty="0"/>
              <a:t>Abstract (can use in class &amp; method)</a:t>
            </a:r>
          </a:p>
        </p:txBody>
      </p:sp>
      <p:pic>
        <p:nvPicPr>
          <p:cNvPr id="5" name="Content Placeholder 4">
            <a:extLst>
              <a:ext uri="{FF2B5EF4-FFF2-40B4-BE49-F238E27FC236}">
                <a16:creationId xmlns:a16="http://schemas.microsoft.com/office/drawing/2014/main" id="{E17D3F25-0357-466B-9F03-994C7DA9AEB6}"/>
              </a:ext>
            </a:extLst>
          </p:cNvPr>
          <p:cNvPicPr>
            <a:picLocks noGrp="1" noChangeAspect="1"/>
          </p:cNvPicPr>
          <p:nvPr>
            <p:ph idx="1"/>
          </p:nvPr>
        </p:nvPicPr>
        <p:blipFill>
          <a:blip r:embed="rId2"/>
          <a:stretch>
            <a:fillRect/>
          </a:stretch>
        </p:blipFill>
        <p:spPr>
          <a:xfrm>
            <a:off x="688169" y="1408153"/>
            <a:ext cx="5162383" cy="4854575"/>
          </a:xfrm>
        </p:spPr>
      </p:pic>
      <p:sp>
        <p:nvSpPr>
          <p:cNvPr id="6" name="Right Brace 5">
            <a:extLst>
              <a:ext uri="{FF2B5EF4-FFF2-40B4-BE49-F238E27FC236}">
                <a16:creationId xmlns:a16="http://schemas.microsoft.com/office/drawing/2014/main" id="{EAE860D7-0228-4826-9C1C-9735DC2E7F44}"/>
              </a:ext>
            </a:extLst>
          </p:cNvPr>
          <p:cNvSpPr/>
          <p:nvPr/>
        </p:nvSpPr>
        <p:spPr>
          <a:xfrm>
            <a:off x="5971142" y="2247441"/>
            <a:ext cx="124858"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B48CD1BE-A265-4F33-BDB9-C025750E9894}"/>
              </a:ext>
            </a:extLst>
          </p:cNvPr>
          <p:cNvCxnSpPr>
            <a:stCxn id="6" idx="1"/>
          </p:cNvCxnSpPr>
          <p:nvPr/>
        </p:nvCxnSpPr>
        <p:spPr>
          <a:xfrm>
            <a:off x="6096000" y="2566930"/>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E0005E-6E26-4CE8-9735-91D6A29F4B50}"/>
              </a:ext>
            </a:extLst>
          </p:cNvPr>
          <p:cNvSpPr txBox="1"/>
          <p:nvPr/>
        </p:nvSpPr>
        <p:spPr>
          <a:xfrm>
            <a:off x="7083846" y="1967971"/>
            <a:ext cx="5162383" cy="923330"/>
          </a:xfrm>
          <a:prstGeom prst="rect">
            <a:avLst/>
          </a:prstGeom>
          <a:noFill/>
        </p:spPr>
        <p:txBody>
          <a:bodyPr wrap="square" rtlCol="0">
            <a:spAutoFit/>
          </a:bodyPr>
          <a:lstStyle/>
          <a:p>
            <a:r>
              <a:rPr lang="en-US" dirty="0"/>
              <a:t>When we don’t want define a method (</a:t>
            </a:r>
            <a:r>
              <a:rPr lang="en-US" dirty="0" err="1"/>
              <a:t>e.g.eat</a:t>
            </a:r>
            <a:r>
              <a:rPr lang="en-US" dirty="0"/>
              <a:t> method), we can make it abstract and the class which contains the method must also be an abstract class </a:t>
            </a:r>
          </a:p>
        </p:txBody>
      </p:sp>
      <p:sp>
        <p:nvSpPr>
          <p:cNvPr id="10" name="Right Brace 9">
            <a:extLst>
              <a:ext uri="{FF2B5EF4-FFF2-40B4-BE49-F238E27FC236}">
                <a16:creationId xmlns:a16="http://schemas.microsoft.com/office/drawing/2014/main" id="{5142349F-0478-4C51-B453-AA078460ED61}"/>
              </a:ext>
            </a:extLst>
          </p:cNvPr>
          <p:cNvSpPr/>
          <p:nvPr/>
        </p:nvSpPr>
        <p:spPr>
          <a:xfrm>
            <a:off x="5971142" y="3233070"/>
            <a:ext cx="45904" cy="63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E4F8E8D-1441-4F5B-AB76-3F57580896AA}"/>
              </a:ext>
            </a:extLst>
          </p:cNvPr>
          <p:cNvCxnSpPr/>
          <p:nvPr/>
        </p:nvCxnSpPr>
        <p:spPr>
          <a:xfrm>
            <a:off x="6096000" y="3539706"/>
            <a:ext cx="98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A237D3-01F2-48A2-89C0-FD36682966B7}"/>
              </a:ext>
            </a:extLst>
          </p:cNvPr>
          <p:cNvSpPr txBox="1"/>
          <p:nvPr/>
        </p:nvSpPr>
        <p:spPr>
          <a:xfrm>
            <a:off x="7162800" y="3233070"/>
            <a:ext cx="5162383" cy="646331"/>
          </a:xfrm>
          <a:prstGeom prst="rect">
            <a:avLst/>
          </a:prstGeom>
          <a:noFill/>
        </p:spPr>
        <p:txBody>
          <a:bodyPr wrap="square" rtlCol="0">
            <a:spAutoFit/>
          </a:bodyPr>
          <a:lstStyle/>
          <a:p>
            <a:r>
              <a:rPr lang="en-US" dirty="0"/>
              <a:t>If the child class extends the abstract class, child class must have the same methods in the parent class</a:t>
            </a:r>
          </a:p>
        </p:txBody>
      </p:sp>
      <p:cxnSp>
        <p:nvCxnSpPr>
          <p:cNvPr id="4" name="Straight Arrow Connector 3">
            <a:extLst>
              <a:ext uri="{FF2B5EF4-FFF2-40B4-BE49-F238E27FC236}">
                <a16:creationId xmlns:a16="http://schemas.microsoft.com/office/drawing/2014/main" id="{8F04AA33-5430-479C-83D4-9D0A045A4BA2}"/>
              </a:ext>
            </a:extLst>
          </p:cNvPr>
          <p:cNvCxnSpPr>
            <a:cxnSpLocks/>
          </p:cNvCxnSpPr>
          <p:nvPr/>
        </p:nvCxnSpPr>
        <p:spPr>
          <a:xfrm>
            <a:off x="3683000" y="3539706"/>
            <a:ext cx="3354942" cy="176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E1088E-244B-44AF-838E-BB1D828A1CC8}"/>
              </a:ext>
            </a:extLst>
          </p:cNvPr>
          <p:cNvSpPr txBox="1"/>
          <p:nvPr/>
        </p:nvSpPr>
        <p:spPr>
          <a:xfrm>
            <a:off x="7162800" y="5207000"/>
            <a:ext cx="4800600" cy="1477328"/>
          </a:xfrm>
          <a:prstGeom prst="rect">
            <a:avLst/>
          </a:prstGeom>
          <a:noFill/>
        </p:spPr>
        <p:txBody>
          <a:bodyPr wrap="square" rtlCol="0">
            <a:spAutoFit/>
          </a:bodyPr>
          <a:lstStyle/>
          <a:p>
            <a:r>
              <a:rPr lang="en-US" dirty="0"/>
              <a:t>Notice that we can only extend 1 class, what if there is another class called “Resident” and man class wants to extend both Human and Resident class? Apparently just using abstract can’t do this because it only allow extend 1 class. </a:t>
            </a:r>
          </a:p>
        </p:txBody>
      </p:sp>
    </p:spTree>
    <p:extLst>
      <p:ext uri="{BB962C8B-B14F-4D97-AF65-F5344CB8AC3E}">
        <p14:creationId xmlns:p14="http://schemas.microsoft.com/office/powerpoint/2010/main" val="70095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FA3B-FA47-47A1-AB76-78BDCB5CCB90}"/>
              </a:ext>
            </a:extLst>
          </p:cNvPr>
          <p:cNvSpPr>
            <a:spLocks noGrp="1"/>
          </p:cNvSpPr>
          <p:nvPr>
            <p:ph type="title"/>
          </p:nvPr>
        </p:nvSpPr>
        <p:spPr>
          <a:xfrm>
            <a:off x="838200" y="-253999"/>
            <a:ext cx="10515600" cy="1447800"/>
          </a:xfrm>
        </p:spPr>
        <p:txBody>
          <a:bodyPr/>
          <a:lstStyle/>
          <a:p>
            <a:r>
              <a:rPr lang="en-US" dirty="0"/>
              <a:t>Interface</a:t>
            </a:r>
          </a:p>
        </p:txBody>
      </p:sp>
      <p:sp>
        <p:nvSpPr>
          <p:cNvPr id="3" name="Content Placeholder 2">
            <a:extLst>
              <a:ext uri="{FF2B5EF4-FFF2-40B4-BE49-F238E27FC236}">
                <a16:creationId xmlns:a16="http://schemas.microsoft.com/office/drawing/2014/main" id="{30B6CE2B-09A5-479A-A9C4-710155A2A737}"/>
              </a:ext>
            </a:extLst>
          </p:cNvPr>
          <p:cNvSpPr>
            <a:spLocks noGrp="1"/>
          </p:cNvSpPr>
          <p:nvPr>
            <p:ph idx="1"/>
          </p:nvPr>
        </p:nvSpPr>
        <p:spPr>
          <a:xfrm>
            <a:off x="838200" y="996950"/>
            <a:ext cx="10515600" cy="4351338"/>
          </a:xfrm>
        </p:spPr>
        <p:txBody>
          <a:bodyPr/>
          <a:lstStyle/>
          <a:p>
            <a:r>
              <a:rPr lang="en-US" dirty="0"/>
              <a:t>To solve the problem of child class can only extend 1 parent class, we use interface instead of abstract class</a:t>
            </a:r>
          </a:p>
        </p:txBody>
      </p:sp>
      <p:pic>
        <p:nvPicPr>
          <p:cNvPr id="5" name="Picture 4">
            <a:extLst>
              <a:ext uri="{FF2B5EF4-FFF2-40B4-BE49-F238E27FC236}">
                <a16:creationId xmlns:a16="http://schemas.microsoft.com/office/drawing/2014/main" id="{314C88FA-6F31-4566-87A8-AAAB50FD9109}"/>
              </a:ext>
            </a:extLst>
          </p:cNvPr>
          <p:cNvPicPr>
            <a:picLocks noChangeAspect="1"/>
          </p:cNvPicPr>
          <p:nvPr/>
        </p:nvPicPr>
        <p:blipFill>
          <a:blip r:embed="rId2"/>
          <a:stretch>
            <a:fillRect/>
          </a:stretch>
        </p:blipFill>
        <p:spPr>
          <a:xfrm>
            <a:off x="891019" y="1866900"/>
            <a:ext cx="4989081" cy="4995925"/>
          </a:xfrm>
          <a:prstGeom prst="rect">
            <a:avLst/>
          </a:prstGeom>
        </p:spPr>
      </p:pic>
      <p:sp>
        <p:nvSpPr>
          <p:cNvPr id="6" name="Right Brace 5">
            <a:extLst>
              <a:ext uri="{FF2B5EF4-FFF2-40B4-BE49-F238E27FC236}">
                <a16:creationId xmlns:a16="http://schemas.microsoft.com/office/drawing/2014/main" id="{6386413A-FBB5-47BD-8D51-85A5B7FC8FE5}"/>
              </a:ext>
            </a:extLst>
          </p:cNvPr>
          <p:cNvSpPr/>
          <p:nvPr/>
        </p:nvSpPr>
        <p:spPr>
          <a:xfrm>
            <a:off x="6096000" y="2592169"/>
            <a:ext cx="342900" cy="1168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C5ABBE2-7A28-4C49-9FDA-A36DE1920C7B}"/>
              </a:ext>
            </a:extLst>
          </p:cNvPr>
          <p:cNvSpPr txBox="1"/>
          <p:nvPr/>
        </p:nvSpPr>
        <p:spPr>
          <a:xfrm>
            <a:off x="6508750" y="2947879"/>
            <a:ext cx="3657600" cy="646331"/>
          </a:xfrm>
          <a:prstGeom prst="rect">
            <a:avLst/>
          </a:prstGeom>
          <a:noFill/>
        </p:spPr>
        <p:txBody>
          <a:bodyPr wrap="square" rtlCol="0">
            <a:spAutoFit/>
          </a:bodyPr>
          <a:lstStyle/>
          <a:p>
            <a:r>
              <a:rPr lang="en-US" dirty="0"/>
              <a:t>Note the way how to declare an interface</a:t>
            </a:r>
          </a:p>
        </p:txBody>
      </p:sp>
      <p:sp>
        <p:nvSpPr>
          <p:cNvPr id="9" name="Right Brace 8">
            <a:extLst>
              <a:ext uri="{FF2B5EF4-FFF2-40B4-BE49-F238E27FC236}">
                <a16:creationId xmlns:a16="http://schemas.microsoft.com/office/drawing/2014/main" id="{B019ADC3-E86C-48F5-8EE5-803AFD8F0699}"/>
              </a:ext>
            </a:extLst>
          </p:cNvPr>
          <p:cNvSpPr/>
          <p:nvPr/>
        </p:nvSpPr>
        <p:spPr>
          <a:xfrm>
            <a:off x="6140452" y="4060798"/>
            <a:ext cx="342900" cy="9933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187F1C2-D67B-4B45-9362-A72C78E2CFA8}"/>
              </a:ext>
            </a:extLst>
          </p:cNvPr>
          <p:cNvSpPr txBox="1"/>
          <p:nvPr/>
        </p:nvSpPr>
        <p:spPr>
          <a:xfrm>
            <a:off x="6680200" y="4364862"/>
            <a:ext cx="3937000" cy="646331"/>
          </a:xfrm>
          <a:prstGeom prst="rect">
            <a:avLst/>
          </a:prstGeom>
          <a:noFill/>
        </p:spPr>
        <p:txBody>
          <a:bodyPr wrap="square" rtlCol="0">
            <a:spAutoFit/>
          </a:bodyPr>
          <a:lstStyle/>
          <a:p>
            <a:r>
              <a:rPr lang="en-US" dirty="0"/>
              <a:t>Child class can implement both interfaces </a:t>
            </a:r>
          </a:p>
        </p:txBody>
      </p:sp>
    </p:spTree>
    <p:extLst>
      <p:ext uri="{BB962C8B-B14F-4D97-AF65-F5344CB8AC3E}">
        <p14:creationId xmlns:p14="http://schemas.microsoft.com/office/powerpoint/2010/main" val="369980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EF34-111E-4DF5-BB26-49136D280971}"/>
              </a:ext>
            </a:extLst>
          </p:cNvPr>
          <p:cNvSpPr>
            <a:spLocks noGrp="1"/>
          </p:cNvSpPr>
          <p:nvPr>
            <p:ph type="title"/>
          </p:nvPr>
        </p:nvSpPr>
        <p:spPr>
          <a:xfrm>
            <a:off x="558800" y="18255"/>
            <a:ext cx="10515600" cy="1325563"/>
          </a:xfrm>
        </p:spPr>
        <p:txBody>
          <a:bodyPr/>
          <a:lstStyle/>
          <a:p>
            <a:r>
              <a:rPr lang="en-US" dirty="0"/>
              <a:t>Lambda expression</a:t>
            </a:r>
          </a:p>
        </p:txBody>
      </p:sp>
      <p:pic>
        <p:nvPicPr>
          <p:cNvPr id="5" name="Content Placeholder 4">
            <a:extLst>
              <a:ext uri="{FF2B5EF4-FFF2-40B4-BE49-F238E27FC236}">
                <a16:creationId xmlns:a16="http://schemas.microsoft.com/office/drawing/2014/main" id="{0FD55B78-6431-4078-9FEF-505E08077016}"/>
              </a:ext>
            </a:extLst>
          </p:cNvPr>
          <p:cNvPicPr>
            <a:picLocks noGrp="1" noChangeAspect="1"/>
          </p:cNvPicPr>
          <p:nvPr>
            <p:ph idx="1"/>
          </p:nvPr>
        </p:nvPicPr>
        <p:blipFill>
          <a:blip r:embed="rId2"/>
          <a:stretch>
            <a:fillRect/>
          </a:stretch>
        </p:blipFill>
        <p:spPr>
          <a:xfrm>
            <a:off x="469899" y="1306909"/>
            <a:ext cx="5814691" cy="3482182"/>
          </a:xfrm>
        </p:spPr>
      </p:pic>
      <p:cxnSp>
        <p:nvCxnSpPr>
          <p:cNvPr id="7" name="Straight Arrow Connector 6">
            <a:extLst>
              <a:ext uri="{FF2B5EF4-FFF2-40B4-BE49-F238E27FC236}">
                <a16:creationId xmlns:a16="http://schemas.microsoft.com/office/drawing/2014/main" id="{EAAD8121-81D9-4182-973F-7E76B9E28634}"/>
              </a:ext>
            </a:extLst>
          </p:cNvPr>
          <p:cNvCxnSpPr>
            <a:cxnSpLocks/>
          </p:cNvCxnSpPr>
          <p:nvPr/>
        </p:nvCxnSpPr>
        <p:spPr>
          <a:xfrm>
            <a:off x="5816600" y="3648164"/>
            <a:ext cx="111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525F5-3916-4C41-8CF0-FB10AC199783}"/>
              </a:ext>
            </a:extLst>
          </p:cNvPr>
          <p:cNvSpPr txBox="1"/>
          <p:nvPr/>
        </p:nvSpPr>
        <p:spPr>
          <a:xfrm>
            <a:off x="7048500" y="3048000"/>
            <a:ext cx="4470401" cy="1200329"/>
          </a:xfrm>
          <a:prstGeom prst="rect">
            <a:avLst/>
          </a:prstGeom>
          <a:noFill/>
        </p:spPr>
        <p:txBody>
          <a:bodyPr wrap="square" rtlCol="0">
            <a:spAutoFit/>
          </a:bodyPr>
          <a:lstStyle/>
          <a:p>
            <a:r>
              <a:rPr lang="en-US" dirty="0"/>
              <a:t>Lambda expression (basically is just a short cut). It’s the same as create a new class which implements the interface and in the new class there is method which prints “</a:t>
            </a:r>
            <a:r>
              <a:rPr lang="en-US" dirty="0" err="1"/>
              <a:t>Im</a:t>
            </a:r>
            <a:r>
              <a:rPr lang="en-US" dirty="0"/>
              <a:t> the best”</a:t>
            </a:r>
          </a:p>
        </p:txBody>
      </p:sp>
    </p:spTree>
    <p:extLst>
      <p:ext uri="{BB962C8B-B14F-4D97-AF65-F5344CB8AC3E}">
        <p14:creationId xmlns:p14="http://schemas.microsoft.com/office/powerpoint/2010/main" val="141045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AC2D-5079-43E9-94C6-CF804C5D6B3D}"/>
              </a:ext>
            </a:extLst>
          </p:cNvPr>
          <p:cNvSpPr>
            <a:spLocks noGrp="1"/>
          </p:cNvSpPr>
          <p:nvPr>
            <p:ph type="title"/>
          </p:nvPr>
        </p:nvSpPr>
        <p:spPr>
          <a:xfrm>
            <a:off x="617403" y="-86566"/>
            <a:ext cx="10515600" cy="1325563"/>
          </a:xfrm>
        </p:spPr>
        <p:txBody>
          <a:bodyPr/>
          <a:lstStyle/>
          <a:p>
            <a:r>
              <a:rPr lang="en-US" dirty="0"/>
              <a:t>Final (Variable, Method and class)</a:t>
            </a:r>
          </a:p>
        </p:txBody>
      </p:sp>
      <p:sp>
        <p:nvSpPr>
          <p:cNvPr id="3" name="Content Placeholder 2">
            <a:extLst>
              <a:ext uri="{FF2B5EF4-FFF2-40B4-BE49-F238E27FC236}">
                <a16:creationId xmlns:a16="http://schemas.microsoft.com/office/drawing/2014/main" id="{B2D0FB72-485F-4BDE-A34B-2A514D7781CD}"/>
              </a:ext>
            </a:extLst>
          </p:cNvPr>
          <p:cNvSpPr>
            <a:spLocks noGrp="1"/>
          </p:cNvSpPr>
          <p:nvPr>
            <p:ph idx="1"/>
          </p:nvPr>
        </p:nvSpPr>
        <p:spPr>
          <a:xfrm>
            <a:off x="242371" y="1238997"/>
            <a:ext cx="11490593" cy="5271972"/>
          </a:xfrm>
        </p:spPr>
        <p:txBody>
          <a:bodyPr>
            <a:normAutofit/>
          </a:bodyPr>
          <a:lstStyle/>
          <a:p>
            <a:pPr marL="0" indent="0">
              <a:buNone/>
            </a:pPr>
            <a:endParaRPr lang="en-US" dirty="0"/>
          </a:p>
          <a:p>
            <a:r>
              <a:rPr lang="en-US" dirty="0"/>
              <a:t>If put a “final” in front of variable, it becomes a constant (can’t be changed anymore once it has been assigned). E.g. final int Pi = 3.14f</a:t>
            </a:r>
          </a:p>
          <a:p>
            <a:pPr marL="0" indent="0">
              <a:buNone/>
            </a:pPr>
            <a:r>
              <a:rPr lang="en-US" dirty="0"/>
              <a:t>	</a:t>
            </a:r>
          </a:p>
          <a:p>
            <a:r>
              <a:rPr lang="en-US" dirty="0"/>
              <a:t>If we make the parent class as final, child class can’t extend parent class</a:t>
            </a:r>
          </a:p>
          <a:p>
            <a:endParaRPr lang="en-US" dirty="0"/>
          </a:p>
          <a:p>
            <a:r>
              <a:rPr lang="en-US" dirty="0"/>
              <a:t>If we make the method (parent class) as final, child class can’t override this method</a:t>
            </a:r>
          </a:p>
          <a:p>
            <a:endParaRPr lang="en-US" dirty="0"/>
          </a:p>
          <a:p>
            <a:endParaRPr lang="en-US" dirty="0"/>
          </a:p>
        </p:txBody>
      </p:sp>
    </p:spTree>
    <p:extLst>
      <p:ext uri="{BB962C8B-B14F-4D97-AF65-F5344CB8AC3E}">
        <p14:creationId xmlns:p14="http://schemas.microsoft.com/office/powerpoint/2010/main" val="38610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5729-7996-46B0-ADF9-4E559E015EDC}"/>
              </a:ext>
            </a:extLst>
          </p:cNvPr>
          <p:cNvSpPr>
            <a:spLocks noGrp="1"/>
          </p:cNvSpPr>
          <p:nvPr>
            <p:ph type="title"/>
          </p:nvPr>
        </p:nvSpPr>
        <p:spPr>
          <a:xfrm>
            <a:off x="838200" y="365125"/>
            <a:ext cx="11290300" cy="1146175"/>
          </a:xfrm>
        </p:spPr>
        <p:txBody>
          <a:bodyPr>
            <a:normAutofit fontScale="90000"/>
          </a:bodyPr>
          <a:lstStyle/>
          <a:p>
            <a:r>
              <a:rPr lang="en-US" dirty="0"/>
              <a:t>Access modifier (Final, Abstract, public, private, default, protected)</a:t>
            </a:r>
          </a:p>
        </p:txBody>
      </p:sp>
      <p:sp>
        <p:nvSpPr>
          <p:cNvPr id="3" name="Content Placeholder 2">
            <a:extLst>
              <a:ext uri="{FF2B5EF4-FFF2-40B4-BE49-F238E27FC236}">
                <a16:creationId xmlns:a16="http://schemas.microsoft.com/office/drawing/2014/main" id="{DC1C125C-E88F-45AF-A349-589C1798D35E}"/>
              </a:ext>
            </a:extLst>
          </p:cNvPr>
          <p:cNvSpPr>
            <a:spLocks noGrp="1"/>
          </p:cNvSpPr>
          <p:nvPr>
            <p:ph idx="1"/>
          </p:nvPr>
        </p:nvSpPr>
        <p:spPr>
          <a:xfrm>
            <a:off x="450850" y="1511300"/>
            <a:ext cx="11290300" cy="5676900"/>
          </a:xfrm>
        </p:spPr>
        <p:txBody>
          <a:bodyPr/>
          <a:lstStyle/>
          <a:p>
            <a:r>
              <a:rPr lang="en-US" dirty="0"/>
              <a:t>Public: no limits (can access from different classes / packages. Which explain why </a:t>
            </a:r>
            <a:r>
              <a:rPr lang="en-US" dirty="0">
                <a:solidFill>
                  <a:srgbClr val="FF0000"/>
                </a:solidFill>
              </a:rPr>
              <a:t>class can’t be private or protected. Normally it’s public but can be final or abstract depends on the need</a:t>
            </a:r>
            <a:r>
              <a:rPr lang="en-US" dirty="0"/>
              <a:t>) .</a:t>
            </a:r>
          </a:p>
          <a:p>
            <a:endParaRPr lang="en-US" dirty="0"/>
          </a:p>
          <a:p>
            <a:r>
              <a:rPr lang="en-US" dirty="0"/>
              <a:t>Private: limit to same class</a:t>
            </a:r>
          </a:p>
          <a:p>
            <a:endParaRPr lang="en-US" dirty="0"/>
          </a:p>
          <a:p>
            <a:r>
              <a:rPr lang="en-US" dirty="0"/>
              <a:t>Default: Same package (class A/B under same package)</a:t>
            </a:r>
          </a:p>
          <a:p>
            <a:endParaRPr lang="en-US" dirty="0"/>
          </a:p>
          <a:p>
            <a:r>
              <a:rPr lang="en-US" dirty="0"/>
              <a:t>Protected:  Same package (class A/B under same package) or different package (</a:t>
            </a:r>
            <a:r>
              <a:rPr lang="en-US" dirty="0" err="1"/>
              <a:t>eg</a:t>
            </a:r>
            <a:r>
              <a:rPr lang="en-US" dirty="0"/>
              <a:t>, class A in package A and class B in package B) but Class A is a child class of B.</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6117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67C4-82A6-4375-82FC-E6A2B9B66C6B}"/>
              </a:ext>
            </a:extLst>
          </p:cNvPr>
          <p:cNvSpPr>
            <a:spLocks noGrp="1"/>
          </p:cNvSpPr>
          <p:nvPr>
            <p:ph type="title"/>
          </p:nvPr>
        </p:nvSpPr>
        <p:spPr>
          <a:xfrm>
            <a:off x="727075" y="1"/>
            <a:ext cx="10626725" cy="774700"/>
          </a:xfrm>
        </p:spPr>
        <p:txBody>
          <a:bodyPr>
            <a:normAutofit/>
          </a:bodyPr>
          <a:lstStyle/>
          <a:p>
            <a:r>
              <a:rPr lang="en-US" dirty="0"/>
              <a:t>Example of protected access modifier </a:t>
            </a:r>
          </a:p>
        </p:txBody>
      </p:sp>
      <p:pic>
        <p:nvPicPr>
          <p:cNvPr id="5" name="Content Placeholder 4">
            <a:extLst>
              <a:ext uri="{FF2B5EF4-FFF2-40B4-BE49-F238E27FC236}">
                <a16:creationId xmlns:a16="http://schemas.microsoft.com/office/drawing/2014/main" id="{403D5D0B-7EB9-49A9-B092-AA47655AD1A0}"/>
              </a:ext>
            </a:extLst>
          </p:cNvPr>
          <p:cNvPicPr>
            <a:picLocks noGrp="1" noChangeAspect="1"/>
          </p:cNvPicPr>
          <p:nvPr>
            <p:ph idx="1"/>
          </p:nvPr>
        </p:nvPicPr>
        <p:blipFill>
          <a:blip r:embed="rId2"/>
          <a:stretch>
            <a:fillRect/>
          </a:stretch>
        </p:blipFill>
        <p:spPr>
          <a:xfrm>
            <a:off x="727075" y="892972"/>
            <a:ext cx="5483225" cy="2887655"/>
          </a:xfrm>
        </p:spPr>
      </p:pic>
      <p:cxnSp>
        <p:nvCxnSpPr>
          <p:cNvPr id="7" name="Straight Arrow Connector 6">
            <a:extLst>
              <a:ext uri="{FF2B5EF4-FFF2-40B4-BE49-F238E27FC236}">
                <a16:creationId xmlns:a16="http://schemas.microsoft.com/office/drawing/2014/main" id="{7746FF4D-08F8-49ED-9220-FFE667757BE6}"/>
              </a:ext>
            </a:extLst>
          </p:cNvPr>
          <p:cNvCxnSpPr>
            <a:cxnSpLocks/>
          </p:cNvCxnSpPr>
          <p:nvPr/>
        </p:nvCxnSpPr>
        <p:spPr>
          <a:xfrm flipV="1">
            <a:off x="1841500" y="2336800"/>
            <a:ext cx="586740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F09ABB-5516-4753-BA5E-DACA235D8EDA}"/>
              </a:ext>
            </a:extLst>
          </p:cNvPr>
          <p:cNvSpPr txBox="1"/>
          <p:nvPr/>
        </p:nvSpPr>
        <p:spPr>
          <a:xfrm>
            <a:off x="7874000" y="2133600"/>
            <a:ext cx="2476500" cy="369332"/>
          </a:xfrm>
          <a:prstGeom prst="rect">
            <a:avLst/>
          </a:prstGeom>
          <a:noFill/>
        </p:spPr>
        <p:txBody>
          <a:bodyPr wrap="square" rtlCol="0">
            <a:spAutoFit/>
          </a:bodyPr>
          <a:lstStyle/>
          <a:p>
            <a:r>
              <a:rPr lang="en-US" dirty="0"/>
              <a:t>Student package </a:t>
            </a:r>
          </a:p>
        </p:txBody>
      </p:sp>
      <p:cxnSp>
        <p:nvCxnSpPr>
          <p:cNvPr id="9" name="Straight Arrow Connector 8">
            <a:extLst>
              <a:ext uri="{FF2B5EF4-FFF2-40B4-BE49-F238E27FC236}">
                <a16:creationId xmlns:a16="http://schemas.microsoft.com/office/drawing/2014/main" id="{82900BFA-55D4-4033-ACB9-0375FFFB4DBE}"/>
              </a:ext>
            </a:extLst>
          </p:cNvPr>
          <p:cNvCxnSpPr>
            <a:cxnSpLocks/>
          </p:cNvCxnSpPr>
          <p:nvPr/>
        </p:nvCxnSpPr>
        <p:spPr>
          <a:xfrm>
            <a:off x="2489200" y="2975771"/>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E4BA8A-DA35-48E0-BDA4-EE04A5C2BBD3}"/>
              </a:ext>
            </a:extLst>
          </p:cNvPr>
          <p:cNvSpPr txBox="1"/>
          <p:nvPr/>
        </p:nvSpPr>
        <p:spPr>
          <a:xfrm>
            <a:off x="7972424" y="2870201"/>
            <a:ext cx="3216275" cy="369332"/>
          </a:xfrm>
          <a:prstGeom prst="rect">
            <a:avLst/>
          </a:prstGeom>
          <a:noFill/>
        </p:spPr>
        <p:txBody>
          <a:bodyPr wrap="square" rtlCol="0">
            <a:spAutoFit/>
          </a:bodyPr>
          <a:lstStyle/>
          <a:p>
            <a:r>
              <a:rPr lang="en-US" dirty="0"/>
              <a:t>Class under Student package </a:t>
            </a:r>
          </a:p>
        </p:txBody>
      </p:sp>
      <p:pic>
        <p:nvPicPr>
          <p:cNvPr id="18" name="Picture 17">
            <a:extLst>
              <a:ext uri="{FF2B5EF4-FFF2-40B4-BE49-F238E27FC236}">
                <a16:creationId xmlns:a16="http://schemas.microsoft.com/office/drawing/2014/main" id="{5BE944FE-E943-492F-B383-834183EBDFF8}"/>
              </a:ext>
            </a:extLst>
          </p:cNvPr>
          <p:cNvPicPr>
            <a:picLocks noChangeAspect="1"/>
          </p:cNvPicPr>
          <p:nvPr/>
        </p:nvPicPr>
        <p:blipFill>
          <a:blip r:embed="rId3"/>
          <a:stretch>
            <a:fillRect/>
          </a:stretch>
        </p:blipFill>
        <p:spPr>
          <a:xfrm>
            <a:off x="727075" y="4263082"/>
            <a:ext cx="6717782" cy="2159287"/>
          </a:xfrm>
          <a:prstGeom prst="rect">
            <a:avLst/>
          </a:prstGeom>
        </p:spPr>
      </p:pic>
      <p:cxnSp>
        <p:nvCxnSpPr>
          <p:cNvPr id="19" name="Straight Arrow Connector 18">
            <a:extLst>
              <a:ext uri="{FF2B5EF4-FFF2-40B4-BE49-F238E27FC236}">
                <a16:creationId xmlns:a16="http://schemas.microsoft.com/office/drawing/2014/main" id="{6E90E74B-8796-48DC-AFF9-EABC92B38DFE}"/>
              </a:ext>
            </a:extLst>
          </p:cNvPr>
          <p:cNvCxnSpPr>
            <a:cxnSpLocks/>
          </p:cNvCxnSpPr>
          <p:nvPr/>
        </p:nvCxnSpPr>
        <p:spPr>
          <a:xfrm flipV="1">
            <a:off x="1714500" y="5033809"/>
            <a:ext cx="5994400" cy="47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7C69C4-E355-4E89-9463-A321F11E6135}"/>
              </a:ext>
            </a:extLst>
          </p:cNvPr>
          <p:cNvSpPr txBox="1"/>
          <p:nvPr/>
        </p:nvSpPr>
        <p:spPr>
          <a:xfrm>
            <a:off x="7934325" y="4849143"/>
            <a:ext cx="2476500" cy="369332"/>
          </a:xfrm>
          <a:prstGeom prst="rect">
            <a:avLst/>
          </a:prstGeom>
          <a:noFill/>
        </p:spPr>
        <p:txBody>
          <a:bodyPr wrap="square" rtlCol="0">
            <a:spAutoFit/>
          </a:bodyPr>
          <a:lstStyle/>
          <a:p>
            <a:r>
              <a:rPr lang="en-US" dirty="0"/>
              <a:t>Doctor package </a:t>
            </a:r>
          </a:p>
        </p:txBody>
      </p:sp>
      <p:cxnSp>
        <p:nvCxnSpPr>
          <p:cNvPr id="22" name="Straight Arrow Connector 21">
            <a:extLst>
              <a:ext uri="{FF2B5EF4-FFF2-40B4-BE49-F238E27FC236}">
                <a16:creationId xmlns:a16="http://schemas.microsoft.com/office/drawing/2014/main" id="{E0156D8D-EE7E-4A39-B41F-BAA785DA09AA}"/>
              </a:ext>
            </a:extLst>
          </p:cNvPr>
          <p:cNvCxnSpPr>
            <a:cxnSpLocks/>
          </p:cNvCxnSpPr>
          <p:nvPr/>
        </p:nvCxnSpPr>
        <p:spPr>
          <a:xfrm>
            <a:off x="2352157" y="5745006"/>
            <a:ext cx="5092700" cy="3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A39F3-BDC4-4B4A-86D6-9BDA7CD12D75}"/>
              </a:ext>
            </a:extLst>
          </p:cNvPr>
          <p:cNvSpPr txBox="1"/>
          <p:nvPr/>
        </p:nvSpPr>
        <p:spPr>
          <a:xfrm>
            <a:off x="7934325" y="5605311"/>
            <a:ext cx="3216275" cy="923330"/>
          </a:xfrm>
          <a:prstGeom prst="rect">
            <a:avLst/>
          </a:prstGeom>
          <a:noFill/>
        </p:spPr>
        <p:txBody>
          <a:bodyPr wrap="square" rtlCol="0">
            <a:spAutoFit/>
          </a:bodyPr>
          <a:lstStyle/>
          <a:p>
            <a:r>
              <a:rPr lang="en-US" dirty="0"/>
              <a:t>Class under doctor package and this class extend student package </a:t>
            </a:r>
          </a:p>
        </p:txBody>
      </p:sp>
    </p:spTree>
    <p:extLst>
      <p:ext uri="{BB962C8B-B14F-4D97-AF65-F5344CB8AC3E}">
        <p14:creationId xmlns:p14="http://schemas.microsoft.com/office/powerpoint/2010/main" val="28379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3A7A-7884-4207-8F6E-DD5E5B835B4B}"/>
              </a:ext>
            </a:extLst>
          </p:cNvPr>
          <p:cNvSpPr>
            <a:spLocks noGrp="1"/>
          </p:cNvSpPr>
          <p:nvPr>
            <p:ph type="title"/>
          </p:nvPr>
        </p:nvSpPr>
        <p:spPr/>
        <p:txBody>
          <a:bodyPr/>
          <a:lstStyle/>
          <a:p>
            <a:r>
              <a:rPr lang="en-US" dirty="0"/>
              <a:t>main</a:t>
            </a:r>
          </a:p>
        </p:txBody>
      </p:sp>
      <p:pic>
        <p:nvPicPr>
          <p:cNvPr id="5" name="Content Placeholder 4">
            <a:extLst>
              <a:ext uri="{FF2B5EF4-FFF2-40B4-BE49-F238E27FC236}">
                <a16:creationId xmlns:a16="http://schemas.microsoft.com/office/drawing/2014/main" id="{10043CD6-F8B6-4943-9A74-669012D5C616}"/>
              </a:ext>
            </a:extLst>
          </p:cNvPr>
          <p:cNvPicPr>
            <a:picLocks noGrp="1" noChangeAspect="1"/>
          </p:cNvPicPr>
          <p:nvPr>
            <p:ph idx="1"/>
          </p:nvPr>
        </p:nvPicPr>
        <p:blipFill>
          <a:blip r:embed="rId2"/>
          <a:stretch>
            <a:fillRect/>
          </a:stretch>
        </p:blipFill>
        <p:spPr>
          <a:xfrm>
            <a:off x="838200" y="2226683"/>
            <a:ext cx="10515600" cy="3549221"/>
          </a:xfrm>
        </p:spPr>
      </p:pic>
    </p:spTree>
    <p:extLst>
      <p:ext uri="{BB962C8B-B14F-4D97-AF65-F5344CB8AC3E}">
        <p14:creationId xmlns:p14="http://schemas.microsoft.com/office/powerpoint/2010/main" val="429170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B11-3536-44CA-AEFC-A3CA80D78FF8}"/>
              </a:ext>
            </a:extLst>
          </p:cNvPr>
          <p:cNvSpPr>
            <a:spLocks noGrp="1"/>
          </p:cNvSpPr>
          <p:nvPr>
            <p:ph type="title"/>
          </p:nvPr>
        </p:nvSpPr>
        <p:spPr/>
        <p:txBody>
          <a:bodyPr/>
          <a:lstStyle/>
          <a:p>
            <a:r>
              <a:rPr lang="en-US" dirty="0"/>
              <a:t>Ternary</a:t>
            </a:r>
          </a:p>
        </p:txBody>
      </p:sp>
      <p:pic>
        <p:nvPicPr>
          <p:cNvPr id="5" name="Content Placeholder 4">
            <a:extLst>
              <a:ext uri="{FF2B5EF4-FFF2-40B4-BE49-F238E27FC236}">
                <a16:creationId xmlns:a16="http://schemas.microsoft.com/office/drawing/2014/main" id="{BBE188DC-634B-455B-810B-A965D206AE31}"/>
              </a:ext>
            </a:extLst>
          </p:cNvPr>
          <p:cNvPicPr>
            <a:picLocks noGrp="1" noChangeAspect="1"/>
          </p:cNvPicPr>
          <p:nvPr>
            <p:ph idx="1"/>
          </p:nvPr>
        </p:nvPicPr>
        <p:blipFill>
          <a:blip r:embed="rId2"/>
          <a:stretch>
            <a:fillRect/>
          </a:stretch>
        </p:blipFill>
        <p:spPr>
          <a:xfrm>
            <a:off x="957102" y="1690688"/>
            <a:ext cx="7898154" cy="4351338"/>
          </a:xfrm>
        </p:spPr>
      </p:pic>
    </p:spTree>
    <p:extLst>
      <p:ext uri="{BB962C8B-B14F-4D97-AF65-F5344CB8AC3E}">
        <p14:creationId xmlns:p14="http://schemas.microsoft.com/office/powerpoint/2010/main" val="295949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631-A902-47DA-AB77-5FF96F4C545A}"/>
              </a:ext>
            </a:extLst>
          </p:cNvPr>
          <p:cNvSpPr>
            <a:spLocks noGrp="1"/>
          </p:cNvSpPr>
          <p:nvPr>
            <p:ph type="title"/>
          </p:nvPr>
        </p:nvSpPr>
        <p:spPr/>
        <p:txBody>
          <a:bodyPr/>
          <a:lstStyle/>
          <a:p>
            <a:r>
              <a:rPr lang="en-US" dirty="0"/>
              <a:t>Class and object</a:t>
            </a:r>
          </a:p>
        </p:txBody>
      </p:sp>
      <p:pic>
        <p:nvPicPr>
          <p:cNvPr id="5" name="Content Placeholder 4">
            <a:extLst>
              <a:ext uri="{FF2B5EF4-FFF2-40B4-BE49-F238E27FC236}">
                <a16:creationId xmlns:a16="http://schemas.microsoft.com/office/drawing/2014/main" id="{356BEC40-2EA9-40FD-8C72-6B862E12B096}"/>
              </a:ext>
            </a:extLst>
          </p:cNvPr>
          <p:cNvPicPr>
            <a:picLocks noGrp="1" noChangeAspect="1"/>
          </p:cNvPicPr>
          <p:nvPr>
            <p:ph idx="1"/>
          </p:nvPr>
        </p:nvPicPr>
        <p:blipFill>
          <a:blip r:embed="rId2"/>
          <a:stretch>
            <a:fillRect/>
          </a:stretch>
        </p:blipFill>
        <p:spPr>
          <a:xfrm>
            <a:off x="1043698" y="1825625"/>
            <a:ext cx="10104603" cy="4351338"/>
          </a:xfrm>
        </p:spPr>
      </p:pic>
    </p:spTree>
    <p:extLst>
      <p:ext uri="{BB962C8B-B14F-4D97-AF65-F5344CB8AC3E}">
        <p14:creationId xmlns:p14="http://schemas.microsoft.com/office/powerpoint/2010/main" val="4267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6C6C-866E-46A0-A9B3-8F03CFB18660}"/>
              </a:ext>
            </a:extLst>
          </p:cNvPr>
          <p:cNvSpPr>
            <a:spLocks noGrp="1"/>
          </p:cNvSpPr>
          <p:nvPr>
            <p:ph type="title"/>
          </p:nvPr>
        </p:nvSpPr>
        <p:spPr/>
        <p:txBody>
          <a:bodyPr/>
          <a:lstStyle/>
          <a:p>
            <a:r>
              <a:rPr lang="en-US" dirty="0"/>
              <a:t>Constructor (initialize the newly created object)</a:t>
            </a:r>
          </a:p>
        </p:txBody>
      </p:sp>
      <p:pic>
        <p:nvPicPr>
          <p:cNvPr id="5" name="Content Placeholder 4">
            <a:extLst>
              <a:ext uri="{FF2B5EF4-FFF2-40B4-BE49-F238E27FC236}">
                <a16:creationId xmlns:a16="http://schemas.microsoft.com/office/drawing/2014/main" id="{B2F23B4B-E8A0-491D-A0D3-3BA53D5F22AA}"/>
              </a:ext>
            </a:extLst>
          </p:cNvPr>
          <p:cNvPicPr>
            <a:picLocks noGrp="1" noChangeAspect="1"/>
          </p:cNvPicPr>
          <p:nvPr>
            <p:ph idx="1"/>
          </p:nvPr>
        </p:nvPicPr>
        <p:blipFill>
          <a:blip r:embed="rId2"/>
          <a:stretch>
            <a:fillRect/>
          </a:stretch>
        </p:blipFill>
        <p:spPr>
          <a:xfrm>
            <a:off x="535810" y="2337173"/>
            <a:ext cx="5699737" cy="2828548"/>
          </a:xfrm>
        </p:spPr>
      </p:pic>
      <p:pic>
        <p:nvPicPr>
          <p:cNvPr id="7" name="Picture 6">
            <a:extLst>
              <a:ext uri="{FF2B5EF4-FFF2-40B4-BE49-F238E27FC236}">
                <a16:creationId xmlns:a16="http://schemas.microsoft.com/office/drawing/2014/main" id="{F55EA683-B7BE-4721-88D8-F96862D1D4BC}"/>
              </a:ext>
            </a:extLst>
          </p:cNvPr>
          <p:cNvPicPr>
            <a:picLocks noChangeAspect="1"/>
          </p:cNvPicPr>
          <p:nvPr/>
        </p:nvPicPr>
        <p:blipFill>
          <a:blip r:embed="rId3"/>
          <a:stretch>
            <a:fillRect/>
          </a:stretch>
        </p:blipFill>
        <p:spPr>
          <a:xfrm>
            <a:off x="6962775" y="1574150"/>
            <a:ext cx="5229225" cy="4591050"/>
          </a:xfrm>
          <a:prstGeom prst="rect">
            <a:avLst/>
          </a:prstGeom>
        </p:spPr>
      </p:pic>
      <p:cxnSp>
        <p:nvCxnSpPr>
          <p:cNvPr id="9" name="Straight Arrow Connector 8">
            <a:extLst>
              <a:ext uri="{FF2B5EF4-FFF2-40B4-BE49-F238E27FC236}">
                <a16:creationId xmlns:a16="http://schemas.microsoft.com/office/drawing/2014/main" id="{F03DBBA0-CAF6-42E1-BC5E-19AF88141BCB}"/>
              </a:ext>
            </a:extLst>
          </p:cNvPr>
          <p:cNvCxnSpPr/>
          <p:nvPr/>
        </p:nvCxnSpPr>
        <p:spPr>
          <a:xfrm flipV="1">
            <a:off x="6096000" y="3514381"/>
            <a:ext cx="1858178" cy="23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24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E3C0-56A0-44B2-896E-737AB3CF9D43}"/>
              </a:ext>
            </a:extLst>
          </p:cNvPr>
          <p:cNvSpPr>
            <a:spLocks noGrp="1"/>
          </p:cNvSpPr>
          <p:nvPr>
            <p:ph type="title"/>
          </p:nvPr>
        </p:nvSpPr>
        <p:spPr/>
        <p:txBody>
          <a:bodyPr/>
          <a:lstStyle/>
          <a:p>
            <a:r>
              <a:rPr lang="en-US" dirty="0"/>
              <a:t>Inner class ( we can create a class in another class)</a:t>
            </a:r>
          </a:p>
        </p:txBody>
      </p:sp>
      <p:pic>
        <p:nvPicPr>
          <p:cNvPr id="5" name="Content Placeholder 4">
            <a:extLst>
              <a:ext uri="{FF2B5EF4-FFF2-40B4-BE49-F238E27FC236}">
                <a16:creationId xmlns:a16="http://schemas.microsoft.com/office/drawing/2014/main" id="{563286A4-3E34-4772-99A8-8CD5B33536EA}"/>
              </a:ext>
            </a:extLst>
          </p:cNvPr>
          <p:cNvPicPr>
            <a:picLocks noGrp="1" noChangeAspect="1"/>
          </p:cNvPicPr>
          <p:nvPr>
            <p:ph idx="1"/>
          </p:nvPr>
        </p:nvPicPr>
        <p:blipFill>
          <a:blip r:embed="rId2"/>
          <a:stretch>
            <a:fillRect/>
          </a:stretch>
        </p:blipFill>
        <p:spPr>
          <a:xfrm>
            <a:off x="1094399" y="2096523"/>
            <a:ext cx="5038057" cy="4260210"/>
          </a:xfrm>
        </p:spPr>
      </p:pic>
    </p:spTree>
    <p:extLst>
      <p:ext uri="{BB962C8B-B14F-4D97-AF65-F5344CB8AC3E}">
        <p14:creationId xmlns:p14="http://schemas.microsoft.com/office/powerpoint/2010/main" val="2544708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88D6-2888-4BD0-86BE-E4BBE443D12F}"/>
              </a:ext>
            </a:extLst>
          </p:cNvPr>
          <p:cNvSpPr>
            <a:spLocks noGrp="1"/>
          </p:cNvSpPr>
          <p:nvPr>
            <p:ph type="title"/>
          </p:nvPr>
        </p:nvSpPr>
        <p:spPr/>
        <p:txBody>
          <a:bodyPr/>
          <a:lstStyle/>
          <a:p>
            <a:r>
              <a:rPr lang="en-US" dirty="0"/>
              <a:t>2D array</a:t>
            </a:r>
          </a:p>
        </p:txBody>
      </p:sp>
      <p:pic>
        <p:nvPicPr>
          <p:cNvPr id="5" name="Content Placeholder 4">
            <a:extLst>
              <a:ext uri="{FF2B5EF4-FFF2-40B4-BE49-F238E27FC236}">
                <a16:creationId xmlns:a16="http://schemas.microsoft.com/office/drawing/2014/main" id="{360C0998-7D9B-4C8B-9A8E-D20F90A40569}"/>
              </a:ext>
            </a:extLst>
          </p:cNvPr>
          <p:cNvPicPr>
            <a:picLocks noGrp="1" noChangeAspect="1"/>
          </p:cNvPicPr>
          <p:nvPr>
            <p:ph idx="1"/>
          </p:nvPr>
        </p:nvPicPr>
        <p:blipFill>
          <a:blip r:embed="rId2"/>
          <a:stretch>
            <a:fillRect/>
          </a:stretch>
        </p:blipFill>
        <p:spPr>
          <a:xfrm>
            <a:off x="1073226" y="2379443"/>
            <a:ext cx="4093272" cy="2099114"/>
          </a:xfrm>
        </p:spPr>
      </p:pic>
    </p:spTree>
    <p:extLst>
      <p:ext uri="{BB962C8B-B14F-4D97-AF65-F5344CB8AC3E}">
        <p14:creationId xmlns:p14="http://schemas.microsoft.com/office/powerpoint/2010/main" val="264364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5B4-6442-4982-BC8E-D29EFE733DAC}"/>
              </a:ext>
            </a:extLst>
          </p:cNvPr>
          <p:cNvSpPr>
            <a:spLocks noGrp="1"/>
          </p:cNvSpPr>
          <p:nvPr>
            <p:ph type="title"/>
          </p:nvPr>
        </p:nvSpPr>
        <p:spPr>
          <a:xfrm>
            <a:off x="838200" y="365125"/>
            <a:ext cx="10515600" cy="901815"/>
          </a:xfrm>
        </p:spPr>
        <p:txBody>
          <a:bodyPr/>
          <a:lstStyle/>
          <a:p>
            <a:r>
              <a:rPr lang="en-US" dirty="0"/>
              <a:t>Super method</a:t>
            </a:r>
          </a:p>
        </p:txBody>
      </p:sp>
      <p:sp>
        <p:nvSpPr>
          <p:cNvPr id="3" name="Content Placeholder 2">
            <a:extLst>
              <a:ext uri="{FF2B5EF4-FFF2-40B4-BE49-F238E27FC236}">
                <a16:creationId xmlns:a16="http://schemas.microsoft.com/office/drawing/2014/main" id="{CFF178B0-392D-4719-8AD8-BBC0369FD9BC}"/>
              </a:ext>
            </a:extLst>
          </p:cNvPr>
          <p:cNvSpPr>
            <a:spLocks noGrp="1"/>
          </p:cNvSpPr>
          <p:nvPr>
            <p:ph idx="1"/>
          </p:nvPr>
        </p:nvSpPr>
        <p:spPr>
          <a:xfrm>
            <a:off x="750065" y="1253331"/>
            <a:ext cx="10515600" cy="4351338"/>
          </a:xfrm>
        </p:spPr>
        <p:txBody>
          <a:bodyPr/>
          <a:lstStyle/>
          <a:p>
            <a:r>
              <a:rPr lang="en-US" sz="1800" dirty="0">
                <a:solidFill>
                  <a:srgbClr val="3F7F5F"/>
                </a:solidFill>
                <a:latin typeface="Consolas" panose="020B0609020204030204" pitchFamily="49" charset="0"/>
              </a:rPr>
              <a:t>when call </a:t>
            </a:r>
            <a:r>
              <a:rPr lang="en-US" sz="1800" u="sng" dirty="0" err="1">
                <a:solidFill>
                  <a:srgbClr val="3F7F5F"/>
                </a:solidFill>
                <a:latin typeface="Consolas" panose="020B0609020204030204" pitchFamily="49" charset="0"/>
              </a:rPr>
              <a:t>childclass</a:t>
            </a:r>
            <a:r>
              <a:rPr lang="en-US" sz="1800" u="sng" dirty="0">
                <a:solidFill>
                  <a:srgbClr val="3F7F5F"/>
                </a:solidFill>
                <a:latin typeface="Consolas" panose="020B0609020204030204" pitchFamily="49" charset="0"/>
              </a:rPr>
              <a:t> constructor, it will execute the parent constructor as well</a:t>
            </a:r>
          </a:p>
          <a:p>
            <a:endParaRPr lang="en-US" sz="1800" u="sng" dirty="0">
              <a:solidFill>
                <a:srgbClr val="3F7F5F"/>
              </a:solidFill>
              <a:latin typeface="Consolas" panose="020B0609020204030204" pitchFamily="49" charset="0"/>
            </a:endParaRPr>
          </a:p>
          <a:p>
            <a:endParaRPr lang="en-US" sz="1800" u="sng" dirty="0">
              <a:solidFill>
                <a:srgbClr val="3F7F5F"/>
              </a:solidFill>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CCFDD4BE-8143-4EF6-9247-D0A8CB3135CA}"/>
              </a:ext>
            </a:extLst>
          </p:cNvPr>
          <p:cNvPicPr>
            <a:picLocks noChangeAspect="1"/>
          </p:cNvPicPr>
          <p:nvPr/>
        </p:nvPicPr>
        <p:blipFill>
          <a:blip r:embed="rId2"/>
          <a:stretch>
            <a:fillRect/>
          </a:stretch>
        </p:blipFill>
        <p:spPr>
          <a:xfrm>
            <a:off x="926335" y="1633105"/>
            <a:ext cx="9426766" cy="4958040"/>
          </a:xfrm>
          <a:prstGeom prst="rect">
            <a:avLst/>
          </a:prstGeom>
        </p:spPr>
      </p:pic>
    </p:spTree>
    <p:extLst>
      <p:ext uri="{BB962C8B-B14F-4D97-AF65-F5344CB8AC3E}">
        <p14:creationId xmlns:p14="http://schemas.microsoft.com/office/powerpoint/2010/main" val="160656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8AED-B0F4-4CE4-8A2A-33353D7728C2}"/>
              </a:ext>
            </a:extLst>
          </p:cNvPr>
          <p:cNvSpPr>
            <a:spLocks noGrp="1"/>
          </p:cNvSpPr>
          <p:nvPr>
            <p:ph type="title"/>
          </p:nvPr>
        </p:nvSpPr>
        <p:spPr/>
        <p:txBody>
          <a:bodyPr/>
          <a:lstStyle/>
          <a:p>
            <a:r>
              <a:rPr lang="en-US" dirty="0"/>
              <a:t>Encapsulation (get/set class variable using method)</a:t>
            </a:r>
          </a:p>
        </p:txBody>
      </p:sp>
      <p:pic>
        <p:nvPicPr>
          <p:cNvPr id="5" name="Content Placeholder 4">
            <a:extLst>
              <a:ext uri="{FF2B5EF4-FFF2-40B4-BE49-F238E27FC236}">
                <a16:creationId xmlns:a16="http://schemas.microsoft.com/office/drawing/2014/main" id="{839E252A-1024-48E6-9458-D71A8C1B4FF6}"/>
              </a:ext>
            </a:extLst>
          </p:cNvPr>
          <p:cNvPicPr>
            <a:picLocks noGrp="1" noChangeAspect="1"/>
          </p:cNvPicPr>
          <p:nvPr>
            <p:ph idx="1"/>
          </p:nvPr>
        </p:nvPicPr>
        <p:blipFill>
          <a:blip r:embed="rId2"/>
          <a:stretch>
            <a:fillRect/>
          </a:stretch>
        </p:blipFill>
        <p:spPr>
          <a:xfrm>
            <a:off x="838200" y="1902742"/>
            <a:ext cx="5463448" cy="4841031"/>
          </a:xfrm>
        </p:spPr>
      </p:pic>
    </p:spTree>
    <p:extLst>
      <p:ext uri="{BB962C8B-B14F-4D97-AF65-F5344CB8AC3E}">
        <p14:creationId xmlns:p14="http://schemas.microsoft.com/office/powerpoint/2010/main" val="2664384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11317</TotalTime>
  <Words>479</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Java syntax &amp; concepts</vt:lpstr>
      <vt:lpstr>main</vt:lpstr>
      <vt:lpstr>Ternary</vt:lpstr>
      <vt:lpstr>Class and object</vt:lpstr>
      <vt:lpstr>Constructor (initialize the newly created object)</vt:lpstr>
      <vt:lpstr>Inner class ( we can create a class in another class)</vt:lpstr>
      <vt:lpstr>2D array</vt:lpstr>
      <vt:lpstr>Super method</vt:lpstr>
      <vt:lpstr>Encapsulation (get/set class variable using method)</vt:lpstr>
      <vt:lpstr>Why need to use Encapsulation </vt:lpstr>
      <vt:lpstr>Abstract (can use in class &amp; method)</vt:lpstr>
      <vt:lpstr>Interface</vt:lpstr>
      <vt:lpstr>Lambda expression</vt:lpstr>
      <vt:lpstr>Final (Variable, Method and class)</vt:lpstr>
      <vt:lpstr>Access modifier (Final, Abstract, public, private, default, protected)</vt:lpstr>
      <vt:lpstr>Example of protected access modifier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&amp; concepts</dc:title>
  <dc:creator>Liu, Xu</dc:creator>
  <cp:lastModifiedBy>Liu, Xu</cp:lastModifiedBy>
  <cp:revision>52</cp:revision>
  <dcterms:created xsi:type="dcterms:W3CDTF">2021-12-13T07:05:27Z</dcterms:created>
  <dcterms:modified xsi:type="dcterms:W3CDTF">2021-12-23T07:31:27Z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2021-12-23T07:31:27Z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70ecb702-5da0-47be-8f56-b9e18adf88c6</vt:lpwstr>
  </property>
  <property fmtid="{D5CDD505-2E9C-101B-9397-08002B2CF9AE}" pid="8" name="MSIP_Label_88914ebd-7e6c-4e12-a031-a9906be2db14_ContentBits">
    <vt:lpwstr>1</vt:lpwstr>
  </property>
</Properties>
</file>