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72" r:id="rId5"/>
    <p:sldId id="273" r:id="rId6"/>
    <p:sldId id="274" r:id="rId7"/>
    <p:sldId id="275" r:id="rId8"/>
    <p:sldId id="276" r:id="rId9"/>
    <p:sldId id="277" r:id="rId10"/>
    <p:sldId id="278" r:id="rId11"/>
    <p:sldId id="287" r:id="rId12"/>
    <p:sldId id="279" r:id="rId13"/>
    <p:sldId id="280" r:id="rId14"/>
    <p:sldId id="282" r:id="rId15"/>
    <p:sldId id="283" r:id="rId16"/>
    <p:sldId id="284" r:id="rId17"/>
    <p:sldId id="281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1"/>
    <p:restoredTop sz="96291"/>
  </p:normalViewPr>
  <p:slideViewPr>
    <p:cSldViewPr snapToGrid="0" snapToObjects="1">
      <p:cViewPr>
        <p:scale>
          <a:sx n="96" d="100"/>
          <a:sy n="96" d="100"/>
        </p:scale>
        <p:origin x="8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节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15385"/>
            <a:ext cx="13018362" cy="73228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85653" y="7805712"/>
            <a:ext cx="3034454" cy="393701"/>
          </a:xfrm>
          <a:prstGeom prst="rect">
            <a:avLst/>
          </a:prstGeom>
        </p:spPr>
        <p:txBody>
          <a:bodyPr lIns="48818" tIns="48818" rIns="48818" bIns="48818" anchor="ctr"/>
          <a:lstStyle>
            <a:lvl1pPr algn="r" defTabSz="650240">
              <a:defRPr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2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tiff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tiff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7"/>
          <p:cNvSpPr txBox="1"/>
          <p:nvPr/>
        </p:nvSpPr>
        <p:spPr>
          <a:xfrm>
            <a:off x="5811034" y="2495425"/>
            <a:ext cx="3680431" cy="97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760">
                <a:solidFill>
                  <a:srgbClr val="53D2FF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动脑学院</a:t>
            </a:r>
            <a:endParaRPr lang="zh-CN" altLang="en-US" sz="5760">
              <a:solidFill>
                <a:srgbClr val="53D2FF"/>
              </a:solidFill>
              <a:effectLst>
                <a:outerShdw blurRad="266700" algn="tl" rotWithShape="0">
                  <a:srgbClr val="53D2FF">
                    <a:alpha val="5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96485" y="6137821"/>
            <a:ext cx="3759690" cy="4207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5">
                <a:solidFill>
                  <a:srgbClr val="00B0F0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突破学习瓶颈   掌握核心技术</a:t>
            </a:r>
            <a:endParaRPr lang="zh-CN" altLang="en-US" sz="2135">
              <a:solidFill>
                <a:srgbClr val="00B0F0"/>
              </a:solidFill>
              <a:effectLst>
                <a:outerShdw blurRad="266700" algn="tl" rotWithShape="0">
                  <a:srgbClr val="53D2FF">
                    <a:alpha val="5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41703" y="5865219"/>
            <a:ext cx="825524" cy="69802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966178" y="6566808"/>
            <a:ext cx="5088113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1" descr="D:\360data\重要数据\桌面\66666666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2" descr="D:\360data\重要数据\桌面\5555555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3" descr="D:\360data\重要数据\桌面\44444444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4" descr="D:\360data\重要数据\桌面\333333333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5" descr="D:\360data\重要数据\桌面\222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6" descr="D:\360data\重要数据\桌面\11111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LOGO" descr="C:\Users\PVer\Desktop\动脑学院.png动脑学院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65723" y="3672185"/>
            <a:ext cx="954644" cy="874551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360data\重要数据\桌面\未标题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42" y="3790756"/>
            <a:ext cx="2022103" cy="48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50567" y="3749746"/>
            <a:ext cx="7085594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60">
                <a:solidFill>
                  <a:srgbClr val="53D2FF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做一家受人尊敬的企业，做一位受人尊敬的老师</a:t>
            </a:r>
            <a:endParaRPr lang="zh-CN" altLang="en-US" sz="2560">
              <a:solidFill>
                <a:srgbClr val="53D2FF"/>
              </a:solidFill>
              <a:effectLst>
                <a:outerShdw blurRad="266700" algn="tl" rotWithShape="0">
                  <a:srgbClr val="53D2FF">
                    <a:alpha val="5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3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585" y="369570"/>
            <a:ext cx="424243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第二步：资源</a:t>
            </a:r>
            <a:r>
              <a:rPr kumimoji="0" 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打包配置</a:t>
            </a:r>
            <a:endParaRPr kumimoji="0" lang="zh-CN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2268" y="1096963"/>
            <a:ext cx="210121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resource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.asrc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2585" y="1670685"/>
            <a:ext cx="1205611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由于第三方库，如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appcompat-v7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的引入，库中包含了大量的国际化资源，根据情况通过配置删除。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760345"/>
            <a:ext cx="3742690" cy="26187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55" y="2760345"/>
            <a:ext cx="7661275" cy="13862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5960745"/>
            <a:ext cx="10997565" cy="169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585" y="354330"/>
            <a:ext cx="424243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第三步：动态库打包配置</a:t>
            </a:r>
            <a:endParaRPr kumimoji="0" lang="zh-CN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1268095"/>
            <a:ext cx="2501265" cy="1584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2585" y="2930843"/>
            <a:ext cx="1241615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如果项目中包含第三方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SDK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或者自己使用了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ndk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，如果不进行配置会打包全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cpu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架构的动态库进入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apk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。对于真机，只需要保留一个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armeabi(armeabi-v7a)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就可以了。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所以可修改配置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4506595"/>
            <a:ext cx="8451850" cy="23374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" y="7429500"/>
            <a:ext cx="8448040" cy="1361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585" y="354330"/>
            <a:ext cx="424243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第四步：移除无用资源</a:t>
            </a:r>
            <a:endParaRPr kumimoji="0" lang="zh-CN" altLang="zh-CN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" y="1506220"/>
            <a:ext cx="2438400" cy="3514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62585" y="886143"/>
            <a:ext cx="848106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、一键移除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,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如果出现使用动态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id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使用资源会出现问题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(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不建议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)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" y="7578090"/>
            <a:ext cx="11438255" cy="9334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6720" y="6883083"/>
            <a:ext cx="231013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动态获取资源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: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2585" y="5531485"/>
            <a:ext cx="1207071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动态获取资源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id,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未直接使用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R.xx.xx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 ，则这个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id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代表的资源会被认为没有使用过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(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类似不能混淆反射类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)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585" y="354330"/>
            <a:ext cx="424243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第四步：</a:t>
            </a:r>
            <a:r>
              <a:rPr kumimoji="0" 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移除无用资源</a:t>
            </a:r>
            <a:endParaRPr kumimoji="0" lang="zh-CN" altLang="zh-CN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2585" y="886143"/>
            <a:ext cx="235966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、使用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Lint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检查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" y="1356995"/>
            <a:ext cx="3685540" cy="3275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" y="4720590"/>
            <a:ext cx="5361940" cy="1019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" y="5888355"/>
            <a:ext cx="4057015" cy="3685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585" y="354330"/>
            <a:ext cx="424243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第四步：</a:t>
            </a:r>
            <a:r>
              <a:rPr kumimoji="0" 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移除无用资源</a:t>
            </a:r>
            <a:endParaRPr kumimoji="0" lang="zh-CN" altLang="zh-CN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2585" y="886143"/>
            <a:ext cx="235966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、使用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Lint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检查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5" y="1567180"/>
            <a:ext cx="12152630" cy="2675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2585" y="4641533"/>
            <a:ext cx="591693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检查出的无用资源，自行进行排查手动删除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" y="5566410"/>
            <a:ext cx="6466840" cy="100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585" y="354330"/>
            <a:ext cx="424243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第五步：</a:t>
            </a:r>
            <a:r>
              <a:rPr kumimoji="0" 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开启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Proguard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" y="1586230"/>
            <a:ext cx="11954510" cy="2638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0085" y="1115695"/>
            <a:ext cx="1128458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t" forceAA="0">
            <a:spAutoFit/>
          </a:bodyPr>
          <a:p>
            <a:pPr algn="l"/>
            <a:r>
              <a:rPr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进行压缩（Shrink）,优化（Optimize）,混淆（Obfuscate）,预检（Preveirfy）。 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3600" y="4638675"/>
            <a:ext cx="11277600" cy="34251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algn="l"/>
            <a:r>
              <a:rPr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　　</a:t>
            </a: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1. 压缩（Shrink）:在压缩处理这一步中，用于检测和删除没有使用的类，字段，方法和属性。 </a:t>
            </a: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　　2. 优化（Optimize）:在优化处理这一步中，对字节码进行优化，并且移除无用指令。 </a:t>
            </a: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　　3. 混淆（Obfuscate）:在混淆处理这一步中，使用a,b,c等无意义的名称，对类，字段和方法进行重命名。 </a:t>
            </a: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　　4. 预检（Preveirfy）:在预检这一步中，主要是在Java平台上对处理后的代码进行预检。 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585" y="354330"/>
            <a:ext cx="546671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第五步：</a:t>
            </a:r>
            <a:r>
              <a:rPr kumimoji="0" 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开启代码压缩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170" y="999808"/>
            <a:ext cx="589026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仿微信使用较低版本的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android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gradle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插件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" y="1620520"/>
            <a:ext cx="5466715" cy="790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" y="3186430"/>
            <a:ext cx="2505075" cy="29616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3853" y="2715578"/>
            <a:ext cx="237426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先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clear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再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make 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85" y="6750050"/>
            <a:ext cx="8914130" cy="19577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005" y="3186430"/>
            <a:ext cx="7108190" cy="2788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585" y="354330"/>
            <a:ext cx="745236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第六步：</a:t>
            </a:r>
            <a:r>
              <a:rPr kumimoji="0" 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启用资源缩减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585" y="1111250"/>
            <a:ext cx="1212977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移除app中未使用的资源，包括代码库中未使用的资源。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只与代码压缩协同工作，未使用的代码被移除，任何不再被引用的资源也会被移除。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" y="2116455"/>
            <a:ext cx="4002405" cy="21926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2585" y="4775518"/>
            <a:ext cx="431038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压缩配置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res/raw/keep.xml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4950" y="5495290"/>
            <a:ext cx="1238504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https://developer.android.google.cn/studio/build/shrink-code.html#shrink-resources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155" y="3080385"/>
            <a:ext cx="5561965" cy="12858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303838" y="2446338"/>
            <a:ext cx="427545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未使用的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support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包中的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layout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85" y="6409055"/>
            <a:ext cx="9864090" cy="192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585" y="339090"/>
            <a:ext cx="745236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第七步：资源混淆与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7zip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压缩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953" y="1147763"/>
            <a:ext cx="314261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资源混淆配合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7zip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压缩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3270" y="1789748"/>
            <a:ext cx="101981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效果：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" y="2260600"/>
            <a:ext cx="8006715" cy="12757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" y="3672205"/>
            <a:ext cx="8038465" cy="14230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" y="5245735"/>
            <a:ext cx="7770495" cy="43072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201478" y="1147763"/>
            <a:ext cx="480885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减小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apk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大小，增加破解难度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(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微信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)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585" y="339090"/>
            <a:ext cx="745236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资源混淆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1520" y="1004570"/>
            <a:ext cx="1180020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构建流程：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https://developer.android.google.cn/studio/build/index.html?hl=zh-cn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203" y="1714818"/>
            <a:ext cx="93408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文件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85365"/>
            <a:ext cx="8453755" cy="24263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5625" y="4917123"/>
            <a:ext cx="1189291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每个资源类型都有对应的 R子类（例如，R.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anim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对应于所有动画资源），而该类型的每个资源都有对应的静态整型数（例如，R.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anim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abc_fade_in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）。这个整型数就是可用来检索资源的资源 ID。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62585" y="6272530"/>
            <a:ext cx="1189291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l"/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宋体" panose="02010600030101010101" pitchFamily="2" charset="-122"/>
                <a:cs typeface="宋体" panose="02010600030101010101" pitchFamily="2" charset="-122"/>
              </a:rPr>
              <a:t>格式为：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" charset="0"/>
              </a:rPr>
              <a:t>0xpptteeee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（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" charset="0"/>
              </a:rPr>
              <a:t>p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代表的是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" charset="0"/>
              </a:rPr>
              <a:t>package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，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" charset="0"/>
              </a:rPr>
              <a:t>t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代表的是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" charset="0"/>
              </a:rPr>
              <a:t>type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，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" charset="0"/>
              </a:rPr>
              <a:t>e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代表的是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" charset="0"/>
              </a:rPr>
              <a:t>entry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）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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 Neue" charset="0"/>
              </a:rPr>
              <a:t>Package ID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 包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ID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。系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宋体" panose="02010600030101010101" pitchFamily="2" charset="-122"/>
                <a:cs typeface="宋体" panose="02010600030101010101" pitchFamily="2" charset="-122"/>
              </a:rPr>
              <a:t>统为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" charset="0"/>
              </a:rPr>
              <a:t>0x01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，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宋体" panose="02010600030101010101" pitchFamily="2" charset="-122"/>
                <a:cs typeface="宋体" panose="02010600030101010101" pitchFamily="2" charset="-122"/>
              </a:rPr>
              <a:t>应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用程序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宋体" panose="02010600030101010101" pitchFamily="2" charset="-122"/>
                <a:cs typeface="宋体" panose="02010600030101010101" pitchFamily="2" charset="-122"/>
              </a:rPr>
              <a:t>资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源为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" charset="0"/>
              </a:rPr>
              <a:t>0x7f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。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 Neue" charset="0"/>
              </a:rPr>
              <a:t>Type ID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 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宋体" panose="02010600030101010101" pitchFamily="2" charset="-122"/>
                <a:cs typeface="宋体" panose="02010600030101010101" pitchFamily="2" charset="-122"/>
              </a:rPr>
              <a:t>资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源的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宋体" panose="02010600030101010101" pitchFamily="2" charset="-122"/>
                <a:cs typeface="宋体" panose="02010600030101010101" pitchFamily="2" charset="-122"/>
              </a:rPr>
              <a:t>类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型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" charset="0"/>
              </a:rPr>
              <a:t>ID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。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宋体" panose="02010600030101010101" pitchFamily="2" charset="-122"/>
                <a:cs typeface="宋体" panose="02010600030101010101" pitchFamily="2" charset="-122"/>
              </a:rPr>
              <a:t>资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源的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宋体" panose="02010600030101010101" pitchFamily="2" charset="-122"/>
                <a:cs typeface="宋体" panose="02010600030101010101" pitchFamily="2" charset="-122"/>
              </a:rPr>
              <a:t>类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型有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" charset="0"/>
              </a:rPr>
              <a:t>animator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、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" charset="0"/>
              </a:rPr>
              <a:t>anim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、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" charset="0"/>
              </a:rPr>
              <a:t>color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等等，每一种都会被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宋体" panose="02010600030101010101" pitchFamily="2" charset="-122"/>
                <a:cs typeface="宋体" panose="02010600030101010101" pitchFamily="2" charset="-122"/>
              </a:rPr>
              <a:t>赋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予一个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" charset="0"/>
              </a:rPr>
              <a:t>ID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。</a:t>
            </a:r>
            <a:r>
              <a:rPr lang="en-US" altLang="zh-CN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cs typeface="Helvetica Neue" charset="0"/>
              </a:rPr>
              <a:t>Entry ID  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宋体" panose="02010600030101010101" pitchFamily="2" charset="-122"/>
                <a:cs typeface="宋体" panose="02010600030101010101" pitchFamily="2" charset="-122"/>
              </a:rPr>
              <a:t>资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源在其所属的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宋体" panose="02010600030101010101" pitchFamily="2" charset="-122"/>
                <a:cs typeface="宋体" panose="02010600030101010101" pitchFamily="2" charset="-122"/>
              </a:rPr>
              <a:t>资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源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宋体" panose="02010600030101010101" pitchFamily="2" charset="-122"/>
                <a:cs typeface="宋体" panose="02010600030101010101" pitchFamily="2" charset="-122"/>
              </a:rPr>
              <a:t>类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型中所出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宋体" panose="02010600030101010101" pitchFamily="2" charset="-122"/>
                <a:cs typeface="宋体" panose="02010600030101010101" pitchFamily="2" charset="-122"/>
              </a:rPr>
              <a:t>现</a:t>
            </a:r>
            <a:r>
              <a:rPr lang="zh-CN" altLang="en-US" sz="2800" b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MS Mincho" panose="02020609040205080304" charset="-128"/>
                <a:cs typeface="MS Mincho" panose="02020609040205080304" charset="-128"/>
              </a:rPr>
              <a:t>的次序。</a:t>
            </a:r>
            <a:endParaRPr lang="zh-CN" altLang="en-US" sz="2800" b="0">
              <a:solidFill>
                <a:schemeClr val="accent1">
                  <a:lumMod val="60000"/>
                  <a:lumOff val="40000"/>
                </a:schemeClr>
              </a:solidFill>
              <a:latin typeface="Helvetica Neue" charset="0"/>
              <a:ea typeface="MS Mincho" panose="02020609040205080304" charset="-128"/>
              <a:cs typeface="MS Mincho" panose="0202060904020508030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140801" y="6456356"/>
            <a:ext cx="251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 smtClean="0">
                <a:solidFill>
                  <a:schemeClr val="bg1"/>
                </a:solidFill>
                <a:latin typeface="Arial" panose="020B0604020202020204" pitchFamily="34" charset="0"/>
              </a:rPr>
              <a:t>主讲老师</a:t>
            </a:r>
            <a:r>
              <a:rPr lang="en-US" altLang="zh-CN" b="0" dirty="0" smtClean="0">
                <a:solidFill>
                  <a:schemeClr val="bg1"/>
                </a:solidFill>
                <a:latin typeface="Arial" panose="020B0604020202020204" pitchFamily="34" charset="0"/>
              </a:rPr>
              <a:t> : Lance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58943" y="3750083"/>
            <a:ext cx="467435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Android </a:t>
            </a:r>
            <a:r>
              <a:rPr lang="en-US" altLang="zh-CN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Apk</a:t>
            </a:r>
            <a:r>
              <a:rPr lang="zh-CN" alt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瘦身之旅</a:t>
            </a:r>
            <a:endParaRPr lang="en-GB" altLang="zh-C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585" y="339090"/>
            <a:ext cx="745236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AAPT</a:t>
            </a:r>
            <a:endParaRPr kumimoji="0" lang="en-US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825" y="871220"/>
            <a:ext cx="666242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Android Asset Packaging Tool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" y="2181860"/>
            <a:ext cx="7771765" cy="3740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1825" y="1341755"/>
            <a:ext cx="1211516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apk中的manifest、bitmap xml 、layout xml等等这些资源全是二进制的。由aapt进行编译后的资源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6260" y="6302375"/>
            <a:ext cx="12190730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把"assets"和"res/raw"目录下的所有资源进行打包（根据不同的文件后缀选择压缩或不压缩），而"res/"目录下的其他资源进行编译或者其他处理（具体处理方式视文件后缀不同而不同，例如：".xml"会编译成二进制文件）；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对除了assets资源之外所有的资源赋予一个资源ID常量，并且会生成一个资源索引表resources.arsc；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编译AndroidManifest.xml成二进制的XML文件；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585" y="339090"/>
            <a:ext cx="745236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resource.arsc</a:t>
            </a:r>
            <a:endParaRPr lang="en-US" sz="2800">
              <a:solidFill>
                <a:schemeClr val="accent1">
                  <a:lumMod val="60000"/>
                  <a:lumOff val="40000"/>
                </a:schemeClr>
              </a:solidFill>
              <a:ea typeface="宋体" panose="02010600030101010101" pitchFamily="2" charset="-122"/>
              <a:sym typeface="Helvetica Neue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585" y="1010285"/>
            <a:ext cx="1238440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提供资源ID到资源文件路径的映射关系，如 R.layout.activity_main（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: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0x7f030000）到res/layout/activity_main.xml的映射关系，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应用开发过程中所使用的资源ID使用0x7f030000查找资源。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245" y="2499995"/>
            <a:ext cx="12385675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android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通过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AssetManager和Resources获得一个图片或者xml等资源。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其中，Resources类可以根据ID来查找资源，而AssetManager类根据文件名来查找资源。Resources类先根据ID来找到资源文件名称，然后再将该文件名称交给AssetManager类通过查找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arsc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文件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(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资源映射文件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)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来打开对应的文件的。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44035"/>
            <a:ext cx="6920230" cy="5058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585" y="339090"/>
            <a:ext cx="745236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resource.arsc</a:t>
            </a:r>
            <a:endParaRPr lang="en-US" sz="2800">
              <a:solidFill>
                <a:schemeClr val="accent1">
                  <a:lumMod val="60000"/>
                  <a:lumOff val="40000"/>
                </a:schemeClr>
              </a:solidFill>
              <a:ea typeface="宋体" panose="02010600030101010101" pitchFamily="2" charset="-122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530" y="1013143"/>
            <a:ext cx="429895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混淆就是修改映射表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(arsc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文件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7530" y="1958023"/>
            <a:ext cx="8597900" cy="22555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通过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arsc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文件格式，混淆步骤为：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1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、解析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arsc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文件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(</a:t>
            </a:r>
            <a:r>
              <a:rPr kumimoji="0" lang="zh-CN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主要为全局与资源名字符串池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)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2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、修改字符串池中字符串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(</a:t>
            </a:r>
            <a:r>
              <a:rPr kumimoji="0" lang="zh-CN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以无意义的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a/b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替换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)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3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、修改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apk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中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res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目录资源文件名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4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、打包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(7zip)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、对齐、签名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585" y="4904105"/>
            <a:ext cx="12251055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解析参考资料：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https://github.com/google/android-arscblamer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格式参考资料：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http://androidxref.com/6.0.1_r10/xref/frameworks/base/include/androidfw/ResourceTypes.h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585" y="7261225"/>
            <a:ext cx="1123505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运行工程需要配置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7z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apksigner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zipalign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环境变量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1950" y="988695"/>
            <a:ext cx="12385040" cy="7857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	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白名单配置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ea typeface="宋体" panose="02010600030101010101" pitchFamily="2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	mapping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文件生成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ea typeface="宋体" panose="02010600030101010101" pitchFamily="2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	......</a:t>
            </a:r>
            <a:endParaRPr lang="en-US" altLang="zh-CN" sz="2800">
              <a:solidFill>
                <a:schemeClr val="accent1">
                  <a:lumMod val="60000"/>
                  <a:lumOff val="40000"/>
                </a:schemeClr>
              </a:solidFill>
              <a:ea typeface="宋体" panose="02010600030101010101" pitchFamily="2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800">
              <a:solidFill>
                <a:schemeClr val="accent1">
                  <a:lumMod val="60000"/>
                  <a:lumOff val="40000"/>
                </a:schemeClr>
              </a:solidFill>
              <a:ea typeface="宋体" panose="02010600030101010101" pitchFamily="2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进一步减小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apk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大小：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ea typeface="宋体" panose="02010600030101010101" pitchFamily="2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	v1/v2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签名？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ea typeface="宋体" panose="02010600030101010101" pitchFamily="2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	</a:t>
            </a:r>
            <a:r>
              <a:rPr lang="en-US" altLang="zh-CN" sz="2800">
                <a:solidFill>
                  <a:schemeClr val="accent4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https://source.android.com/security/apksigning/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	</a:t>
            </a:r>
            <a:r>
              <a:rPr lang="zh-CN" altLang="zh-CN" sz="280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全版本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sym typeface="Helvetica Neue"/>
              </a:rPr>
              <a:t>允许：  只使用 v1 方案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sym typeface="Helvetica Neue"/>
              </a:rPr>
              <a:t>	</a:t>
            </a:r>
            <a:r>
              <a:rPr lang="zh-CN" altLang="zh-CN" sz="280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全版本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sym typeface="Helvetica Neue"/>
              </a:rPr>
              <a:t>允许：  同时使用 v1 和 v2 方案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sym typeface="Helvetica Neue"/>
              </a:rPr>
              <a:t>	&gt;=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sym typeface="Helvetica Neue"/>
              </a:rPr>
              <a:t>7.0版本：</a:t>
            </a:r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sym typeface="Helvetica Neue"/>
              </a:rPr>
              <a:t>	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sym typeface="Helvetica Neue"/>
              </a:rPr>
              <a:t>只使用 v2 方案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zh-CN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	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使用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v1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签名会在 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META-INF/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生成签名校验文件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	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使用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v2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签名会向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zip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文件按照格式插入字节数据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	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同时使用两种签名会增加两份数据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(</a:t>
            </a:r>
            <a:r>
              <a:rPr lang="zh-CN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文件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+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数据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),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提供配置</a:t>
            </a: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v1/v2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签名开关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ea typeface="宋体" panose="02010600030101010101" pitchFamily="2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	v1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签名：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ea typeface="宋体" panose="02010600030101010101" pitchFamily="2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		jarsigner.jar</a:t>
            </a:r>
            <a:endParaRPr lang="en-US" altLang="zh-CN" sz="2800">
              <a:solidFill>
                <a:schemeClr val="accent1">
                  <a:lumMod val="60000"/>
                  <a:lumOff val="40000"/>
                </a:schemeClr>
              </a:solidFill>
              <a:ea typeface="宋体" panose="02010600030101010101" pitchFamily="2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4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	https://docs.oracle.com/javase/6/docs/technotes/tools/windows/jarsigner.html</a:t>
            </a:r>
            <a:endParaRPr lang="zh-CN" altLang="en-US" sz="2800">
              <a:solidFill>
                <a:schemeClr val="accent1">
                  <a:lumMod val="60000"/>
                  <a:lumOff val="40000"/>
                </a:schemeClr>
              </a:solidFill>
              <a:ea typeface="宋体" panose="02010600030101010101" pitchFamily="2" charset="-122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280" y="309880"/>
            <a:ext cx="22466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混淆工程扩展</a:t>
            </a:r>
            <a:endParaRPr kumimoji="0" lang="zh-CN" altLang="zh-CN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8600" y="327950"/>
            <a:ext cx="74485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SVG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0330" y="799179"/>
            <a:ext cx="1236428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	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https://developer.android.google.cn/studio/write/vector-asset-studio.html</a:t>
            </a:r>
            <a:endParaRPr lang="en-US" altLang="zh-CN" b="0" dirty="0" smtClean="0">
              <a:solidFill>
                <a:schemeClr val="accent4">
                  <a:lumMod val="75000"/>
                </a:schemeClr>
              </a:solidFill>
              <a:latin typeface="PingFang SC" charset="-122"/>
              <a:sym typeface="+mn-ea"/>
            </a:endParaRPr>
          </a:p>
          <a:p>
            <a:pPr algn="l"/>
            <a:r>
              <a:rPr lang="en-US" altLang="zh-CN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	Scalable </a:t>
            </a:r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Vector Graphics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，可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缩放矢量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图。</a:t>
            </a:r>
            <a:r>
              <a:rPr lang="en-US" altLang="zh-CN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SVG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不会像位图一样因为缩放而让图片质量下降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。优点</a:t>
            </a:r>
            <a:r>
              <a:rPr lang="zh-CN" altLang="en-US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在于节约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PingFang SC" charset="-122"/>
              </a:rPr>
              <a:t>空间与内存。常用于简单小图标。</a:t>
            </a:r>
            <a:endParaRPr lang="en-US" altLang="zh-CN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PingFang SC" charset="-122"/>
            </a:endParaRPr>
          </a:p>
          <a:p>
            <a:pPr algn="l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svg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是由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xml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定义的，标准</a:t>
            </a:r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svg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根节点为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svg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ndroid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中通过 </a:t>
            </a:r>
            <a:r>
              <a:rPr lang="fr-FR" altLang="zh-CN" b="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实现对</a:t>
            </a:r>
            <a:r>
              <a:rPr lang="en-US" altLang="zh-CN" b="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svg</a:t>
            </a:r>
            <a:r>
              <a:rPr lang="zh-CN" alt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的支持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，根节点为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&lt;vector&gt;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获得一张</a:t>
            </a:r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svg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需要先进行转换才能在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当中使用。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Android Studio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中打开工程，在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目录中点击右键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75" y="4038047"/>
            <a:ext cx="5579166" cy="5194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253" y="4038047"/>
            <a:ext cx="6745357" cy="5194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6729" y="231315"/>
            <a:ext cx="1846659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批量转换</a:t>
            </a:r>
            <a:r>
              <a:rPr kumimoji="0" lang="en-US" altLang="zh-CN" sz="2400" b="1" i="0" u="none" strike="noStrike" cap="none" spc="0" normalizeH="0" baseline="0" dirty="0" err="1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773" y="703239"/>
            <a:ext cx="12273809" cy="15799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as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上单个转换</a:t>
            </a:r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svg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图像，如果有多个</a:t>
            </a:r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svg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需要转换为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vector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，则可以通过第三方工具</a:t>
            </a:r>
            <a:endParaRPr lang="en-US" altLang="zh-C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github.com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MegatronKing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/SVG-Android/blob/master/</a:t>
            </a:r>
            <a:r>
              <a:rPr lang="en-US" altLang="zh-CN" dirty="0" err="1" smtClean="0">
                <a:solidFill>
                  <a:schemeClr val="accent4">
                    <a:lumMod val="75000"/>
                  </a:schemeClr>
                </a:solidFill>
              </a:rPr>
              <a:t>svg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-vector-cli/bat/svg2vector-cli-1.0.0.jar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9581" y="3579582"/>
            <a:ext cx="4483600" cy="19492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-d 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指定</a:t>
            </a:r>
            <a:r>
              <a:rPr kumimoji="0" lang="en-US" altLang="zh-CN" sz="2400" b="1" i="0" u="none" strike="noStrike" cap="none" spc="0" normalizeH="0" baseline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文件所在目录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-f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指定当个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svg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文件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-h 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设置转换后</a:t>
            </a:r>
            <a:r>
              <a:rPr kumimoji="0" lang="en-US" altLang="zh-CN" sz="2400" b="1" i="0" u="none" strike="noStrike" cap="none" spc="0" normalizeH="0" baseline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svg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的高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-w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 设置转换后</a:t>
            </a: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svg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的宽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-o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输出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android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vector</a:t>
            </a: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图像目录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773" y="2515872"/>
            <a:ext cx="11359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-Regular" charset="0"/>
              </a:rPr>
              <a:t>执行转换</a:t>
            </a:r>
            <a:endParaRPr lang="nl-NL" altLang="zh-CN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-Regular" charset="0"/>
            </a:endParaRPr>
          </a:p>
          <a:p>
            <a:pPr algn="l"/>
            <a:r>
              <a:rPr lang="nl-NL" altLang="zh-CN" dirty="0" err="1" smtClean="0">
                <a:solidFill>
                  <a:schemeClr val="accent3">
                    <a:lumMod val="75000"/>
                  </a:schemeClr>
                </a:solidFill>
                <a:latin typeface="Menlo-Regular" charset="0"/>
              </a:rPr>
              <a:t>java</a:t>
            </a:r>
            <a:r>
              <a:rPr lang="nl-NL" altLang="zh-CN" dirty="0" smtClean="0">
                <a:solidFill>
                  <a:schemeClr val="accent3">
                    <a:lumMod val="75000"/>
                  </a:schemeClr>
                </a:solidFill>
                <a:latin typeface="Menlo-Regular" charset="0"/>
              </a:rPr>
              <a:t> </a:t>
            </a:r>
            <a:r>
              <a:rPr lang="nl-NL" altLang="zh-CN" dirty="0">
                <a:solidFill>
                  <a:schemeClr val="accent3">
                    <a:lumMod val="75000"/>
                  </a:schemeClr>
                </a:solidFill>
                <a:latin typeface="Menlo-Regular" charset="0"/>
              </a:rPr>
              <a:t>-</a:t>
            </a:r>
            <a:r>
              <a:rPr lang="nl-NL" altLang="zh-CN" dirty="0" err="1">
                <a:solidFill>
                  <a:schemeClr val="accent3">
                    <a:lumMod val="75000"/>
                  </a:schemeClr>
                </a:solidFill>
                <a:latin typeface="Menlo-Regular" charset="0"/>
              </a:rPr>
              <a:t>jar</a:t>
            </a:r>
            <a:r>
              <a:rPr lang="nl-NL" altLang="zh-CN" dirty="0">
                <a:solidFill>
                  <a:schemeClr val="accent3">
                    <a:lumMod val="75000"/>
                  </a:schemeClr>
                </a:solidFill>
                <a:latin typeface="Menlo-Regular" charset="0"/>
              </a:rPr>
              <a:t> svg2vector-cli-1.0.0.jar -d . -o a -h 20 -w 20 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4185" y="108654"/>
            <a:ext cx="135699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SVG</a:t>
            </a:r>
            <a:r>
              <a:rPr lang="zh-CN" altLang="zh-CN" smtClean="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兼容</a:t>
            </a:r>
            <a:endParaRPr kumimoji="0" lang="zh-CN" altLang="zh-CN" sz="24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3160" y="579120"/>
            <a:ext cx="1069848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t" forceAA="0">
            <a:spAutoFit/>
          </a:bodyPr>
          <a:p>
            <a:pPr algn="l"/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https://developer.android.google.cn/studio/write/vector-asset-studio.html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370" y="4230688"/>
            <a:ext cx="311531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png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生成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945005"/>
            <a:ext cx="9047480" cy="2286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1840" y="4701540"/>
            <a:ext cx="625856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app/build.gradle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 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中添加：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generatedDensities =['xhdpi'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,'hdpi'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" y="5660390"/>
            <a:ext cx="5504815" cy="3609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285" y="5541645"/>
            <a:ext cx="3315335" cy="39662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61113" y="5070793"/>
            <a:ext cx="418909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添加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drawable/test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.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xml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矢量图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4005" y="1104900"/>
            <a:ext cx="1240853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Android 5.0（API 级别 21）及更高版本会提供矢量图支持。如果应用的最低 API 级别低于以上版本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4185" y="108654"/>
            <a:ext cx="135699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SVG</a:t>
            </a:r>
            <a:r>
              <a:rPr lang="zh-CN" altLang="zh-CN" smtClean="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兼容</a:t>
            </a:r>
            <a:endParaRPr kumimoji="0" lang="zh-CN" altLang="zh-CN" sz="2400" b="1" i="0" u="none" strike="noStrike" cap="none" spc="0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1840" y="757555"/>
            <a:ext cx="254000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支持库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460" y="1318260"/>
            <a:ext cx="12621260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需要Android 支持库 23.2 或更高版本、适用于 Gradle 的 Android 插件 2.0 或更高版本，且仅使用矢量图。利用支持库中的 VectorDrawableCompat 类，可实现在 Android 2.1（API 级别 7）及更高版本中支持 VectorDrawable。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" y="8025130"/>
            <a:ext cx="4628515" cy="7048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5" y="2676525"/>
            <a:ext cx="11652250" cy="4807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585" y="354330"/>
            <a:ext cx="254000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int着色器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1655" y="886460"/>
            <a:ext cx="1205611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tint能够实现图片变色，利用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tint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显示不同颜色的图片，原本需要多张相同图片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不同颜色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的情况，能够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减少apk的体积。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" y="1726565"/>
            <a:ext cx="5485765" cy="254063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20" y="1726565"/>
            <a:ext cx="2771140" cy="254063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41655" y="4312603"/>
            <a:ext cx="257937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selector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点击效果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55" y="4783455"/>
            <a:ext cx="6038215" cy="195262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55" y="8270875"/>
            <a:ext cx="8647430" cy="13906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55" y="6784340"/>
            <a:ext cx="8695055" cy="14573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8620" y="4873625"/>
            <a:ext cx="6083300" cy="1469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5283" y="206058"/>
            <a:ext cx="491172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使用仿微信开源项目完成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apk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的瘦身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" y="1268095"/>
            <a:ext cx="9453880" cy="1783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8484" y="8619384"/>
            <a:ext cx="2188072" cy="5412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7574915"/>
            <a:ext cx="9871710" cy="16827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4790" y="200660"/>
            <a:ext cx="11322050" cy="12706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第一步：</a:t>
            </a:r>
            <a:r>
              <a:rPr kumimoji="0" lang="zh-CN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启用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webp</a:t>
            </a: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转换插件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(jcenter</a:t>
            </a:r>
            <a:r>
              <a:rPr kumimoji="0" lang="zh-CN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已通过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)</a:t>
            </a:r>
            <a:endParaRPr kumimoji="0" lang="en-US" altLang="zh-CN" sz="28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classpath 'com.dongnao.optimizer:optimizer-picture:2.0.0'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apply plugin: 'com.dongnao.optimizer'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" y="1873250"/>
            <a:ext cx="8028305" cy="30664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" y="6036945"/>
            <a:ext cx="8827770" cy="70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3772</Words>
  <Application>WPS 演示</Application>
  <PresentationFormat>自定义</PresentationFormat>
  <Paragraphs>197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 Light</vt:lpstr>
      <vt:lpstr>Calibri</vt:lpstr>
      <vt:lpstr>微软雅黑</vt:lpstr>
      <vt:lpstr>PingFang SC</vt:lpstr>
      <vt:lpstr>Menlo-Regular</vt:lpstr>
      <vt:lpstr>Arial Unicode MS</vt:lpstr>
      <vt:lpstr>Segoe Print</vt:lpstr>
      <vt:lpstr>Helvetica</vt:lpstr>
      <vt:lpstr>MS Mincho</vt:lpstr>
      <vt:lpstr>Helvetica Neue</vt:lpstr>
      <vt:lpstr>PMingLiU-ExtB</vt:lpstr>
      <vt:lpstr>Aharoni</vt:lpstr>
      <vt:lpstr>Calibri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396</cp:revision>
  <dcterms:created xsi:type="dcterms:W3CDTF">2017-09-27T02:35:00Z</dcterms:created>
  <dcterms:modified xsi:type="dcterms:W3CDTF">2018-02-07T14:18:11Z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