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15"/>
  </p:notesMasterIdLst>
  <p:handoutMasterIdLst>
    <p:handoutMasterId r:id="rId16"/>
  </p:handoutMasterIdLst>
  <p:sldIdLst>
    <p:sldId id="3287" r:id="rId2"/>
    <p:sldId id="3642" r:id="rId3"/>
    <p:sldId id="3647" r:id="rId4"/>
    <p:sldId id="3649" r:id="rId5"/>
    <p:sldId id="3650" r:id="rId6"/>
    <p:sldId id="3651" r:id="rId7"/>
    <p:sldId id="3655" r:id="rId8"/>
    <p:sldId id="3656" r:id="rId9"/>
    <p:sldId id="3652" r:id="rId10"/>
    <p:sldId id="3653" r:id="rId11"/>
    <p:sldId id="3654" r:id="rId12"/>
    <p:sldId id="3648" r:id="rId13"/>
    <p:sldId id="3646" r:id="rId14"/>
  </p:sldIdLst>
  <p:sldSz cx="9144000" cy="6858000" type="screen4x3"/>
  <p:notesSz cx="6858000" cy="9926638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32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77" userDrawn="1">
          <p15:clr>
            <a:srgbClr val="A4A3A4"/>
          </p15:clr>
        </p15:guide>
        <p15:guide id="2" pos="2955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12647F"/>
    <a:srgbClr val="7373FF"/>
    <a:srgbClr val="34B4AE"/>
    <a:srgbClr val="00DAD0"/>
    <a:srgbClr val="011C2B"/>
    <a:srgbClr val="BEE97A"/>
    <a:srgbClr val="7FC70B"/>
    <a:srgbClr val="778B57"/>
    <a:srgbClr val="475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6" autoAdjust="0"/>
    <p:restoredTop sz="93861" autoAdjust="0"/>
  </p:normalViewPr>
  <p:slideViewPr>
    <p:cSldViewPr snapToGrid="0" snapToObjects="1">
      <p:cViewPr varScale="1">
        <p:scale>
          <a:sx n="73" d="100"/>
          <a:sy n="73" d="100"/>
        </p:scale>
        <p:origin x="1278" y="72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756"/>
    </p:cViewPr>
  </p:sorterViewPr>
  <p:notesViewPr>
    <p:cSldViewPr snapToGrid="0" snapToObjects="1">
      <p:cViewPr varScale="1">
        <p:scale>
          <a:sx n="53" d="100"/>
          <a:sy n="53" d="100"/>
        </p:scale>
        <p:origin x="2652" y="45"/>
      </p:cViewPr>
      <p:guideLst>
        <p:guide orient="horz" pos="4677"/>
        <p:guide pos="2955"/>
        <p:guide orient="horz" pos="3127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17525" y="344488"/>
            <a:ext cx="5822950" cy="4367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89534" y="4842373"/>
            <a:ext cx="5278933" cy="127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24412" y="9540045"/>
            <a:ext cx="544055" cy="1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68402" y="110740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32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32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32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32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32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22.xml"/><Relationship Id="rId7" Type="http://schemas.openxmlformats.org/officeDocument/2006/relationships/image" Target="../media/image4.emf"/><Relationship Id="rId2" Type="http://schemas.openxmlformats.org/officeDocument/2006/relationships/tags" Target="../tags/tag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" y="3246"/>
            <a:ext cx="9144000" cy="4750594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12737511"/>
              </p:ext>
            </p:extLst>
          </p:nvPr>
        </p:nvGraphicFramePr>
        <p:xfrm>
          <a:off x="1627" y="1627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7" y="1627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74E0482-1744-4C46-8F3E-BA314963A28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61984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b="1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549270" y="1709758"/>
            <a:ext cx="816536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2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" name="Rectangle 1027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581076" y="2816127"/>
            <a:ext cx="3272016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 b="1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noProof="0" dirty="0" smtClean="0"/>
              <a:t>■</a:t>
            </a:r>
            <a:endParaRPr lang="en-US" noProof="0" dirty="0"/>
          </a:p>
        </p:txBody>
      </p:sp>
      <p:sp>
        <p:nvSpPr>
          <p:cNvPr id="22" name="Working Draft Text" hidden="1"/>
          <p:cNvSpPr txBox="1">
            <a:spLocks noChangeArrowheads="1"/>
          </p:cNvSpPr>
          <p:nvPr/>
        </p:nvSpPr>
        <p:spPr bwMode="auto">
          <a:xfrm>
            <a:off x="2452166" y="2194015"/>
            <a:ext cx="899613" cy="1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</a:rPr>
              <a:t>WORKING DRAFT</a:t>
            </a:r>
          </a:p>
        </p:txBody>
      </p:sp>
      <p:sp>
        <p:nvSpPr>
          <p:cNvPr id="23" name="Working Draft" hidden="1"/>
          <p:cNvSpPr txBox="1">
            <a:spLocks noChangeArrowheads="1"/>
          </p:cNvSpPr>
          <p:nvPr/>
        </p:nvSpPr>
        <p:spPr bwMode="auto">
          <a:xfrm>
            <a:off x="2452167" y="2352750"/>
            <a:ext cx="258404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Last Modified 2019/3/4 下午 10:37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Printed" hidden="1"/>
          <p:cNvSpPr txBox="1">
            <a:spLocks noChangeArrowheads="1"/>
          </p:cNvSpPr>
          <p:nvPr/>
        </p:nvSpPr>
        <p:spPr bwMode="auto">
          <a:xfrm>
            <a:off x="2452166" y="2513106"/>
            <a:ext cx="224580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</a:rPr>
              <a:t>Printed 2/27/2019 3:25 PM Taipei Standard Time</a:t>
            </a:r>
            <a:endParaRPr lang="en-US" sz="800" baseline="0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Document type" hidden="1"/>
          <p:cNvSpPr txBox="1">
            <a:spLocks noChangeArrowheads="1"/>
          </p:cNvSpPr>
          <p:nvPr/>
        </p:nvSpPr>
        <p:spPr bwMode="auto">
          <a:xfrm>
            <a:off x="2452166" y="5156014"/>
            <a:ext cx="638703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en-GB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GB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 lang="en-GB"/>
            </a:pPr>
            <a:r>
              <a:rPr lang="en-US" sz="1400" baseline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86" y="6189785"/>
            <a:ext cx="1307243" cy="6228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39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/>
            <a:r>
              <a:rPr lang="en-US" altLang="zh-TW" sz="2800" kern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kern="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8725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55808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33" name="think-cell Slide" r:id="rId5" imgW="347" imgH="346" progId="TCLayout.ActiveDocument.1">
                  <p:embed/>
                </p:oleObj>
              </mc:Choice>
              <mc:Fallback>
                <p:oleObj name="think-cell Slide" r:id="rId5" imgW="347" imgH="34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21DFFE9-663D-4B6A-A2A1-B7E0C7D0BD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 err="1">
              <a:solidFill>
                <a:schemeClr val="accent4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45447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551611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617" userDrawn="1">
          <p15:clr>
            <a:srgbClr val="F26B43"/>
          </p15:clr>
        </p15:guide>
        <p15:guide id="2" pos="76" userDrawn="1">
          <p15:clr>
            <a:srgbClr val="F26B43"/>
          </p15:clr>
        </p15:guide>
        <p15:guide id="3" orient="horz" pos="583" userDrawn="1">
          <p15:clr>
            <a:srgbClr val="F26B43"/>
          </p15:clr>
        </p15:guide>
        <p15:guide id="4" orient="horz" pos="3990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7910" y="1600200"/>
            <a:ext cx="824749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27985" y="257244"/>
            <a:ext cx="7887415" cy="55752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51753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0236800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693D529-D8C1-48B6-8925-FF17FFB79587}" type="datetimeFigureOut">
              <a:rPr lang="zh-TW" altLang="en-US" smtClean="0"/>
              <a:t>2019/10/10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D60D-F154-41EC-89A1-0076AD7080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3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5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29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6.xml"/><Relationship Id="rId24" Type="http://schemas.openxmlformats.org/officeDocument/2006/relationships/tags" Target="../tags/tag19.xml"/><Relationship Id="rId5" Type="http://schemas.openxmlformats.org/officeDocument/2006/relationships/theme" Target="../theme/theme1.xml"/><Relationship Id="rId15" Type="http://schemas.openxmlformats.org/officeDocument/2006/relationships/tags" Target="../tags/tag10.xml"/><Relationship Id="rId23" Type="http://schemas.openxmlformats.org/officeDocument/2006/relationships/tags" Target="../tags/tag18.xml"/><Relationship Id="rId28" Type="http://schemas.openxmlformats.org/officeDocument/2006/relationships/image" Target="../media/image2.png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212543269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7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0" y="0"/>
            <a:ext cx="161984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i="0" baseline="0" dirty="0">
              <a:solidFill>
                <a:srgbClr val="00000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027985" y="257244"/>
            <a:ext cx="7928378" cy="55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 dirty="0"/>
              <a:t>Click to edit Master title </a:t>
            </a:r>
            <a:r>
              <a:rPr lang="en-US" dirty="0" smtClean="0"/>
              <a:t>style</a:t>
            </a:r>
            <a:br>
              <a:rPr lang="en-US" dirty="0" smtClean="0"/>
            </a:b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auto">
          <a:xfrm>
            <a:off x="1055229" y="99972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auto">
          <a:xfrm>
            <a:off x="1039989" y="559065"/>
            <a:ext cx="792837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Subtitle</a:t>
            </a:r>
            <a:endParaRPr lang="en-US" sz="1600" baseline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3" name="4. Footnote" hidden="1"/>
          <p:cNvSpPr txBox="1">
            <a:spLocks noChangeArrowheads="1"/>
          </p:cNvSpPr>
          <p:nvPr userDrawn="1"/>
        </p:nvSpPr>
        <p:spPr bwMode="auto">
          <a:xfrm>
            <a:off x="161548" y="6286309"/>
            <a:ext cx="880871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 userDrawn="1"/>
        </p:nvSpPr>
        <p:spPr bwMode="auto">
          <a:xfrm>
            <a:off x="161548" y="6599556"/>
            <a:ext cx="671764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619125" indent="-619125" defTabSz="913526">
              <a:tabLst>
                <a:tab pos="733425" algn="l"/>
              </a:tabLst>
            </a:pPr>
            <a:r>
              <a:rPr lang="en-US" sz="1000" baseline="0" dirty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49869" y="1827243"/>
            <a:ext cx="8306493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 dirty="0"/>
              <a:t>Edit Master text styles</a:t>
            </a:r>
          </a:p>
          <a:p>
            <a:pPr lvl="1" latinLnBrk="0"/>
            <a:r>
              <a:rPr lang="en-US" dirty="0"/>
              <a:t>Second level</a:t>
            </a:r>
          </a:p>
          <a:p>
            <a:pPr lvl="2" latinLnBrk="0"/>
            <a:r>
              <a:rPr lang="en-US" dirty="0"/>
              <a:t>Third level</a:t>
            </a:r>
          </a:p>
          <a:p>
            <a:pPr lvl="3" latinLnBrk="0"/>
            <a:r>
              <a:rPr lang="en-US" dirty="0"/>
              <a:t>Fourth level</a:t>
            </a:r>
          </a:p>
          <a:p>
            <a:pPr lvl="4" latinLnBrk="0"/>
            <a:r>
              <a:rPr lang="en-US" dirty="0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auto">
          <a:xfrm>
            <a:off x="1482155" y="1405701"/>
            <a:ext cx="4389768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 userDrawn="1"/>
        </p:nvGrpSpPr>
        <p:grpSpPr bwMode="auto">
          <a:xfrm>
            <a:off x="8206675" y="287598"/>
            <a:ext cx="763588" cy="996951"/>
            <a:chOff x="4936" y="176"/>
            <a:chExt cx="481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 userDrawn="1"/>
        </p:nvGrpSpPr>
        <p:grpSpPr bwMode="auto">
          <a:xfrm>
            <a:off x="7898700" y="287598"/>
            <a:ext cx="1071563" cy="730251"/>
            <a:chOff x="4750" y="176"/>
            <a:chExt cx="675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 userDrawn="1"/>
        </p:nvGrpSpPr>
        <p:grpSpPr bwMode="auto">
          <a:xfrm>
            <a:off x="8139833" y="287598"/>
            <a:ext cx="830430" cy="1306516"/>
            <a:chOff x="7875175" y="286625"/>
            <a:chExt cx="830430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509755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5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 userDrawn="1"/>
        </p:nvGrpSpPr>
        <p:grpSpPr bwMode="auto">
          <a:xfrm>
            <a:off x="7903368" y="287598"/>
            <a:ext cx="1066895" cy="212366"/>
            <a:chOff x="7673880" y="285750"/>
            <a:chExt cx="106689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673880" y="285750"/>
              <a:ext cx="106689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67388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673880" y="498116"/>
              <a:ext cx="106689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5" name="Moon" hidden="1"/>
          <p:cNvGrpSpPr/>
          <p:nvPr userDrawn="1">
            <p:custDataLst>
              <p:tags r:id="rId9"/>
            </p:custDataLst>
          </p:nvPr>
        </p:nvGrpSpPr>
        <p:grpSpPr bwMode="auto">
          <a:xfrm>
            <a:off x="6270421" y="769502"/>
            <a:ext cx="254000" cy="254000"/>
            <a:chOff x="762000" y="1270000"/>
            <a:chExt cx="254000" cy="254000"/>
          </a:xfrm>
        </p:grpSpPr>
        <p:sp>
          <p:nvSpPr>
            <p:cNvPr id="106" name="Oval 105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107" name="Arc 106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" name="CustomIcon">
            <a:extLst>
              <a:ext uri="{FF2B5EF4-FFF2-40B4-BE49-F238E27FC236}">
                <a16:creationId xmlns:a16="http://schemas.microsoft.com/office/drawing/2014/main" id="{F9578E0A-A54B-4817-8060-83BB8DFF6D41}"/>
              </a:ext>
            </a:extLst>
          </p:cNvPr>
          <p:cNvGrpSpPr>
            <a:grpSpLocks noChangeAspect="1"/>
          </p:cNvGrpSpPr>
          <p:nvPr userDrawn="1">
            <p:custDataLst>
              <p:tags r:id="rId10"/>
            </p:custDataLst>
          </p:nvPr>
        </p:nvGrpSpPr>
        <p:grpSpPr>
          <a:xfrm>
            <a:off x="175633" y="140903"/>
            <a:ext cx="474237" cy="471099"/>
            <a:chOff x="-3175" y="3175"/>
            <a:chExt cx="1200150" cy="1192213"/>
          </a:xfrm>
          <a:solidFill>
            <a:schemeClr val="bg1"/>
          </a:solidFill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D0316B28-CF23-4CE1-B987-435E67E78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5" y="465138"/>
              <a:ext cx="541338" cy="268288"/>
            </a:xfrm>
            <a:custGeom>
              <a:avLst/>
              <a:gdLst>
                <a:gd name="T0" fmla="*/ 183 w 192"/>
                <a:gd name="T1" fmla="*/ 0 h 95"/>
                <a:gd name="T2" fmla="*/ 9 w 192"/>
                <a:gd name="T3" fmla="*/ 0 h 95"/>
                <a:gd name="T4" fmla="*/ 0 w 192"/>
                <a:gd name="T5" fmla="*/ 9 h 95"/>
                <a:gd name="T6" fmla="*/ 0 w 192"/>
                <a:gd name="T7" fmla="*/ 86 h 95"/>
                <a:gd name="T8" fmla="*/ 9 w 192"/>
                <a:gd name="T9" fmla="*/ 95 h 95"/>
                <a:gd name="T10" fmla="*/ 183 w 192"/>
                <a:gd name="T11" fmla="*/ 95 h 95"/>
                <a:gd name="T12" fmla="*/ 192 w 192"/>
                <a:gd name="T13" fmla="*/ 86 h 95"/>
                <a:gd name="T14" fmla="*/ 192 w 192"/>
                <a:gd name="T15" fmla="*/ 9 h 95"/>
                <a:gd name="T16" fmla="*/ 183 w 192"/>
                <a:gd name="T17" fmla="*/ 0 h 95"/>
                <a:gd name="T18" fmla="*/ 174 w 192"/>
                <a:gd name="T19" fmla="*/ 77 h 95"/>
                <a:gd name="T20" fmla="*/ 18 w 192"/>
                <a:gd name="T21" fmla="*/ 77 h 95"/>
                <a:gd name="T22" fmla="*/ 18 w 192"/>
                <a:gd name="T23" fmla="*/ 18 h 95"/>
                <a:gd name="T24" fmla="*/ 174 w 192"/>
                <a:gd name="T25" fmla="*/ 18 h 95"/>
                <a:gd name="T26" fmla="*/ 174 w 192"/>
                <a:gd name="T27" fmla="*/ 77 h 95"/>
                <a:gd name="T28" fmla="*/ 174 w 192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95">
                  <a:moveTo>
                    <a:pt x="18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3"/>
                    <a:pt x="0" y="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1"/>
                    <a:pt x="4" y="95"/>
                    <a:pt x="9" y="95"/>
                  </a:cubicBezTo>
                  <a:cubicBezTo>
                    <a:pt x="183" y="95"/>
                    <a:pt x="183" y="95"/>
                    <a:pt x="183" y="95"/>
                  </a:cubicBezTo>
                  <a:cubicBezTo>
                    <a:pt x="188" y="95"/>
                    <a:pt x="192" y="91"/>
                    <a:pt x="192" y="86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3"/>
                    <a:pt x="188" y="0"/>
                    <a:pt x="183" y="0"/>
                  </a:cubicBezTo>
                  <a:close/>
                  <a:moveTo>
                    <a:pt x="174" y="77"/>
                  </a:moveTo>
                  <a:cubicBezTo>
                    <a:pt x="18" y="77"/>
                    <a:pt x="18" y="77"/>
                    <a:pt x="18" y="7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74" y="77"/>
                    <a:pt x="174" y="77"/>
                    <a:pt x="174" y="77"/>
                  </a:cubicBezTo>
                  <a:cubicBezTo>
                    <a:pt x="174" y="77"/>
                    <a:pt x="174" y="77"/>
                    <a:pt x="174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C145949B-A0F3-4562-9ED8-A961410598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" y="3175"/>
              <a:ext cx="1200150" cy="1192213"/>
            </a:xfrm>
            <a:custGeom>
              <a:avLst/>
              <a:gdLst>
                <a:gd name="T0" fmla="*/ 426 w 426"/>
                <a:gd name="T1" fmla="*/ 172 h 423"/>
                <a:gd name="T2" fmla="*/ 365 w 426"/>
                <a:gd name="T3" fmla="*/ 163 h 423"/>
                <a:gd name="T4" fmla="*/ 417 w 426"/>
                <a:gd name="T5" fmla="*/ 102 h 423"/>
                <a:gd name="T6" fmla="*/ 417 w 426"/>
                <a:gd name="T7" fmla="*/ 84 h 423"/>
                <a:gd name="T8" fmla="*/ 365 w 426"/>
                <a:gd name="T9" fmla="*/ 68 h 423"/>
                <a:gd name="T10" fmla="*/ 339 w 426"/>
                <a:gd name="T11" fmla="*/ 59 h 423"/>
                <a:gd name="T12" fmla="*/ 330 w 426"/>
                <a:gd name="T13" fmla="*/ 0 h 423"/>
                <a:gd name="T14" fmla="*/ 321 w 426"/>
                <a:gd name="T15" fmla="*/ 59 h 423"/>
                <a:gd name="T16" fmla="*/ 260 w 426"/>
                <a:gd name="T17" fmla="*/ 9 h 423"/>
                <a:gd name="T18" fmla="*/ 242 w 426"/>
                <a:gd name="T19" fmla="*/ 9 h 423"/>
                <a:gd name="T20" fmla="*/ 182 w 426"/>
                <a:gd name="T21" fmla="*/ 59 h 423"/>
                <a:gd name="T22" fmla="*/ 173 w 426"/>
                <a:gd name="T23" fmla="*/ 0 h 423"/>
                <a:gd name="T24" fmla="*/ 164 w 426"/>
                <a:gd name="T25" fmla="*/ 59 h 423"/>
                <a:gd name="T26" fmla="*/ 103 w 426"/>
                <a:gd name="T27" fmla="*/ 9 h 423"/>
                <a:gd name="T28" fmla="*/ 85 w 426"/>
                <a:gd name="T29" fmla="*/ 9 h 423"/>
                <a:gd name="T30" fmla="*/ 70 w 426"/>
                <a:gd name="T31" fmla="*/ 59 h 423"/>
                <a:gd name="T32" fmla="*/ 61 w 426"/>
                <a:gd name="T33" fmla="*/ 84 h 423"/>
                <a:gd name="T34" fmla="*/ 0 w 426"/>
                <a:gd name="T35" fmla="*/ 93 h 423"/>
                <a:gd name="T36" fmla="*/ 61 w 426"/>
                <a:gd name="T37" fmla="*/ 102 h 423"/>
                <a:gd name="T38" fmla="*/ 9 w 426"/>
                <a:gd name="T39" fmla="*/ 163 h 423"/>
                <a:gd name="T40" fmla="*/ 9 w 426"/>
                <a:gd name="T41" fmla="*/ 181 h 423"/>
                <a:gd name="T42" fmla="*/ 61 w 426"/>
                <a:gd name="T43" fmla="*/ 242 h 423"/>
                <a:gd name="T44" fmla="*/ 0 w 426"/>
                <a:gd name="T45" fmla="*/ 251 h 423"/>
                <a:gd name="T46" fmla="*/ 61 w 426"/>
                <a:gd name="T47" fmla="*/ 260 h 423"/>
                <a:gd name="T48" fmla="*/ 9 w 426"/>
                <a:gd name="T49" fmla="*/ 321 h 423"/>
                <a:gd name="T50" fmla="*/ 9 w 426"/>
                <a:gd name="T51" fmla="*/ 339 h 423"/>
                <a:gd name="T52" fmla="*/ 61 w 426"/>
                <a:gd name="T53" fmla="*/ 355 h 423"/>
                <a:gd name="T54" fmla="*/ 85 w 426"/>
                <a:gd name="T55" fmla="*/ 364 h 423"/>
                <a:gd name="T56" fmla="*/ 94 w 426"/>
                <a:gd name="T57" fmla="*/ 423 h 423"/>
                <a:gd name="T58" fmla="*/ 103 w 426"/>
                <a:gd name="T59" fmla="*/ 364 h 423"/>
                <a:gd name="T60" fmla="*/ 164 w 426"/>
                <a:gd name="T61" fmla="*/ 414 h 423"/>
                <a:gd name="T62" fmla="*/ 182 w 426"/>
                <a:gd name="T63" fmla="*/ 414 h 423"/>
                <a:gd name="T64" fmla="*/ 242 w 426"/>
                <a:gd name="T65" fmla="*/ 364 h 423"/>
                <a:gd name="T66" fmla="*/ 251 w 426"/>
                <a:gd name="T67" fmla="*/ 423 h 423"/>
                <a:gd name="T68" fmla="*/ 260 w 426"/>
                <a:gd name="T69" fmla="*/ 364 h 423"/>
                <a:gd name="T70" fmla="*/ 321 w 426"/>
                <a:gd name="T71" fmla="*/ 414 h 423"/>
                <a:gd name="T72" fmla="*/ 339 w 426"/>
                <a:gd name="T73" fmla="*/ 414 h 423"/>
                <a:gd name="T74" fmla="*/ 356 w 426"/>
                <a:gd name="T75" fmla="*/ 364 h 423"/>
                <a:gd name="T76" fmla="*/ 365 w 426"/>
                <a:gd name="T77" fmla="*/ 339 h 423"/>
                <a:gd name="T78" fmla="*/ 426 w 426"/>
                <a:gd name="T79" fmla="*/ 330 h 423"/>
                <a:gd name="T80" fmla="*/ 365 w 426"/>
                <a:gd name="T81" fmla="*/ 321 h 423"/>
                <a:gd name="T82" fmla="*/ 417 w 426"/>
                <a:gd name="T83" fmla="*/ 260 h 423"/>
                <a:gd name="T84" fmla="*/ 417 w 426"/>
                <a:gd name="T85" fmla="*/ 242 h 423"/>
                <a:gd name="T86" fmla="*/ 365 w 426"/>
                <a:gd name="T87" fmla="*/ 181 h 423"/>
                <a:gd name="T88" fmla="*/ 417 w 426"/>
                <a:gd name="T89" fmla="*/ 181 h 423"/>
                <a:gd name="T90" fmla="*/ 79 w 426"/>
                <a:gd name="T91" fmla="*/ 346 h 423"/>
                <a:gd name="T92" fmla="*/ 348 w 426"/>
                <a:gd name="T93" fmla="*/ 77 h 423"/>
                <a:gd name="T94" fmla="*/ 348 w 426"/>
                <a:gd name="T95" fmla="*/ 34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" h="423">
                  <a:moveTo>
                    <a:pt x="417" y="181"/>
                  </a:moveTo>
                  <a:cubicBezTo>
                    <a:pt x="422" y="181"/>
                    <a:pt x="426" y="177"/>
                    <a:pt x="426" y="172"/>
                  </a:cubicBezTo>
                  <a:cubicBezTo>
                    <a:pt x="426" y="167"/>
                    <a:pt x="422" y="163"/>
                    <a:pt x="417" y="163"/>
                  </a:cubicBezTo>
                  <a:cubicBezTo>
                    <a:pt x="365" y="163"/>
                    <a:pt x="365" y="163"/>
                    <a:pt x="365" y="163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22" y="102"/>
                    <a:pt x="426" y="98"/>
                    <a:pt x="426" y="93"/>
                  </a:cubicBezTo>
                  <a:cubicBezTo>
                    <a:pt x="426" y="88"/>
                    <a:pt x="422" y="84"/>
                    <a:pt x="417" y="84"/>
                  </a:cubicBezTo>
                  <a:cubicBezTo>
                    <a:pt x="365" y="84"/>
                    <a:pt x="365" y="84"/>
                    <a:pt x="365" y="84"/>
                  </a:cubicBezTo>
                  <a:cubicBezTo>
                    <a:pt x="365" y="68"/>
                    <a:pt x="365" y="68"/>
                    <a:pt x="365" y="68"/>
                  </a:cubicBezTo>
                  <a:cubicBezTo>
                    <a:pt x="365" y="63"/>
                    <a:pt x="361" y="59"/>
                    <a:pt x="356" y="59"/>
                  </a:cubicBezTo>
                  <a:cubicBezTo>
                    <a:pt x="339" y="59"/>
                    <a:pt x="339" y="59"/>
                    <a:pt x="339" y="5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9" y="3"/>
                    <a:pt x="335" y="0"/>
                    <a:pt x="330" y="0"/>
                  </a:cubicBezTo>
                  <a:cubicBezTo>
                    <a:pt x="325" y="0"/>
                    <a:pt x="321" y="3"/>
                    <a:pt x="321" y="9"/>
                  </a:cubicBezTo>
                  <a:cubicBezTo>
                    <a:pt x="321" y="59"/>
                    <a:pt x="321" y="59"/>
                    <a:pt x="321" y="59"/>
                  </a:cubicBezTo>
                  <a:cubicBezTo>
                    <a:pt x="260" y="59"/>
                    <a:pt x="260" y="59"/>
                    <a:pt x="260" y="59"/>
                  </a:cubicBezTo>
                  <a:cubicBezTo>
                    <a:pt x="260" y="9"/>
                    <a:pt x="260" y="9"/>
                    <a:pt x="260" y="9"/>
                  </a:cubicBezTo>
                  <a:cubicBezTo>
                    <a:pt x="260" y="3"/>
                    <a:pt x="257" y="0"/>
                    <a:pt x="251" y="0"/>
                  </a:cubicBezTo>
                  <a:cubicBezTo>
                    <a:pt x="247" y="0"/>
                    <a:pt x="242" y="3"/>
                    <a:pt x="242" y="9"/>
                  </a:cubicBezTo>
                  <a:cubicBezTo>
                    <a:pt x="242" y="59"/>
                    <a:pt x="242" y="59"/>
                    <a:pt x="242" y="59"/>
                  </a:cubicBezTo>
                  <a:cubicBezTo>
                    <a:pt x="182" y="59"/>
                    <a:pt x="182" y="59"/>
                    <a:pt x="182" y="59"/>
                  </a:cubicBezTo>
                  <a:cubicBezTo>
                    <a:pt x="182" y="9"/>
                    <a:pt x="182" y="9"/>
                    <a:pt x="182" y="9"/>
                  </a:cubicBezTo>
                  <a:cubicBezTo>
                    <a:pt x="182" y="3"/>
                    <a:pt x="178" y="0"/>
                    <a:pt x="173" y="0"/>
                  </a:cubicBezTo>
                  <a:cubicBezTo>
                    <a:pt x="168" y="0"/>
                    <a:pt x="164" y="3"/>
                    <a:pt x="164" y="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3" y="3"/>
                    <a:pt x="99" y="0"/>
                    <a:pt x="94" y="0"/>
                  </a:cubicBezTo>
                  <a:cubicBezTo>
                    <a:pt x="89" y="0"/>
                    <a:pt x="85" y="3"/>
                    <a:pt x="85" y="9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5" y="59"/>
                    <a:pt x="61" y="63"/>
                    <a:pt x="61" y="6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98"/>
                    <a:pt x="4" y="102"/>
                    <a:pt x="9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4" y="163"/>
                    <a:pt x="0" y="167"/>
                    <a:pt x="0" y="172"/>
                  </a:cubicBezTo>
                  <a:cubicBezTo>
                    <a:pt x="0" y="177"/>
                    <a:pt x="4" y="181"/>
                    <a:pt x="9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242"/>
                    <a:pt x="61" y="242"/>
                    <a:pt x="61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4" y="242"/>
                    <a:pt x="0" y="246"/>
                    <a:pt x="0" y="251"/>
                  </a:cubicBezTo>
                  <a:cubicBezTo>
                    <a:pt x="0" y="256"/>
                    <a:pt x="4" y="260"/>
                    <a:pt x="9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1" y="321"/>
                    <a:pt x="61" y="321"/>
                    <a:pt x="61" y="321"/>
                  </a:cubicBezTo>
                  <a:cubicBezTo>
                    <a:pt x="9" y="321"/>
                    <a:pt x="9" y="321"/>
                    <a:pt x="9" y="321"/>
                  </a:cubicBezTo>
                  <a:cubicBezTo>
                    <a:pt x="4" y="321"/>
                    <a:pt x="0" y="325"/>
                    <a:pt x="0" y="330"/>
                  </a:cubicBezTo>
                  <a:cubicBezTo>
                    <a:pt x="0" y="335"/>
                    <a:pt x="4" y="339"/>
                    <a:pt x="9" y="339"/>
                  </a:cubicBezTo>
                  <a:cubicBezTo>
                    <a:pt x="61" y="339"/>
                    <a:pt x="61" y="339"/>
                    <a:pt x="61" y="339"/>
                  </a:cubicBezTo>
                  <a:cubicBezTo>
                    <a:pt x="61" y="355"/>
                    <a:pt x="61" y="355"/>
                    <a:pt x="61" y="355"/>
                  </a:cubicBezTo>
                  <a:cubicBezTo>
                    <a:pt x="61" y="359"/>
                    <a:pt x="65" y="364"/>
                    <a:pt x="70" y="364"/>
                  </a:cubicBezTo>
                  <a:cubicBezTo>
                    <a:pt x="85" y="364"/>
                    <a:pt x="85" y="364"/>
                    <a:pt x="85" y="364"/>
                  </a:cubicBezTo>
                  <a:cubicBezTo>
                    <a:pt x="85" y="414"/>
                    <a:pt x="85" y="414"/>
                    <a:pt x="85" y="414"/>
                  </a:cubicBezTo>
                  <a:cubicBezTo>
                    <a:pt x="85" y="420"/>
                    <a:pt x="89" y="423"/>
                    <a:pt x="94" y="423"/>
                  </a:cubicBezTo>
                  <a:cubicBezTo>
                    <a:pt x="99" y="423"/>
                    <a:pt x="103" y="420"/>
                    <a:pt x="103" y="414"/>
                  </a:cubicBezTo>
                  <a:cubicBezTo>
                    <a:pt x="103" y="364"/>
                    <a:pt x="103" y="364"/>
                    <a:pt x="103" y="364"/>
                  </a:cubicBezTo>
                  <a:cubicBezTo>
                    <a:pt x="164" y="364"/>
                    <a:pt x="164" y="364"/>
                    <a:pt x="164" y="364"/>
                  </a:cubicBezTo>
                  <a:cubicBezTo>
                    <a:pt x="164" y="414"/>
                    <a:pt x="164" y="414"/>
                    <a:pt x="164" y="414"/>
                  </a:cubicBezTo>
                  <a:cubicBezTo>
                    <a:pt x="164" y="420"/>
                    <a:pt x="168" y="423"/>
                    <a:pt x="173" y="423"/>
                  </a:cubicBezTo>
                  <a:cubicBezTo>
                    <a:pt x="178" y="423"/>
                    <a:pt x="182" y="420"/>
                    <a:pt x="182" y="414"/>
                  </a:cubicBezTo>
                  <a:cubicBezTo>
                    <a:pt x="182" y="364"/>
                    <a:pt x="182" y="364"/>
                    <a:pt x="182" y="364"/>
                  </a:cubicBezTo>
                  <a:cubicBezTo>
                    <a:pt x="242" y="364"/>
                    <a:pt x="242" y="364"/>
                    <a:pt x="242" y="364"/>
                  </a:cubicBezTo>
                  <a:cubicBezTo>
                    <a:pt x="242" y="414"/>
                    <a:pt x="242" y="414"/>
                    <a:pt x="242" y="414"/>
                  </a:cubicBezTo>
                  <a:cubicBezTo>
                    <a:pt x="242" y="420"/>
                    <a:pt x="247" y="423"/>
                    <a:pt x="251" y="423"/>
                  </a:cubicBezTo>
                  <a:cubicBezTo>
                    <a:pt x="257" y="423"/>
                    <a:pt x="260" y="420"/>
                    <a:pt x="260" y="414"/>
                  </a:cubicBezTo>
                  <a:cubicBezTo>
                    <a:pt x="260" y="364"/>
                    <a:pt x="260" y="364"/>
                    <a:pt x="260" y="364"/>
                  </a:cubicBezTo>
                  <a:cubicBezTo>
                    <a:pt x="321" y="364"/>
                    <a:pt x="321" y="364"/>
                    <a:pt x="321" y="364"/>
                  </a:cubicBezTo>
                  <a:cubicBezTo>
                    <a:pt x="321" y="414"/>
                    <a:pt x="321" y="414"/>
                    <a:pt x="321" y="414"/>
                  </a:cubicBezTo>
                  <a:cubicBezTo>
                    <a:pt x="321" y="420"/>
                    <a:pt x="325" y="423"/>
                    <a:pt x="330" y="423"/>
                  </a:cubicBezTo>
                  <a:cubicBezTo>
                    <a:pt x="335" y="423"/>
                    <a:pt x="339" y="420"/>
                    <a:pt x="339" y="414"/>
                  </a:cubicBezTo>
                  <a:cubicBezTo>
                    <a:pt x="339" y="364"/>
                    <a:pt x="339" y="364"/>
                    <a:pt x="339" y="364"/>
                  </a:cubicBezTo>
                  <a:cubicBezTo>
                    <a:pt x="356" y="364"/>
                    <a:pt x="356" y="364"/>
                    <a:pt x="356" y="364"/>
                  </a:cubicBezTo>
                  <a:cubicBezTo>
                    <a:pt x="361" y="364"/>
                    <a:pt x="365" y="359"/>
                    <a:pt x="365" y="355"/>
                  </a:cubicBezTo>
                  <a:cubicBezTo>
                    <a:pt x="365" y="339"/>
                    <a:pt x="365" y="339"/>
                    <a:pt x="365" y="339"/>
                  </a:cubicBezTo>
                  <a:cubicBezTo>
                    <a:pt x="417" y="339"/>
                    <a:pt x="417" y="339"/>
                    <a:pt x="417" y="339"/>
                  </a:cubicBezTo>
                  <a:cubicBezTo>
                    <a:pt x="422" y="339"/>
                    <a:pt x="426" y="335"/>
                    <a:pt x="426" y="330"/>
                  </a:cubicBezTo>
                  <a:cubicBezTo>
                    <a:pt x="426" y="325"/>
                    <a:pt x="422" y="321"/>
                    <a:pt x="417" y="321"/>
                  </a:cubicBezTo>
                  <a:cubicBezTo>
                    <a:pt x="365" y="321"/>
                    <a:pt x="365" y="321"/>
                    <a:pt x="365" y="321"/>
                  </a:cubicBezTo>
                  <a:cubicBezTo>
                    <a:pt x="365" y="260"/>
                    <a:pt x="365" y="260"/>
                    <a:pt x="365" y="260"/>
                  </a:cubicBezTo>
                  <a:cubicBezTo>
                    <a:pt x="417" y="260"/>
                    <a:pt x="417" y="260"/>
                    <a:pt x="417" y="260"/>
                  </a:cubicBezTo>
                  <a:cubicBezTo>
                    <a:pt x="422" y="260"/>
                    <a:pt x="426" y="256"/>
                    <a:pt x="426" y="251"/>
                  </a:cubicBezTo>
                  <a:cubicBezTo>
                    <a:pt x="426" y="246"/>
                    <a:pt x="422" y="242"/>
                    <a:pt x="417" y="242"/>
                  </a:cubicBezTo>
                  <a:cubicBezTo>
                    <a:pt x="365" y="242"/>
                    <a:pt x="365" y="242"/>
                    <a:pt x="365" y="242"/>
                  </a:cubicBezTo>
                  <a:cubicBezTo>
                    <a:pt x="365" y="181"/>
                    <a:pt x="365" y="181"/>
                    <a:pt x="365" y="181"/>
                  </a:cubicBezTo>
                  <a:cubicBezTo>
                    <a:pt x="417" y="181"/>
                    <a:pt x="417" y="181"/>
                    <a:pt x="417" y="181"/>
                  </a:cubicBezTo>
                  <a:cubicBezTo>
                    <a:pt x="417" y="181"/>
                    <a:pt x="417" y="181"/>
                    <a:pt x="417" y="181"/>
                  </a:cubicBezTo>
                  <a:close/>
                  <a:moveTo>
                    <a:pt x="348" y="346"/>
                  </a:moveTo>
                  <a:cubicBezTo>
                    <a:pt x="79" y="346"/>
                    <a:pt x="79" y="346"/>
                    <a:pt x="79" y="346"/>
                  </a:cubicBezTo>
                  <a:cubicBezTo>
                    <a:pt x="79" y="77"/>
                    <a:pt x="79" y="77"/>
                    <a:pt x="79" y="77"/>
                  </a:cubicBezTo>
                  <a:cubicBezTo>
                    <a:pt x="348" y="77"/>
                    <a:pt x="348" y="77"/>
                    <a:pt x="348" y="77"/>
                  </a:cubicBezTo>
                  <a:cubicBezTo>
                    <a:pt x="348" y="346"/>
                    <a:pt x="348" y="346"/>
                    <a:pt x="348" y="346"/>
                  </a:cubicBezTo>
                  <a:cubicBezTo>
                    <a:pt x="348" y="346"/>
                    <a:pt x="348" y="346"/>
                    <a:pt x="348" y="3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 cap="flat" cmpd="sng" algn="ctr">
                  <a:solidFill>
                    <a:srgbClr val="FFFFFF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圖片 3"/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4615">
            <a:off x="207166" y="167681"/>
            <a:ext cx="541542" cy="541542"/>
          </a:xfrm>
          <a:prstGeom prst="rect">
            <a:avLst/>
          </a:prstGeom>
        </p:spPr>
      </p:pic>
      <p:sp>
        <p:nvSpPr>
          <p:cNvPr id="5" name="文字方塊 4"/>
          <p:cNvSpPr txBox="1"/>
          <p:nvPr userDrawn="1"/>
        </p:nvSpPr>
        <p:spPr>
          <a:xfrm>
            <a:off x="95564" y="6522430"/>
            <a:ext cx="1826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</a:t>
            </a:r>
            <a:r>
              <a:rPr lang="en-US" altLang="zh-TW" sz="1200" b="1" dirty="0" smtClean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 Technologies </a:t>
            </a:r>
            <a:endParaRPr lang="zh-TW" altLang="en-US" sz="1200" b="1" dirty="0"/>
          </a:p>
        </p:txBody>
      </p:sp>
      <p:pic>
        <p:nvPicPr>
          <p:cNvPr id="109" name="圖片 108"/>
          <p:cNvPicPr>
            <a:picLocks noChangeAspect="1"/>
          </p:cNvPicPr>
          <p:nvPr userDrawn="1"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59"/>
          <a:stretch/>
        </p:blipFill>
        <p:spPr>
          <a:xfrm>
            <a:off x="7607189" y="6305075"/>
            <a:ext cx="1307243" cy="537159"/>
          </a:xfrm>
          <a:prstGeom prst="rect">
            <a:avLst/>
          </a:prstGeom>
        </p:spPr>
      </p:pic>
      <p:sp>
        <p:nvSpPr>
          <p:cNvPr id="11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4419600" y="6570671"/>
            <a:ext cx="533400" cy="381000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801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9" r:id="rId2"/>
    <p:sldLayoutId id="2147483673" r:id="rId3"/>
    <p:sldLayoutId id="214748367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3000" b="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E302FCA-1F23-46C4-A998-E2C6384889E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6566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AF9695E-BA87-4ADD-AAB6-C7944E5AA16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altLang="zh-CN" sz="3200" b="1" dirty="0" err="1">
              <a:solidFill>
                <a:schemeClr val="tx1"/>
              </a:solidFill>
              <a:latin typeface="+mn-ea"/>
              <a:cs typeface="+mj-cs"/>
              <a:sym typeface="+mn-e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B37C4-270B-4F3B-A159-978DD435E44C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4169302" y="4876471"/>
            <a:ext cx="46551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schemeClr val="tx2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r"/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latin typeface="Helvetica-Bold" pitchFamily="34" charset="0"/>
                <a:ea typeface="+mn-ea"/>
              </a:rPr>
              <a:t>Wistron Technologies </a:t>
            </a:r>
            <a:endParaRPr lang="en-US" sz="2800" dirty="0">
              <a:solidFill>
                <a:schemeClr val="accent4">
                  <a:lumMod val="75000"/>
                </a:schemeClr>
              </a:solidFill>
              <a:latin typeface="Helvetica-Bold" pitchFamily="34" charset="0"/>
              <a:ea typeface="+mn-ea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608" y="1978742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572" tIns="50786" rIns="101572" bIns="50786" anchor="ctr"/>
          <a:lstStyle>
            <a:lvl1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1pPr>
            <a:lvl2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2pPr>
            <a:lvl3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3pPr>
            <a:lvl4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4pPr>
            <a:lvl5pPr algn="ctr"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Helvetica 55 Roman" pitchFamily="34" charset="0"/>
                <a:ea typeface="新細明體" charset="-120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光学检测设备资料存储路径说明</a:t>
            </a:r>
            <a:endParaRPr lang="zh-TW" altLang="en-US" sz="4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群組 8"/>
          <p:cNvGrpSpPr>
            <a:grpSpLocks/>
          </p:cNvGrpSpPr>
          <p:nvPr/>
        </p:nvGrpSpPr>
        <p:grpSpPr bwMode="auto">
          <a:xfrm>
            <a:off x="1381104" y="2950083"/>
            <a:ext cx="7605713" cy="60325"/>
            <a:chOff x="533400" y="2724150"/>
            <a:chExt cx="8153400" cy="45719"/>
          </a:xfrm>
        </p:grpSpPr>
        <p:cxnSp>
          <p:nvCxnSpPr>
            <p:cNvPr id="11" name="直線接點 10"/>
            <p:cNvCxnSpPr/>
            <p:nvPr/>
          </p:nvCxnSpPr>
          <p:spPr bwMode="auto">
            <a:xfrm>
              <a:off x="533400" y="2695660"/>
              <a:ext cx="81534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gradFill flip="none" rotWithShape="1">
                <a:gsLst>
                  <a:gs pos="4000">
                    <a:srgbClr val="1BAAA4"/>
                  </a:gs>
                  <a:gs pos="93000">
                    <a:schemeClr val="bg1"/>
                  </a:gs>
                </a:gsLst>
                <a:lin ang="0" scaled="1"/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矩形 15"/>
            <p:cNvSpPr>
              <a:spLocks/>
            </p:cNvSpPr>
            <p:nvPr/>
          </p:nvSpPr>
          <p:spPr bwMode="auto">
            <a:xfrm>
              <a:off x="533400" y="2724150"/>
              <a:ext cx="1447800" cy="45719"/>
            </a:xfrm>
            <a:custGeom>
              <a:avLst/>
              <a:gdLst>
                <a:gd name="T0" fmla="*/ 0 w 1447800"/>
                <a:gd name="T1" fmla="*/ 0 h 139831"/>
                <a:gd name="T2" fmla="*/ 1447800 w 1447800"/>
                <a:gd name="T3" fmla="*/ 0 h 139831"/>
                <a:gd name="T4" fmla="*/ 1382225 w 1447800"/>
                <a:gd name="T5" fmla="*/ 171 h 139831"/>
                <a:gd name="T6" fmla="*/ 0 w 1447800"/>
                <a:gd name="T7" fmla="*/ 171 h 139831"/>
                <a:gd name="T8" fmla="*/ 0 w 1447800"/>
                <a:gd name="T9" fmla="*/ 0 h 1398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7800" h="139831">
                  <a:moveTo>
                    <a:pt x="0" y="0"/>
                  </a:moveTo>
                  <a:lnTo>
                    <a:pt x="1447800" y="0"/>
                  </a:lnTo>
                  <a:lnTo>
                    <a:pt x="1382225" y="139831"/>
                  </a:lnTo>
                  <a:lnTo>
                    <a:pt x="0" y="139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492370" y="3737278"/>
            <a:ext cx="1391728" cy="404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ct val="20000"/>
              </a:spcBef>
            </a:pPr>
            <a:r>
              <a:rPr lang="zh-TW" altLang="en-US" sz="1800" dirty="0" smtClean="0">
                <a:solidFill>
                  <a:schemeClr val="bg2"/>
                </a:solidFill>
              </a:rPr>
              <a:t>∎</a:t>
            </a:r>
            <a:r>
              <a:rPr lang="en-US" altLang="zh-TW" sz="1800" b="1" dirty="0" smtClean="0">
                <a:solidFill>
                  <a:schemeClr val="bg2"/>
                </a:solidFill>
                <a:latin typeface="Arial" panose="020B0604020202020204" pitchFamily="34" charset="0"/>
                <a:ea typeface="細明體" pitchFamily="49" charset="-120"/>
                <a:cs typeface="Arial" panose="020B0604020202020204" pitchFamily="34" charset="0"/>
              </a:rPr>
              <a:t>2019/5/17</a:t>
            </a: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  <a:ea typeface="細明體" pitchFamily="49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820152" y="249381"/>
            <a:ext cx="8323848" cy="612267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 smtClean="0"/>
              <a:t>AXI</a:t>
            </a:r>
            <a:r>
              <a:rPr lang="zh-CN" altLang="en-US" sz="4000" dirty="0" smtClean="0"/>
              <a:t>测试资料存储路径</a:t>
            </a:r>
            <a:r>
              <a:rPr lang="en-US" altLang="zh-CN" sz="4000" dirty="0" smtClean="0"/>
              <a:t>(7600SII</a:t>
            </a:r>
            <a:r>
              <a:rPr lang="zh-CN" altLang="en-US" sz="4000" dirty="0" smtClean="0"/>
              <a:t>机型</a:t>
            </a:r>
            <a:r>
              <a:rPr lang="en-US" altLang="zh-CN" sz="4000" dirty="0" smtClean="0"/>
              <a:t>)</a:t>
            </a:r>
            <a:endParaRPr lang="zh-TW" altLang="en-US" sz="4000" dirty="0"/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781447" y="5557919"/>
            <a:ext cx="7996793" cy="530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sz="2800" dirty="0" smtClean="0">
                <a:solidFill>
                  <a:srgbClr val="FF0000"/>
                </a:solidFill>
              </a:rPr>
              <a:t>此站只需对资料</a:t>
            </a:r>
            <a:r>
              <a:rPr lang="zh-CN" altLang="en-US" sz="2800" smtClean="0">
                <a:solidFill>
                  <a:srgbClr val="FF0000"/>
                </a:solidFill>
              </a:rPr>
              <a:t>进行压缩存</a:t>
            </a:r>
            <a:r>
              <a:rPr lang="zh-CN" altLang="en-US" sz="2800" dirty="0" smtClean="0">
                <a:solidFill>
                  <a:srgbClr val="FF0000"/>
                </a:solidFill>
              </a:rPr>
              <a:t>储，不</a:t>
            </a:r>
            <a:r>
              <a:rPr lang="zh-CN" altLang="en-US" sz="2800" dirty="0">
                <a:solidFill>
                  <a:srgbClr val="FF0000"/>
                </a:solidFill>
              </a:rPr>
              <a:t>需</a:t>
            </a:r>
            <a:r>
              <a:rPr lang="zh-CN" altLang="en-US" sz="2800" dirty="0" smtClean="0">
                <a:solidFill>
                  <a:srgbClr val="FF0000"/>
                </a:solidFill>
              </a:rPr>
              <a:t>做分析！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52" y="1023320"/>
            <a:ext cx="7493070" cy="3376362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1812175" y="2243274"/>
            <a:ext cx="5486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990991" y="2243274"/>
            <a:ext cx="550" cy="12975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98864" y="3574629"/>
            <a:ext cx="1457325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存储根目录</a:t>
            </a:r>
            <a:endParaRPr lang="zh-TW" altLang="en-US" dirty="0"/>
          </a:p>
        </p:txBody>
      </p:sp>
      <p:sp>
        <p:nvSpPr>
          <p:cNvPr id="16" name="橢圓形圖說文字 15"/>
          <p:cNvSpPr/>
          <p:nvPr/>
        </p:nvSpPr>
        <p:spPr>
          <a:xfrm>
            <a:off x="2642002" y="2338455"/>
            <a:ext cx="2049810" cy="933451"/>
          </a:xfrm>
          <a:prstGeom prst="wedgeEllipseCallout">
            <a:avLst>
              <a:gd name="adj1" fmla="val -42402"/>
              <a:gd name="adj2" fmla="val -56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测试资料每天以日期产生一个文件夹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2486915" y="2243274"/>
            <a:ext cx="3692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820152" y="4970341"/>
            <a:ext cx="3538011" cy="4307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000" dirty="0" smtClean="0">
                <a:solidFill>
                  <a:srgbClr val="FF0000"/>
                </a:solidFill>
              </a:rPr>
              <a:t>W</a:t>
            </a:r>
            <a:r>
              <a:rPr lang="en-US" altLang="zh-CN" sz="1000" dirty="0" smtClean="0">
                <a:solidFill>
                  <a:srgbClr val="FF0000"/>
                </a:solidFill>
              </a:rPr>
              <a:t>indows 7 / XP,</a:t>
            </a:r>
            <a:r>
              <a:rPr lang="zh-CN" altLang="en-US" sz="1000" dirty="0" smtClean="0">
                <a:solidFill>
                  <a:srgbClr val="FF0000"/>
                </a:solidFill>
              </a:rPr>
              <a:t>一天最大会产生</a:t>
            </a:r>
            <a:r>
              <a:rPr lang="en-US" altLang="zh-CN" sz="1000" dirty="0" smtClean="0">
                <a:solidFill>
                  <a:srgbClr val="FF0000"/>
                </a:solidFill>
              </a:rPr>
              <a:t>2G</a:t>
            </a:r>
            <a:r>
              <a:rPr lang="zh-CN" altLang="en-US" sz="1000" dirty="0" smtClean="0">
                <a:solidFill>
                  <a:srgbClr val="FF0000"/>
                </a:solidFill>
              </a:rPr>
              <a:t>左</a:t>
            </a:r>
            <a:r>
              <a:rPr lang="zh-CN" altLang="en-US" sz="1000" dirty="0">
                <a:solidFill>
                  <a:srgbClr val="FF0000"/>
                </a:solidFill>
              </a:rPr>
              <a:t>右的资料，本地大概可以存一年的资料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6718" y="756904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FD, FG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69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820152" y="249381"/>
            <a:ext cx="8323848" cy="612267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 smtClean="0"/>
              <a:t>AXI</a:t>
            </a:r>
            <a:r>
              <a:rPr lang="zh-CN" altLang="en-US" sz="4000" dirty="0" smtClean="0"/>
              <a:t>测试资料存储路径</a:t>
            </a:r>
            <a:r>
              <a:rPr lang="en-US" altLang="zh-CN" sz="4000" dirty="0" smtClean="0"/>
              <a:t>(7600SIII</a:t>
            </a:r>
            <a:r>
              <a:rPr lang="zh-CN" altLang="en-US" sz="4000" dirty="0" smtClean="0"/>
              <a:t>机型</a:t>
            </a:r>
            <a:r>
              <a:rPr lang="en-US" altLang="zh-CN" sz="4000" dirty="0" smtClean="0"/>
              <a:t>)</a:t>
            </a:r>
            <a:endParaRPr lang="zh-TW" altLang="en-US" sz="40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46862" y="5630053"/>
            <a:ext cx="7531775" cy="530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sz="2800" dirty="0" smtClean="0">
                <a:solidFill>
                  <a:srgbClr val="FF0000"/>
                </a:solidFill>
              </a:rPr>
              <a:t>此站只需对资料进行存储，不</a:t>
            </a:r>
            <a:r>
              <a:rPr lang="zh-CN" altLang="en-US" sz="2800" dirty="0">
                <a:solidFill>
                  <a:srgbClr val="FF0000"/>
                </a:solidFill>
              </a:rPr>
              <a:t>需</a:t>
            </a:r>
            <a:r>
              <a:rPr lang="zh-CN" altLang="en-US" sz="2800" dirty="0" smtClean="0">
                <a:solidFill>
                  <a:srgbClr val="FF0000"/>
                </a:solidFill>
              </a:rPr>
              <a:t>做分析！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37" y="942741"/>
            <a:ext cx="6070889" cy="2987263"/>
          </a:xfrm>
          <a:prstGeom prst="rect">
            <a:avLst/>
          </a:prstGeom>
        </p:spPr>
      </p:pic>
      <p:cxnSp>
        <p:nvCxnSpPr>
          <p:cNvPr id="11" name="直線接點 10"/>
          <p:cNvCxnSpPr/>
          <p:nvPr/>
        </p:nvCxnSpPr>
        <p:spPr>
          <a:xfrm>
            <a:off x="3431236" y="1462500"/>
            <a:ext cx="48852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0521" y="2699164"/>
            <a:ext cx="1457325" cy="5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存储根目录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5496" y="1462501"/>
            <a:ext cx="6595" cy="11512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930872" y="1221692"/>
            <a:ext cx="458052" cy="21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72482" y="1493653"/>
            <a:ext cx="692108" cy="245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年月</a:t>
            </a:r>
            <a:endParaRPr lang="zh-TW" altLang="en-US" dirty="0"/>
          </a:p>
        </p:txBody>
      </p:sp>
      <p:sp>
        <p:nvSpPr>
          <p:cNvPr id="17" name="橢圓形圖說文字 16"/>
          <p:cNvSpPr/>
          <p:nvPr/>
        </p:nvSpPr>
        <p:spPr>
          <a:xfrm>
            <a:off x="4865149" y="1711819"/>
            <a:ext cx="2033168" cy="879126"/>
          </a:xfrm>
          <a:prstGeom prst="wedgeEllipseCallout">
            <a:avLst>
              <a:gd name="adj1" fmla="val -41839"/>
              <a:gd name="adj2" fmla="val -80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测试资料每天以日期产生一个文件夹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478628" y="1232776"/>
            <a:ext cx="525633" cy="215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 dirty="0" err="1" smtClean="0">
              <a:solidFill>
                <a:schemeClr val="tx1"/>
              </a:solidFill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246862" y="4889617"/>
            <a:ext cx="3538011" cy="4307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000" dirty="0" smtClean="0">
                <a:solidFill>
                  <a:srgbClr val="FF0000"/>
                </a:solidFill>
              </a:rPr>
              <a:t>W</a:t>
            </a:r>
            <a:r>
              <a:rPr lang="en-US" altLang="zh-CN" sz="1000" dirty="0" smtClean="0">
                <a:solidFill>
                  <a:srgbClr val="FF0000"/>
                </a:solidFill>
              </a:rPr>
              <a:t>indows 7 / XP,</a:t>
            </a:r>
            <a:r>
              <a:rPr lang="zh-CN" altLang="en-US" sz="1000" dirty="0" smtClean="0">
                <a:solidFill>
                  <a:srgbClr val="FF0000"/>
                </a:solidFill>
              </a:rPr>
              <a:t>一天最大会产生</a:t>
            </a:r>
            <a:r>
              <a:rPr lang="en-US" altLang="zh-CN" sz="1000" dirty="0" smtClean="0">
                <a:solidFill>
                  <a:srgbClr val="FF0000"/>
                </a:solidFill>
              </a:rPr>
              <a:t>2G</a:t>
            </a:r>
            <a:r>
              <a:rPr lang="zh-CN" altLang="en-US" sz="1000" dirty="0" smtClean="0">
                <a:solidFill>
                  <a:srgbClr val="FF0000"/>
                </a:solidFill>
              </a:rPr>
              <a:t>左</a:t>
            </a:r>
            <a:r>
              <a:rPr lang="zh-CN" altLang="en-US" sz="1000" dirty="0">
                <a:solidFill>
                  <a:srgbClr val="FF0000"/>
                </a:solidFill>
              </a:rPr>
              <a:t>右的资料，本地大概可以存一年的资料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538" y="690479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FD, FG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3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4419600" y="6558059"/>
            <a:ext cx="5334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7" name="文字方塊 3"/>
          <p:cNvSpPr txBox="1">
            <a:spLocks noChangeArrowheads="1"/>
          </p:cNvSpPr>
          <p:nvPr/>
        </p:nvSpPr>
        <p:spPr bwMode="auto">
          <a:xfrm>
            <a:off x="819150" y="46350"/>
            <a:ext cx="78676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0033CC"/>
                </a:solidFill>
                <a:latin typeface="微軟正黑體" pitchFamily="34" charset="-120"/>
                <a:ea typeface="微軟正黑體" pitchFamily="34" charset="-120"/>
              </a:rPr>
              <a:t>光学设备需上传文件或资料的电脑数量统计</a:t>
            </a:r>
            <a:endParaRPr lang="zh-TW" altLang="en-US" sz="4000" b="1" dirty="0">
              <a:solidFill>
                <a:srgbClr val="0033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8355"/>
              </p:ext>
            </p:extLst>
          </p:nvPr>
        </p:nvGraphicFramePr>
        <p:xfrm>
          <a:off x="819152" y="1603168"/>
          <a:ext cx="7659828" cy="2441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5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5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5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2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SPI SPC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SMT AOI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SMT AOI RS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DIP AOI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AXI RS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Final AOI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Total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8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>
                          <a:effectLst/>
                        </a:rPr>
                        <a:t>36</a:t>
                      </a:r>
                      <a:endParaRPr lang="en-US" altLang="zh-TW" sz="24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18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24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u="none" strike="noStrike" dirty="0">
                          <a:effectLst/>
                        </a:rPr>
                        <a:t>170</a:t>
                      </a:r>
                      <a:endParaRPr lang="en-US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6999" marR="6999" marT="69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3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95" y="690361"/>
            <a:ext cx="3966884" cy="375477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95285" y="4732277"/>
            <a:ext cx="53154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7200" b="0" dirty="0">
                <a:solidFill>
                  <a:srgbClr val="003366"/>
                </a:solidFill>
                <a:latin typeface="+mn-lt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1800440447"/>
      </p:ext>
    </p:extLst>
  </p:cSld>
  <p:clrMapOvr>
    <a:masterClrMapping/>
  </p:clrMapOvr>
  <p:transition spd="slow"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4419600" y="6416165"/>
            <a:ext cx="5334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7" name="文字方塊 3"/>
          <p:cNvSpPr txBox="1">
            <a:spLocks noChangeArrowheads="1"/>
          </p:cNvSpPr>
          <p:nvPr/>
        </p:nvSpPr>
        <p:spPr bwMode="auto">
          <a:xfrm>
            <a:off x="819150" y="165100"/>
            <a:ext cx="7867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4000" b="1" dirty="0" smtClean="0">
                <a:solidFill>
                  <a:srgbClr val="0033CC"/>
                </a:solidFill>
                <a:latin typeface="微軟正黑體" pitchFamily="34" charset="-120"/>
                <a:ea typeface="微軟正黑體" pitchFamily="34" charset="-120"/>
              </a:rPr>
              <a:t>SPI</a:t>
            </a:r>
            <a:r>
              <a:rPr lang="zh-CN" altLang="en-US" sz="4000" b="1" dirty="0" smtClean="0">
                <a:solidFill>
                  <a:srgbClr val="0033CC"/>
                </a:solidFill>
                <a:latin typeface="微軟正黑體" pitchFamily="34" charset="-120"/>
                <a:ea typeface="微軟正黑體" pitchFamily="34" charset="-120"/>
              </a:rPr>
              <a:t>设备资料存储路径说明</a:t>
            </a:r>
            <a:endParaRPr lang="zh-TW" altLang="en-US" sz="4000" b="1" dirty="0">
              <a:solidFill>
                <a:srgbClr val="0033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762" y="748558"/>
            <a:ext cx="828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CSV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文件存储路径</a:t>
            </a:r>
            <a:r>
              <a:rPr lang="en-US" altLang="zh-CN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此站按</a:t>
            </a:r>
            <a:r>
              <a:rPr lang="en-US" altLang="zh-CN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或时间段进行查询</a:t>
            </a:r>
            <a:r>
              <a:rPr lang="en-US" altLang="zh-CN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58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59401"/>
            <a:ext cx="80962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V="1">
            <a:off x="2262243" y="1398020"/>
            <a:ext cx="439387" cy="7333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549724" y="2054576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根目录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802577" y="1516773"/>
            <a:ext cx="593766" cy="907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512123" y="2408851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按天存储，格式为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:YYYYMMDD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4631375" y="2077215"/>
            <a:ext cx="0" cy="303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85112" y="2609796"/>
            <a:ext cx="1258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401262" y="2607821"/>
            <a:ext cx="111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598662" y="2593971"/>
            <a:ext cx="108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911900" y="2087115"/>
            <a:ext cx="0" cy="303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038050" y="2085140"/>
            <a:ext cx="0" cy="3034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871359" y="1764671"/>
            <a:ext cx="1555668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SPI</a:t>
            </a:r>
            <a:r>
              <a:rPr lang="zh-CN" altLang="en-US" b="1" dirty="0" smtClean="0">
                <a:solidFill>
                  <a:srgbClr val="FF0000"/>
                </a:solidFill>
              </a:rPr>
              <a:t>程式名称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320146" y="1775955"/>
            <a:ext cx="110440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条码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481949" y="1772987"/>
            <a:ext cx="2204851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时间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年月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zh-CN" altLang="en-US" b="1" dirty="0" smtClean="0">
                <a:solidFill>
                  <a:srgbClr val="FF0000"/>
                </a:solidFill>
              </a:rPr>
              <a:t>时分秒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01787" y="3700936"/>
            <a:ext cx="8742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图片文件存储路径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此站按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或时间段进行查询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接點 37"/>
          <p:cNvCxnSpPr/>
          <p:nvPr/>
        </p:nvCxnSpPr>
        <p:spPr>
          <a:xfrm>
            <a:off x="2701630" y="1493022"/>
            <a:ext cx="4809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334974" y="1491043"/>
            <a:ext cx="68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89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127178"/>
            <a:ext cx="6343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單箭頭接點 40"/>
          <p:cNvCxnSpPr/>
          <p:nvPr/>
        </p:nvCxnSpPr>
        <p:spPr>
          <a:xfrm>
            <a:off x="7825839" y="2593971"/>
            <a:ext cx="415636" cy="9891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419600" y="3390026"/>
            <a:ext cx="4087092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0000"/>
                </a:solidFill>
              </a:rPr>
              <a:t>.SPI</a:t>
            </a:r>
            <a:r>
              <a:rPr lang="zh-CN" altLang="en-US" b="1" dirty="0" smtClean="0">
                <a:solidFill>
                  <a:srgbClr val="FF0000"/>
                </a:solidFill>
              </a:rPr>
              <a:t>是指</a:t>
            </a:r>
            <a:r>
              <a:rPr lang="en-US" altLang="zh-CN" b="1" dirty="0" smtClean="0">
                <a:solidFill>
                  <a:srgbClr val="FF0000"/>
                </a:solidFill>
              </a:rPr>
              <a:t>SPI</a:t>
            </a:r>
            <a:r>
              <a:rPr lang="zh-CN" altLang="en-US" b="1" dirty="0" smtClean="0">
                <a:solidFill>
                  <a:srgbClr val="FF0000"/>
                </a:solidFill>
              </a:rPr>
              <a:t>机种，此文件扩展名为</a:t>
            </a:r>
            <a:r>
              <a:rPr lang="en-US" altLang="zh-CN" b="1" dirty="0" smtClean="0">
                <a:solidFill>
                  <a:srgbClr val="FF0000"/>
                </a:solidFill>
              </a:rPr>
              <a:t>.CSV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2104896" y="4404185"/>
            <a:ext cx="39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2606630" y="4404185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334974" y="4404185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3879281" y="4404185"/>
            <a:ext cx="108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112333" y="4404185"/>
            <a:ext cx="16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3749807" y="5968856"/>
            <a:ext cx="3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1888177" y="4393876"/>
            <a:ext cx="350316" cy="582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104398" y="4839000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根目录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2104896" y="4439401"/>
            <a:ext cx="570997" cy="8930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11716" y="52603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按天存储，格式为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:YYYYMMDD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218630" y="4403775"/>
            <a:ext cx="205622" cy="281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2665088" y="4615346"/>
            <a:ext cx="208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站别，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S1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为线别名称，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T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TOP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BOT.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4734186" y="4403775"/>
            <a:ext cx="0" cy="281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4601693" y="4637521"/>
            <a:ext cx="208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SPI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程式名称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 flipV="1">
            <a:off x="6659782" y="4421190"/>
            <a:ext cx="0" cy="2812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6415343" y="4685021"/>
            <a:ext cx="77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</a:rPr>
              <a:t>条</a:t>
            </a:r>
            <a:r>
              <a:rPr lang="zh-CN" altLang="en-US" sz="1400" b="1" dirty="0">
                <a:solidFill>
                  <a:srgbClr val="FF0000"/>
                </a:solidFill>
              </a:rPr>
              <a:t>码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>
            <a:off x="4163457" y="5966881"/>
            <a:ext cx="1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3929807" y="5968856"/>
            <a:ext cx="0" cy="266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212832" y="5990631"/>
            <a:ext cx="0" cy="2660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049436" y="6234952"/>
            <a:ext cx="122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元件位置名称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4067299" y="6238818"/>
            <a:ext cx="356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连模板号，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_1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表示第一连模，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_2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表示第二连模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…..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52137" y="5470059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T3, T9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1" y="1603512"/>
            <a:ext cx="5510398" cy="2429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4419600" y="6558059"/>
            <a:ext cx="533400" cy="381000"/>
          </a:xfr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7" name="文字方塊 3"/>
          <p:cNvSpPr txBox="1">
            <a:spLocks noChangeArrowheads="1"/>
          </p:cNvSpPr>
          <p:nvPr/>
        </p:nvSpPr>
        <p:spPr bwMode="auto">
          <a:xfrm>
            <a:off x="819150" y="165100"/>
            <a:ext cx="78676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5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4000" b="1" dirty="0" smtClean="0">
                <a:solidFill>
                  <a:srgbClr val="0033CC"/>
                </a:solidFill>
                <a:latin typeface="微軟正黑體" pitchFamily="34" charset="-120"/>
                <a:ea typeface="微軟正黑體" pitchFamily="34" charset="-120"/>
              </a:rPr>
              <a:t>SMT AOI</a:t>
            </a:r>
            <a:r>
              <a:rPr lang="zh-CN" altLang="en-US" sz="4000" b="1" dirty="0" smtClean="0">
                <a:solidFill>
                  <a:srgbClr val="0033CC"/>
                </a:solidFill>
                <a:latin typeface="微軟正黑體" pitchFamily="34" charset="-120"/>
                <a:ea typeface="微軟正黑體" pitchFamily="34" charset="-120"/>
              </a:rPr>
              <a:t>设备资料存储路径说明</a:t>
            </a:r>
            <a:endParaRPr lang="zh-TW" altLang="en-US" sz="4000" b="1" dirty="0">
              <a:solidFill>
                <a:srgbClr val="0033CC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762" y="1092529"/>
            <a:ext cx="855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 AOI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大图文件存储路径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此站按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SN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或时间段进行查询</a:t>
            </a:r>
            <a:r>
              <a:rPr lang="en-US" altLang="zh-CN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4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196935" y="1813738"/>
            <a:ext cx="336464" cy="57112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448789" y="2302997"/>
            <a:ext cx="137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根目录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731325" y="1829621"/>
            <a:ext cx="593766" cy="907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488869" y="1532105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按天存储，格式为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:YYYYMMDD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3004458" y="3610592"/>
            <a:ext cx="97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097449" y="3762996"/>
            <a:ext cx="8790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834584" y="2898996"/>
            <a:ext cx="0" cy="86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214196" y="2674815"/>
            <a:ext cx="0" cy="756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278426" y="2631477"/>
            <a:ext cx="1104403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条码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854044" y="2358473"/>
            <a:ext cx="2204851" cy="34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时间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zh-CN" altLang="en-US" b="1" dirty="0" smtClean="0">
                <a:solidFill>
                  <a:srgbClr val="FF0000"/>
                </a:solidFill>
              </a:rPr>
              <a:t>年月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zh-CN" altLang="en-US" b="1" dirty="0" smtClean="0">
                <a:solidFill>
                  <a:srgbClr val="FF0000"/>
                </a:solidFill>
              </a:rPr>
              <a:t>时分秒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01786" y="4080734"/>
            <a:ext cx="864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SMT AOI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小图片文件存储路径</a:t>
            </a:r>
            <a:r>
              <a:rPr lang="en-US" altLang="zh-CN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此站</a:t>
            </a:r>
            <a:r>
              <a:rPr lang="zh-CN" altLang="en-US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按时</a:t>
            </a:r>
            <a:r>
              <a:rPr lang="zh-CN" altLang="en-US" sz="2400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间段进行查询</a:t>
            </a:r>
            <a:r>
              <a:rPr lang="en-US" altLang="zh-CN" sz="2400" dirty="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  <a:endParaRPr lang="zh-TW" altLang="en-US" sz="2400" dirty="0">
              <a:solidFill>
                <a:srgbClr val="0000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364524" y="2661364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AOI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程式名称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H="1">
            <a:off x="5522028" y="1746497"/>
            <a:ext cx="99523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41" y="4554274"/>
            <a:ext cx="5553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線接點 31"/>
          <p:cNvCxnSpPr/>
          <p:nvPr/>
        </p:nvCxnSpPr>
        <p:spPr>
          <a:xfrm>
            <a:off x="2286005" y="1828807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162780" y="1838707"/>
            <a:ext cx="1476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895393" y="1828807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548044" y="4795658"/>
            <a:ext cx="46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419600" y="4795658"/>
            <a:ext cx="61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5123549" y="4795658"/>
            <a:ext cx="7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160044" y="4795658"/>
            <a:ext cx="7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2137558" y="4795658"/>
            <a:ext cx="454447" cy="2830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409995" y="5008979"/>
            <a:ext cx="96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根目录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V="1">
            <a:off x="2898005" y="4806517"/>
            <a:ext cx="357426" cy="2830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191784" y="5033239"/>
            <a:ext cx="18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FF0000"/>
                </a:solidFill>
              </a:rPr>
              <a:t>AOI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程式名称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4367204" y="4817376"/>
            <a:ext cx="357426" cy="2830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3718174" y="5019366"/>
            <a:ext cx="112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年月日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5350854" y="4815401"/>
            <a:ext cx="357426" cy="2830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4749324" y="5041141"/>
            <a:ext cx="18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年月日时分秒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057640" y="6072683"/>
            <a:ext cx="227224" cy="2830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109194" y="6052433"/>
            <a:ext cx="32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463469" y="6062333"/>
            <a:ext cx="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42504" y="6294554"/>
            <a:ext cx="122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元件位置名称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V="1">
            <a:off x="1511719" y="6046958"/>
            <a:ext cx="8670" cy="3504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1161779" y="6316329"/>
            <a:ext cx="356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连模板号，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_1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表示第一连模，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_2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表示第二连模</a:t>
            </a:r>
            <a:r>
              <a:rPr lang="en-US" altLang="zh-CN" sz="1200" b="1" dirty="0" smtClean="0">
                <a:solidFill>
                  <a:srgbClr val="FF0000"/>
                </a:solidFill>
              </a:rPr>
              <a:t>…..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52137" y="5470059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TK, TL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4419600" y="6553200"/>
            <a:ext cx="533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179676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zh-TW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 AOI </a:t>
            </a:r>
            <a:r>
              <a:rPr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资料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</a:t>
            </a:r>
            <a:endParaRPr kumimoji="0"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831925" y="5711909"/>
            <a:ext cx="60198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C00000"/>
              </a:buClr>
            </a:pP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NG</a:t>
            </a: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图路径例： 根目录（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2019NG</a:t>
            </a: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月份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日期</a:t>
            </a:r>
            <a:endParaRPr lang="en-US" altLang="zh-CN" sz="2000" b="1" dirty="0" smtClean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46862" y="6105404"/>
            <a:ext cx="7531775" cy="530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sz="2800" dirty="0" smtClean="0">
                <a:solidFill>
                  <a:srgbClr val="FF0000"/>
                </a:solidFill>
              </a:rPr>
              <a:t>此站按</a:t>
            </a:r>
            <a:r>
              <a:rPr lang="en-US" altLang="zh-CN" sz="2800" dirty="0" smtClean="0">
                <a:solidFill>
                  <a:srgbClr val="FF0000"/>
                </a:solidFill>
              </a:rPr>
              <a:t>Model</a:t>
            </a:r>
            <a:r>
              <a:rPr lang="zh-CN" altLang="en-US" sz="2800" dirty="0" smtClean="0">
                <a:solidFill>
                  <a:srgbClr val="FF0000"/>
                </a:solidFill>
              </a:rPr>
              <a:t>、条码或时间段进行查询！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4878" y="5665195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T1, TY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35106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4419600" y="6553200"/>
            <a:ext cx="533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445125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en-US" altLang="zh-TW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inal AOI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图片保存路径</a:t>
            </a:r>
            <a:endParaRPr kumimoji="0"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2000" y="762000"/>
            <a:ext cx="3429000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全图保存路径格式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---1/2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1169"/>
            <a:ext cx="7924800" cy="531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46862" y="6105404"/>
            <a:ext cx="7531775" cy="530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sz="2800" dirty="0" smtClean="0">
                <a:solidFill>
                  <a:srgbClr val="FF0000"/>
                </a:solidFill>
              </a:rPr>
              <a:t>此站按</a:t>
            </a:r>
            <a:r>
              <a:rPr lang="en-US" altLang="zh-CN" sz="2800" dirty="0" smtClean="0">
                <a:solidFill>
                  <a:srgbClr val="FF0000"/>
                </a:solidFill>
              </a:rPr>
              <a:t>Model</a:t>
            </a:r>
            <a:r>
              <a:rPr lang="zh-CN" altLang="en-US" sz="2800" dirty="0" smtClean="0">
                <a:solidFill>
                  <a:srgbClr val="FF0000"/>
                </a:solidFill>
              </a:rPr>
              <a:t>、条码或时间段进行查询！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2137" y="5470059"/>
            <a:ext cx="12429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OA, T1,IZ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5492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4419600" y="6553200"/>
            <a:ext cx="533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445125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en-US" altLang="zh-TW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inal AOI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图片保存路径</a:t>
            </a:r>
            <a:endParaRPr kumimoji="0"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" y="849657"/>
            <a:ext cx="3429000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全图保存路径格式  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---2/2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1" y="1263650"/>
            <a:ext cx="8229600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65425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445125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en-US" altLang="zh-TW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inal AOI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图片保存路径</a:t>
            </a:r>
            <a:endParaRPr kumimoji="0"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2000" y="914400"/>
            <a:ext cx="3581400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报错图保存路径格式  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---1/2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714086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A6790E0-BEF4-4832-A75A-9EE1100ED3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445125" cy="52322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kumimoji="0" lang="en-US" altLang="zh-TW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0"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inal AOI</a:t>
            </a:r>
            <a:r>
              <a:rPr kumimoji="0" lang="zh-CN" alt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图片保存路径</a:t>
            </a:r>
            <a:endParaRPr kumimoji="0" lang="en-US" altLang="zh-TW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62000" y="914400"/>
            <a:ext cx="358140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  <a:buClr>
                <a:srgbClr val="C00000"/>
              </a:buClr>
            </a:pPr>
            <a:r>
              <a:rPr lang="zh-CN" altLang="en-US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报错图保存路径格式  </a:t>
            </a:r>
            <a:r>
              <a:rPr lang="en-US" altLang="zh-CN" sz="2000" b="1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---2/2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1" y="1219200"/>
            <a:ext cx="798671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91" y="4419600"/>
            <a:ext cx="7820809" cy="1837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單箭頭接點 2"/>
          <p:cNvCxnSpPr/>
          <p:nvPr/>
        </p:nvCxnSpPr>
        <p:spPr bwMode="auto">
          <a:xfrm>
            <a:off x="4648200" y="3505200"/>
            <a:ext cx="304800" cy="914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7840311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62" y="1269028"/>
            <a:ext cx="8445778" cy="363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0152" y="249381"/>
            <a:ext cx="7955698" cy="612267"/>
          </a:xfrm>
        </p:spPr>
        <p:txBody>
          <a:bodyPr>
            <a:noAutofit/>
          </a:bodyPr>
          <a:lstStyle/>
          <a:p>
            <a:pPr algn="l"/>
            <a:r>
              <a:rPr lang="en-US" altLang="zh-TW" sz="4000" dirty="0" smtClean="0"/>
              <a:t>AXI</a:t>
            </a:r>
            <a:r>
              <a:rPr lang="zh-CN" altLang="en-US" sz="4000" dirty="0" smtClean="0"/>
              <a:t>测试资料存储路径</a:t>
            </a:r>
            <a:r>
              <a:rPr lang="en-US" altLang="zh-CN" sz="4000" dirty="0" smtClean="0"/>
              <a:t>(5DX</a:t>
            </a:r>
            <a:r>
              <a:rPr lang="zh-CN" altLang="en-US" sz="4000" dirty="0" smtClean="0"/>
              <a:t>机型</a:t>
            </a:r>
            <a:r>
              <a:rPr lang="en-US" altLang="zh-CN" sz="4000" dirty="0" smtClean="0"/>
              <a:t>)</a:t>
            </a:r>
            <a:endParaRPr lang="zh-TW" altLang="en-US" sz="4000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3781526" y="3194639"/>
            <a:ext cx="6339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4220741" y="2396358"/>
            <a:ext cx="0" cy="54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694567" y="3184957"/>
            <a:ext cx="297703" cy="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071400" y="3184957"/>
            <a:ext cx="98914" cy="8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249444" y="3184958"/>
            <a:ext cx="105233" cy="14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434768" y="3183493"/>
            <a:ext cx="177083" cy="1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114262" y="3043577"/>
            <a:ext cx="6595" cy="16426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415515" y="4678830"/>
            <a:ext cx="2958362" cy="685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从</a:t>
            </a:r>
            <a:r>
              <a:rPr lang="en-US" altLang="zh-CN" dirty="0" smtClean="0">
                <a:solidFill>
                  <a:srgbClr val="FF0000"/>
                </a:solidFill>
              </a:rPr>
              <a:t>0-11</a:t>
            </a:r>
            <a:r>
              <a:rPr lang="zh-CN" altLang="en-US" dirty="0" smtClean="0">
                <a:solidFill>
                  <a:srgbClr val="FF0000"/>
                </a:solidFill>
              </a:rPr>
              <a:t>共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zh-CN" altLang="en-US" dirty="0" smtClean="0">
                <a:solidFill>
                  <a:srgbClr val="FF0000"/>
                </a:solidFill>
              </a:rPr>
              <a:t>个文件夹</a:t>
            </a:r>
            <a:r>
              <a:rPr lang="en-US" altLang="zh-CN" dirty="0" smtClean="0">
                <a:solidFill>
                  <a:srgbClr val="FF0000"/>
                </a:solidFill>
              </a:rPr>
              <a:t>),0</a:t>
            </a:r>
            <a:r>
              <a:rPr lang="zh-CN" altLang="en-US" dirty="0" smtClean="0">
                <a:solidFill>
                  <a:srgbClr val="FF0000"/>
                </a:solidFill>
              </a:rPr>
              <a:t>表时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,1</a:t>
            </a:r>
            <a:r>
              <a:rPr lang="zh-CN" altLang="en-US" dirty="0" smtClean="0">
                <a:solidFill>
                  <a:srgbClr val="FF0000"/>
                </a:solidFill>
              </a:rPr>
              <a:t>表示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,</a:t>
            </a:r>
            <a:r>
              <a:rPr lang="zh-CN" altLang="en-US" dirty="0" smtClean="0">
                <a:solidFill>
                  <a:srgbClr val="FF0000"/>
                </a:solidFill>
              </a:rPr>
              <a:t>依此类推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標題 1"/>
          <p:cNvSpPr txBox="1">
            <a:spLocks/>
          </p:cNvSpPr>
          <p:nvPr/>
        </p:nvSpPr>
        <p:spPr>
          <a:xfrm>
            <a:off x="246862" y="5630053"/>
            <a:ext cx="8217869" cy="5305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dirty="0" smtClean="0">
                <a:solidFill>
                  <a:srgbClr val="FF0000"/>
                </a:solidFill>
              </a:rPr>
              <a:t>备注</a:t>
            </a:r>
            <a:r>
              <a:rPr lang="en-US" altLang="zh-CN" sz="2800" dirty="0" smtClean="0">
                <a:solidFill>
                  <a:srgbClr val="FF0000"/>
                </a:solidFill>
              </a:rPr>
              <a:t>: </a:t>
            </a:r>
            <a:r>
              <a:rPr lang="zh-CN" altLang="en-US" sz="2800" dirty="0" smtClean="0">
                <a:solidFill>
                  <a:srgbClr val="FF0000"/>
                </a:solidFill>
              </a:rPr>
              <a:t>此站只需对资料进行压缩存储，不</a:t>
            </a:r>
            <a:r>
              <a:rPr lang="zh-CN" altLang="en-US" sz="2800" dirty="0">
                <a:solidFill>
                  <a:srgbClr val="FF0000"/>
                </a:solidFill>
              </a:rPr>
              <a:t>需</a:t>
            </a:r>
            <a:r>
              <a:rPr lang="zh-CN" altLang="en-US" sz="2800" dirty="0" smtClean="0">
                <a:solidFill>
                  <a:srgbClr val="FF0000"/>
                </a:solidFill>
              </a:rPr>
              <a:t>做分析！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315478" y="2027026"/>
            <a:ext cx="10007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根目录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4798823" y="2391098"/>
            <a:ext cx="0" cy="54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452340" y="2021770"/>
            <a:ext cx="409548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年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5093117" y="2401604"/>
            <a:ext cx="0" cy="5480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872762" y="2016510"/>
            <a:ext cx="409548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月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flipV="1">
            <a:off x="5261283" y="2385838"/>
            <a:ext cx="173485" cy="590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277418" y="2011250"/>
            <a:ext cx="409548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日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5492513" y="2380578"/>
            <a:ext cx="421811" cy="605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188139" y="2005990"/>
            <a:ext cx="409548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分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5789880" y="2362195"/>
            <a:ext cx="421811" cy="6058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5718498" y="2016510"/>
            <a:ext cx="409548" cy="369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时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cxnSp>
        <p:nvCxnSpPr>
          <p:cNvPr id="49" name="直線接點 48"/>
          <p:cNvCxnSpPr/>
          <p:nvPr/>
        </p:nvCxnSpPr>
        <p:spPr>
          <a:xfrm>
            <a:off x="5665998" y="3162467"/>
            <a:ext cx="177083" cy="1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894696" y="3190244"/>
            <a:ext cx="50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6354126" y="2401604"/>
            <a:ext cx="421811" cy="542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6624326" y="2016496"/>
            <a:ext cx="16650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机器自动产生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33" name="標題 1"/>
          <p:cNvSpPr txBox="1">
            <a:spLocks/>
          </p:cNvSpPr>
          <p:nvPr/>
        </p:nvSpPr>
        <p:spPr>
          <a:xfrm>
            <a:off x="243515" y="5073449"/>
            <a:ext cx="3538011" cy="4142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000" dirty="0" smtClean="0">
                <a:solidFill>
                  <a:srgbClr val="FF0000"/>
                </a:solidFill>
              </a:rPr>
              <a:t>W</a:t>
            </a:r>
            <a:r>
              <a:rPr lang="en-US" altLang="zh-CN" sz="1000" dirty="0" smtClean="0">
                <a:solidFill>
                  <a:srgbClr val="FF0000"/>
                </a:solidFill>
              </a:rPr>
              <a:t>indows Server 2000/2003,</a:t>
            </a:r>
            <a:r>
              <a:rPr lang="zh-CN" altLang="en-US" sz="1000" dirty="0" smtClean="0">
                <a:solidFill>
                  <a:srgbClr val="FF0000"/>
                </a:solidFill>
              </a:rPr>
              <a:t>一天最大会产生</a:t>
            </a:r>
            <a:r>
              <a:rPr lang="en-US" altLang="zh-CN" sz="1000" dirty="0" smtClean="0">
                <a:solidFill>
                  <a:srgbClr val="FF0000"/>
                </a:solidFill>
              </a:rPr>
              <a:t>2G</a:t>
            </a:r>
            <a:r>
              <a:rPr lang="zh-CN" altLang="en-US" sz="1000" dirty="0" smtClean="0">
                <a:solidFill>
                  <a:srgbClr val="FF0000"/>
                </a:solidFill>
              </a:rPr>
              <a:t>左右的资料，本地大概可以存一年的资料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653" y="999128"/>
            <a:ext cx="12429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</a:rPr>
              <a:t>Stage</a:t>
            </a:r>
            <a:r>
              <a:rPr lang="zh-CN" altLang="en-US" sz="1200" dirty="0" smtClean="0">
                <a:solidFill>
                  <a:srgbClr val="FF0000"/>
                </a:solidFill>
              </a:rPr>
              <a:t>：</a:t>
            </a:r>
            <a:r>
              <a:rPr lang="en-US" altLang="zh-CN" sz="1200" dirty="0" smtClean="0">
                <a:solidFill>
                  <a:srgbClr val="FF0000"/>
                </a:solidFill>
              </a:rPr>
              <a:t>FD, FG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460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PVERSION" val="5"/>
  <p:tag name="TPFULLVERSION" val="5.3.2.24"/>
  <p:tag name="PPTVERSION" val="14"/>
  <p:tag name="TPOS" val="2"/>
  <p:tag name="APLORISREVISION" val="9"/>
  <p:tag name="ISNEWSLIDENUMBER" val="True"/>
  <p:tag name="NEWNAMES" val="True"/>
  <p:tag name="THINKCELLPRESENTATIONDONOTDELETE" val="&lt;?xml version=&quot;1.0&quot; encoding=&quot;UTF-16&quot; standalone=&quot;yes&quot;?&gt;&lt;root reqver=&quot;24162&quot;&gt;&lt;version val=&quot;270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5&quot;&gt;&lt;elem m_fUsage=&quot;1.00000000000000000000E+00&quot;&gt;&lt;m_msothmcolidx val=&quot;0&quot;/&gt;&lt;m_rgb r=&quot;70&quot; g=&quot;AE&quot; b=&quot;0A&quot;/&gt;&lt;m_nBrightness tagver0=&quot;26206&quot; tagname0=&quot;m_nBrightnessUNRECOGNIZED&quot; val=&quot;0&quot;/&gt;&lt;/elem&gt;&lt;elem m_fUsage=&quot;9.00000000000000022204E-01&quot;&gt;&lt;m_msothmcolidx val=&quot;0&quot;/&gt;&lt;m_rgb r=&quot;7E&quot; g=&quot;C5&quot; b=&quot;0B&quot;/&gt;&lt;m_nBrightness tagver0=&quot;26206&quot; tagname0=&quot;m_nBrightnessUNRECOGNIZED&quot; val=&quot;0&quot;/&gt;&lt;/elem&gt;&lt;elem m_fUsage=&quot;8.10000000000000053291E-01&quot;&gt;&lt;m_msothmcolidx val=&quot;0&quot;/&gt;&lt;m_rgb r=&quot;82&quot; g=&quot;CB&quot; b=&quot;0B&quot;/&gt;&lt;m_nBrightness tagver0=&quot;26206&quot; tagname0=&quot;m_nBrightnessUNRECOGNIZED&quot; val=&quot;0&quot;/&gt;&lt;/elem&gt;&lt;elem m_fUsage=&quot;7.29000000000000092371E-01&quot;&gt;&lt;m_msothmcolidx val=&quot;0&quot;/&gt;&lt;m_rgb r=&quot;33&quot; g=&quot;AE&quot; b=&quot;B8&quot;/&gt;&lt;m_nBrightness tagver0=&quot;26206&quot; tagname0=&quot;m_nBrightnessUNRECOGNIZED&quot; val=&quot;0&quot;/&gt;&lt;/elem&gt;&lt;elem m_fUsage=&quot;7.21918138199084347129E-01&quot;&gt;&lt;m_msothmcolidx val=&quot;0&quot;/&gt;&lt;m_rgb r=&quot;66&quot; g=&quot;66&quot; b=&quot;66&quot;/&gt;&lt;m_nBrightness tagver0=&quot;26206&quot; tagname0=&quot;m_nBrightnessUNRECOGNIZED&quot; val=&quot;0&quot;/&gt;&lt;/elem&gt;&lt;elem m_fUsage=&quot;6.56100000000000127542E-01&quot;&gt;&lt;m_msothmcolidx val=&quot;0&quot;/&gt;&lt;m_rgb r=&quot;66&quot; g=&quot;9D&quot; b=&quot;C8&quot;/&gt;&lt;m_nBrightness tagver0=&quot;26206&quot; tagname0=&quot;m_nBrightnessUNRECOGNIZED&quot; val=&quot;0&quot;/&gt;&lt;/elem&gt;&lt;elem m_fUsage=&quot;5.90490000000000181402E-01&quot;&gt;&lt;m_msothmcolidx val=&quot;0&quot;/&gt;&lt;m_rgb r=&quot;47&quot; g=&quot;A6&quot; b=&quot;D2&quot;/&gt;&lt;m_nBrightness tagver0=&quot;26206&quot; tagname0=&quot;m_nBrightnessUNRECOGNIZED&quot; val=&quot;0&quot;/&gt;&lt;/elem&gt;&lt;elem m_fUsage=&quot;5.31441000000000163261E-01&quot;&gt;&lt;m_msothmcolidx val=&quot;0&quot;/&gt;&lt;m_rgb r=&quot;47&quot; g=&quot;B1&quot; b=&quot;78&quot;/&gt;&lt;m_nBrightness tagver0=&quot;26206&quot; tagname0=&quot;m_nBrightnessUNRECOGNIZED&quot; val=&quot;0&quot;/&gt;&lt;/elem&gt;&lt;elem m_fUsage=&quot;4.78296900000000135833E-01&quot;&gt;&lt;m_msothmcolidx val=&quot;0&quot;/&gt;&lt;m_rgb r=&quot;40&quot; g=&quot;AE&quot; b=&quot;73&quot;/&gt;&lt;m_nBrightness tagver0=&quot;26206&quot; tagname0=&quot;m_nBrightnessUNRECOGNIZED&quot; val=&quot;0&quot;/&gt;&lt;/elem&gt;&lt;elem m_fUsage=&quot;4.30467210000000155556E-01&quot;&gt;&lt;m_msothmcolidx val=&quot;0&quot;/&gt;&lt;m_rgb r=&quot;77&quot; g=&quot;96&quot; b=&quot;BB&quot;/&gt;&lt;m_nBrightness tagver0=&quot;26206&quot; tagname0=&quot;m_nBrightnessUNRECOGNIZED&quot; val=&quot;0&quot;/&gt;&lt;/elem&gt;&lt;elem m_fUsage=&quot;3.87420489000000145552E-01&quot;&gt;&lt;m_msothmcolidx val=&quot;0&quot;/&gt;&lt;m_rgb r=&quot;7A&quot; g=&quot;95&quot; b=&quot;BC&quot;/&gt;&lt;m_nBrightness tagver0=&quot;26206&quot; tagname0=&quot;m_nBrightnessUNRECOGNIZED&quot; val=&quot;0&quot;/&gt;&lt;/elem&gt;&lt;elem m_fUsage=&quot;3.48678440100000153201E-01&quot;&gt;&lt;m_msothmcolidx val=&quot;0&quot;/&gt;&lt;m_rgb r=&quot;52&quot; g=&quot;9E&quot; b=&quot;D4&quot;/&gt;&lt;m_nBrightness tagver0=&quot;26206&quot; tagname0=&quot;m_nBrightnessUNRECOGNIZED&quot; val=&quot;0&quot;/&gt;&lt;/elem&gt;&lt;elem m_fUsage=&quot;3.13810596090000171188E-01&quot;&gt;&lt;m_msothmcolidx val=&quot;0&quot;/&gt;&lt;m_rgb r=&quot;F2&quot; g=&quot;7F&quot; b=&quot;00&quot;/&gt;&lt;m_nBrightness tagver0=&quot;26206&quot; tagname0=&quot;m_nBrightnessUNRECOGNIZED&quot; val=&quot;0&quot;/&gt;&lt;/elem&gt;&lt;elem m_fUsage=&quot;2.28767924549610118801E-01&quot;&gt;&lt;m_msothmcolidx val=&quot;0&quot;/&gt;&lt;m_rgb r=&quot;CD&quot; g=&quot;20&quot; b=&quot;2C&quot;/&gt;&lt;m_nBrightness tagver0=&quot;26206&quot; tagname0=&quot;m_nBrightnessUNRECOGNIZED&quot; val=&quot;0&quot;/&gt;&lt;/elem&gt;&lt;elem m_fUsage=&quot;2.05891132094649098594E-01&quot;&gt;&lt;m_msothmcolidx val=&quot;0&quot;/&gt;&lt;m_rgb r=&quot;A3&quot; g=&quot;B3&quot; b=&quot;00&quot;/&gt;&lt;m_nBrightness tagver0=&quot;26206&quot; tagname0=&quot;m_nBrightnessUNRECOGNIZED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MTBTACCENT" val="Text2ColorBoldText"/>
  <p:tag name="PREVIOUSNAME" val="C:\Users\Denise Lee\Desktop\WT Presentation 0305 2019_vF.pptx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DIclIHRCayVKLsaRRY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yhuJcRsTJuDgzKSUDgj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FqWhhVSpGsg1uTGFju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heme/theme1.xml><?xml version="1.0" encoding="utf-8"?>
<a:theme xmlns:a="http://schemas.openxmlformats.org/drawingml/2006/main" name="WITN_CF">
  <a:themeElements>
    <a:clrScheme name="Custom">
      <a:dk1>
        <a:srgbClr val="000000"/>
      </a:dk1>
      <a:lt1>
        <a:srgbClr val="FFFFFF"/>
      </a:lt1>
      <a:dk2>
        <a:srgbClr val="046580"/>
      </a:dk2>
      <a:lt2>
        <a:srgbClr val="FFFFFF"/>
      </a:lt2>
      <a:accent1>
        <a:srgbClr val="BEE97A"/>
      </a:accent1>
      <a:accent2>
        <a:srgbClr val="7FC70B"/>
      </a:accent2>
      <a:accent3>
        <a:srgbClr val="00A199"/>
      </a:accent3>
      <a:accent4>
        <a:srgbClr val="046580"/>
      </a:accent4>
      <a:accent5>
        <a:srgbClr val="8B78B8"/>
      </a:accent5>
      <a:accent6>
        <a:srgbClr val="808080"/>
      </a:accent6>
      <a:hlink>
        <a:srgbClr val="00A199"/>
      </a:hlink>
      <a:folHlink>
        <a:srgbClr val="0465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noFill/>
        </a:ln>
      </a:spPr>
      <a:bodyPr rtlCol="0" anchor="ctr"/>
      <a:lstStyle>
        <a:defPPr algn="ctr">
          <a:defRPr sz="1600" b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">
        <a:dk1>
          <a:srgbClr val="000000"/>
        </a:dk1>
        <a:lt1>
          <a:srgbClr val="FFFFFF"/>
        </a:lt1>
        <a:dk2>
          <a:srgbClr val="046580"/>
        </a:dk2>
        <a:lt2>
          <a:srgbClr val="FFFFFF"/>
        </a:lt2>
        <a:accent1>
          <a:srgbClr val="BEE97A"/>
        </a:accent1>
        <a:accent2>
          <a:srgbClr val="7FC70B"/>
        </a:accent2>
        <a:accent3>
          <a:srgbClr val="00A199"/>
        </a:accent3>
        <a:accent4>
          <a:srgbClr val="046580"/>
        </a:accent4>
        <a:accent5>
          <a:srgbClr val="8B78B8"/>
        </a:accent5>
        <a:accent6>
          <a:srgbClr val="808080"/>
        </a:accent6>
        <a:hlink>
          <a:srgbClr val="00A199"/>
        </a:hlink>
        <a:folHlink>
          <a:srgbClr val="0465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TN_CF.potx" id="{85EAAC63-AE50-46F6-85AE-2AAC22EDEE60}" vid="{E47A8F2D-3E6E-437C-B6CE-37AF7C7D02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WITN_CF</Template>
  <TotalTime>0</TotalTime>
  <Words>834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Helvetica-Bold</vt:lpstr>
      <vt:lpstr>微軟正黑體</vt:lpstr>
      <vt:lpstr>Microsoft YaHei</vt:lpstr>
      <vt:lpstr>細明體</vt:lpstr>
      <vt:lpstr>新細明體</vt:lpstr>
      <vt:lpstr>Arial</vt:lpstr>
      <vt:lpstr>Wingdings</vt:lpstr>
      <vt:lpstr>WITN_CF</vt:lpstr>
      <vt:lpstr>think-cell Slide</vt:lpstr>
      <vt:lpstr>Wistron Technologies </vt:lpstr>
      <vt:lpstr>PowerPoint Presentation</vt:lpstr>
      <vt:lpstr>PowerPoint Presentation</vt:lpstr>
      <vt:lpstr>DIP AOI 资料路径</vt:lpstr>
      <vt:lpstr>Final AOI图片保存路径</vt:lpstr>
      <vt:lpstr>Final AOI图片保存路径</vt:lpstr>
      <vt:lpstr>Final AOI图片保存路径</vt:lpstr>
      <vt:lpstr>Final AOI图片保存路径</vt:lpstr>
      <vt:lpstr>AXI测试资料存储路径(5DX机型)</vt:lpstr>
      <vt:lpstr>AXI测试资料存储路径(7600SII机型)</vt:lpstr>
      <vt:lpstr>AXI测试资料存储路径(7600SIII机型)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2019-02-18T04:09:24Z</dcterms:created>
  <dcterms:modified xsi:type="dcterms:W3CDTF">2019-10-10T00:35:59Z</dcterms:modified>
  <dc:language/>
  <cp:version/>
</cp:coreProperties>
</file>