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147469984" r:id="rId2"/>
    <p:sldId id="2147469990" r:id="rId3"/>
    <p:sldId id="2147469991" r:id="rId4"/>
    <p:sldId id="2147470002" r:id="rId5"/>
    <p:sldId id="2147469993" r:id="rId6"/>
    <p:sldId id="326" r:id="rId7"/>
    <p:sldId id="2147470003" r:id="rId8"/>
    <p:sldId id="2147469995" r:id="rId9"/>
    <p:sldId id="214746999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B9A"/>
    <a:srgbClr val="D1EBFF"/>
    <a:srgbClr val="00B050"/>
    <a:srgbClr val="BDE3FF"/>
    <a:srgbClr val="E5DAF4"/>
    <a:srgbClr val="FFF2CC"/>
    <a:srgbClr val="BFBFBF"/>
    <a:srgbClr val="022151"/>
    <a:srgbClr val="011536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18E6B-21A5-4D70-9AAD-5E6849CD8DF0}" v="4" dt="2025-03-05T06:00:30.8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5B460-EA72-4A17-BFA4-4BA7AAE0083A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F1F94-4D34-4D55-8E77-0153A8148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06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A6FDC-FC8B-424F-A88B-78351E947C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3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上有字&#10;&#10;低可信度描述已自动生成">
            <a:extLst>
              <a:ext uri="{FF2B5EF4-FFF2-40B4-BE49-F238E27FC236}">
                <a16:creationId xmlns:a16="http://schemas.microsoft.com/office/drawing/2014/main" id="{5205D856-2C06-B433-DABD-5608842BF7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8A3852-166E-3313-F883-3D9E77D51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7825" y="1110457"/>
            <a:ext cx="6010275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5F13B2-0C6B-A00D-2CC8-A30FED0F8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7825" y="3590132"/>
            <a:ext cx="6010275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837CC3-F107-E3C6-2FA7-EC18F5E9C8E5}"/>
              </a:ext>
            </a:extLst>
          </p:cNvPr>
          <p:cNvSpPr/>
          <p:nvPr userDrawn="1"/>
        </p:nvSpPr>
        <p:spPr>
          <a:xfrm>
            <a:off x="0" y="0"/>
            <a:ext cx="10196423" cy="6858000"/>
          </a:xfrm>
          <a:prstGeom prst="rect">
            <a:avLst/>
          </a:prstGeom>
          <a:gradFill flip="none" rotWithShape="1">
            <a:gsLst>
              <a:gs pos="0">
                <a:srgbClr val="022151">
                  <a:alpha val="40000"/>
                  <a:lumMod val="100000"/>
                </a:srgbClr>
              </a:gs>
              <a:gs pos="48000">
                <a:srgbClr val="022151">
                  <a:alpha val="20000"/>
                </a:srgbClr>
              </a:gs>
              <a:gs pos="100000">
                <a:srgbClr val="022151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徽标, 公司名称&#10;&#10;描述已自动生成">
            <a:extLst>
              <a:ext uri="{FF2B5EF4-FFF2-40B4-BE49-F238E27FC236}">
                <a16:creationId xmlns:a16="http://schemas.microsoft.com/office/drawing/2014/main" id="{ACEAD485-7220-BB40-0C1E-220D1BF4F6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1" y="62322"/>
            <a:ext cx="1828800" cy="8434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91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57D28-8A8F-1E68-BEE8-6721FFBE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251AD-2441-F15C-D453-CD2FDDB48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67" y="1155940"/>
            <a:ext cx="11059063" cy="502920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4338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1851D-0540-B8D5-EEBF-99BDF4A8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3463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0E9B2-2F2B-3EDD-C54B-C63A38311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131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266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61B55-9834-71BC-5AC0-C1D43A25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6B546-6C71-FF12-947A-8D881CE87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467" y="1126886"/>
            <a:ext cx="5394385" cy="5075506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C018F-D949-8661-6CF2-AFABFB26A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1147" y="1126885"/>
            <a:ext cx="5394385" cy="507550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1696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A82BC-8FEF-9EB7-57FC-A137BB2F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626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56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424C257F-3690-4CD4-87F2-054B0571F7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2394EFD-75EA-4227-9F17-FEBA0D7B0C06}"/>
              </a:ext>
            </a:extLst>
          </p:cNvPr>
          <p:cNvCxnSpPr>
            <a:cxnSpLocks/>
            <a:stCxn id="6" idx="6"/>
            <a:endCxn id="7" idx="2"/>
          </p:cNvCxnSpPr>
          <p:nvPr userDrawn="1"/>
        </p:nvCxnSpPr>
        <p:spPr>
          <a:xfrm>
            <a:off x="645112" y="6304175"/>
            <a:ext cx="145572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8E1C49C7-B969-4482-AAF0-D7DA55316F5E}"/>
              </a:ext>
            </a:extLst>
          </p:cNvPr>
          <p:cNvSpPr/>
          <p:nvPr userDrawn="1"/>
        </p:nvSpPr>
        <p:spPr>
          <a:xfrm>
            <a:off x="526499" y="6244868"/>
            <a:ext cx="118613" cy="118613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AEE190-BB2C-4E55-9679-970645400667}"/>
              </a:ext>
            </a:extLst>
          </p:cNvPr>
          <p:cNvSpPr/>
          <p:nvPr userDrawn="1"/>
        </p:nvSpPr>
        <p:spPr>
          <a:xfrm>
            <a:off x="2100840" y="6244868"/>
            <a:ext cx="118613" cy="118613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899A675-0C6F-4FF2-A7C4-43288EC00ABF}"/>
              </a:ext>
            </a:extLst>
          </p:cNvPr>
          <p:cNvCxnSpPr>
            <a:cxnSpLocks/>
            <a:stCxn id="7" idx="6"/>
            <a:endCxn id="9" idx="2"/>
          </p:cNvCxnSpPr>
          <p:nvPr userDrawn="1"/>
        </p:nvCxnSpPr>
        <p:spPr>
          <a:xfrm>
            <a:off x="2219453" y="6304175"/>
            <a:ext cx="145572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77F914E5-096C-4C40-8F64-C1A6AA8ED3C0}"/>
              </a:ext>
            </a:extLst>
          </p:cNvPr>
          <p:cNvSpPr/>
          <p:nvPr userDrawn="1"/>
        </p:nvSpPr>
        <p:spPr>
          <a:xfrm>
            <a:off x="3675182" y="6244868"/>
            <a:ext cx="118613" cy="118613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1970CD0-0774-49D1-A8FE-A45065E8C582}"/>
              </a:ext>
            </a:extLst>
          </p:cNvPr>
          <p:cNvCxnSpPr>
            <a:cxnSpLocks/>
            <a:stCxn id="9" idx="6"/>
            <a:endCxn id="12" idx="2"/>
          </p:cNvCxnSpPr>
          <p:nvPr userDrawn="1"/>
        </p:nvCxnSpPr>
        <p:spPr>
          <a:xfrm>
            <a:off x="3793794" y="6304175"/>
            <a:ext cx="145572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5EDBE77-AEAC-4F98-B18D-B610EC1B5878}"/>
              </a:ext>
            </a:extLst>
          </p:cNvPr>
          <p:cNvCxnSpPr>
            <a:cxnSpLocks/>
            <a:stCxn id="12" idx="6"/>
            <a:endCxn id="13" idx="2"/>
          </p:cNvCxnSpPr>
          <p:nvPr userDrawn="1"/>
        </p:nvCxnSpPr>
        <p:spPr>
          <a:xfrm>
            <a:off x="5368136" y="6304175"/>
            <a:ext cx="145572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02168E2-873F-49B5-991E-F2938377C00B}"/>
              </a:ext>
            </a:extLst>
          </p:cNvPr>
          <p:cNvSpPr/>
          <p:nvPr userDrawn="1"/>
        </p:nvSpPr>
        <p:spPr>
          <a:xfrm>
            <a:off x="5249523" y="6244868"/>
            <a:ext cx="118613" cy="118613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8CBD90E-C308-43B4-987B-74E1C85B5891}"/>
              </a:ext>
            </a:extLst>
          </p:cNvPr>
          <p:cNvSpPr/>
          <p:nvPr userDrawn="1"/>
        </p:nvSpPr>
        <p:spPr>
          <a:xfrm>
            <a:off x="6823864" y="6244868"/>
            <a:ext cx="118613" cy="118613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C9F1E5F-659A-41EE-902D-E3B18980FA6F}"/>
              </a:ext>
            </a:extLst>
          </p:cNvPr>
          <p:cNvCxnSpPr>
            <a:cxnSpLocks/>
            <a:stCxn id="13" idx="6"/>
            <a:endCxn id="15" idx="2"/>
          </p:cNvCxnSpPr>
          <p:nvPr userDrawn="1"/>
        </p:nvCxnSpPr>
        <p:spPr>
          <a:xfrm>
            <a:off x="6942477" y="6304175"/>
            <a:ext cx="145572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51908AF-377D-4E88-9FCC-3A910546D48C}"/>
              </a:ext>
            </a:extLst>
          </p:cNvPr>
          <p:cNvSpPr/>
          <p:nvPr userDrawn="1"/>
        </p:nvSpPr>
        <p:spPr>
          <a:xfrm>
            <a:off x="8398206" y="6244868"/>
            <a:ext cx="118613" cy="118613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25E1001-89CA-44DA-8868-190C95BFC4DA}"/>
              </a:ext>
            </a:extLst>
          </p:cNvPr>
          <p:cNvCxnSpPr>
            <a:cxnSpLocks/>
            <a:stCxn id="15" idx="6"/>
            <a:endCxn id="18" idx="2"/>
          </p:cNvCxnSpPr>
          <p:nvPr userDrawn="1"/>
        </p:nvCxnSpPr>
        <p:spPr>
          <a:xfrm>
            <a:off x="8516818" y="6304175"/>
            <a:ext cx="145572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0741332-7A2D-4687-AEB4-E23CBDB1C2F7}"/>
              </a:ext>
            </a:extLst>
          </p:cNvPr>
          <p:cNvCxnSpPr>
            <a:cxnSpLocks/>
            <a:stCxn id="18" idx="6"/>
            <a:endCxn id="19" idx="2"/>
          </p:cNvCxnSpPr>
          <p:nvPr userDrawn="1"/>
        </p:nvCxnSpPr>
        <p:spPr>
          <a:xfrm>
            <a:off x="10091160" y="6304175"/>
            <a:ext cx="145572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0A681A04-77AE-4D44-B895-BB6184FCF952}"/>
              </a:ext>
            </a:extLst>
          </p:cNvPr>
          <p:cNvSpPr/>
          <p:nvPr userDrawn="1"/>
        </p:nvSpPr>
        <p:spPr>
          <a:xfrm>
            <a:off x="9972547" y="6244868"/>
            <a:ext cx="118613" cy="118613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04256C9-3DA9-45DF-BA83-1A51DDE1DB2E}"/>
              </a:ext>
            </a:extLst>
          </p:cNvPr>
          <p:cNvSpPr/>
          <p:nvPr userDrawn="1"/>
        </p:nvSpPr>
        <p:spPr>
          <a:xfrm>
            <a:off x="11546888" y="6244868"/>
            <a:ext cx="118613" cy="118613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497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6331" y="6403151"/>
            <a:ext cx="8636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489" y="6403151"/>
            <a:ext cx="533380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19667" y="235868"/>
            <a:ext cx="10752667" cy="802800"/>
          </a:xfrm>
          <a:prstGeom prst="rect">
            <a:avLst/>
          </a:prstGeom>
        </p:spPr>
        <p:txBody>
          <a:bodyPr tIns="126000" anchor="t" anchorCtr="0"/>
          <a:lstStyle>
            <a:lvl1pPr algn="ctr">
              <a:lnSpc>
                <a:spcPct val="120000"/>
              </a:lnSpc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1889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5AAD5ADB-1509-E7B0-3D60-9A727654293C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11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手机屏幕的截图&#10;&#10;中度可信度描述已自动生成">
            <a:extLst>
              <a:ext uri="{FF2B5EF4-FFF2-40B4-BE49-F238E27FC236}">
                <a16:creationId xmlns:a16="http://schemas.microsoft.com/office/drawing/2014/main" id="{CB2B6FAF-37C2-4E27-3590-CAAFCB47F0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11900"/>
            <a:ext cx="1518249" cy="5805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 descr="手机屏幕的截图&#10;&#10;中度可信度描述已自动生成">
            <a:extLst>
              <a:ext uri="{FF2B5EF4-FFF2-40B4-BE49-F238E27FC236}">
                <a16:creationId xmlns:a16="http://schemas.microsoft.com/office/drawing/2014/main" id="{7B54B6D4-7203-61DB-506C-8AE59FDCAE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59678" y="0"/>
            <a:ext cx="1332322" cy="627062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8E06D0-4B61-7684-3E40-10463242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68" y="365125"/>
            <a:ext cx="11059064" cy="627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EA458-E6A0-C970-C7D6-EF276455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468" y="1144138"/>
            <a:ext cx="11059064" cy="5049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2500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6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30238" indent="-268288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82663" indent="-2667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6200" indent="-268288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98625" indent="-2667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îṣḷïďê">
            <a:extLst>
              <a:ext uri="{FF2B5EF4-FFF2-40B4-BE49-F238E27FC236}">
                <a16:creationId xmlns:a16="http://schemas.microsoft.com/office/drawing/2014/main" id="{CA5E8420-48A7-5554-726D-C6B36F6491A6}"/>
              </a:ext>
            </a:extLst>
          </p:cNvPr>
          <p:cNvGrpSpPr/>
          <p:nvPr/>
        </p:nvGrpSpPr>
        <p:grpSpPr>
          <a:xfrm>
            <a:off x="1686033" y="2739962"/>
            <a:ext cx="9222844" cy="939954"/>
            <a:chOff x="4063536" y="3021215"/>
            <a:chExt cx="5931364" cy="1100685"/>
          </a:xfrm>
        </p:grpSpPr>
        <p:sp>
          <p:nvSpPr>
            <p:cNvPr id="25" name="íṧ1îḍé">
              <a:extLst>
                <a:ext uri="{FF2B5EF4-FFF2-40B4-BE49-F238E27FC236}">
                  <a16:creationId xmlns:a16="http://schemas.microsoft.com/office/drawing/2014/main" id="{B3CA2EA0-93C9-B75C-4F22-EDAD381CFE66}"/>
                </a:ext>
              </a:extLst>
            </p:cNvPr>
            <p:cNvSpPr/>
            <p:nvPr/>
          </p:nvSpPr>
          <p:spPr>
            <a:xfrm>
              <a:off x="4635894" y="3021215"/>
              <a:ext cx="5359006" cy="984885"/>
            </a:xfrm>
            <a:prstGeom prst="roundRect">
              <a:avLst>
                <a:gd name="adj" fmla="val 4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íSḷidé">
              <a:extLst>
                <a:ext uri="{FF2B5EF4-FFF2-40B4-BE49-F238E27FC236}">
                  <a16:creationId xmlns:a16="http://schemas.microsoft.com/office/drawing/2014/main" id="{DE6FDFCC-427E-4C2C-B0DE-6742D28E095A}"/>
                </a:ext>
              </a:extLst>
            </p:cNvPr>
            <p:cNvSpPr/>
            <p:nvPr/>
          </p:nvSpPr>
          <p:spPr>
            <a:xfrm flipH="1">
              <a:off x="4063536" y="3021215"/>
              <a:ext cx="1344539" cy="1100685"/>
            </a:xfrm>
            <a:prstGeom prst="round2DiagRect">
              <a:avLst>
                <a:gd name="adj1" fmla="val 40000"/>
                <a:gd name="adj2" fmla="val 0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01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84A0E80B-83A9-40F5-8776-4E237282A64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4" imgW="395" imgH="396" progId="TCLayout.ActiveDocument.1">
                  <p:embed/>
                </p:oleObj>
              </mc:Choice>
              <mc:Fallback>
                <p:oleObj name="think-cell 幻灯片" r:id="rId4" imgW="395" imgH="396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84A0E80B-83A9-40F5-8776-4E237282A6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6EE3241A-AA9D-4C41-B723-5E4ADF7A9CAC}"/>
              </a:ext>
            </a:extLst>
          </p:cNvPr>
          <p:cNvSpPr/>
          <p:nvPr/>
        </p:nvSpPr>
        <p:spPr>
          <a:xfrm>
            <a:off x="3851371" y="2739963"/>
            <a:ext cx="7057504" cy="864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JhengHei UI" panose="020B0604030504040204" pitchFamily="34" charset="-120"/>
              </a:rPr>
              <a:t>DART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JhengHei UI" panose="020B0604030504040204" pitchFamily="34" charset="-120"/>
              </a:rPr>
              <a:t>项目介绍及模型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JhengHei UI" panose="020B0604030504040204" pitchFamily="34" charset="-120"/>
              </a:rPr>
              <a:t>建立交付</a:t>
            </a:r>
          </a:p>
        </p:txBody>
      </p:sp>
    </p:spTree>
    <p:extLst>
      <p:ext uri="{BB962C8B-B14F-4D97-AF65-F5344CB8AC3E}">
        <p14:creationId xmlns:p14="http://schemas.microsoft.com/office/powerpoint/2010/main" val="404843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1">
            <a:extLst>
              <a:ext uri="{FF2B5EF4-FFF2-40B4-BE49-F238E27FC236}">
                <a16:creationId xmlns:a16="http://schemas.microsoft.com/office/drawing/2014/main" id="{AC776D19-EBAD-47EC-9BF2-CFA8732A30B6}"/>
              </a:ext>
            </a:extLst>
          </p:cNvPr>
          <p:cNvSpPr txBox="1">
            <a:spLocks/>
          </p:cNvSpPr>
          <p:nvPr/>
        </p:nvSpPr>
        <p:spPr>
          <a:xfrm>
            <a:off x="542985" y="-48102"/>
            <a:ext cx="11226800" cy="387799"/>
          </a:xfrm>
          <a:prstGeom prst="rect">
            <a:avLst/>
          </a:prstGeom>
        </p:spPr>
        <p:txBody>
          <a:bodyPr/>
          <a:lstStyle>
            <a:lvl1pPr algn="l" defTabSz="9140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0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370C1693-ED97-40AD-B399-304F2B464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92" y="1543285"/>
            <a:ext cx="4744833" cy="2675032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89EF31F0-88BF-41D4-AD25-F1913102132E}"/>
              </a:ext>
            </a:extLst>
          </p:cNvPr>
          <p:cNvSpPr txBox="1"/>
          <p:nvPr/>
        </p:nvSpPr>
        <p:spPr>
          <a:xfrm>
            <a:off x="870372" y="4296386"/>
            <a:ext cx="4814435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marR="0" lvl="0" indent="-1746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将尽量多风险因素纳入，通过机器学习的逆向数据库分析构建风险预测模型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提供统一的风险评估标准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，指导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个体化诱导策略的制定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607FB7-0420-6EB2-2A6A-15490F689DA6}"/>
              </a:ext>
            </a:extLst>
          </p:cNvPr>
          <p:cNvGrpSpPr/>
          <p:nvPr/>
        </p:nvGrpSpPr>
        <p:grpSpPr>
          <a:xfrm>
            <a:off x="6880999" y="1688321"/>
            <a:ext cx="4201002" cy="2647140"/>
            <a:chOff x="7448364" y="1455820"/>
            <a:chExt cx="2848638" cy="1794987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06AEFD7-1080-4B59-A281-9AAF18E9F465}"/>
                </a:ext>
              </a:extLst>
            </p:cNvPr>
            <p:cNvSpPr txBox="1"/>
            <p:nvPr/>
          </p:nvSpPr>
          <p:spPr>
            <a:xfrm>
              <a:off x="7448364" y="1458922"/>
              <a:ext cx="146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AR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4A85C5F-3B23-4708-A21A-C08A4B6D2FE6}"/>
                </a:ext>
              </a:extLst>
            </p:cNvPr>
            <p:cNvSpPr txBox="1"/>
            <p:nvPr/>
          </p:nvSpPr>
          <p:spPr>
            <a:xfrm>
              <a:off x="8082382" y="2376652"/>
              <a:ext cx="8129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8-10%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77E1B73-F210-43FB-B4A2-F62718792078}"/>
                </a:ext>
              </a:extLst>
            </p:cNvPr>
            <p:cNvSpPr/>
            <p:nvPr/>
          </p:nvSpPr>
          <p:spPr>
            <a:xfrm>
              <a:off x="7538460" y="2116558"/>
              <a:ext cx="7120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15-20%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92" name="图形 91" descr="箭头右旋">
              <a:extLst>
                <a:ext uri="{FF2B5EF4-FFF2-40B4-BE49-F238E27FC236}">
                  <a16:creationId xmlns:a16="http://schemas.microsoft.com/office/drawing/2014/main" id="{7E9EAD64-881A-4148-806A-A52C40271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2565" y="1691227"/>
              <a:ext cx="521252" cy="419479"/>
            </a:xfrm>
            <a:prstGeom prst="rect">
              <a:avLst/>
            </a:prstGeom>
          </p:spPr>
        </p:pic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82916872-B0DA-4850-8AE5-EC54766DC2E8}"/>
                </a:ext>
              </a:extLst>
            </p:cNvPr>
            <p:cNvSpPr txBox="1"/>
            <p:nvPr/>
          </p:nvSpPr>
          <p:spPr>
            <a:xfrm>
              <a:off x="8827104" y="1455820"/>
              <a:ext cx="146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DGF</a:t>
              </a:r>
            </a:p>
          </p:txBody>
        </p:sp>
        <p:pic>
          <p:nvPicPr>
            <p:cNvPr id="94" name="图形 93" descr="箭头右旋">
              <a:extLst>
                <a:ext uri="{FF2B5EF4-FFF2-40B4-BE49-F238E27FC236}">
                  <a16:creationId xmlns:a16="http://schemas.microsoft.com/office/drawing/2014/main" id="{EDFB6F75-6A09-48B0-8D5C-94E7A2403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63090" y="1956455"/>
              <a:ext cx="521252" cy="419479"/>
            </a:xfrm>
            <a:prstGeom prst="rect">
              <a:avLst/>
            </a:prstGeom>
          </p:spPr>
        </p:pic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AF4B7750-363F-4FFD-BB78-7F426B15F769}"/>
                </a:ext>
              </a:extLst>
            </p:cNvPr>
            <p:cNvGrpSpPr/>
            <p:nvPr/>
          </p:nvGrpSpPr>
          <p:grpSpPr>
            <a:xfrm>
              <a:off x="7513679" y="2109240"/>
              <a:ext cx="2732667" cy="1141567"/>
              <a:chOff x="8519054" y="1999694"/>
              <a:chExt cx="2732667" cy="863058"/>
            </a:xfrm>
          </p:grpSpPr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220BB50E-44D2-4C0A-9A53-4B3A7019BD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19054" y="2587344"/>
                <a:ext cx="273266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A9ADF94F-4F20-4303-A3BB-AD18B66AC682}"/>
                  </a:ext>
                </a:extLst>
              </p:cNvPr>
              <p:cNvSpPr txBox="1"/>
              <p:nvPr/>
            </p:nvSpPr>
            <p:spPr>
              <a:xfrm>
                <a:off x="8550374" y="2601142"/>
                <a:ext cx="6989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China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364ABD6-135E-4A8D-A17D-8188BAF8D972}"/>
                  </a:ext>
                </a:extLst>
              </p:cNvPr>
              <p:cNvSpPr txBox="1"/>
              <p:nvPr/>
            </p:nvSpPr>
            <p:spPr>
              <a:xfrm>
                <a:off x="9152888" y="2601142"/>
                <a:ext cx="6989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US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CD6EB52-DF2F-4CAF-BBEE-2FEA7F927B28}"/>
                  </a:ext>
                </a:extLst>
              </p:cNvPr>
              <p:cNvSpPr txBox="1"/>
              <p:nvPr/>
            </p:nvSpPr>
            <p:spPr>
              <a:xfrm>
                <a:off x="9949839" y="2601142"/>
                <a:ext cx="6989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China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6FD07C6B-B163-442F-9A89-B16DE285B756}"/>
                  </a:ext>
                </a:extLst>
              </p:cNvPr>
              <p:cNvSpPr txBox="1"/>
              <p:nvPr/>
            </p:nvSpPr>
            <p:spPr>
              <a:xfrm>
                <a:off x="10552353" y="2601142"/>
                <a:ext cx="6989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US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F97DA2BB-995B-4A37-BB42-5CE9FC1D0020}"/>
                  </a:ext>
                </a:extLst>
              </p:cNvPr>
              <p:cNvSpPr/>
              <p:nvPr/>
            </p:nvSpPr>
            <p:spPr>
              <a:xfrm>
                <a:off x="8648346" y="2220686"/>
                <a:ext cx="471886" cy="36665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20EF93A6-2085-4729-B220-0340D6AA88E7}"/>
                  </a:ext>
                </a:extLst>
              </p:cNvPr>
              <p:cNvSpPr/>
              <p:nvPr/>
            </p:nvSpPr>
            <p:spPr>
              <a:xfrm>
                <a:off x="9266434" y="2398210"/>
                <a:ext cx="471886" cy="189134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0DF66F54-236F-4593-B2AF-14997E5B8FDD}"/>
                  </a:ext>
                </a:extLst>
              </p:cNvPr>
              <p:cNvSpPr/>
              <p:nvPr/>
            </p:nvSpPr>
            <p:spPr>
              <a:xfrm>
                <a:off x="10063385" y="1999694"/>
                <a:ext cx="471886" cy="5876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6AD3D70A-078F-4DC2-BE9A-0B1EB3EF30A7}"/>
                  </a:ext>
                </a:extLst>
              </p:cNvPr>
              <p:cNvSpPr/>
              <p:nvPr/>
            </p:nvSpPr>
            <p:spPr>
              <a:xfrm>
                <a:off x="10665899" y="2163845"/>
                <a:ext cx="471886" cy="4235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042A169-1EB0-4236-B7E2-7EF88C18A5C6}"/>
                </a:ext>
              </a:extLst>
            </p:cNvPr>
            <p:cNvSpPr txBox="1"/>
            <p:nvPr/>
          </p:nvSpPr>
          <p:spPr>
            <a:xfrm>
              <a:off x="9484095" y="2067571"/>
              <a:ext cx="8129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18-20%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EEACF107-E53D-4B1E-A960-9CE9A8327553}"/>
                </a:ext>
              </a:extLst>
            </p:cNvPr>
            <p:cNvSpPr/>
            <p:nvPr/>
          </p:nvSpPr>
          <p:spPr>
            <a:xfrm>
              <a:off x="8940174" y="1840135"/>
              <a:ext cx="7120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20-25%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415F657-F8C2-4D28-B6E2-737D1AA94937}"/>
              </a:ext>
            </a:extLst>
          </p:cNvPr>
          <p:cNvSpPr txBox="1"/>
          <p:nvPr/>
        </p:nvSpPr>
        <p:spPr>
          <a:xfrm>
            <a:off x="6727587" y="4296386"/>
            <a:ext cx="3248324" cy="66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提升肾移植的整体疗效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7800" marR="0" lvl="0" indent="-1778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优化肾移植患者的个体化治疗策略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630828-ED6C-5755-11EE-94FA7FB0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DART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：建立肾移植风险预测模型，改善患者移植结局</a:t>
            </a:r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41ECC9E-94B5-6CC7-3ECA-D60E6E333F8A}"/>
              </a:ext>
            </a:extLst>
          </p:cNvPr>
          <p:cNvSpPr/>
          <p:nvPr/>
        </p:nvSpPr>
        <p:spPr>
          <a:xfrm>
            <a:off x="5874674" y="2553457"/>
            <a:ext cx="595223" cy="627063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73DDD3E-BA11-F637-9509-9779D3A574D7}"/>
              </a:ext>
            </a:extLst>
          </p:cNvPr>
          <p:cNvSpPr/>
          <p:nvPr/>
        </p:nvSpPr>
        <p:spPr>
          <a:xfrm>
            <a:off x="6737311" y="1560537"/>
            <a:ext cx="4537409" cy="2592000"/>
          </a:xfrm>
          <a:prstGeom prst="roundRect">
            <a:avLst>
              <a:gd name="adj" fmla="val 6324"/>
            </a:avLst>
          </a:prstGeom>
          <a:noFill/>
          <a:ln w="28575">
            <a:solidFill>
              <a:srgbClr val="365B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30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2420F-BA42-6AAA-5F5D-F9CEAB51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DART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项目开发进度</a:t>
            </a:r>
            <a:endParaRPr lang="zh-CN" altLang="en-US" dirty="0"/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9C5C8E42-BCFB-8040-E1E5-EAF4B5606FE9}"/>
              </a:ext>
            </a:extLst>
          </p:cNvPr>
          <p:cNvSpPr txBox="1"/>
          <p:nvPr/>
        </p:nvSpPr>
        <p:spPr>
          <a:xfrm>
            <a:off x="1853389" y="1412998"/>
            <a:ext cx="158417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阶段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 Q1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~Q4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940F4DF-9F89-5E9A-5546-1B92B5F6F088}"/>
              </a:ext>
            </a:extLst>
          </p:cNvPr>
          <p:cNvSpPr/>
          <p:nvPr/>
        </p:nvSpPr>
        <p:spPr>
          <a:xfrm>
            <a:off x="1208527" y="2083540"/>
            <a:ext cx="2679891" cy="7428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概念验证</a:t>
            </a:r>
            <a:endParaRPr kumimoji="0" lang="en-US" altLang="zh-CN" sz="1600" b="1" i="0" u="none" strike="noStrike" kern="1200" cap="none" spc="-5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25000"/>
              </a:lnSpc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建立算法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图形 37" descr="灯泡和齿轮">
            <a:extLst>
              <a:ext uri="{FF2B5EF4-FFF2-40B4-BE49-F238E27FC236}">
                <a16:creationId xmlns:a16="http://schemas.microsoft.com/office/drawing/2014/main" id="{52152DEE-5483-FC33-844A-2CC78F1B1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630" y="1411679"/>
            <a:ext cx="595109" cy="595109"/>
          </a:xfrm>
          <a:prstGeom prst="rect">
            <a:avLst/>
          </a:prstGeom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2F0D885-A292-27DF-CD54-26FC893211DA}"/>
              </a:ext>
            </a:extLst>
          </p:cNvPr>
          <p:cNvSpPr/>
          <p:nvPr/>
        </p:nvSpPr>
        <p:spPr>
          <a:xfrm>
            <a:off x="1208528" y="2980184"/>
            <a:ext cx="2679890" cy="2464818"/>
          </a:xfrm>
          <a:prstGeom prst="roundRect">
            <a:avLst>
              <a:gd name="adj" fmla="val 5746"/>
            </a:avLst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概念验证</a:t>
            </a:r>
            <a:endParaRPr kumimoji="0" lang="en-US" altLang="zh-CN" sz="1600" b="1" i="0" u="none" strike="noStrike" kern="1200" cap="none" spc="-5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25000"/>
              </a:lnSpc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建立算法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FEB326A-3B66-DD6F-7E63-C2F633A7CD48}"/>
              </a:ext>
            </a:extLst>
          </p:cNvPr>
          <p:cNvSpPr txBox="1"/>
          <p:nvPr/>
        </p:nvSpPr>
        <p:spPr>
          <a:xfrm>
            <a:off x="1278292" y="3059070"/>
            <a:ext cx="2520002" cy="230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数据来源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个既往完成的登记研究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例患者数据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主要成果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4625" indent="-174625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46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个风险因素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4625" indent="-174625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预测精度 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72%</a:t>
            </a:r>
            <a:endParaRPr lang="zh-CN" altLang="en-US" sz="1600" b="1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C58EFEC-1C72-0BD6-FB99-148946306E8B}"/>
              </a:ext>
            </a:extLst>
          </p:cNvPr>
          <p:cNvGrpSpPr/>
          <p:nvPr/>
        </p:nvGrpSpPr>
        <p:grpSpPr>
          <a:xfrm>
            <a:off x="4575746" y="1411679"/>
            <a:ext cx="6333563" cy="4189722"/>
            <a:chOff x="4575746" y="1411679"/>
            <a:chExt cx="6333563" cy="4189722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C55D72CD-7C23-C040-947D-C87BD81E2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144" y="1801867"/>
              <a:ext cx="6043164" cy="3254266"/>
            </a:xfrm>
            <a:prstGeom prst="rect">
              <a:avLst/>
            </a:prstGeom>
          </p:spPr>
        </p:pic>
        <p:sp>
          <p:nvSpPr>
            <p:cNvPr id="56" name="文本框 18">
              <a:extLst>
                <a:ext uri="{FF2B5EF4-FFF2-40B4-BE49-F238E27FC236}">
                  <a16:creationId xmlns:a16="http://schemas.microsoft.com/office/drawing/2014/main" id="{0967DC24-EA23-FE6A-B515-2DFAF803BE65}"/>
                </a:ext>
              </a:extLst>
            </p:cNvPr>
            <p:cNvSpPr txBox="1"/>
            <p:nvPr/>
          </p:nvSpPr>
          <p:spPr>
            <a:xfrm>
              <a:off x="4627144" y="1411679"/>
              <a:ext cx="6282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charset="-122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charset="-122"/>
                  <a:cs typeface="+mn-cs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charset="-122"/>
                  <a:cs typeface="+mn-cs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charset="-122"/>
                  <a:cs typeface="+mn-cs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charset="-122"/>
                  <a:cs typeface="+mn-cs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90204" pitchFamily="34" charset="0"/>
                  <a:ea typeface="宋体" charset="-122"/>
                  <a:cs typeface="+mn-cs"/>
                </a:defRPr>
              </a:lvl9pPr>
            </a:lstStyle>
            <a:p>
              <a:pPr marL="0" marR="0" lvl="0" indent="0" algn="l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使用现有研究数据和机器学习的逆向数据库分析构建风险预测模型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F114EE3-4D6D-17AF-4563-75EE51AA9E02}"/>
                </a:ext>
              </a:extLst>
            </p:cNvPr>
            <p:cNvSpPr txBox="1"/>
            <p:nvPr/>
          </p:nvSpPr>
          <p:spPr>
            <a:xfrm>
              <a:off x="4575746" y="4900825"/>
              <a:ext cx="6094562" cy="7005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7800" marR="0" lvl="0" indent="-1778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初版模型预测准确率</a:t>
              </a: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&gt;72%</a:t>
              </a: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，同时发现模型稳定性良好</a:t>
              </a:r>
              <a:endPara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177800" marR="0" lvl="0" indent="-1778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POC</a:t>
              </a: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结果证实风险预测模型的可行性，提示进一步开发的前景</a:t>
              </a:r>
              <a:endPara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025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80C5-544D-B085-FF87-A796F91E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概念验证阶段纳入的</a:t>
            </a:r>
            <a:r>
              <a:rPr lang="en-US" altLang="zh-CN" dirty="0"/>
              <a:t>46</a:t>
            </a:r>
            <a:r>
              <a:rPr lang="zh-CN" altLang="en-US" dirty="0"/>
              <a:t>个因素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9FCD4EF-1F75-C001-3FB1-0EE77CEB7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8210"/>
              </p:ext>
            </p:extLst>
          </p:nvPr>
        </p:nvGraphicFramePr>
        <p:xfrm>
          <a:off x="364464" y="1494204"/>
          <a:ext cx="10376139" cy="39151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611647">
                  <a:extLst>
                    <a:ext uri="{9D8B030D-6E8A-4147-A177-3AD203B41FA5}">
                      <a16:colId xmlns:a16="http://schemas.microsoft.com/office/drawing/2014/main" val="557496490"/>
                    </a:ext>
                  </a:extLst>
                </a:gridCol>
                <a:gridCol w="7764492">
                  <a:extLst>
                    <a:ext uri="{9D8B030D-6E8A-4147-A177-3AD203B41FA5}">
                      <a16:colId xmlns:a16="http://schemas.microsoft.com/office/drawing/2014/main" val="3655182076"/>
                    </a:ext>
                  </a:extLst>
                </a:gridCol>
              </a:tblGrid>
              <a:tr h="1424538">
                <a:tc>
                  <a:txBody>
                    <a:bodyPr/>
                    <a:lstStyle/>
                    <a:p>
                      <a:pPr marL="715963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icrosoft JhengHei UI" panose="020B0604030504040204" pitchFamily="34" charset="-120"/>
                      </a:endParaRPr>
                    </a:p>
                    <a:p>
                      <a:pPr marL="715963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供者相关因素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年龄、性别、体重、身高、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BMI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、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ABO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血型、死亡原因、心肺复苏史、是否有糖尿病、是否有高血压、是否有心血管疾病、捐献前尿量、捐献前终末肌酐水平、捐献前血清钠水平、捐献前血清钾水平、捐献前血尿素氮水平、捐献前总胆红素、捐献前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ALT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、捐献前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AST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、是否应用血管活性药物、供者捐献前低血压时间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微软雅黑" panose="020B0503020204020204" pitchFamily="34" charset="-122"/>
                        <a:sym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128800"/>
                  </a:ext>
                </a:extLst>
              </a:tr>
              <a:tr h="1339749">
                <a:tc>
                  <a:txBody>
                    <a:bodyPr/>
                    <a:lstStyle/>
                    <a:p>
                      <a:pPr marL="715963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icrosoft JhengHei UI" panose="020B0604030504040204" pitchFamily="34" charset="-120"/>
                      </a:endParaRPr>
                    </a:p>
                    <a:p>
                      <a:pPr marL="715963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受者相关因素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年龄、性别、体重、身高、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BMI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、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ABO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血型、是否透析、血液透析时长、腹膜透析市场、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PRA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水平、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HLA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错配数量、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DSA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、原发病、是否糖耐量异常、是否患有糖尿病、是否患有高血压、是否患有心血管疾病、是否有恶性肿瘤病史、受否患有高脂血症、是否有乙型肝炎病毒感染。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微软雅黑" panose="020B0503020204020204" pitchFamily="34" charset="-122"/>
                        <a:sym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946089"/>
                  </a:ext>
                </a:extLst>
              </a:tr>
              <a:tr h="1150866">
                <a:tc>
                  <a:txBody>
                    <a:bodyPr/>
                    <a:lstStyle/>
                    <a:p>
                      <a:pPr marL="715963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icrosoft JhengHei UI" panose="020B0604030504040204" pitchFamily="34" charset="-120"/>
                      </a:endParaRPr>
                    </a:p>
                    <a:p>
                      <a:pPr marL="715963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移植肾相关因素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冷缺血时间、热缺血时间、功能性热缺血时间、是否应用过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Lifepor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、器官捐献类型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微软雅黑" panose="020B0503020204020204" pitchFamily="34" charset="-122"/>
                        <a:sym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666721"/>
                  </a:ext>
                </a:extLst>
              </a:tr>
            </a:tbl>
          </a:graphicData>
        </a:graphic>
      </p:graphicFrame>
      <p:sp>
        <p:nvSpPr>
          <p:cNvPr id="5" name="two-kidneys_73772">
            <a:extLst>
              <a:ext uri="{FF2B5EF4-FFF2-40B4-BE49-F238E27FC236}">
                <a16:creationId xmlns:a16="http://schemas.microsoft.com/office/drawing/2014/main" id="{20F72D94-30C3-3B98-7A3A-F0ABBA77D280}"/>
              </a:ext>
            </a:extLst>
          </p:cNvPr>
          <p:cNvSpPr/>
          <p:nvPr/>
        </p:nvSpPr>
        <p:spPr>
          <a:xfrm>
            <a:off x="1709830" y="4348280"/>
            <a:ext cx="609685" cy="484200"/>
          </a:xfrm>
          <a:custGeom>
            <a:avLst/>
            <a:gdLst>
              <a:gd name="T0" fmla="*/ 1907 w 2520"/>
              <a:gd name="T1" fmla="*/ 8 h 2005"/>
              <a:gd name="T2" fmla="*/ 1824 w 2520"/>
              <a:gd name="T3" fmla="*/ 0 h 2005"/>
              <a:gd name="T4" fmla="*/ 1477 w 2520"/>
              <a:gd name="T5" fmla="*/ 313 h 2005"/>
              <a:gd name="T6" fmla="*/ 1590 w 2520"/>
              <a:gd name="T7" fmla="*/ 711 h 2005"/>
              <a:gd name="T8" fmla="*/ 1604 w 2520"/>
              <a:gd name="T9" fmla="*/ 720 h 2005"/>
              <a:gd name="T10" fmla="*/ 1635 w 2520"/>
              <a:gd name="T11" fmla="*/ 740 h 2005"/>
              <a:gd name="T12" fmla="*/ 1646 w 2520"/>
              <a:gd name="T13" fmla="*/ 748 h 2005"/>
              <a:gd name="T14" fmla="*/ 1360 w 2520"/>
              <a:gd name="T15" fmla="*/ 1256 h 2005"/>
              <a:gd name="T16" fmla="*/ 1360 w 2520"/>
              <a:gd name="T17" fmla="*/ 1828 h 2005"/>
              <a:gd name="T18" fmla="*/ 1538 w 2520"/>
              <a:gd name="T19" fmla="*/ 2005 h 2005"/>
              <a:gd name="T20" fmla="*/ 1716 w 2520"/>
              <a:gd name="T21" fmla="*/ 1827 h 2005"/>
              <a:gd name="T22" fmla="*/ 1716 w 2520"/>
              <a:gd name="T23" fmla="*/ 1740 h 2005"/>
              <a:gd name="T24" fmla="*/ 1886 w 2520"/>
              <a:gd name="T25" fmla="*/ 1774 h 2005"/>
              <a:gd name="T26" fmla="*/ 1912 w 2520"/>
              <a:gd name="T27" fmla="*/ 1773 h 2005"/>
              <a:gd name="T28" fmla="*/ 2489 w 2520"/>
              <a:gd name="T29" fmla="*/ 848 h 2005"/>
              <a:gd name="T30" fmla="*/ 1907 w 2520"/>
              <a:gd name="T31" fmla="*/ 8 h 2005"/>
              <a:gd name="T32" fmla="*/ 1609 w 2520"/>
              <a:gd name="T33" fmla="*/ 1252 h 2005"/>
              <a:gd name="T34" fmla="*/ 1527 w 2520"/>
              <a:gd name="T35" fmla="*/ 1381 h 2005"/>
              <a:gd name="T36" fmla="*/ 1582 w 2520"/>
              <a:gd name="T37" fmla="*/ 1632 h 2005"/>
              <a:gd name="T38" fmla="*/ 1582 w 2520"/>
              <a:gd name="T39" fmla="*/ 1827 h 2005"/>
              <a:gd name="T40" fmla="*/ 1538 w 2520"/>
              <a:gd name="T41" fmla="*/ 1872 h 2005"/>
              <a:gd name="T42" fmla="*/ 1493 w 2520"/>
              <a:gd name="T43" fmla="*/ 1827 h 2005"/>
              <a:gd name="T44" fmla="*/ 1494 w 2520"/>
              <a:gd name="T45" fmla="*/ 1257 h 2005"/>
              <a:gd name="T46" fmla="*/ 1733 w 2520"/>
              <a:gd name="T47" fmla="*/ 857 h 2005"/>
              <a:gd name="T48" fmla="*/ 1744 w 2520"/>
              <a:gd name="T49" fmla="*/ 852 h 2005"/>
              <a:gd name="T50" fmla="*/ 1777 w 2520"/>
              <a:gd name="T51" fmla="*/ 963 h 2005"/>
              <a:gd name="T52" fmla="*/ 1609 w 2520"/>
              <a:gd name="T53" fmla="*/ 1252 h 2005"/>
              <a:gd name="T54" fmla="*/ 882 w 2520"/>
              <a:gd name="T55" fmla="*/ 741 h 2005"/>
              <a:gd name="T56" fmla="*/ 884 w 2520"/>
              <a:gd name="T57" fmla="*/ 740 h 2005"/>
              <a:gd name="T58" fmla="*/ 915 w 2520"/>
              <a:gd name="T59" fmla="*/ 720 h 2005"/>
              <a:gd name="T60" fmla="*/ 929 w 2520"/>
              <a:gd name="T61" fmla="*/ 711 h 2005"/>
              <a:gd name="T62" fmla="*/ 1042 w 2520"/>
              <a:gd name="T63" fmla="*/ 313 h 2005"/>
              <a:gd name="T64" fmla="*/ 695 w 2520"/>
              <a:gd name="T65" fmla="*/ 0 h 2005"/>
              <a:gd name="T66" fmla="*/ 612 w 2520"/>
              <a:gd name="T67" fmla="*/ 8 h 2005"/>
              <a:gd name="T68" fmla="*/ 31 w 2520"/>
              <a:gd name="T69" fmla="*/ 848 h 2005"/>
              <a:gd name="T70" fmla="*/ 608 w 2520"/>
              <a:gd name="T71" fmla="*/ 1773 h 2005"/>
              <a:gd name="T72" fmla="*/ 633 w 2520"/>
              <a:gd name="T73" fmla="*/ 1774 h 2005"/>
              <a:gd name="T74" fmla="*/ 633 w 2520"/>
              <a:gd name="T75" fmla="*/ 1774 h 2005"/>
              <a:gd name="T76" fmla="*/ 828 w 2520"/>
              <a:gd name="T77" fmla="*/ 1729 h 2005"/>
              <a:gd name="T78" fmla="*/ 828 w 2520"/>
              <a:gd name="T79" fmla="*/ 1827 h 2005"/>
              <a:gd name="T80" fmla="*/ 1005 w 2520"/>
              <a:gd name="T81" fmla="*/ 2005 h 2005"/>
              <a:gd name="T82" fmla="*/ 1183 w 2520"/>
              <a:gd name="T83" fmla="*/ 1828 h 2005"/>
              <a:gd name="T84" fmla="*/ 1183 w 2520"/>
              <a:gd name="T85" fmla="*/ 1256 h 2005"/>
              <a:gd name="T86" fmla="*/ 882 w 2520"/>
              <a:gd name="T87" fmla="*/ 741 h 2005"/>
              <a:gd name="T88" fmla="*/ 1050 w 2520"/>
              <a:gd name="T89" fmla="*/ 1827 h 2005"/>
              <a:gd name="T90" fmla="*/ 1005 w 2520"/>
              <a:gd name="T91" fmla="*/ 1872 h 2005"/>
              <a:gd name="T92" fmla="*/ 961 w 2520"/>
              <a:gd name="T93" fmla="*/ 1827 h 2005"/>
              <a:gd name="T94" fmla="*/ 961 w 2520"/>
              <a:gd name="T95" fmla="*/ 1592 h 2005"/>
              <a:gd name="T96" fmla="*/ 992 w 2520"/>
              <a:gd name="T97" fmla="*/ 1381 h 2005"/>
              <a:gd name="T98" fmla="*/ 910 w 2520"/>
              <a:gd name="T99" fmla="*/ 1252 h 2005"/>
              <a:gd name="T100" fmla="*/ 742 w 2520"/>
              <a:gd name="T101" fmla="*/ 963 h 2005"/>
              <a:gd name="T102" fmla="*/ 783 w 2520"/>
              <a:gd name="T103" fmla="*/ 839 h 2005"/>
              <a:gd name="T104" fmla="*/ 811 w 2520"/>
              <a:gd name="T105" fmla="*/ 857 h 2005"/>
              <a:gd name="T106" fmla="*/ 1050 w 2520"/>
              <a:gd name="T107" fmla="*/ 1257 h 2005"/>
              <a:gd name="T108" fmla="*/ 1050 w 2520"/>
              <a:gd name="T109" fmla="*/ 1827 h 2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20" h="2005">
                <a:moveTo>
                  <a:pt x="1907" y="8"/>
                </a:moveTo>
                <a:cubicBezTo>
                  <a:pt x="1879" y="3"/>
                  <a:pt x="1851" y="0"/>
                  <a:pt x="1824" y="0"/>
                </a:cubicBezTo>
                <a:cubicBezTo>
                  <a:pt x="1652" y="0"/>
                  <a:pt x="1535" y="105"/>
                  <a:pt x="1477" y="313"/>
                </a:cubicBezTo>
                <a:cubicBezTo>
                  <a:pt x="1400" y="590"/>
                  <a:pt x="1557" y="693"/>
                  <a:pt x="1590" y="711"/>
                </a:cubicBezTo>
                <a:cubicBezTo>
                  <a:pt x="1595" y="714"/>
                  <a:pt x="1600" y="717"/>
                  <a:pt x="1604" y="720"/>
                </a:cubicBezTo>
                <a:cubicBezTo>
                  <a:pt x="1615" y="726"/>
                  <a:pt x="1626" y="733"/>
                  <a:pt x="1635" y="740"/>
                </a:cubicBezTo>
                <a:cubicBezTo>
                  <a:pt x="1639" y="742"/>
                  <a:pt x="1643" y="745"/>
                  <a:pt x="1646" y="748"/>
                </a:cubicBezTo>
                <a:cubicBezTo>
                  <a:pt x="1527" y="805"/>
                  <a:pt x="1362" y="959"/>
                  <a:pt x="1360" y="1256"/>
                </a:cubicBezTo>
                <a:cubicBezTo>
                  <a:pt x="1359" y="1490"/>
                  <a:pt x="1360" y="1696"/>
                  <a:pt x="1360" y="1828"/>
                </a:cubicBezTo>
                <a:cubicBezTo>
                  <a:pt x="1360" y="1926"/>
                  <a:pt x="1440" y="2005"/>
                  <a:pt x="1538" y="2005"/>
                </a:cubicBezTo>
                <a:cubicBezTo>
                  <a:pt x="1636" y="2005"/>
                  <a:pt x="1716" y="1925"/>
                  <a:pt x="1716" y="1827"/>
                </a:cubicBezTo>
                <a:lnTo>
                  <a:pt x="1716" y="1740"/>
                </a:lnTo>
                <a:cubicBezTo>
                  <a:pt x="1761" y="1760"/>
                  <a:pt x="1817" y="1774"/>
                  <a:pt x="1886" y="1774"/>
                </a:cubicBezTo>
                <a:cubicBezTo>
                  <a:pt x="1894" y="1774"/>
                  <a:pt x="1903" y="1774"/>
                  <a:pt x="1912" y="1773"/>
                </a:cubicBezTo>
                <a:cubicBezTo>
                  <a:pt x="2266" y="1757"/>
                  <a:pt x="2452" y="1609"/>
                  <a:pt x="2489" y="848"/>
                </a:cubicBezTo>
                <a:cubicBezTo>
                  <a:pt x="2520" y="197"/>
                  <a:pt x="2092" y="44"/>
                  <a:pt x="1907" y="8"/>
                </a:cubicBezTo>
                <a:close/>
                <a:moveTo>
                  <a:pt x="1609" y="1252"/>
                </a:moveTo>
                <a:cubicBezTo>
                  <a:pt x="1566" y="1286"/>
                  <a:pt x="1537" y="1332"/>
                  <a:pt x="1527" y="1381"/>
                </a:cubicBezTo>
                <a:cubicBezTo>
                  <a:pt x="1510" y="1465"/>
                  <a:pt x="1531" y="1560"/>
                  <a:pt x="1582" y="1632"/>
                </a:cubicBezTo>
                <a:lnTo>
                  <a:pt x="1582" y="1827"/>
                </a:lnTo>
                <a:cubicBezTo>
                  <a:pt x="1582" y="1852"/>
                  <a:pt x="1562" y="1872"/>
                  <a:pt x="1538" y="1872"/>
                </a:cubicBezTo>
                <a:cubicBezTo>
                  <a:pt x="1513" y="1872"/>
                  <a:pt x="1493" y="1852"/>
                  <a:pt x="1493" y="1827"/>
                </a:cubicBezTo>
                <a:cubicBezTo>
                  <a:pt x="1493" y="1696"/>
                  <a:pt x="1493" y="1490"/>
                  <a:pt x="1494" y="1257"/>
                </a:cubicBezTo>
                <a:cubicBezTo>
                  <a:pt x="1495" y="934"/>
                  <a:pt x="1722" y="860"/>
                  <a:pt x="1733" y="857"/>
                </a:cubicBezTo>
                <a:cubicBezTo>
                  <a:pt x="1737" y="855"/>
                  <a:pt x="1741" y="854"/>
                  <a:pt x="1744" y="852"/>
                </a:cubicBezTo>
                <a:cubicBezTo>
                  <a:pt x="1765" y="887"/>
                  <a:pt x="1776" y="924"/>
                  <a:pt x="1777" y="963"/>
                </a:cubicBezTo>
                <a:cubicBezTo>
                  <a:pt x="1781" y="1093"/>
                  <a:pt x="1673" y="1199"/>
                  <a:pt x="1609" y="1252"/>
                </a:cubicBezTo>
                <a:close/>
                <a:moveTo>
                  <a:pt x="882" y="741"/>
                </a:moveTo>
                <a:cubicBezTo>
                  <a:pt x="883" y="741"/>
                  <a:pt x="883" y="740"/>
                  <a:pt x="884" y="740"/>
                </a:cubicBezTo>
                <a:cubicBezTo>
                  <a:pt x="894" y="733"/>
                  <a:pt x="904" y="726"/>
                  <a:pt x="915" y="720"/>
                </a:cubicBezTo>
                <a:cubicBezTo>
                  <a:pt x="919" y="717"/>
                  <a:pt x="924" y="714"/>
                  <a:pt x="929" y="711"/>
                </a:cubicBezTo>
                <a:cubicBezTo>
                  <a:pt x="962" y="693"/>
                  <a:pt x="1119" y="590"/>
                  <a:pt x="1042" y="313"/>
                </a:cubicBezTo>
                <a:cubicBezTo>
                  <a:pt x="984" y="105"/>
                  <a:pt x="868" y="0"/>
                  <a:pt x="695" y="0"/>
                </a:cubicBezTo>
                <a:cubicBezTo>
                  <a:pt x="668" y="0"/>
                  <a:pt x="640" y="3"/>
                  <a:pt x="612" y="8"/>
                </a:cubicBezTo>
                <a:cubicBezTo>
                  <a:pt x="427" y="44"/>
                  <a:pt x="0" y="197"/>
                  <a:pt x="31" y="848"/>
                </a:cubicBezTo>
                <a:cubicBezTo>
                  <a:pt x="67" y="1609"/>
                  <a:pt x="253" y="1757"/>
                  <a:pt x="608" y="1773"/>
                </a:cubicBezTo>
                <a:cubicBezTo>
                  <a:pt x="616" y="1773"/>
                  <a:pt x="625" y="1774"/>
                  <a:pt x="633" y="1774"/>
                </a:cubicBezTo>
                <a:lnTo>
                  <a:pt x="633" y="1774"/>
                </a:lnTo>
                <a:cubicBezTo>
                  <a:pt x="716" y="1774"/>
                  <a:pt x="779" y="1755"/>
                  <a:pt x="828" y="1729"/>
                </a:cubicBezTo>
                <a:lnTo>
                  <a:pt x="828" y="1827"/>
                </a:lnTo>
                <a:cubicBezTo>
                  <a:pt x="828" y="1925"/>
                  <a:pt x="907" y="2005"/>
                  <a:pt x="1005" y="2005"/>
                </a:cubicBezTo>
                <a:cubicBezTo>
                  <a:pt x="1103" y="2005"/>
                  <a:pt x="1183" y="1926"/>
                  <a:pt x="1183" y="1828"/>
                </a:cubicBezTo>
                <a:cubicBezTo>
                  <a:pt x="1184" y="1722"/>
                  <a:pt x="1184" y="1506"/>
                  <a:pt x="1183" y="1256"/>
                </a:cubicBezTo>
                <a:cubicBezTo>
                  <a:pt x="1181" y="947"/>
                  <a:pt x="1001" y="792"/>
                  <a:pt x="882" y="741"/>
                </a:cubicBezTo>
                <a:close/>
                <a:moveTo>
                  <a:pt x="1050" y="1827"/>
                </a:moveTo>
                <a:cubicBezTo>
                  <a:pt x="1050" y="1852"/>
                  <a:pt x="1030" y="1872"/>
                  <a:pt x="1005" y="1872"/>
                </a:cubicBezTo>
                <a:cubicBezTo>
                  <a:pt x="981" y="1872"/>
                  <a:pt x="961" y="1852"/>
                  <a:pt x="961" y="1827"/>
                </a:cubicBezTo>
                <a:lnTo>
                  <a:pt x="961" y="1592"/>
                </a:lnTo>
                <a:cubicBezTo>
                  <a:pt x="994" y="1527"/>
                  <a:pt x="1006" y="1451"/>
                  <a:pt x="992" y="1381"/>
                </a:cubicBezTo>
                <a:cubicBezTo>
                  <a:pt x="982" y="1332"/>
                  <a:pt x="953" y="1286"/>
                  <a:pt x="910" y="1252"/>
                </a:cubicBezTo>
                <a:cubicBezTo>
                  <a:pt x="846" y="1199"/>
                  <a:pt x="738" y="1093"/>
                  <a:pt x="742" y="963"/>
                </a:cubicBezTo>
                <a:cubicBezTo>
                  <a:pt x="744" y="919"/>
                  <a:pt x="757" y="878"/>
                  <a:pt x="783" y="839"/>
                </a:cubicBezTo>
                <a:cubicBezTo>
                  <a:pt x="790" y="847"/>
                  <a:pt x="800" y="853"/>
                  <a:pt x="811" y="857"/>
                </a:cubicBezTo>
                <a:cubicBezTo>
                  <a:pt x="820" y="860"/>
                  <a:pt x="1048" y="933"/>
                  <a:pt x="1050" y="1257"/>
                </a:cubicBezTo>
                <a:cubicBezTo>
                  <a:pt x="1051" y="1506"/>
                  <a:pt x="1050" y="1721"/>
                  <a:pt x="1050" y="1827"/>
                </a:cubicBez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tient_163001">
            <a:extLst>
              <a:ext uri="{FF2B5EF4-FFF2-40B4-BE49-F238E27FC236}">
                <a16:creationId xmlns:a16="http://schemas.microsoft.com/office/drawing/2014/main" id="{F6D0CCF5-C239-D92A-C6E3-2F4420898FE0}"/>
              </a:ext>
            </a:extLst>
          </p:cNvPr>
          <p:cNvSpPr/>
          <p:nvPr/>
        </p:nvSpPr>
        <p:spPr>
          <a:xfrm>
            <a:off x="1692926" y="3125488"/>
            <a:ext cx="643492" cy="377743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8133" h="342595">
                <a:moveTo>
                  <a:pt x="83973" y="41351"/>
                </a:moveTo>
                <a:cubicBezTo>
                  <a:pt x="108525" y="41351"/>
                  <a:pt x="128429" y="61239"/>
                  <a:pt x="128429" y="85772"/>
                </a:cubicBezTo>
                <a:cubicBezTo>
                  <a:pt x="128429" y="110305"/>
                  <a:pt x="108525" y="130193"/>
                  <a:pt x="83973" y="130193"/>
                </a:cubicBezTo>
                <a:cubicBezTo>
                  <a:pt x="59421" y="130193"/>
                  <a:pt x="39517" y="110305"/>
                  <a:pt x="39517" y="85772"/>
                </a:cubicBezTo>
                <a:cubicBezTo>
                  <a:pt x="39517" y="61239"/>
                  <a:pt x="59421" y="41351"/>
                  <a:pt x="83973" y="41351"/>
                </a:cubicBezTo>
                <a:close/>
                <a:moveTo>
                  <a:pt x="292270" y="21357"/>
                </a:moveTo>
                <a:cubicBezTo>
                  <a:pt x="341704" y="19970"/>
                  <a:pt x="442756" y="37312"/>
                  <a:pt x="524353" y="60798"/>
                </a:cubicBezTo>
                <a:cubicBezTo>
                  <a:pt x="564655" y="72492"/>
                  <a:pt x="593243" y="107374"/>
                  <a:pt x="586493" y="148598"/>
                </a:cubicBezTo>
                <a:lnTo>
                  <a:pt x="580338" y="171985"/>
                </a:lnTo>
                <a:cubicBezTo>
                  <a:pt x="579048" y="176742"/>
                  <a:pt x="574780" y="180012"/>
                  <a:pt x="569816" y="180012"/>
                </a:cubicBezTo>
                <a:lnTo>
                  <a:pt x="258520" y="180012"/>
                </a:lnTo>
                <a:cubicBezTo>
                  <a:pt x="252762" y="180012"/>
                  <a:pt x="247998" y="175454"/>
                  <a:pt x="247700" y="169706"/>
                </a:cubicBezTo>
                <a:cubicBezTo>
                  <a:pt x="247501" y="164454"/>
                  <a:pt x="247402" y="159400"/>
                  <a:pt x="247501" y="154445"/>
                </a:cubicBezTo>
                <a:lnTo>
                  <a:pt x="255740" y="160886"/>
                </a:lnTo>
                <a:cubicBezTo>
                  <a:pt x="264178" y="167427"/>
                  <a:pt x="283336" y="170895"/>
                  <a:pt x="299516" y="160886"/>
                </a:cubicBezTo>
                <a:lnTo>
                  <a:pt x="372377" y="115797"/>
                </a:lnTo>
                <a:cubicBezTo>
                  <a:pt x="392230" y="103509"/>
                  <a:pt x="398186" y="77645"/>
                  <a:pt x="385977" y="58023"/>
                </a:cubicBezTo>
                <a:cubicBezTo>
                  <a:pt x="373668" y="38006"/>
                  <a:pt x="347660" y="32258"/>
                  <a:pt x="328105" y="44348"/>
                </a:cubicBezTo>
                <a:lnTo>
                  <a:pt x="271623" y="79329"/>
                </a:lnTo>
                <a:lnTo>
                  <a:pt x="258818" y="77050"/>
                </a:lnTo>
                <a:cubicBezTo>
                  <a:pt x="272119" y="36717"/>
                  <a:pt x="292270" y="21357"/>
                  <a:pt x="292270" y="21357"/>
                </a:cubicBezTo>
                <a:close/>
                <a:moveTo>
                  <a:pt x="13302" y="0"/>
                </a:moveTo>
                <a:cubicBezTo>
                  <a:pt x="20648" y="0"/>
                  <a:pt x="26605" y="5948"/>
                  <a:pt x="26605" y="13283"/>
                </a:cubicBezTo>
                <a:lnTo>
                  <a:pt x="26605" y="143739"/>
                </a:lnTo>
                <a:lnTo>
                  <a:pt x="165187" y="143739"/>
                </a:lnTo>
                <a:cubicBezTo>
                  <a:pt x="151090" y="140765"/>
                  <a:pt x="141064" y="128077"/>
                  <a:pt x="141262" y="113802"/>
                </a:cubicBezTo>
                <a:lnTo>
                  <a:pt x="142255" y="60271"/>
                </a:lnTo>
                <a:cubicBezTo>
                  <a:pt x="142553" y="44014"/>
                  <a:pt x="156054" y="30532"/>
                  <a:pt x="172830" y="30830"/>
                </a:cubicBezTo>
                <a:lnTo>
                  <a:pt x="249765" y="32217"/>
                </a:lnTo>
                <a:cubicBezTo>
                  <a:pt x="242320" y="44906"/>
                  <a:pt x="236662" y="58586"/>
                  <a:pt x="232393" y="72365"/>
                </a:cubicBezTo>
                <a:lnTo>
                  <a:pt x="201619" y="66913"/>
                </a:lnTo>
                <a:lnTo>
                  <a:pt x="275774" y="100915"/>
                </a:lnTo>
                <a:lnTo>
                  <a:pt x="338911" y="61857"/>
                </a:lnTo>
                <a:cubicBezTo>
                  <a:pt x="348937" y="55711"/>
                  <a:pt x="362239" y="58685"/>
                  <a:pt x="368493" y="68797"/>
                </a:cubicBezTo>
                <a:cubicBezTo>
                  <a:pt x="375144" y="80296"/>
                  <a:pt x="370776" y="92588"/>
                  <a:pt x="361544" y="98337"/>
                </a:cubicBezTo>
                <a:lnTo>
                  <a:pt x="288580" y="143343"/>
                </a:lnTo>
                <a:cubicBezTo>
                  <a:pt x="282525" y="147110"/>
                  <a:pt x="274881" y="147605"/>
                  <a:pt x="268329" y="144631"/>
                </a:cubicBezTo>
                <a:lnTo>
                  <a:pt x="186431" y="107160"/>
                </a:lnTo>
                <a:lnTo>
                  <a:pt x="221473" y="134322"/>
                </a:lnTo>
                <a:cubicBezTo>
                  <a:pt x="220778" y="145127"/>
                  <a:pt x="220580" y="157915"/>
                  <a:pt x="221076" y="170703"/>
                </a:cubicBezTo>
                <a:cubicBezTo>
                  <a:pt x="221870" y="190628"/>
                  <a:pt x="238151" y="206588"/>
                  <a:pt x="258501" y="206588"/>
                </a:cubicBezTo>
                <a:lnTo>
                  <a:pt x="564355" y="206588"/>
                </a:lnTo>
                <a:lnTo>
                  <a:pt x="564355" y="273898"/>
                </a:lnTo>
                <a:cubicBezTo>
                  <a:pt x="567233" y="273204"/>
                  <a:pt x="570112" y="272807"/>
                  <a:pt x="573190" y="272807"/>
                </a:cubicBezTo>
                <a:cubicBezTo>
                  <a:pt x="592448" y="272807"/>
                  <a:pt x="608133" y="288470"/>
                  <a:pt x="608133" y="307701"/>
                </a:cubicBezTo>
                <a:cubicBezTo>
                  <a:pt x="608133" y="326932"/>
                  <a:pt x="592448" y="342595"/>
                  <a:pt x="573190" y="342595"/>
                </a:cubicBezTo>
                <a:cubicBezTo>
                  <a:pt x="553137" y="342595"/>
                  <a:pt x="537750" y="325941"/>
                  <a:pt x="537750" y="306412"/>
                </a:cubicBezTo>
                <a:lnTo>
                  <a:pt x="537750" y="234146"/>
                </a:lnTo>
                <a:lnTo>
                  <a:pt x="26605" y="234146"/>
                </a:lnTo>
                <a:lnTo>
                  <a:pt x="26605" y="273798"/>
                </a:lnTo>
                <a:cubicBezTo>
                  <a:pt x="29384" y="273105"/>
                  <a:pt x="32164" y="272807"/>
                  <a:pt x="35043" y="272807"/>
                </a:cubicBezTo>
                <a:cubicBezTo>
                  <a:pt x="54400" y="272807"/>
                  <a:pt x="70085" y="288470"/>
                  <a:pt x="70085" y="307701"/>
                </a:cubicBezTo>
                <a:cubicBezTo>
                  <a:pt x="70085" y="326932"/>
                  <a:pt x="54400" y="342595"/>
                  <a:pt x="35043" y="342595"/>
                </a:cubicBezTo>
                <a:cubicBezTo>
                  <a:pt x="15883" y="342595"/>
                  <a:pt x="298" y="327131"/>
                  <a:pt x="99" y="307998"/>
                </a:cubicBezTo>
                <a:cubicBezTo>
                  <a:pt x="0" y="306611"/>
                  <a:pt x="0" y="323859"/>
                  <a:pt x="0" y="13283"/>
                </a:cubicBezTo>
                <a:cubicBezTo>
                  <a:pt x="0" y="5948"/>
                  <a:pt x="5956" y="0"/>
                  <a:pt x="13302" y="0"/>
                </a:cubicBez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形 6" descr="男性形象 纯色填充">
            <a:extLst>
              <a:ext uri="{FF2B5EF4-FFF2-40B4-BE49-F238E27FC236}">
                <a16:creationId xmlns:a16="http://schemas.microsoft.com/office/drawing/2014/main" id="{5AD7DE81-FDB4-6AB6-67A9-C894F456F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0884" y="1592863"/>
            <a:ext cx="687576" cy="6875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7992B4-FE59-4603-B07B-B4560E528DB7}"/>
              </a:ext>
            </a:extLst>
          </p:cNvPr>
          <p:cNvSpPr txBox="1"/>
          <p:nvPr/>
        </p:nvSpPr>
        <p:spPr>
          <a:xfrm>
            <a:off x="684907" y="1675041"/>
            <a:ext cx="68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3D718-C9A8-0467-31E5-3A30FD47BE78}"/>
              </a:ext>
            </a:extLst>
          </p:cNvPr>
          <p:cNvSpPr txBox="1"/>
          <p:nvPr/>
        </p:nvSpPr>
        <p:spPr>
          <a:xfrm>
            <a:off x="684907" y="3326512"/>
            <a:ext cx="68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2A4C4B-AA25-D576-8F9F-272D16D5D427}"/>
              </a:ext>
            </a:extLst>
          </p:cNvPr>
          <p:cNvSpPr txBox="1"/>
          <p:nvPr/>
        </p:nvSpPr>
        <p:spPr>
          <a:xfrm>
            <a:off x="684907" y="4454763"/>
            <a:ext cx="68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16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2420F-BA42-6AAA-5F5D-F9CEAB51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DART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项目开发进度</a:t>
            </a:r>
            <a:endParaRPr lang="zh-CN" altLang="en-US" dirty="0"/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9C5C8E42-BCFB-8040-E1E5-EAF4B5606FE9}"/>
              </a:ext>
            </a:extLst>
          </p:cNvPr>
          <p:cNvSpPr txBox="1"/>
          <p:nvPr/>
        </p:nvSpPr>
        <p:spPr>
          <a:xfrm>
            <a:off x="1853389" y="1412998"/>
            <a:ext cx="158417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阶段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2021 Q1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~Q4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940F4DF-9F89-5E9A-5546-1B92B5F6F088}"/>
              </a:ext>
            </a:extLst>
          </p:cNvPr>
          <p:cNvSpPr/>
          <p:nvPr/>
        </p:nvSpPr>
        <p:spPr>
          <a:xfrm>
            <a:off x="1208527" y="2083540"/>
            <a:ext cx="2679891" cy="7428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概念验证</a:t>
            </a:r>
            <a:endParaRPr kumimoji="0" lang="en-US" altLang="zh-CN" sz="1600" b="1" i="0" u="none" strike="noStrike" kern="1200" cap="none" spc="-5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25000"/>
              </a:lnSpc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建立算法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6D36D476-EBF3-3660-07C4-4DB8A84D64F6}"/>
              </a:ext>
            </a:extLst>
          </p:cNvPr>
          <p:cNvSpPr txBox="1"/>
          <p:nvPr/>
        </p:nvSpPr>
        <p:spPr>
          <a:xfrm>
            <a:off x="5312706" y="1428387"/>
            <a:ext cx="1932327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阶段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2022 Q1~2023 Q1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9653321-6CE9-15DA-3C69-AAF60079BD49}"/>
              </a:ext>
            </a:extLst>
          </p:cNvPr>
          <p:cNvSpPr/>
          <p:nvPr/>
        </p:nvSpPr>
        <p:spPr>
          <a:xfrm>
            <a:off x="4847744" y="2083540"/>
            <a:ext cx="2679890" cy="74282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600" b="1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模型建立</a:t>
            </a:r>
          </a:p>
          <a:p>
            <a:pPr algn="ctr">
              <a:lnSpc>
                <a:spcPct val="125000"/>
              </a:lnSpc>
            </a:pPr>
            <a:r>
              <a:rPr lang="zh-CN" altLang="en-US" sz="1400" b="1" spc="-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提升精度</a:t>
            </a:r>
            <a:endParaRPr lang="en-US" altLang="zh-CN" sz="1400" b="1" spc="-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图形 37" descr="灯泡和齿轮">
            <a:extLst>
              <a:ext uri="{FF2B5EF4-FFF2-40B4-BE49-F238E27FC236}">
                <a16:creationId xmlns:a16="http://schemas.microsoft.com/office/drawing/2014/main" id="{52152DEE-5483-FC33-844A-2CC78F1B1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630" y="1411679"/>
            <a:ext cx="595109" cy="595109"/>
          </a:xfrm>
          <a:prstGeom prst="rect">
            <a:avLst/>
          </a:prstGeom>
        </p:spPr>
      </p:pic>
      <p:pic>
        <p:nvPicPr>
          <p:cNvPr id="39" name="图形 38" descr="服务器">
            <a:extLst>
              <a:ext uri="{FF2B5EF4-FFF2-40B4-BE49-F238E27FC236}">
                <a16:creationId xmlns:a16="http://schemas.microsoft.com/office/drawing/2014/main" id="{B65DF3D4-60A5-2EB1-A8BD-63510D108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8201" y="1448043"/>
            <a:ext cx="522382" cy="522381"/>
          </a:xfrm>
          <a:prstGeom prst="rect">
            <a:avLst/>
          </a:prstGeom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2F0D885-A292-27DF-CD54-26FC893211DA}"/>
              </a:ext>
            </a:extLst>
          </p:cNvPr>
          <p:cNvSpPr/>
          <p:nvPr/>
        </p:nvSpPr>
        <p:spPr>
          <a:xfrm>
            <a:off x="1208528" y="2980184"/>
            <a:ext cx="2679890" cy="2464818"/>
          </a:xfrm>
          <a:prstGeom prst="roundRect">
            <a:avLst>
              <a:gd name="adj" fmla="val 5746"/>
            </a:avLst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概念验证</a:t>
            </a:r>
            <a:endParaRPr kumimoji="0" lang="en-US" altLang="zh-CN" sz="1600" b="1" i="0" u="none" strike="noStrike" kern="1200" cap="none" spc="-5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25000"/>
              </a:lnSpc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建立算法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FEB326A-3B66-DD6F-7E63-C2F633A7CD48}"/>
              </a:ext>
            </a:extLst>
          </p:cNvPr>
          <p:cNvSpPr txBox="1"/>
          <p:nvPr/>
        </p:nvSpPr>
        <p:spPr>
          <a:xfrm>
            <a:off x="1278292" y="3059070"/>
            <a:ext cx="2520002" cy="230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数据来源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个既往完成的登记研究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例患者数据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主要成果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4625" indent="-174625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46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个风险因素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4625" indent="-174625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预测精度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72%</a:t>
            </a:r>
            <a:endParaRPr lang="zh-CN" altLang="en-US" sz="1600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B1073CE-02E4-ADEE-8AC2-B9318D563927}"/>
              </a:ext>
            </a:extLst>
          </p:cNvPr>
          <p:cNvSpPr/>
          <p:nvPr/>
        </p:nvSpPr>
        <p:spPr>
          <a:xfrm>
            <a:off x="4847744" y="2980184"/>
            <a:ext cx="2679890" cy="2464818"/>
          </a:xfrm>
          <a:prstGeom prst="roundRect">
            <a:avLst>
              <a:gd name="adj" fmla="val 5746"/>
            </a:avLst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概念验证</a:t>
            </a:r>
            <a:endParaRPr kumimoji="0" lang="en-US" altLang="zh-CN" sz="1600" b="1" i="0" u="none" strike="noStrike" kern="1200" cap="none" spc="-5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25000"/>
              </a:lnSpc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建立算法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2A562B8-C9D4-5CA0-F712-B3A0D2EC73A1}"/>
              </a:ext>
            </a:extLst>
          </p:cNvPr>
          <p:cNvSpPr txBox="1"/>
          <p:nvPr/>
        </p:nvSpPr>
        <p:spPr>
          <a:xfrm>
            <a:off x="4917508" y="3059070"/>
            <a:ext cx="2520002" cy="230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数据来源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家肾移植医院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2397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例回顾性数据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主要成果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4625" indent="-174625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纳入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35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个风险因素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4625" indent="-174625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精度 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85%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AUC 89%</a:t>
            </a:r>
            <a:endParaRPr lang="zh-CN" altLang="en-US" sz="1600" b="1" dirty="0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1D50557E-7646-D5C9-4B7E-3D3901F2BC69}"/>
              </a:ext>
            </a:extLst>
          </p:cNvPr>
          <p:cNvSpPr/>
          <p:nvPr/>
        </p:nvSpPr>
        <p:spPr>
          <a:xfrm>
            <a:off x="4173987" y="2214962"/>
            <a:ext cx="388188" cy="47997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1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26462-7FAD-1A56-6249-0295FBC5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DART</a:t>
            </a:r>
            <a:r>
              <a:rPr lang="zh-CN" altLang="en-US" sz="3200" b="1" dirty="0"/>
              <a:t>模型最终</a:t>
            </a:r>
            <a:r>
              <a:rPr lang="zh-CN" altLang="en-US" dirty="0"/>
              <a:t>纳入的</a:t>
            </a:r>
            <a:r>
              <a:rPr lang="en-US" altLang="zh-CN" dirty="0"/>
              <a:t>35</a:t>
            </a:r>
            <a:r>
              <a:rPr lang="zh-CN" altLang="en-US" dirty="0"/>
              <a:t>个风险因素</a:t>
            </a:r>
            <a:endParaRPr lang="zh-CN" altLang="en-US" sz="3200" b="1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6A6A368-D970-793F-D0E7-9266D03FF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69357"/>
              </p:ext>
            </p:extLst>
          </p:nvPr>
        </p:nvGraphicFramePr>
        <p:xfrm>
          <a:off x="364464" y="1494204"/>
          <a:ext cx="10376139" cy="39151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611647">
                  <a:extLst>
                    <a:ext uri="{9D8B030D-6E8A-4147-A177-3AD203B41FA5}">
                      <a16:colId xmlns:a16="http://schemas.microsoft.com/office/drawing/2014/main" val="557496490"/>
                    </a:ext>
                  </a:extLst>
                </a:gridCol>
                <a:gridCol w="7764492">
                  <a:extLst>
                    <a:ext uri="{9D8B030D-6E8A-4147-A177-3AD203B41FA5}">
                      <a16:colId xmlns:a16="http://schemas.microsoft.com/office/drawing/2014/main" val="3655182076"/>
                    </a:ext>
                  </a:extLst>
                </a:gridCol>
              </a:tblGrid>
              <a:tr h="1424538">
                <a:tc>
                  <a:txBody>
                    <a:bodyPr/>
                    <a:lstStyle/>
                    <a:p>
                      <a:pPr marL="715963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icrosoft JhengHei UI" panose="020B0604030504040204" pitchFamily="34" charset="-120"/>
                      </a:endParaRPr>
                    </a:p>
                    <a:p>
                      <a:pPr marL="715963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供者相关因素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年龄、性别、体重、身高、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BMI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、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ABO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血型、死亡原因、心肺复苏史、是否有糖尿病、是否有高血压、是否有心血管疾病、捐献前尿量、捐献前终末肌酐水平、是否应用血管活性药物、供者捐献前低血压时间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微软雅黑" panose="020B0503020204020204" pitchFamily="34" charset="-122"/>
                        <a:sym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128800"/>
                  </a:ext>
                </a:extLst>
              </a:tr>
              <a:tr h="1339749">
                <a:tc>
                  <a:txBody>
                    <a:bodyPr/>
                    <a:lstStyle/>
                    <a:p>
                      <a:pPr marL="715963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icrosoft JhengHei UI" panose="020B0604030504040204" pitchFamily="34" charset="-120"/>
                      </a:endParaRPr>
                    </a:p>
                    <a:p>
                      <a:pPr marL="715963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受者相关因素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年龄、性别、体重、身高、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BMI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、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ABO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血型、是否透析、透析时长、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PRA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水平、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HLA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错配数量、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DSA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、原发病、是否患有糖尿病、是否患有高血压、是否患有心血管疾病、是否有恶性肿瘤病史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微软雅黑" panose="020B0503020204020204" pitchFamily="34" charset="-122"/>
                        <a:sym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946089"/>
                  </a:ext>
                </a:extLst>
              </a:tr>
              <a:tr h="1150866">
                <a:tc>
                  <a:txBody>
                    <a:bodyPr/>
                    <a:lstStyle/>
                    <a:p>
                      <a:pPr marL="715963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icrosoft JhengHei UI" panose="020B0604030504040204" pitchFamily="34" charset="-120"/>
                      </a:endParaRPr>
                    </a:p>
                    <a:p>
                      <a:pPr marL="715963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移植肾相关因素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冷缺血时间、热缺血时间、是否应用过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Lifepor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微软雅黑" panose="020B0503020204020204" pitchFamily="34" charset="-122"/>
                          <a:sym typeface="Microsoft JhengHei UI" panose="020B0604030504040204" pitchFamily="34" charset="-120"/>
                        </a:rPr>
                        <a:t>、器官捐献类型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微软雅黑" panose="020B0503020204020204" pitchFamily="34" charset="-122"/>
                        <a:sym typeface="Microsoft JhengHei UI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666721"/>
                  </a:ext>
                </a:extLst>
              </a:tr>
            </a:tbl>
          </a:graphicData>
        </a:graphic>
      </p:graphicFrame>
      <p:sp>
        <p:nvSpPr>
          <p:cNvPr id="22" name="two-kidneys_73772">
            <a:extLst>
              <a:ext uri="{FF2B5EF4-FFF2-40B4-BE49-F238E27FC236}">
                <a16:creationId xmlns:a16="http://schemas.microsoft.com/office/drawing/2014/main" id="{86661C71-1E85-C5F2-D511-BB8CED42D6C4}"/>
              </a:ext>
            </a:extLst>
          </p:cNvPr>
          <p:cNvSpPr/>
          <p:nvPr/>
        </p:nvSpPr>
        <p:spPr>
          <a:xfrm>
            <a:off x="1709830" y="4348280"/>
            <a:ext cx="609685" cy="484200"/>
          </a:xfrm>
          <a:custGeom>
            <a:avLst/>
            <a:gdLst>
              <a:gd name="T0" fmla="*/ 1907 w 2520"/>
              <a:gd name="T1" fmla="*/ 8 h 2005"/>
              <a:gd name="T2" fmla="*/ 1824 w 2520"/>
              <a:gd name="T3" fmla="*/ 0 h 2005"/>
              <a:gd name="T4" fmla="*/ 1477 w 2520"/>
              <a:gd name="T5" fmla="*/ 313 h 2005"/>
              <a:gd name="T6" fmla="*/ 1590 w 2520"/>
              <a:gd name="T7" fmla="*/ 711 h 2005"/>
              <a:gd name="T8" fmla="*/ 1604 w 2520"/>
              <a:gd name="T9" fmla="*/ 720 h 2005"/>
              <a:gd name="T10" fmla="*/ 1635 w 2520"/>
              <a:gd name="T11" fmla="*/ 740 h 2005"/>
              <a:gd name="T12" fmla="*/ 1646 w 2520"/>
              <a:gd name="T13" fmla="*/ 748 h 2005"/>
              <a:gd name="T14" fmla="*/ 1360 w 2520"/>
              <a:gd name="T15" fmla="*/ 1256 h 2005"/>
              <a:gd name="T16" fmla="*/ 1360 w 2520"/>
              <a:gd name="T17" fmla="*/ 1828 h 2005"/>
              <a:gd name="T18" fmla="*/ 1538 w 2520"/>
              <a:gd name="T19" fmla="*/ 2005 h 2005"/>
              <a:gd name="T20" fmla="*/ 1716 w 2520"/>
              <a:gd name="T21" fmla="*/ 1827 h 2005"/>
              <a:gd name="T22" fmla="*/ 1716 w 2520"/>
              <a:gd name="T23" fmla="*/ 1740 h 2005"/>
              <a:gd name="T24" fmla="*/ 1886 w 2520"/>
              <a:gd name="T25" fmla="*/ 1774 h 2005"/>
              <a:gd name="T26" fmla="*/ 1912 w 2520"/>
              <a:gd name="T27" fmla="*/ 1773 h 2005"/>
              <a:gd name="T28" fmla="*/ 2489 w 2520"/>
              <a:gd name="T29" fmla="*/ 848 h 2005"/>
              <a:gd name="T30" fmla="*/ 1907 w 2520"/>
              <a:gd name="T31" fmla="*/ 8 h 2005"/>
              <a:gd name="T32" fmla="*/ 1609 w 2520"/>
              <a:gd name="T33" fmla="*/ 1252 h 2005"/>
              <a:gd name="T34" fmla="*/ 1527 w 2520"/>
              <a:gd name="T35" fmla="*/ 1381 h 2005"/>
              <a:gd name="T36" fmla="*/ 1582 w 2520"/>
              <a:gd name="T37" fmla="*/ 1632 h 2005"/>
              <a:gd name="T38" fmla="*/ 1582 w 2520"/>
              <a:gd name="T39" fmla="*/ 1827 h 2005"/>
              <a:gd name="T40" fmla="*/ 1538 w 2520"/>
              <a:gd name="T41" fmla="*/ 1872 h 2005"/>
              <a:gd name="T42" fmla="*/ 1493 w 2520"/>
              <a:gd name="T43" fmla="*/ 1827 h 2005"/>
              <a:gd name="T44" fmla="*/ 1494 w 2520"/>
              <a:gd name="T45" fmla="*/ 1257 h 2005"/>
              <a:gd name="T46" fmla="*/ 1733 w 2520"/>
              <a:gd name="T47" fmla="*/ 857 h 2005"/>
              <a:gd name="T48" fmla="*/ 1744 w 2520"/>
              <a:gd name="T49" fmla="*/ 852 h 2005"/>
              <a:gd name="T50" fmla="*/ 1777 w 2520"/>
              <a:gd name="T51" fmla="*/ 963 h 2005"/>
              <a:gd name="T52" fmla="*/ 1609 w 2520"/>
              <a:gd name="T53" fmla="*/ 1252 h 2005"/>
              <a:gd name="T54" fmla="*/ 882 w 2520"/>
              <a:gd name="T55" fmla="*/ 741 h 2005"/>
              <a:gd name="T56" fmla="*/ 884 w 2520"/>
              <a:gd name="T57" fmla="*/ 740 h 2005"/>
              <a:gd name="T58" fmla="*/ 915 w 2520"/>
              <a:gd name="T59" fmla="*/ 720 h 2005"/>
              <a:gd name="T60" fmla="*/ 929 w 2520"/>
              <a:gd name="T61" fmla="*/ 711 h 2005"/>
              <a:gd name="T62" fmla="*/ 1042 w 2520"/>
              <a:gd name="T63" fmla="*/ 313 h 2005"/>
              <a:gd name="T64" fmla="*/ 695 w 2520"/>
              <a:gd name="T65" fmla="*/ 0 h 2005"/>
              <a:gd name="T66" fmla="*/ 612 w 2520"/>
              <a:gd name="T67" fmla="*/ 8 h 2005"/>
              <a:gd name="T68" fmla="*/ 31 w 2520"/>
              <a:gd name="T69" fmla="*/ 848 h 2005"/>
              <a:gd name="T70" fmla="*/ 608 w 2520"/>
              <a:gd name="T71" fmla="*/ 1773 h 2005"/>
              <a:gd name="T72" fmla="*/ 633 w 2520"/>
              <a:gd name="T73" fmla="*/ 1774 h 2005"/>
              <a:gd name="T74" fmla="*/ 633 w 2520"/>
              <a:gd name="T75" fmla="*/ 1774 h 2005"/>
              <a:gd name="T76" fmla="*/ 828 w 2520"/>
              <a:gd name="T77" fmla="*/ 1729 h 2005"/>
              <a:gd name="T78" fmla="*/ 828 w 2520"/>
              <a:gd name="T79" fmla="*/ 1827 h 2005"/>
              <a:gd name="T80" fmla="*/ 1005 w 2520"/>
              <a:gd name="T81" fmla="*/ 2005 h 2005"/>
              <a:gd name="T82" fmla="*/ 1183 w 2520"/>
              <a:gd name="T83" fmla="*/ 1828 h 2005"/>
              <a:gd name="T84" fmla="*/ 1183 w 2520"/>
              <a:gd name="T85" fmla="*/ 1256 h 2005"/>
              <a:gd name="T86" fmla="*/ 882 w 2520"/>
              <a:gd name="T87" fmla="*/ 741 h 2005"/>
              <a:gd name="T88" fmla="*/ 1050 w 2520"/>
              <a:gd name="T89" fmla="*/ 1827 h 2005"/>
              <a:gd name="T90" fmla="*/ 1005 w 2520"/>
              <a:gd name="T91" fmla="*/ 1872 h 2005"/>
              <a:gd name="T92" fmla="*/ 961 w 2520"/>
              <a:gd name="T93" fmla="*/ 1827 h 2005"/>
              <a:gd name="T94" fmla="*/ 961 w 2520"/>
              <a:gd name="T95" fmla="*/ 1592 h 2005"/>
              <a:gd name="T96" fmla="*/ 992 w 2520"/>
              <a:gd name="T97" fmla="*/ 1381 h 2005"/>
              <a:gd name="T98" fmla="*/ 910 w 2520"/>
              <a:gd name="T99" fmla="*/ 1252 h 2005"/>
              <a:gd name="T100" fmla="*/ 742 w 2520"/>
              <a:gd name="T101" fmla="*/ 963 h 2005"/>
              <a:gd name="T102" fmla="*/ 783 w 2520"/>
              <a:gd name="T103" fmla="*/ 839 h 2005"/>
              <a:gd name="T104" fmla="*/ 811 w 2520"/>
              <a:gd name="T105" fmla="*/ 857 h 2005"/>
              <a:gd name="T106" fmla="*/ 1050 w 2520"/>
              <a:gd name="T107" fmla="*/ 1257 h 2005"/>
              <a:gd name="T108" fmla="*/ 1050 w 2520"/>
              <a:gd name="T109" fmla="*/ 1827 h 2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20" h="2005">
                <a:moveTo>
                  <a:pt x="1907" y="8"/>
                </a:moveTo>
                <a:cubicBezTo>
                  <a:pt x="1879" y="3"/>
                  <a:pt x="1851" y="0"/>
                  <a:pt x="1824" y="0"/>
                </a:cubicBezTo>
                <a:cubicBezTo>
                  <a:pt x="1652" y="0"/>
                  <a:pt x="1535" y="105"/>
                  <a:pt x="1477" y="313"/>
                </a:cubicBezTo>
                <a:cubicBezTo>
                  <a:pt x="1400" y="590"/>
                  <a:pt x="1557" y="693"/>
                  <a:pt x="1590" y="711"/>
                </a:cubicBezTo>
                <a:cubicBezTo>
                  <a:pt x="1595" y="714"/>
                  <a:pt x="1600" y="717"/>
                  <a:pt x="1604" y="720"/>
                </a:cubicBezTo>
                <a:cubicBezTo>
                  <a:pt x="1615" y="726"/>
                  <a:pt x="1626" y="733"/>
                  <a:pt x="1635" y="740"/>
                </a:cubicBezTo>
                <a:cubicBezTo>
                  <a:pt x="1639" y="742"/>
                  <a:pt x="1643" y="745"/>
                  <a:pt x="1646" y="748"/>
                </a:cubicBezTo>
                <a:cubicBezTo>
                  <a:pt x="1527" y="805"/>
                  <a:pt x="1362" y="959"/>
                  <a:pt x="1360" y="1256"/>
                </a:cubicBezTo>
                <a:cubicBezTo>
                  <a:pt x="1359" y="1490"/>
                  <a:pt x="1360" y="1696"/>
                  <a:pt x="1360" y="1828"/>
                </a:cubicBezTo>
                <a:cubicBezTo>
                  <a:pt x="1360" y="1926"/>
                  <a:pt x="1440" y="2005"/>
                  <a:pt x="1538" y="2005"/>
                </a:cubicBezTo>
                <a:cubicBezTo>
                  <a:pt x="1636" y="2005"/>
                  <a:pt x="1716" y="1925"/>
                  <a:pt x="1716" y="1827"/>
                </a:cubicBezTo>
                <a:lnTo>
                  <a:pt x="1716" y="1740"/>
                </a:lnTo>
                <a:cubicBezTo>
                  <a:pt x="1761" y="1760"/>
                  <a:pt x="1817" y="1774"/>
                  <a:pt x="1886" y="1774"/>
                </a:cubicBezTo>
                <a:cubicBezTo>
                  <a:pt x="1894" y="1774"/>
                  <a:pt x="1903" y="1774"/>
                  <a:pt x="1912" y="1773"/>
                </a:cubicBezTo>
                <a:cubicBezTo>
                  <a:pt x="2266" y="1757"/>
                  <a:pt x="2452" y="1609"/>
                  <a:pt x="2489" y="848"/>
                </a:cubicBezTo>
                <a:cubicBezTo>
                  <a:pt x="2520" y="197"/>
                  <a:pt x="2092" y="44"/>
                  <a:pt x="1907" y="8"/>
                </a:cubicBezTo>
                <a:close/>
                <a:moveTo>
                  <a:pt x="1609" y="1252"/>
                </a:moveTo>
                <a:cubicBezTo>
                  <a:pt x="1566" y="1286"/>
                  <a:pt x="1537" y="1332"/>
                  <a:pt x="1527" y="1381"/>
                </a:cubicBezTo>
                <a:cubicBezTo>
                  <a:pt x="1510" y="1465"/>
                  <a:pt x="1531" y="1560"/>
                  <a:pt x="1582" y="1632"/>
                </a:cubicBezTo>
                <a:lnTo>
                  <a:pt x="1582" y="1827"/>
                </a:lnTo>
                <a:cubicBezTo>
                  <a:pt x="1582" y="1852"/>
                  <a:pt x="1562" y="1872"/>
                  <a:pt x="1538" y="1872"/>
                </a:cubicBezTo>
                <a:cubicBezTo>
                  <a:pt x="1513" y="1872"/>
                  <a:pt x="1493" y="1852"/>
                  <a:pt x="1493" y="1827"/>
                </a:cubicBezTo>
                <a:cubicBezTo>
                  <a:pt x="1493" y="1696"/>
                  <a:pt x="1493" y="1490"/>
                  <a:pt x="1494" y="1257"/>
                </a:cubicBezTo>
                <a:cubicBezTo>
                  <a:pt x="1495" y="934"/>
                  <a:pt x="1722" y="860"/>
                  <a:pt x="1733" y="857"/>
                </a:cubicBezTo>
                <a:cubicBezTo>
                  <a:pt x="1737" y="855"/>
                  <a:pt x="1741" y="854"/>
                  <a:pt x="1744" y="852"/>
                </a:cubicBezTo>
                <a:cubicBezTo>
                  <a:pt x="1765" y="887"/>
                  <a:pt x="1776" y="924"/>
                  <a:pt x="1777" y="963"/>
                </a:cubicBezTo>
                <a:cubicBezTo>
                  <a:pt x="1781" y="1093"/>
                  <a:pt x="1673" y="1199"/>
                  <a:pt x="1609" y="1252"/>
                </a:cubicBezTo>
                <a:close/>
                <a:moveTo>
                  <a:pt x="882" y="741"/>
                </a:moveTo>
                <a:cubicBezTo>
                  <a:pt x="883" y="741"/>
                  <a:pt x="883" y="740"/>
                  <a:pt x="884" y="740"/>
                </a:cubicBezTo>
                <a:cubicBezTo>
                  <a:pt x="894" y="733"/>
                  <a:pt x="904" y="726"/>
                  <a:pt x="915" y="720"/>
                </a:cubicBezTo>
                <a:cubicBezTo>
                  <a:pt x="919" y="717"/>
                  <a:pt x="924" y="714"/>
                  <a:pt x="929" y="711"/>
                </a:cubicBezTo>
                <a:cubicBezTo>
                  <a:pt x="962" y="693"/>
                  <a:pt x="1119" y="590"/>
                  <a:pt x="1042" y="313"/>
                </a:cubicBezTo>
                <a:cubicBezTo>
                  <a:pt x="984" y="105"/>
                  <a:pt x="868" y="0"/>
                  <a:pt x="695" y="0"/>
                </a:cubicBezTo>
                <a:cubicBezTo>
                  <a:pt x="668" y="0"/>
                  <a:pt x="640" y="3"/>
                  <a:pt x="612" y="8"/>
                </a:cubicBezTo>
                <a:cubicBezTo>
                  <a:pt x="427" y="44"/>
                  <a:pt x="0" y="197"/>
                  <a:pt x="31" y="848"/>
                </a:cubicBezTo>
                <a:cubicBezTo>
                  <a:pt x="67" y="1609"/>
                  <a:pt x="253" y="1757"/>
                  <a:pt x="608" y="1773"/>
                </a:cubicBezTo>
                <a:cubicBezTo>
                  <a:pt x="616" y="1773"/>
                  <a:pt x="625" y="1774"/>
                  <a:pt x="633" y="1774"/>
                </a:cubicBezTo>
                <a:lnTo>
                  <a:pt x="633" y="1774"/>
                </a:lnTo>
                <a:cubicBezTo>
                  <a:pt x="716" y="1774"/>
                  <a:pt x="779" y="1755"/>
                  <a:pt x="828" y="1729"/>
                </a:cubicBezTo>
                <a:lnTo>
                  <a:pt x="828" y="1827"/>
                </a:lnTo>
                <a:cubicBezTo>
                  <a:pt x="828" y="1925"/>
                  <a:pt x="907" y="2005"/>
                  <a:pt x="1005" y="2005"/>
                </a:cubicBezTo>
                <a:cubicBezTo>
                  <a:pt x="1103" y="2005"/>
                  <a:pt x="1183" y="1926"/>
                  <a:pt x="1183" y="1828"/>
                </a:cubicBezTo>
                <a:cubicBezTo>
                  <a:pt x="1184" y="1722"/>
                  <a:pt x="1184" y="1506"/>
                  <a:pt x="1183" y="1256"/>
                </a:cubicBezTo>
                <a:cubicBezTo>
                  <a:pt x="1181" y="947"/>
                  <a:pt x="1001" y="792"/>
                  <a:pt x="882" y="741"/>
                </a:cubicBezTo>
                <a:close/>
                <a:moveTo>
                  <a:pt x="1050" y="1827"/>
                </a:moveTo>
                <a:cubicBezTo>
                  <a:pt x="1050" y="1852"/>
                  <a:pt x="1030" y="1872"/>
                  <a:pt x="1005" y="1872"/>
                </a:cubicBezTo>
                <a:cubicBezTo>
                  <a:pt x="981" y="1872"/>
                  <a:pt x="961" y="1852"/>
                  <a:pt x="961" y="1827"/>
                </a:cubicBezTo>
                <a:lnTo>
                  <a:pt x="961" y="1592"/>
                </a:lnTo>
                <a:cubicBezTo>
                  <a:pt x="994" y="1527"/>
                  <a:pt x="1006" y="1451"/>
                  <a:pt x="992" y="1381"/>
                </a:cubicBezTo>
                <a:cubicBezTo>
                  <a:pt x="982" y="1332"/>
                  <a:pt x="953" y="1286"/>
                  <a:pt x="910" y="1252"/>
                </a:cubicBezTo>
                <a:cubicBezTo>
                  <a:pt x="846" y="1199"/>
                  <a:pt x="738" y="1093"/>
                  <a:pt x="742" y="963"/>
                </a:cubicBezTo>
                <a:cubicBezTo>
                  <a:pt x="744" y="919"/>
                  <a:pt x="757" y="878"/>
                  <a:pt x="783" y="839"/>
                </a:cubicBezTo>
                <a:cubicBezTo>
                  <a:pt x="790" y="847"/>
                  <a:pt x="800" y="853"/>
                  <a:pt x="811" y="857"/>
                </a:cubicBezTo>
                <a:cubicBezTo>
                  <a:pt x="820" y="860"/>
                  <a:pt x="1048" y="933"/>
                  <a:pt x="1050" y="1257"/>
                </a:cubicBezTo>
                <a:cubicBezTo>
                  <a:pt x="1051" y="1506"/>
                  <a:pt x="1050" y="1721"/>
                  <a:pt x="1050" y="1827"/>
                </a:cubicBez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tient_163001">
            <a:extLst>
              <a:ext uri="{FF2B5EF4-FFF2-40B4-BE49-F238E27FC236}">
                <a16:creationId xmlns:a16="http://schemas.microsoft.com/office/drawing/2014/main" id="{8916DE28-B086-8AD4-D59E-8DBE988773A4}"/>
              </a:ext>
            </a:extLst>
          </p:cNvPr>
          <p:cNvSpPr/>
          <p:nvPr/>
        </p:nvSpPr>
        <p:spPr>
          <a:xfrm>
            <a:off x="1692926" y="3125488"/>
            <a:ext cx="643492" cy="377743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8133" h="342595">
                <a:moveTo>
                  <a:pt x="83973" y="41351"/>
                </a:moveTo>
                <a:cubicBezTo>
                  <a:pt x="108525" y="41351"/>
                  <a:pt x="128429" y="61239"/>
                  <a:pt x="128429" y="85772"/>
                </a:cubicBezTo>
                <a:cubicBezTo>
                  <a:pt x="128429" y="110305"/>
                  <a:pt x="108525" y="130193"/>
                  <a:pt x="83973" y="130193"/>
                </a:cubicBezTo>
                <a:cubicBezTo>
                  <a:pt x="59421" y="130193"/>
                  <a:pt x="39517" y="110305"/>
                  <a:pt x="39517" y="85772"/>
                </a:cubicBezTo>
                <a:cubicBezTo>
                  <a:pt x="39517" y="61239"/>
                  <a:pt x="59421" y="41351"/>
                  <a:pt x="83973" y="41351"/>
                </a:cubicBezTo>
                <a:close/>
                <a:moveTo>
                  <a:pt x="292270" y="21357"/>
                </a:moveTo>
                <a:cubicBezTo>
                  <a:pt x="341704" y="19970"/>
                  <a:pt x="442756" y="37312"/>
                  <a:pt x="524353" y="60798"/>
                </a:cubicBezTo>
                <a:cubicBezTo>
                  <a:pt x="564655" y="72492"/>
                  <a:pt x="593243" y="107374"/>
                  <a:pt x="586493" y="148598"/>
                </a:cubicBezTo>
                <a:lnTo>
                  <a:pt x="580338" y="171985"/>
                </a:lnTo>
                <a:cubicBezTo>
                  <a:pt x="579048" y="176742"/>
                  <a:pt x="574780" y="180012"/>
                  <a:pt x="569816" y="180012"/>
                </a:cubicBezTo>
                <a:lnTo>
                  <a:pt x="258520" y="180012"/>
                </a:lnTo>
                <a:cubicBezTo>
                  <a:pt x="252762" y="180012"/>
                  <a:pt x="247998" y="175454"/>
                  <a:pt x="247700" y="169706"/>
                </a:cubicBezTo>
                <a:cubicBezTo>
                  <a:pt x="247501" y="164454"/>
                  <a:pt x="247402" y="159400"/>
                  <a:pt x="247501" y="154445"/>
                </a:cubicBezTo>
                <a:lnTo>
                  <a:pt x="255740" y="160886"/>
                </a:lnTo>
                <a:cubicBezTo>
                  <a:pt x="264178" y="167427"/>
                  <a:pt x="283336" y="170895"/>
                  <a:pt x="299516" y="160886"/>
                </a:cubicBezTo>
                <a:lnTo>
                  <a:pt x="372377" y="115797"/>
                </a:lnTo>
                <a:cubicBezTo>
                  <a:pt x="392230" y="103509"/>
                  <a:pt x="398186" y="77645"/>
                  <a:pt x="385977" y="58023"/>
                </a:cubicBezTo>
                <a:cubicBezTo>
                  <a:pt x="373668" y="38006"/>
                  <a:pt x="347660" y="32258"/>
                  <a:pt x="328105" y="44348"/>
                </a:cubicBezTo>
                <a:lnTo>
                  <a:pt x="271623" y="79329"/>
                </a:lnTo>
                <a:lnTo>
                  <a:pt x="258818" y="77050"/>
                </a:lnTo>
                <a:cubicBezTo>
                  <a:pt x="272119" y="36717"/>
                  <a:pt x="292270" y="21357"/>
                  <a:pt x="292270" y="21357"/>
                </a:cubicBezTo>
                <a:close/>
                <a:moveTo>
                  <a:pt x="13302" y="0"/>
                </a:moveTo>
                <a:cubicBezTo>
                  <a:pt x="20648" y="0"/>
                  <a:pt x="26605" y="5948"/>
                  <a:pt x="26605" y="13283"/>
                </a:cubicBezTo>
                <a:lnTo>
                  <a:pt x="26605" y="143739"/>
                </a:lnTo>
                <a:lnTo>
                  <a:pt x="165187" y="143739"/>
                </a:lnTo>
                <a:cubicBezTo>
                  <a:pt x="151090" y="140765"/>
                  <a:pt x="141064" y="128077"/>
                  <a:pt x="141262" y="113802"/>
                </a:cubicBezTo>
                <a:lnTo>
                  <a:pt x="142255" y="60271"/>
                </a:lnTo>
                <a:cubicBezTo>
                  <a:pt x="142553" y="44014"/>
                  <a:pt x="156054" y="30532"/>
                  <a:pt x="172830" y="30830"/>
                </a:cubicBezTo>
                <a:lnTo>
                  <a:pt x="249765" y="32217"/>
                </a:lnTo>
                <a:cubicBezTo>
                  <a:pt x="242320" y="44906"/>
                  <a:pt x="236662" y="58586"/>
                  <a:pt x="232393" y="72365"/>
                </a:cubicBezTo>
                <a:lnTo>
                  <a:pt x="201619" y="66913"/>
                </a:lnTo>
                <a:lnTo>
                  <a:pt x="275774" y="100915"/>
                </a:lnTo>
                <a:lnTo>
                  <a:pt x="338911" y="61857"/>
                </a:lnTo>
                <a:cubicBezTo>
                  <a:pt x="348937" y="55711"/>
                  <a:pt x="362239" y="58685"/>
                  <a:pt x="368493" y="68797"/>
                </a:cubicBezTo>
                <a:cubicBezTo>
                  <a:pt x="375144" y="80296"/>
                  <a:pt x="370776" y="92588"/>
                  <a:pt x="361544" y="98337"/>
                </a:cubicBezTo>
                <a:lnTo>
                  <a:pt x="288580" y="143343"/>
                </a:lnTo>
                <a:cubicBezTo>
                  <a:pt x="282525" y="147110"/>
                  <a:pt x="274881" y="147605"/>
                  <a:pt x="268329" y="144631"/>
                </a:cubicBezTo>
                <a:lnTo>
                  <a:pt x="186431" y="107160"/>
                </a:lnTo>
                <a:lnTo>
                  <a:pt x="221473" y="134322"/>
                </a:lnTo>
                <a:cubicBezTo>
                  <a:pt x="220778" y="145127"/>
                  <a:pt x="220580" y="157915"/>
                  <a:pt x="221076" y="170703"/>
                </a:cubicBezTo>
                <a:cubicBezTo>
                  <a:pt x="221870" y="190628"/>
                  <a:pt x="238151" y="206588"/>
                  <a:pt x="258501" y="206588"/>
                </a:cubicBezTo>
                <a:lnTo>
                  <a:pt x="564355" y="206588"/>
                </a:lnTo>
                <a:lnTo>
                  <a:pt x="564355" y="273898"/>
                </a:lnTo>
                <a:cubicBezTo>
                  <a:pt x="567233" y="273204"/>
                  <a:pt x="570112" y="272807"/>
                  <a:pt x="573190" y="272807"/>
                </a:cubicBezTo>
                <a:cubicBezTo>
                  <a:pt x="592448" y="272807"/>
                  <a:pt x="608133" y="288470"/>
                  <a:pt x="608133" y="307701"/>
                </a:cubicBezTo>
                <a:cubicBezTo>
                  <a:pt x="608133" y="326932"/>
                  <a:pt x="592448" y="342595"/>
                  <a:pt x="573190" y="342595"/>
                </a:cubicBezTo>
                <a:cubicBezTo>
                  <a:pt x="553137" y="342595"/>
                  <a:pt x="537750" y="325941"/>
                  <a:pt x="537750" y="306412"/>
                </a:cubicBezTo>
                <a:lnTo>
                  <a:pt x="537750" y="234146"/>
                </a:lnTo>
                <a:lnTo>
                  <a:pt x="26605" y="234146"/>
                </a:lnTo>
                <a:lnTo>
                  <a:pt x="26605" y="273798"/>
                </a:lnTo>
                <a:cubicBezTo>
                  <a:pt x="29384" y="273105"/>
                  <a:pt x="32164" y="272807"/>
                  <a:pt x="35043" y="272807"/>
                </a:cubicBezTo>
                <a:cubicBezTo>
                  <a:pt x="54400" y="272807"/>
                  <a:pt x="70085" y="288470"/>
                  <a:pt x="70085" y="307701"/>
                </a:cubicBezTo>
                <a:cubicBezTo>
                  <a:pt x="70085" y="326932"/>
                  <a:pt x="54400" y="342595"/>
                  <a:pt x="35043" y="342595"/>
                </a:cubicBezTo>
                <a:cubicBezTo>
                  <a:pt x="15883" y="342595"/>
                  <a:pt x="298" y="327131"/>
                  <a:pt x="99" y="307998"/>
                </a:cubicBezTo>
                <a:cubicBezTo>
                  <a:pt x="0" y="306611"/>
                  <a:pt x="0" y="323859"/>
                  <a:pt x="0" y="13283"/>
                </a:cubicBezTo>
                <a:cubicBezTo>
                  <a:pt x="0" y="5948"/>
                  <a:pt x="5956" y="0"/>
                  <a:pt x="13302" y="0"/>
                </a:cubicBez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形 3" descr="男性形象 纯色填充">
            <a:extLst>
              <a:ext uri="{FF2B5EF4-FFF2-40B4-BE49-F238E27FC236}">
                <a16:creationId xmlns:a16="http://schemas.microsoft.com/office/drawing/2014/main" id="{C86A306C-96F7-91FB-746B-6DFFEFC09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0884" y="1592863"/>
            <a:ext cx="687576" cy="6875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15EAEB-21B9-2C19-F4E6-E5DE2D455849}"/>
              </a:ext>
            </a:extLst>
          </p:cNvPr>
          <p:cNvSpPr txBox="1"/>
          <p:nvPr/>
        </p:nvSpPr>
        <p:spPr>
          <a:xfrm>
            <a:off x="684907" y="1675041"/>
            <a:ext cx="68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BB7778-2BA6-A7FD-59A7-E654B323B1B3}"/>
              </a:ext>
            </a:extLst>
          </p:cNvPr>
          <p:cNvSpPr txBox="1"/>
          <p:nvPr/>
        </p:nvSpPr>
        <p:spPr>
          <a:xfrm>
            <a:off x="684907" y="3326512"/>
            <a:ext cx="68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1FA271-558C-2348-8561-123B622DE01D}"/>
              </a:ext>
            </a:extLst>
          </p:cNvPr>
          <p:cNvSpPr txBox="1"/>
          <p:nvPr/>
        </p:nvSpPr>
        <p:spPr>
          <a:xfrm>
            <a:off x="684907" y="4454763"/>
            <a:ext cx="68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05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95FDECA3-0DD7-91FF-02A0-924FAA1E9DD6}"/>
              </a:ext>
            </a:extLst>
          </p:cNvPr>
          <p:cNvSpPr txBox="1">
            <a:spLocks/>
          </p:cNvSpPr>
          <p:nvPr/>
        </p:nvSpPr>
        <p:spPr>
          <a:xfrm>
            <a:off x="236220" y="214630"/>
            <a:ext cx="10272395" cy="53975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30238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82663" indent="-26670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6200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98625" indent="-26670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800" b="1" dirty="0"/>
              <a:t>数据处理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EFF9FC-26F2-B7AD-5867-B33EFEE7A2B5}"/>
              </a:ext>
            </a:extLst>
          </p:cNvPr>
          <p:cNvSpPr txBox="1"/>
          <p:nvPr/>
        </p:nvSpPr>
        <p:spPr>
          <a:xfrm>
            <a:off x="-73924" y="986905"/>
            <a:ext cx="12339848" cy="3371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原始数据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77200" lvl="3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来源于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家医院的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2,397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例数据</a:t>
            </a:r>
            <a:endParaRPr lang="en-US" altLang="zh-CN" b="1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000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zh-CN" altLang="zh-CN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机器学习</a:t>
            </a:r>
            <a:r>
              <a:rPr lang="zh-CN" altLang="zh-CN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模型学习的数据集</a:t>
            </a:r>
            <a:endParaRPr lang="en-US" altLang="zh-CN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77200" lvl="3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多中心</a:t>
            </a: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所有批次数据，去除不同批次数据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的重复值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77200" lvl="3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供者和受者数据对齐、标签对齐</a:t>
            </a:r>
            <a:endParaRPr lang="en-US" altLang="zh-CN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77200" lvl="3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空缺值填充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：连续型属性采用所有样本中位数填充，离散型属性使用“未知”填充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77200" lvl="3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数据质量控制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删除属性缺失较多的样本数据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77200" lvl="3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离散特征向量化：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根据离散型属性值的取值集合情况，分别转换成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{-1,0,1} 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或者采用独热键编码</a:t>
            </a:r>
            <a:endParaRPr lang="en-US" altLang="zh-CN" dirty="0">
              <a:effectLst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D64D0-3E37-4A7E-631A-A420DAC6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DART</a:t>
            </a:r>
            <a:r>
              <a:rPr lang="zh-CN" altLang="en-US" sz="3200" b="1" dirty="0"/>
              <a:t>项目 阶段</a:t>
            </a:r>
            <a:r>
              <a:rPr lang="en-US" altLang="zh-CN" sz="3200" b="1" dirty="0"/>
              <a:t>II </a:t>
            </a:r>
            <a:r>
              <a:rPr lang="zh-CN" altLang="en-US" sz="3200" b="1" dirty="0"/>
              <a:t>主要</a:t>
            </a:r>
            <a:r>
              <a:rPr lang="zh-CN" altLang="en-US" dirty="0"/>
              <a:t>成果</a:t>
            </a:r>
            <a:endParaRPr lang="zh-CN" altLang="en-US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930FC6-7907-3816-4107-7282DF177226}"/>
              </a:ext>
            </a:extLst>
          </p:cNvPr>
          <p:cNvSpPr txBox="1"/>
          <p:nvPr/>
        </p:nvSpPr>
        <p:spPr>
          <a:xfrm>
            <a:off x="566468" y="1140394"/>
            <a:ext cx="5268275" cy="4180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hangingPunct="0">
              <a:lnSpc>
                <a:spcPct val="125000"/>
              </a:lnSpc>
              <a:spcBef>
                <a:spcPts val="600"/>
              </a:spcBef>
            </a:pPr>
            <a:r>
              <a:rPr lang="zh-CN" altLang="en-US" b="1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纳入标准</a:t>
            </a:r>
            <a:endParaRPr lang="en-US" altLang="zh-CN" b="1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hangingPunct="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6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日至</a:t>
            </a:r>
            <a:r>
              <a:rPr lang="en-US" altLang="zh-CN" sz="16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6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6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日期间接受公民逝世后死亡捐献的肾移植患者。</a:t>
            </a:r>
          </a:p>
          <a:p>
            <a:pPr marL="285750" lvl="1" indent="-285750" hangingPunct="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年满</a:t>
            </a:r>
            <a:r>
              <a:rPr lang="en-US" altLang="zh-CN" sz="16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6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周岁的患者。</a:t>
            </a:r>
            <a:endParaRPr lang="en-US" altLang="zh-CN" sz="1600" b="1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hangingPunct="0">
              <a:lnSpc>
                <a:spcPct val="125000"/>
              </a:lnSpc>
              <a:spcBef>
                <a:spcPts val="600"/>
              </a:spcBef>
            </a:pPr>
            <a:r>
              <a:rPr lang="en-US" altLang="zh-CN" b="1" cap="all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样本量</a:t>
            </a:r>
            <a:endParaRPr lang="en-US" altLang="zh-CN" b="1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根据概念验证阶段的数据失访率和模型精度测算，要保证模型精度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&gt;85%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，样本量大小预计为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2500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名患者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实际共入组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2397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对供受体数据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cap="all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分析人群</a:t>
            </a:r>
            <a:endParaRPr lang="en-US" altLang="zh-CN" sz="1600" b="1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包括入选且符合入选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排除标准的患者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所有分析将以全分析集（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）为基础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B51D32-135E-711E-5E28-0AE79BF02199}"/>
              </a:ext>
            </a:extLst>
          </p:cNvPr>
          <p:cNvSpPr txBox="1"/>
          <p:nvPr/>
        </p:nvSpPr>
        <p:spPr>
          <a:xfrm>
            <a:off x="6254536" y="3429000"/>
            <a:ext cx="4808471" cy="212090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i="0" u="sng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AU   </a:t>
            </a:r>
            <a:r>
              <a:rPr lang="en-US" altLang="zh-CN" sz="1800" b="0" i="0" u="sng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i="0" u="sng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</a:t>
            </a:r>
            <a:r>
              <a:rPr lang="en-US" altLang="zh-CN" sz="1800" b="0" i="0" u="sng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800" b="1" i="0" u="sng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en-US" altLang="zh-CN" sz="1800" b="0" i="0" u="sng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AR-</a:t>
            </a:r>
            <a:r>
              <a:rPr lang="pt-BR" altLang="zh-CN" sz="1800" b="1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ATG </a:t>
            </a:r>
            <a:r>
              <a:rPr lang="pt-BR" altLang="zh-CN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0.96	0.92	0.84	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AR-other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0.97	0.91	0.82</a:t>
            </a:r>
          </a:p>
          <a:p>
            <a:pPr>
              <a:lnSpc>
                <a:spcPct val="150000"/>
              </a:lnSpc>
            </a:pP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DGF-ATG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0.94	0.87	0.87	</a:t>
            </a:r>
          </a:p>
          <a:p>
            <a:pPr>
              <a:lnSpc>
                <a:spcPct val="150000"/>
              </a:lnSpc>
            </a:pP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DGF-other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0.89	0.85	0.82	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A50A91-DE67-0617-37B8-A5890F283FAA}"/>
              </a:ext>
            </a:extLst>
          </p:cNvPr>
          <p:cNvSpPr txBox="1"/>
          <p:nvPr/>
        </p:nvSpPr>
        <p:spPr>
          <a:xfrm>
            <a:off x="5991497" y="1140394"/>
            <a:ext cx="5634035" cy="1599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模型建立</a:t>
            </a:r>
            <a:endParaRPr lang="en-US" altLang="zh-CN" b="1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本项目的分析主要将是描述性分析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将视数据的实际情况和特点，选择和使用适当的模型，并比较结果，选择效果最佳的方案进行交付</a:t>
            </a:r>
          </a:p>
        </p:txBody>
      </p:sp>
    </p:spTree>
    <p:extLst>
      <p:ext uri="{BB962C8B-B14F-4D97-AF65-F5344CB8AC3E}">
        <p14:creationId xmlns:p14="http://schemas.microsoft.com/office/powerpoint/2010/main" val="226917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应用程序, 网站&#10;&#10;描述已自动生成">
            <a:extLst>
              <a:ext uri="{FF2B5EF4-FFF2-40B4-BE49-F238E27FC236}">
                <a16:creationId xmlns:a16="http://schemas.microsoft.com/office/drawing/2014/main" id="{492998D3-6154-CCAC-1F33-652B3570C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08" y="1155227"/>
            <a:ext cx="5139992" cy="4202864"/>
          </a:xfrm>
          <a:prstGeom prst="rect">
            <a:avLst/>
          </a:prstGeom>
        </p:spPr>
      </p:pic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0DA77CCE-514D-2DF8-771A-052B0BAA74E7}"/>
              </a:ext>
            </a:extLst>
          </p:cNvPr>
          <p:cNvSpPr/>
          <p:nvPr/>
        </p:nvSpPr>
        <p:spPr>
          <a:xfrm>
            <a:off x="566468" y="1160979"/>
            <a:ext cx="2746227" cy="4208610"/>
          </a:xfrm>
          <a:prstGeom prst="homePlate">
            <a:avLst>
              <a:gd name="adj" fmla="val 24574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2658BE-438A-C076-1679-443C36B72229}"/>
              </a:ext>
            </a:extLst>
          </p:cNvPr>
          <p:cNvSpPr txBox="1"/>
          <p:nvPr/>
        </p:nvSpPr>
        <p:spPr>
          <a:xfrm>
            <a:off x="715249" y="2412582"/>
            <a:ext cx="2482251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技术赋能器官移植术后风险预测，快速提供全面、层级化、定制化的风险考量方案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6DBEBF5F-5EC5-4B73-36A0-B3801225B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265" y="1158547"/>
            <a:ext cx="4971573" cy="419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157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859</Words>
  <Application>Microsoft Office PowerPoint</Application>
  <PresentationFormat>宽屏</PresentationFormat>
  <Paragraphs>113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Microsoft JhengHei UI</vt:lpstr>
      <vt:lpstr>等线</vt:lpstr>
      <vt:lpstr>微软雅黑</vt:lpstr>
      <vt:lpstr>Arial</vt:lpstr>
      <vt:lpstr>Calibri</vt:lpstr>
      <vt:lpstr>Times New Roman</vt:lpstr>
      <vt:lpstr>Verdana</vt:lpstr>
      <vt:lpstr>Office 主题​​</vt:lpstr>
      <vt:lpstr>think-cell 幻灯片</vt:lpstr>
      <vt:lpstr>PowerPoint 演示文稿</vt:lpstr>
      <vt:lpstr>DART：建立肾移植风险预测模型，改善患者移植结局</vt:lpstr>
      <vt:lpstr>DART项目开发进度</vt:lpstr>
      <vt:lpstr>概念验证阶段纳入的46个因素</vt:lpstr>
      <vt:lpstr>DART项目开发进度</vt:lpstr>
      <vt:lpstr>DART模型最终纳入的35个风险因素</vt:lpstr>
      <vt:lpstr>PowerPoint 演示文稿</vt:lpstr>
      <vt:lpstr>DART项目 阶段II 主要成果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Viya Tan</dc:creator>
  <cp:lastModifiedBy>Zou, Rachel1 /CN/EXT</cp:lastModifiedBy>
  <cp:revision>42</cp:revision>
  <dcterms:created xsi:type="dcterms:W3CDTF">2023-05-26T04:32:58Z</dcterms:created>
  <dcterms:modified xsi:type="dcterms:W3CDTF">2025-03-05T08:58:10Z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9088468-0951-4aef-9cc3-0a346e475ddc_Enabled">
    <vt:lpwstr>true</vt:lpwstr>
  </property>
  <property fmtid="{D5CDD505-2E9C-101B-9397-08002B2CF9AE}" pid="3" name="MSIP_Label_d9088468-0951-4aef-9cc3-0a346e475ddc_SetDate">
    <vt:lpwstr>2023-08-18T00:37:11Z</vt:lpwstr>
  </property>
  <property fmtid="{D5CDD505-2E9C-101B-9397-08002B2CF9AE}" pid="4" name="MSIP_Label_d9088468-0951-4aef-9cc3-0a346e475ddc_Method">
    <vt:lpwstr>Privileged</vt:lpwstr>
  </property>
  <property fmtid="{D5CDD505-2E9C-101B-9397-08002B2CF9AE}" pid="5" name="MSIP_Label_d9088468-0951-4aef-9cc3-0a346e475ddc_Name">
    <vt:lpwstr>Public</vt:lpwstr>
  </property>
  <property fmtid="{D5CDD505-2E9C-101B-9397-08002B2CF9AE}" pid="6" name="MSIP_Label_d9088468-0951-4aef-9cc3-0a346e475ddc_SiteId">
    <vt:lpwstr>aca3c8d6-aa71-4e1a-a10e-03572fc58c0b</vt:lpwstr>
  </property>
  <property fmtid="{D5CDD505-2E9C-101B-9397-08002B2CF9AE}" pid="7" name="MSIP_Label_d9088468-0951-4aef-9cc3-0a346e475ddc_ActionId">
    <vt:lpwstr>5fd35627-57f1-4981-93f7-44f68c2b9040</vt:lpwstr>
  </property>
  <property fmtid="{D5CDD505-2E9C-101B-9397-08002B2CF9AE}" pid="8" name="MSIP_Label_d9088468-0951-4aef-9cc3-0a346e475ddc_ContentBits">
    <vt:lpwstr>0</vt:lpwstr>
  </property>
</Properties>
</file>