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sldIdLst>
    <p:sldId id="256" r:id="rId4"/>
    <p:sldId id="276" r:id="rId5"/>
    <p:sldId id="317" r:id="rId7"/>
    <p:sldId id="318" r:id="rId8"/>
    <p:sldId id="320" r:id="rId9"/>
    <p:sldId id="321" r:id="rId10"/>
    <p:sldId id="325" r:id="rId11"/>
    <p:sldId id="326" r:id="rId12"/>
    <p:sldId id="302" r:id="rId13"/>
    <p:sldId id="259" r:id="rId14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>
            <a:alphaModFix amt="80349"/>
          </a:blip>
          <a:srcRect b="3662"/>
          <a:stretch>
            <a:fillRect/>
          </a:stretch>
        </p:blipFill>
        <p:spPr>
          <a:xfrm flipH="1">
            <a:off x="4991815" y="0"/>
            <a:ext cx="720018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845" y="378012"/>
            <a:ext cx="1618397" cy="4047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3540" y="1892935"/>
            <a:ext cx="9144000" cy="1232535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latin typeface="Source Han Sans CN Bold" panose="020B0200000000000000" charset="-122"/>
                <a:ea typeface="Source Han Sans CN Bold" panose="020B02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3540" y="3240405"/>
            <a:ext cx="9144000" cy="37782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Source Han Sans CN Normal" panose="020B0200000000000000" charset="-122"/>
                <a:ea typeface="Source Han Sans CN Normal" panose="020B02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3" name="圆角矩形"/>
          <p:cNvSpPr/>
          <p:nvPr userDrawn="1"/>
        </p:nvSpPr>
        <p:spPr>
          <a:xfrm>
            <a:off x="430760" y="3760168"/>
            <a:ext cx="2539530" cy="35392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FD9C0"/>
              </a:gs>
              <a:gs pos="100000">
                <a:srgbClr val="2AACF6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4EAC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84" name="数连万物，栈通中台"/>
          <p:cNvSpPr txBox="1"/>
          <p:nvPr userDrawn="1"/>
        </p:nvSpPr>
        <p:spPr>
          <a:xfrm>
            <a:off x="773278" y="3825371"/>
            <a:ext cx="1854494" cy="223515"/>
          </a:xfrm>
          <a:prstGeom prst="rect">
            <a:avLst/>
          </a:prstGeom>
          <a:ln w="12700">
            <a:miter lim="400000"/>
          </a:ln>
        </p:spPr>
        <p:txBody>
          <a:bodyPr lIns="22857" tIns="22857" rIns="22857" bIns="22857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Source Han Sans CN Normal" panose="020B0200000000000000" charset="-122"/>
              </a:defRPr>
            </a:lvl1pPr>
          </a:lstStyle>
          <a:p>
            <a:r>
              <a:t>数连万物，栈通中台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71" name="图像" descr="图像"/>
          <p:cNvPicPr>
            <a:picLocks noChangeAspect="1"/>
          </p:cNvPicPr>
          <p:nvPr userDrawn="1"/>
        </p:nvPicPr>
        <p:blipFill>
          <a:blip r:embed="rId2">
            <a:alphaModFix amt="59710"/>
          </a:blip>
          <a:srcRect b="3662"/>
          <a:stretch>
            <a:fillRect/>
          </a:stretch>
        </p:blipFill>
        <p:spPr>
          <a:xfrm flipH="1">
            <a:off x="4991815" y="0"/>
            <a:ext cx="720018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845" y="378012"/>
            <a:ext cx="1618397" cy="4047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9" name="文本框 3"/>
          <p:cNvSpPr txBox="1"/>
          <p:nvPr userDrawn="1"/>
        </p:nvSpPr>
        <p:spPr>
          <a:xfrm>
            <a:off x="3322949" y="2629104"/>
            <a:ext cx="5268958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Source Han Sans CN Bold" panose="020B0200000000000000" charset="-122"/>
                <a:ea typeface="Source Han Sans CN Bold" panose="020B0200000000000000" charset="-122"/>
              </a:rPr>
              <a:t>培养更深刻与抽象的思维模式</a:t>
            </a:r>
            <a:endParaRPr lang="zh-CN" altLang="en-US" b="1" dirty="0">
              <a:latin typeface="Source Han Sans CN Bold" panose="020B0200000000000000" charset="-122"/>
              <a:ea typeface="Source Han Sans CN Bold" panose="020B02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1755" y="-39370"/>
            <a:ext cx="4721860" cy="6936105"/>
          </a:xfrm>
          <a:prstGeom prst="rect">
            <a:avLst/>
          </a:prstGeom>
        </p:spPr>
      </p:pic>
      <p:pic>
        <p:nvPicPr>
          <p:cNvPr id="62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6853" y="310030"/>
            <a:ext cx="1323341" cy="3309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/>
          <p:nvPr userDrawn="1"/>
        </p:nvSpPr>
        <p:spPr>
          <a:xfrm>
            <a:off x="348497" y="621399"/>
            <a:ext cx="9982201" cy="22593"/>
          </a:xfrm>
          <a:prstGeom prst="rect">
            <a:avLst/>
          </a:prstGeom>
          <a:gradFill>
            <a:gsLst>
              <a:gs pos="0">
                <a:srgbClr val="5EDEBF"/>
              </a:gs>
              <a:gs pos="100000">
                <a:srgbClr val="00AFFE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4EAC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6853" y="310030"/>
            <a:ext cx="1323341" cy="3309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15" y="207010"/>
            <a:ext cx="10515600" cy="436880"/>
          </a:xfrm>
        </p:spPr>
        <p:txBody>
          <a:bodyPr/>
          <a:lstStyle>
            <a:lvl1pPr>
              <a:defRPr sz="2400" b="1">
                <a:latin typeface="Source Han Sans CN Bold" panose="020B0200000000000000" charset="-122"/>
                <a:ea typeface="Source Han Sans CN Bold" panose="020B02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348615" y="965835"/>
            <a:ext cx="11522075" cy="5496560"/>
          </a:xfrm>
        </p:spPr>
        <p:txBody>
          <a:bodyPr/>
          <a:lstStyle>
            <a:lvl1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1pPr>
            <a:lvl2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2pPr>
            <a:lvl3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3pPr>
            <a:lvl4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4pPr>
            <a:lvl5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6853" y="310030"/>
            <a:ext cx="1323341" cy="3309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838200" y="650875"/>
            <a:ext cx="10515600" cy="5811838"/>
          </a:xfrm>
        </p:spPr>
        <p:txBody>
          <a:bodyPr/>
          <a:lstStyle>
            <a:lvl1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1pPr>
            <a:lvl2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2pPr>
            <a:lvl3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3pPr>
            <a:lvl4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4pPr>
            <a:lvl5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71" name="图像" descr="图像"/>
          <p:cNvPicPr>
            <a:picLocks noChangeAspect="1"/>
          </p:cNvPicPr>
          <p:nvPr userDrawn="1"/>
        </p:nvPicPr>
        <p:blipFill>
          <a:blip r:embed="rId2">
            <a:alphaModFix amt="59710"/>
          </a:blip>
          <a:srcRect b="3662"/>
          <a:stretch>
            <a:fillRect/>
          </a:stretch>
        </p:blipFill>
        <p:spPr>
          <a:xfrm flipH="1">
            <a:off x="4991815" y="0"/>
            <a:ext cx="720018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845" y="378012"/>
            <a:ext cx="1618397" cy="4047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9" name="文本框 3"/>
          <p:cNvSpPr txBox="1"/>
          <p:nvPr userDrawn="1"/>
        </p:nvSpPr>
        <p:spPr>
          <a:xfrm>
            <a:off x="3322949" y="2629104"/>
            <a:ext cx="5268958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Source Han Sans CN Bold" panose="020B0200000000000000" charset="-122"/>
                <a:ea typeface="Source Han Sans CN Bold" panose="020B0200000000000000" charset="-122"/>
              </a:rPr>
              <a:t>培养更深刻与抽象的思维模式</a:t>
            </a:r>
            <a:endParaRPr lang="zh-CN" altLang="en-US" b="1" dirty="0">
              <a:latin typeface="Source Han Sans CN Bold" panose="020B0200000000000000" charset="-122"/>
              <a:ea typeface="Source Han Sans CN Bold" panose="020B02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232323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>
            <a:alphaModFix amt="80349"/>
          </a:blip>
          <a:srcRect b="3662"/>
          <a:stretch>
            <a:fillRect/>
          </a:stretch>
        </p:blipFill>
        <p:spPr>
          <a:xfrm flipH="1">
            <a:off x="4991815" y="0"/>
            <a:ext cx="720018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845" y="378012"/>
            <a:ext cx="1618397" cy="4047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3540" y="1892935"/>
            <a:ext cx="9144000" cy="1232535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latin typeface="Source Han Sans CN Bold" panose="020B0200000000000000" charset="-122"/>
                <a:ea typeface="Source Han Sans CN Bold" panose="020B02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3540" y="3240405"/>
            <a:ext cx="9144000" cy="37782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Source Han Sans CN Normal" panose="020B0200000000000000" charset="-122"/>
                <a:ea typeface="Source Han Sans CN Normal" panose="020B02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3" name="圆角矩形"/>
          <p:cNvSpPr/>
          <p:nvPr userDrawn="1"/>
        </p:nvSpPr>
        <p:spPr>
          <a:xfrm>
            <a:off x="430760" y="3760168"/>
            <a:ext cx="2539530" cy="35392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FD9C0"/>
              </a:gs>
              <a:gs pos="100000">
                <a:srgbClr val="2AACF6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4EAC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800"/>
          </a:p>
        </p:txBody>
      </p:sp>
      <p:sp>
        <p:nvSpPr>
          <p:cNvPr id="84" name="数连万物，栈通中台"/>
          <p:cNvSpPr txBox="1"/>
          <p:nvPr userDrawn="1"/>
        </p:nvSpPr>
        <p:spPr>
          <a:xfrm>
            <a:off x="773278" y="3825371"/>
            <a:ext cx="1854494" cy="223515"/>
          </a:xfrm>
          <a:prstGeom prst="rect">
            <a:avLst/>
          </a:prstGeom>
          <a:ln w="12700">
            <a:miter lim="400000"/>
          </a:ln>
        </p:spPr>
        <p:txBody>
          <a:bodyPr lIns="22857" tIns="22857" rIns="22857" bIns="22857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  <a:sym typeface="Source Han Sans CN Normal" panose="020B0200000000000000" charset="-122"/>
              </a:defRPr>
            </a:lvl1pPr>
          </a:lstStyle>
          <a:p>
            <a:r>
              <a:t>数连万物，栈通中台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1755" y="-39370"/>
            <a:ext cx="4721860" cy="6936105"/>
          </a:xfrm>
          <a:prstGeom prst="rect">
            <a:avLst/>
          </a:prstGeom>
        </p:spPr>
      </p:pic>
      <p:pic>
        <p:nvPicPr>
          <p:cNvPr id="62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46853" y="310030"/>
            <a:ext cx="1323341" cy="3309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/>
          <p:nvPr userDrawn="1"/>
        </p:nvSpPr>
        <p:spPr>
          <a:xfrm>
            <a:off x="348497" y="621399"/>
            <a:ext cx="9982201" cy="22593"/>
          </a:xfrm>
          <a:prstGeom prst="rect">
            <a:avLst/>
          </a:prstGeom>
          <a:gradFill>
            <a:gsLst>
              <a:gs pos="0">
                <a:srgbClr val="5EDEBF"/>
              </a:gs>
              <a:gs pos="100000">
                <a:srgbClr val="00AFFE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4EACF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800"/>
          </a:p>
        </p:txBody>
      </p:sp>
      <p:pic>
        <p:nvPicPr>
          <p:cNvPr id="3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6853" y="310030"/>
            <a:ext cx="1323341" cy="3309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15" y="207010"/>
            <a:ext cx="10515600" cy="436880"/>
          </a:xfrm>
        </p:spPr>
        <p:txBody>
          <a:bodyPr/>
          <a:lstStyle>
            <a:lvl1pPr>
              <a:defRPr sz="2400" b="1">
                <a:latin typeface="Source Han Sans CN Bold" panose="020B0200000000000000" charset="-122"/>
                <a:ea typeface="Source Han Sans CN Bold" panose="020B02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348615" y="965835"/>
            <a:ext cx="11522075" cy="5496560"/>
          </a:xfrm>
        </p:spPr>
        <p:txBody>
          <a:bodyPr/>
          <a:lstStyle>
            <a:lvl1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1pPr>
            <a:lvl2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2pPr>
            <a:lvl3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3pPr>
            <a:lvl4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4pPr>
            <a:lvl5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6853" y="310030"/>
            <a:ext cx="1323341" cy="3309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838200" y="650875"/>
            <a:ext cx="10515600" cy="5811838"/>
          </a:xfrm>
        </p:spPr>
        <p:txBody>
          <a:bodyPr/>
          <a:lstStyle>
            <a:lvl1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1pPr>
            <a:lvl2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2pPr>
            <a:lvl3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3pPr>
            <a:lvl4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4pPr>
            <a:lvl5pPr>
              <a:defRPr>
                <a:latin typeface="Source Han Sans CN Normal" panose="020B0200000000000000" charset="-122"/>
                <a:ea typeface="Source Han Sans CN Normal" panose="020B0200000000000000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38200" y="637540"/>
            <a:ext cx="10515600" cy="565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38200" y="637540"/>
            <a:ext cx="10515600" cy="565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CN Normal" panose="020B0200000000000000" charset="-122"/>
          <a:ea typeface="Source Han Sans CN Normal" panose="020B02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865" y="2289175"/>
            <a:ext cx="5782310" cy="847090"/>
          </a:xfrm>
        </p:spPr>
        <p:txBody>
          <a:bodyPr/>
          <a:lstStyle/>
          <a:p>
            <a:r>
              <a:rPr lang="zh-CN" altLang="en-US" sz="4000" dirty="0"/>
              <a:t>函数计算的介绍与实践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560" y="3271935"/>
            <a:ext cx="9144000" cy="37782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演讲人 </a:t>
            </a:r>
            <a:r>
              <a:rPr dirty="0">
                <a:sym typeface="+mn-ea"/>
              </a:rPr>
              <a:t>—</a:t>
            </a:r>
            <a:r>
              <a:rPr lang="zh-CN" altLang="en-US" dirty="0">
                <a:sym typeface="+mn-ea"/>
              </a:rPr>
              <a:t> 琉易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9835" y="2652395"/>
            <a:ext cx="93624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       </a:t>
            </a:r>
            <a:r>
              <a:rPr lang="zh-CN" altLang="en-US" sz="2800"/>
              <a:t>函数计算</a:t>
            </a:r>
            <a:r>
              <a:rPr lang="zh-CN" altLang="en-US" sz="2800">
                <a:sym typeface="+mn-ea"/>
              </a:rPr>
              <a:t>可以理解为 FaaS（</a:t>
            </a:r>
            <a:r>
              <a:rPr lang="en-US" altLang="zh-CN" sz="2800">
                <a:sym typeface="+mn-ea"/>
              </a:rPr>
              <a:t>Function as a service</a:t>
            </a:r>
            <a:r>
              <a:rPr lang="zh-CN" altLang="en-US" sz="2800">
                <a:sym typeface="+mn-ea"/>
              </a:rPr>
              <a:t>），</a:t>
            </a:r>
            <a:r>
              <a:rPr lang="zh-CN" altLang="en-US" sz="2800"/>
              <a:t>是一个和 Serverless 相关的概念。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Serverless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163320" y="1287780"/>
            <a:ext cx="93624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/>
              <a:t>无服务器架构</a:t>
            </a:r>
            <a:endParaRPr lang="zh-CN" altLang="en-US" sz="280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47620"/>
            <a:ext cx="10058400" cy="26498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二、函数计算</a:t>
            </a:r>
            <a:endParaRPr lang="zh-CN" altLang="en-US" dirty="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228090"/>
            <a:ext cx="6602095" cy="4401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69200" y="1721485"/>
            <a:ext cx="39814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400"/>
              <a:t>       </a:t>
            </a:r>
            <a:r>
              <a:rPr lang="zh-CN" altLang="en-US" sz="2400"/>
              <a:t>无需管理服务器等基础设施，只需编写代码并上传，函数计算会以弹性、可靠的方式运行代码，并提供日志查询、性能监控和报警等功能。</a:t>
            </a:r>
            <a:endParaRPr lang="zh-CN" altLang="en-US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对比一个应用从开发到上线的过程</a:t>
            </a:r>
            <a:endParaRPr lang="zh-CN" altLang="en-US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1492885"/>
            <a:ext cx="10031095" cy="38728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  <a:endParaRPr lang="zh-CN" altLang="en-US" dirty="0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1371600"/>
            <a:ext cx="9803130" cy="41141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3976572" y="2702654"/>
            <a:ext cx="4356118" cy="1453594"/>
          </a:xfrm>
          <a:custGeom>
            <a:avLst/>
            <a:gdLst>
              <a:gd name="connsiteX0" fmla="*/ 0 w 4363770"/>
              <a:gd name="connsiteY0" fmla="*/ 0 h 1414938"/>
              <a:gd name="connsiteX1" fmla="*/ 4363770 w 4363770"/>
              <a:gd name="connsiteY1" fmla="*/ 0 h 1414938"/>
              <a:gd name="connsiteX2" fmla="*/ 4363770 w 4363770"/>
              <a:gd name="connsiteY2" fmla="*/ 13626 h 1414938"/>
              <a:gd name="connsiteX3" fmla="*/ 3603821 w 4363770"/>
              <a:gd name="connsiteY3" fmla="*/ 690206 h 1414938"/>
              <a:gd name="connsiteX4" fmla="*/ 4363770 w 4363770"/>
              <a:gd name="connsiteY4" fmla="*/ 1366787 h 1414938"/>
              <a:gd name="connsiteX5" fmla="*/ 4363770 w 4363770"/>
              <a:gd name="connsiteY5" fmla="*/ 1414938 h 1414938"/>
              <a:gd name="connsiteX6" fmla="*/ 0 w 4363770"/>
              <a:gd name="connsiteY6" fmla="*/ 1414938 h 1414938"/>
              <a:gd name="connsiteX7" fmla="*/ 0 w 4363770"/>
              <a:gd name="connsiteY7" fmla="*/ 1366658 h 1414938"/>
              <a:gd name="connsiteX8" fmla="*/ 748992 w 4363770"/>
              <a:gd name="connsiteY8" fmla="*/ 699833 h 1414938"/>
              <a:gd name="connsiteX9" fmla="*/ 0 w 4363770"/>
              <a:gd name="connsiteY9" fmla="*/ 33007 h 1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3770" h="1414938">
                <a:moveTo>
                  <a:pt x="0" y="0"/>
                </a:moveTo>
                <a:lnTo>
                  <a:pt x="4363770" y="0"/>
                </a:lnTo>
                <a:lnTo>
                  <a:pt x="4363770" y="13626"/>
                </a:lnTo>
                <a:lnTo>
                  <a:pt x="3603821" y="690206"/>
                </a:lnTo>
                <a:lnTo>
                  <a:pt x="4363770" y="1366787"/>
                </a:lnTo>
                <a:lnTo>
                  <a:pt x="4363770" y="1414938"/>
                </a:lnTo>
                <a:lnTo>
                  <a:pt x="0" y="1414938"/>
                </a:lnTo>
                <a:lnTo>
                  <a:pt x="0" y="1366658"/>
                </a:lnTo>
                <a:lnTo>
                  <a:pt x="748992" y="699833"/>
                </a:lnTo>
                <a:lnTo>
                  <a:pt x="0" y="3300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31639" tIns="15819" rIns="31639" bIns="15819" numCol="1" spcCol="0" rtlCol="0" fromWordArt="0" anchor="ctr" anchorCtr="0" forceAA="0" compatLnSpc="1">
            <a:noAutofit/>
          </a:bodyPr>
          <a:p>
            <a:endParaRPr lang="zh-CN" altLang="en-US" sz="440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5" name="KSO_Shape"/>
          <p:cNvSpPr/>
          <p:nvPr>
            <p:custDataLst>
              <p:tags r:id="rId2"/>
            </p:custDataLst>
          </p:nvPr>
        </p:nvSpPr>
        <p:spPr>
          <a:xfrm>
            <a:off x="6227836" y="3460642"/>
            <a:ext cx="1354783" cy="1414013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4400">
              <a:solidFill>
                <a:srgbClr val="1AA3AA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" name="KSO_Shape"/>
          <p:cNvSpPr/>
          <p:nvPr>
            <p:custDataLst>
              <p:tags r:id="rId3"/>
            </p:custDataLst>
          </p:nvPr>
        </p:nvSpPr>
        <p:spPr>
          <a:xfrm rot="16200000">
            <a:off x="6217718" y="1927939"/>
            <a:ext cx="1394239" cy="1373998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440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7" name="KSO_Shape"/>
          <p:cNvSpPr/>
          <p:nvPr>
            <p:custDataLst>
              <p:tags r:id="rId4"/>
            </p:custDataLst>
          </p:nvPr>
        </p:nvSpPr>
        <p:spPr>
          <a:xfrm rot="5400000">
            <a:off x="4696389" y="3466074"/>
            <a:ext cx="1394239" cy="1373998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440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8" name="KSO_Shape"/>
          <p:cNvSpPr/>
          <p:nvPr>
            <p:custDataLst>
              <p:tags r:id="rId5"/>
            </p:custDataLst>
          </p:nvPr>
        </p:nvSpPr>
        <p:spPr>
          <a:xfrm rot="10800000">
            <a:off x="4725725" y="1907931"/>
            <a:ext cx="1354783" cy="1414013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endParaRPr lang="zh-CN" altLang="en-US" sz="440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5300801" y="2560283"/>
            <a:ext cx="1706739" cy="173198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3600" b="1" spc="30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8331835" y="1930400"/>
            <a:ext cx="1896110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0" rtlCol="0" anchor="ctr">
            <a:sp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kern="1200" spc="300">
                <a:solidFill>
                  <a:srgbClr val="3498DB"/>
                </a:solidFill>
                <a:effectLst/>
                <a:latin typeface="Arial" panose="020B0604020202090204" pitchFamily="34" charset="0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弹性执行</a:t>
            </a:r>
            <a:endParaRPr lang="zh-CN" altLang="en-US" sz="2800" b="1" kern="1200" spc="300">
              <a:solidFill>
                <a:srgbClr val="3498DB"/>
              </a:solidFill>
              <a:effectLst/>
              <a:latin typeface="Arial" panose="020B0604020202090204" pitchFamily="34" charset="0"/>
              <a:ea typeface="微软雅黑" panose="020B050302020402020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398780" y="4366260"/>
            <a:ext cx="3627755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0" rtlCol="0" anchor="ctr">
            <a:spAutoFit/>
          </a:bodyPr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kern="1200" spc="300">
                <a:solidFill>
                  <a:srgbClr val="69A35B"/>
                </a:solidFill>
                <a:effectLst/>
                <a:latin typeface="Arial" panose="020B0604020202090204" pitchFamily="34" charset="0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按量付费，低成本</a:t>
            </a:r>
            <a:endParaRPr lang="zh-CN" altLang="en-US" sz="2800" b="1" kern="1200" spc="300">
              <a:solidFill>
                <a:srgbClr val="69A35B"/>
              </a:solidFill>
              <a:effectLst/>
              <a:latin typeface="Arial" panose="020B0604020202090204" pitchFamily="34" charset="0"/>
              <a:ea typeface="微软雅黑" panose="020B050302020402020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567336" y="1843962"/>
            <a:ext cx="3290848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kern="1200" spc="300">
                <a:solidFill>
                  <a:srgbClr val="1F74AD"/>
                </a:solidFill>
                <a:effectLst/>
                <a:latin typeface="Arial" panose="020B0604020202090204" pitchFamily="34" charset="0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高效免运维</a:t>
            </a:r>
            <a:endParaRPr lang="zh-CN" altLang="en-US" sz="2800" b="1" kern="1200" spc="300">
              <a:solidFill>
                <a:srgbClr val="1F74AD"/>
              </a:solidFill>
              <a:effectLst/>
              <a:latin typeface="Arial" panose="020B0604020202090204" pitchFamily="34" charset="0"/>
              <a:ea typeface="微软雅黑" panose="020B050302020402020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7587615" y="4361815"/>
            <a:ext cx="2514600" cy="5619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bIns="0" rtlCol="0" anchor="ctr">
            <a:spAutoFit/>
          </a:bodyPr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sz="2800" b="1" kern="1200" spc="300">
                <a:solidFill>
                  <a:srgbClr val="1AA3AA"/>
                </a:solidFill>
                <a:effectLst/>
                <a:latin typeface="Arial" panose="020B0604020202090204" pitchFamily="34" charset="0"/>
                <a:ea typeface="微软雅黑" panose="020B0503020204020204" charset="-122"/>
                <a:cs typeface="+mn-ea"/>
                <a:sym typeface="Arial" panose="020B0604020202090204" pitchFamily="34" charset="0"/>
              </a:rPr>
              <a:t>事件驱动</a:t>
            </a:r>
            <a:endParaRPr lang="zh-CN" altLang="en-US" sz="2800" b="1" kern="1200" spc="300">
              <a:solidFill>
                <a:srgbClr val="1AA3AA"/>
              </a:solidFill>
              <a:effectLst/>
              <a:latin typeface="Arial" panose="020B0604020202090204" pitchFamily="34" charset="0"/>
              <a:ea typeface="微软雅黑" panose="020B050302020402020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18985" y="3178175"/>
            <a:ext cx="2395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实 践 部 分</a:t>
            </a:r>
            <a:endParaRPr lang="zh-CN" altLang="en-US" sz="36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2169160"/>
            <a:ext cx="4006850" cy="26625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尝试场景</a:t>
            </a:r>
            <a:endParaRPr lang="zh-CN" altLang="en-GB" dirty="0"/>
          </a:p>
        </p:txBody>
      </p:sp>
      <p:sp>
        <p:nvSpPr>
          <p:cNvPr id="2" name="矩形 1"/>
          <p:cNvSpPr/>
          <p:nvPr/>
        </p:nvSpPr>
        <p:spPr>
          <a:xfrm>
            <a:off x="866508" y="1843199"/>
            <a:ext cx="780681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可以运行一些简单的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Web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服务、静态文件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3808" y="2710609"/>
            <a:ext cx="7806814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可以设置一些定时任务、爬虫脚本等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3808" y="3550079"/>
            <a:ext cx="7806814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可以进行一些视频、图片处理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5018_1*l_i*1_2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18_1*l_h_a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7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8_1*l_h_i*1_4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7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8_1*l_h_i*1_2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8_1*l_h_i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8_1*l_h_i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RELATE_UNITID" val="layout_l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18_1*l_i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18_1*l_h_a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6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18_1*l_h_a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8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18_1*l_h_a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企业PPT标准配色">
      <a:dk1>
        <a:srgbClr val="222322"/>
      </a:dk1>
      <a:lt1>
        <a:srgbClr val="FFFFFF"/>
      </a:lt1>
      <a:dk2>
        <a:srgbClr val="656665"/>
      </a:dk2>
      <a:lt2>
        <a:srgbClr val="E7E6E6"/>
      </a:lt2>
      <a:accent1>
        <a:srgbClr val="E9966F"/>
      </a:accent1>
      <a:accent2>
        <a:srgbClr val="F3D49A"/>
      </a:accent2>
      <a:accent3>
        <a:srgbClr val="7ED8BE"/>
      </a:accent3>
      <a:accent4>
        <a:srgbClr val="42B1F6"/>
      </a:accent4>
      <a:accent5>
        <a:srgbClr val="7EA5F8"/>
      </a:accent5>
      <a:accent6>
        <a:srgbClr val="596AB4"/>
      </a:accent6>
      <a:hlink>
        <a:srgbClr val="495667"/>
      </a:hlink>
      <a:folHlink>
        <a:srgbClr val="5A76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企业PPT标准配色">
      <a:dk1>
        <a:srgbClr val="222322"/>
      </a:dk1>
      <a:lt1>
        <a:srgbClr val="FFFFFF"/>
      </a:lt1>
      <a:dk2>
        <a:srgbClr val="656665"/>
      </a:dk2>
      <a:lt2>
        <a:srgbClr val="E7E6E6"/>
      </a:lt2>
      <a:accent1>
        <a:srgbClr val="E9966F"/>
      </a:accent1>
      <a:accent2>
        <a:srgbClr val="F3D49A"/>
      </a:accent2>
      <a:accent3>
        <a:srgbClr val="7ED8BE"/>
      </a:accent3>
      <a:accent4>
        <a:srgbClr val="42B1F6"/>
      </a:accent4>
      <a:accent5>
        <a:srgbClr val="7EA5F8"/>
      </a:accent5>
      <a:accent6>
        <a:srgbClr val="596AB4"/>
      </a:accent6>
      <a:hlink>
        <a:srgbClr val="495667"/>
      </a:hlink>
      <a:folHlink>
        <a:srgbClr val="5A76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方正书宋_GBK</vt:lpstr>
      <vt:lpstr>Wingdings</vt:lpstr>
      <vt:lpstr>Source Han Sans CN Normal</vt:lpstr>
      <vt:lpstr>冬青黑体简体中文</vt:lpstr>
      <vt:lpstr>Source Han Sans CN Bold</vt:lpstr>
      <vt:lpstr>微软雅黑</vt:lpstr>
      <vt:lpstr>Source Han Sans CN Bold Bold</vt:lpstr>
      <vt:lpstr>Thonburi</vt:lpstr>
      <vt:lpstr>汉仪旗黑</vt:lpstr>
      <vt:lpstr>微软雅黑</vt:lpstr>
      <vt:lpstr>Menlo</vt:lpstr>
      <vt:lpstr>-apple-system</vt:lpstr>
      <vt:lpstr>PingFang SC</vt:lpstr>
      <vt:lpstr>Calibri</vt:lpstr>
      <vt:lpstr>Helvetica Neue</vt:lpstr>
      <vt:lpstr>宋体</vt:lpstr>
      <vt:lpstr>Arial Unicode MS</vt:lpstr>
      <vt:lpstr>汉仪书宋二KW</vt:lpstr>
      <vt:lpstr>Calibri Light</vt:lpstr>
      <vt:lpstr>Office 主题</vt:lpstr>
      <vt:lpstr>1_Office 主题</vt:lpstr>
      <vt:lpstr>利用      理解JS设计</vt:lpstr>
      <vt:lpstr>Before start</vt:lpstr>
      <vt:lpstr>写在前面</vt:lpstr>
      <vt:lpstr>一、Serverless</vt:lpstr>
      <vt:lpstr>二、函数计算</vt:lpstr>
      <vt:lpstr>对比一个应用从开发到上线的过程</vt:lpstr>
      <vt:lpstr>工作流程</vt:lpstr>
      <vt:lpstr>特点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xuyi</dc:creator>
  <cp:lastModifiedBy>liuyi</cp:lastModifiedBy>
  <cp:revision>91</cp:revision>
  <dcterms:created xsi:type="dcterms:W3CDTF">2021-05-24T11:28:38Z</dcterms:created>
  <dcterms:modified xsi:type="dcterms:W3CDTF">2021-05-24T11:28:38Z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