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7" r:id="rId6"/>
    <p:sldId id="260" r:id="rId7"/>
    <p:sldId id="298" r:id="rId8"/>
    <p:sldId id="299" r:id="rId9"/>
    <p:sldId id="300" r:id="rId10"/>
    <p:sldId id="302" r:id="rId11"/>
    <p:sldId id="261" r:id="rId12"/>
    <p:sldId id="303" r:id="rId13"/>
    <p:sldId id="262" r:id="rId14"/>
    <p:sldId id="301" r:id="rId15"/>
    <p:sldId id="304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BFFB-A888-4A0D-B49C-9DE380763AF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98DCF-545E-4B4F-81F0-91F57D200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3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98DCF-545E-4B4F-81F0-91F57D2004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98DCF-545E-4B4F-81F0-91F57D2004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3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98DCF-545E-4B4F-81F0-91F57D2004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66A12-456A-4387-B32B-ADA97521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08673-8204-48EB-AB0F-F258869D2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1DE91-A5D8-435A-B47B-92EAE10A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73657-090C-49E8-B881-2A47DBE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644C9-9EC8-40FA-ABD1-8C95EE8D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6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1624-1987-4C73-A532-C89C0FB0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4C369-5386-4569-B3D7-82D6C3D0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7ED24-8423-4338-A14B-98E8B0EE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895AE-672E-429A-AEE6-00B3CDDB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A102-994E-4965-8477-341029B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8E675-F45D-434D-97E4-6ACE4062F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1C646-F5DD-43DF-8C86-E18DA849E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D8275-2ACA-44DA-BDAA-98EE65D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A79B5-B761-4B41-86A5-8442BF91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8338-0191-401F-B87C-B710A276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78FE-94B0-4E69-94DE-0F7324B4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DB54C-79DB-47B1-B67E-A5BE8952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69537-C42F-4DD2-9D10-22115C51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F2A3D-E66E-4531-AEB0-7A0BA0CB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FD0DE-51D1-4415-9489-FFF395F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8E6BA-25AE-4229-BACA-D7B5DFF9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5FB2B-399F-4C38-99B8-E231F9C1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C04F3-AD50-4D06-89BA-343660EB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3D107-880E-473F-BB63-2E3FD377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6D16-AFF1-493F-B844-123F170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14446-32CA-466F-A09E-BCDAA835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A424E-627C-4D75-8405-1CA3D73F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04899-B2CE-49AD-B461-A1A9EF63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9E404-76E4-4DEB-9A51-D67C17FF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5F1F5-C75B-4C75-AFBE-5F213935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07C3F-AB1D-4D18-A824-38405D7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D61FE-4313-481E-8EBD-CD25D9F5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A8AC5-2E23-4802-AB56-4838767F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E48D5-978B-41D1-90E6-DEC0405C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6EEF60-4740-446C-B5FC-B921ED5F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D7C5C-5E0D-4808-B629-67821FC9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B6B02-1B15-450B-A204-DDB3AFFD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C0B5B8-E342-4B15-A8DA-CD2B822B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D7E70-0B19-4A76-995B-20DC8550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8CE3D-86DF-4D29-A7DF-91746243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A9CA8-047C-41D9-A98E-57EA914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28DC4-E0EF-4364-864C-5688F8C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B40456-6330-4822-9740-994F85B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8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5134B-8090-4889-BEF9-B511CAB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CBB15-EA68-42C7-8FD3-C328F914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0FB13-1CA5-41D8-92F6-D59D0E18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0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0F17F-9E40-471F-A8A6-BDBE4164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7A4DD-93A0-4145-9BD6-2EFF2130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EFE5E-6742-4866-B058-5D481AE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3625A-5B8D-41B8-9F84-A3C8B624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4888D-E8FE-4693-B8DC-EFE691AC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62DAF-2547-4521-A278-A428BDD0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4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BDDC-D11B-4BBA-A345-F7CCEF2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C6FA3-2BFA-48EA-BEB9-7BAA6C757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4CA33-325E-4889-A393-1F41F9C3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FCB4A-5004-48E1-AE4D-0D4DA64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971D1-0EDE-4F9C-A22F-5E75BA5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DA19A-9BBB-4895-A553-F3F307F1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3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75543-AB76-469C-8454-30817DA4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6FCDF-2DCC-47D5-AEDA-2BF9F156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9DE9D-C3B0-4CBB-B310-205FBB17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746B-926A-4BAE-B72C-40C835C68B4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BDCD-0520-45CB-8E74-EA11B519E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B9D9A-3391-4CE8-8779-0C2A82D7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2F-A57D-4378-A06A-35A27B78F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9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95C55E-FFC0-4103-92E2-920527DD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第二章 实验</a:t>
            </a:r>
            <a:r>
              <a:rPr lang="zh-CN" altLang="en-US" dirty="0"/>
              <a:t>环境配置与实验</a:t>
            </a:r>
            <a:r>
              <a:rPr lang="zh-CN" altLang="en-US" dirty="0" smtClean="0"/>
              <a:t>构成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C58159C-2289-4BBC-BC80-69AAB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b="1" dirty="0">
                <a:solidFill>
                  <a:srgbClr val="40485B"/>
                </a:solidFill>
                <a:latin typeface="-apple-system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-apple-system"/>
              </a:rPr>
              <a:t>代理内核的操作系统课程实验与课程设计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实验</a:t>
            </a:r>
            <a:r>
              <a:rPr lang="zh-CN" altLang="en-US" b="0" i="0" u="none" strike="noStrike" dirty="0">
                <a:effectLst/>
                <a:latin typeface="-apple-system"/>
              </a:rPr>
              <a:t>环境安装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操作系统环境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执行支撑软件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头</a:t>
            </a:r>
            <a:r>
              <a:rPr lang="zh-CN" altLang="en-US" b="0" i="0" u="none" strike="noStrike" dirty="0">
                <a:effectLst/>
                <a:latin typeface="-apple-system"/>
              </a:rPr>
              <a:t>歌平台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-apple-system"/>
              </a:rPr>
              <a:t>实验代码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的获取</a:t>
            </a:r>
            <a:endParaRPr lang="zh-CN" alt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-apple-system"/>
              </a:rPr>
              <a:t>PKE</a:t>
            </a:r>
            <a:r>
              <a:rPr lang="zh-CN" altLang="en-US" b="0" i="0" u="none" strike="noStrike" dirty="0">
                <a:effectLst/>
                <a:latin typeface="-apple-system"/>
              </a:rPr>
              <a:t>实验构成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9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sz="4900" b="1" i="0" dirty="0" smtClean="0">
                <a:solidFill>
                  <a:srgbClr val="40485B"/>
                </a:solidFill>
                <a:effectLst/>
                <a:latin typeface="-apple-system"/>
              </a:rPr>
              <a:t>实验代码</a:t>
            </a: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的获取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336515-0154-42EA-A420-3FA8D186FFE4}"/>
              </a:ext>
            </a:extLst>
          </p:cNvPr>
          <p:cNvSpPr txBox="1">
            <a:spLocks/>
          </p:cNvSpPr>
          <p:nvPr/>
        </p:nvSpPr>
        <p:spPr>
          <a:xfrm>
            <a:off x="838200" y="1593972"/>
            <a:ext cx="10515600" cy="25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对于头歌平台而言，无需自己获取代码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-apple-system"/>
              </a:rPr>
              <a:t>。</a:t>
            </a:r>
            <a:endParaRPr lang="en-US" altLang="zh-CN" b="0" i="0" dirty="0" smtClean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 smtClean="0">
                <a:solidFill>
                  <a:srgbClr val="40485B"/>
                </a:solidFill>
                <a:effectLst/>
                <a:latin typeface="-apple-system"/>
              </a:rPr>
              <a:t>对于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其他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-apple-system"/>
              </a:rPr>
              <a:t>方式（自安装系统）</a:t>
            </a:r>
            <a:endParaRPr lang="en-US" altLang="zh-CN" b="0" i="0" dirty="0" smtClean="0">
              <a:solidFill>
                <a:srgbClr val="40485B"/>
              </a:solidFill>
              <a:effectLst/>
              <a:latin typeface="-apple-system"/>
            </a:endParaRPr>
          </a:p>
          <a:p>
            <a:pPr lvl="1">
              <a:lnSpc>
                <a:spcPct val="100000"/>
              </a:lnSpc>
            </a:pPr>
            <a:r>
              <a:rPr lang="zh-CN" altLang="en-US" b="0" i="0" dirty="0" smtClean="0">
                <a:solidFill>
                  <a:srgbClr val="40485B"/>
                </a:solidFill>
                <a:effectLst/>
                <a:latin typeface="-apple-system"/>
              </a:rPr>
              <a:t>需要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命令从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-apple-system"/>
              </a:rPr>
              <a:t>gitee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上获取代码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-apple-system"/>
              </a:rPr>
              <a:t>。</a:t>
            </a:r>
            <a:endParaRPr lang="en-US" altLang="zh-CN" b="0" i="0" dirty="0" smtClean="0">
              <a:solidFill>
                <a:srgbClr val="40485B"/>
              </a:solidFill>
              <a:effectLst/>
              <a:latin typeface="-apple-system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40485B"/>
                </a:solidFill>
                <a:latin typeface="-apple-system"/>
              </a:rPr>
              <a:t>命令：</a:t>
            </a:r>
            <a:r>
              <a:rPr lang="en-US" altLang="zh-CN" dirty="0" smtClean="0">
                <a:solidFill>
                  <a:srgbClr val="40485B"/>
                </a:solidFill>
                <a:latin typeface="-apple-system"/>
              </a:rPr>
              <a:t>$ </a:t>
            </a:r>
            <a:r>
              <a:rPr lang="en-US" altLang="zh-CN" dirty="0" err="1" smtClean="0">
                <a:solidFill>
                  <a:srgbClr val="40485B"/>
                </a:solidFill>
                <a:latin typeface="-apple-system"/>
              </a:rPr>
              <a:t>git</a:t>
            </a:r>
            <a:r>
              <a:rPr lang="en-US" altLang="zh-CN" dirty="0" smtClean="0">
                <a:solidFill>
                  <a:srgbClr val="40485B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clone https://gitee.com/hustos/riscv-pke.git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94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实验</a:t>
            </a:r>
            <a:r>
              <a:rPr lang="zh-CN" altLang="en-US" b="0" i="0" u="none" strike="noStrike" dirty="0">
                <a:effectLst/>
                <a:latin typeface="-apple-system"/>
              </a:rPr>
              <a:t>环境安装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操作系统环境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执行支撑软件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头</a:t>
            </a:r>
            <a:r>
              <a:rPr lang="zh-CN" altLang="en-US" b="0" i="0" u="none" strike="noStrike" dirty="0">
                <a:effectLst/>
                <a:latin typeface="-apple-system"/>
              </a:rPr>
              <a:t>歌平台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实验代码</a:t>
            </a:r>
            <a:r>
              <a:rPr lang="zh-CN" altLang="en-US" b="0" i="0" u="none" strike="noStrike" dirty="0">
                <a:effectLst/>
                <a:latin typeface="-apple-system"/>
              </a:rPr>
              <a:t>的获取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solidFill>
                  <a:srgbClr val="FF0000"/>
                </a:solidFill>
                <a:effectLst/>
                <a:latin typeface="-apple-system"/>
              </a:rPr>
              <a:t>PKE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实验构成</a:t>
            </a:r>
            <a:endParaRPr lang="zh-CN" alt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46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sz="4900" b="1" i="0" dirty="0">
                <a:solidFill>
                  <a:srgbClr val="40485B"/>
                </a:solidFill>
                <a:effectLst/>
                <a:latin typeface="-apple-system"/>
              </a:rPr>
              <a:t>2.3 PKE</a:t>
            </a: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实验的组成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1339272"/>
            <a:ext cx="10917382" cy="50338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实验由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组基础实验以及基础试验后的挑战实验组成：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基础实验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第一组基础实验重点涉及系统调用、异常和外部中断的知识；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第二组基础实验重点涉及主存管理方面的知识；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第三组基础实验重点涉及进程管理方面的知识。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挑战实验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每一组实验的挑战实验都可以理解为在该组实验上的挑战性内容。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27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实验的组成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8BD4BB-A9EE-4972-92D5-19B1DAFA2E24}"/>
              </a:ext>
            </a:extLst>
          </p:cNvPr>
          <p:cNvSpPr txBox="1"/>
          <p:nvPr/>
        </p:nvSpPr>
        <p:spPr>
          <a:xfrm>
            <a:off x="3048000" y="582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实验的组织结构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26819"/>
            <a:ext cx="10344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40485B"/>
                </a:solidFill>
                <a:latin typeface="-apple-system"/>
              </a:rPr>
              <a:t>《</a:t>
            </a:r>
            <a:r>
              <a:rPr lang="zh-CN" altLang="en-US" sz="4000" b="1" dirty="0">
                <a:solidFill>
                  <a:srgbClr val="40485B"/>
                </a:solidFill>
                <a:latin typeface="-apple-system"/>
              </a:rPr>
              <a:t>操作系统</a:t>
            </a:r>
            <a:r>
              <a:rPr lang="en-US" altLang="zh-CN" sz="4000" b="1" dirty="0">
                <a:solidFill>
                  <a:srgbClr val="40485B"/>
                </a:solidFill>
                <a:latin typeface="-apple-system"/>
              </a:rPr>
              <a:t>》</a:t>
            </a:r>
            <a:r>
              <a:rPr lang="zh-CN" altLang="en-US" sz="4000" b="1" dirty="0">
                <a:solidFill>
                  <a:srgbClr val="40485B"/>
                </a:solidFill>
                <a:latin typeface="-apple-system"/>
              </a:rPr>
              <a:t>实验和课程设计安排</a:t>
            </a:r>
            <a:endParaRPr lang="zh-CN" altLang="en-US" sz="4000" b="1" dirty="0">
              <a:solidFill>
                <a:srgbClr val="40485B"/>
              </a:solidFill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课内实验（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学时）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基础内容：</a:t>
            </a:r>
            <a:r>
              <a:rPr lang="en-US" altLang="zh-CN" dirty="0" smtClean="0"/>
              <a:t>PKE</a:t>
            </a:r>
            <a:r>
              <a:rPr lang="zh-CN" altLang="en-US" dirty="0" smtClean="0"/>
              <a:t>基础实验（</a:t>
            </a:r>
            <a:r>
              <a:rPr lang="en-US" altLang="zh-CN" dirty="0" smtClean="0"/>
              <a:t>lab1_1 ~ lab3_3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挑战实验：</a:t>
            </a:r>
            <a:r>
              <a:rPr lang="en-US" altLang="zh-CN" dirty="0" smtClean="0"/>
              <a:t>lab1_challenge1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lab2_challenge1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lab3_challenge1</a:t>
            </a:r>
            <a:endParaRPr lang="en-US" altLang="zh-CN" dirty="0"/>
          </a:p>
          <a:p>
            <a:r>
              <a:rPr lang="zh-CN" altLang="en-US" dirty="0" smtClean="0"/>
              <a:t>课程设计（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挑战实验：</a:t>
            </a:r>
            <a:r>
              <a:rPr lang="en-US" altLang="zh-CN" dirty="0"/>
              <a:t> </a:t>
            </a:r>
            <a:r>
              <a:rPr lang="en-US" altLang="zh-CN" dirty="0" smtClean="0"/>
              <a:t>lab1_challenge2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lab2_challenge2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lab3_challenge2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89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40485B"/>
                </a:solidFill>
                <a:latin typeface="-apple-system"/>
              </a:rPr>
              <a:t>《</a:t>
            </a:r>
            <a:r>
              <a:rPr lang="zh-CN" altLang="en-US" sz="4000" b="1" dirty="0" smtClean="0">
                <a:solidFill>
                  <a:srgbClr val="40485B"/>
                </a:solidFill>
                <a:latin typeface="-apple-system"/>
              </a:rPr>
              <a:t>系统能力培养</a:t>
            </a:r>
            <a:r>
              <a:rPr lang="en-US" altLang="zh-CN" sz="4000" b="1" dirty="0" smtClean="0">
                <a:solidFill>
                  <a:srgbClr val="40485B"/>
                </a:solidFill>
                <a:latin typeface="-apple-system"/>
              </a:rPr>
              <a:t>——</a:t>
            </a:r>
            <a:r>
              <a:rPr lang="zh-CN" altLang="en-US" sz="4000" b="1" dirty="0" smtClean="0">
                <a:solidFill>
                  <a:srgbClr val="40485B"/>
                </a:solidFill>
                <a:latin typeface="-apple-system"/>
              </a:rPr>
              <a:t>蓝牙小车</a:t>
            </a:r>
            <a:r>
              <a:rPr lang="en-US" altLang="zh-CN" sz="4000" b="1" dirty="0" smtClean="0">
                <a:solidFill>
                  <a:srgbClr val="40485B"/>
                </a:solidFill>
                <a:latin typeface="-apple-system"/>
              </a:rPr>
              <a:t>》</a:t>
            </a:r>
            <a:r>
              <a:rPr lang="zh-CN" altLang="en-US" sz="4000" b="1" dirty="0" smtClean="0">
                <a:solidFill>
                  <a:srgbClr val="40485B"/>
                </a:solidFill>
                <a:latin typeface="-apple-system"/>
              </a:rPr>
              <a:t>实验安排</a:t>
            </a:r>
            <a:endParaRPr lang="zh-CN" altLang="en-US" sz="4000" b="1" dirty="0">
              <a:solidFill>
                <a:srgbClr val="40485B"/>
              </a:solidFill>
              <a:latin typeface="-apple-system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10527" y="4777403"/>
            <a:ext cx="5845411" cy="1666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/>
              <a:t>蓝牙小车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：硬件、软件系统集成</a:t>
            </a:r>
            <a:endParaRPr lang="zh-CN" altLang="en-US" sz="1800" b="1" dirty="0"/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：</a:t>
            </a:r>
            <a:r>
              <a:rPr lang="zh-CN" altLang="en-US" sz="1800" b="1" dirty="0"/>
              <a:t>蓝牙小车应用</a:t>
            </a:r>
            <a:r>
              <a:rPr lang="zh-CN" altLang="en-US" sz="1800" b="1" dirty="0" smtClean="0"/>
              <a:t>扩展</a:t>
            </a:r>
            <a:endParaRPr lang="zh-CN" altLang="en-US" sz="1800" b="1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121527" y="1619794"/>
            <a:ext cx="5845411" cy="1900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 dirty="0" smtClean="0">
                <a:sym typeface="+mn-ea"/>
              </a:rPr>
              <a:t>软件部分（</a:t>
            </a:r>
            <a:r>
              <a:rPr lang="en-US" altLang="zh-CN" sz="2200" dirty="0">
                <a:sym typeface="+mn-ea"/>
              </a:rPr>
              <a:t>gitee.com/</a:t>
            </a:r>
            <a:r>
              <a:rPr lang="en-US" altLang="zh-CN" sz="2200" dirty="0" err="1">
                <a:sym typeface="+mn-ea"/>
              </a:rPr>
              <a:t>hustos</a:t>
            </a:r>
            <a:r>
              <a:rPr lang="en-US" altLang="zh-CN" sz="2200" dirty="0">
                <a:sym typeface="+mn-ea"/>
              </a:rPr>
              <a:t>/</a:t>
            </a:r>
            <a:r>
              <a:rPr lang="en-US" altLang="zh-CN" sz="2200" dirty="0" err="1">
                <a:sym typeface="+mn-ea"/>
              </a:rPr>
              <a:t>pke</a:t>
            </a:r>
            <a:r>
              <a:rPr lang="en-US" altLang="zh-CN" sz="2200" dirty="0">
                <a:sym typeface="+mn-ea"/>
              </a:rPr>
              <a:t>-doc</a:t>
            </a:r>
            <a:r>
              <a:rPr lang="zh-CN" altLang="en-US" sz="2200" dirty="0" smtClean="0">
                <a:sym typeface="+mn-ea"/>
              </a:rPr>
              <a:t>）</a:t>
            </a:r>
            <a:endParaRPr lang="zh-CN" altLang="en-US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1~3</a:t>
            </a:r>
            <a:r>
              <a:rPr lang="zh-CN" altLang="en-US" sz="1800" b="1" dirty="0" smtClean="0"/>
              <a:t>：基础部分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4_1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polling</a:t>
            </a:r>
            <a:r>
              <a:rPr lang="zh-CN" altLang="en-US" sz="1800" b="1" dirty="0" smtClean="0"/>
              <a:t>模式外设管理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4_2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PLIC</a:t>
            </a:r>
            <a:r>
              <a:rPr lang="zh-CN" altLang="en-US" sz="1800" b="1" dirty="0" smtClean="0"/>
              <a:t>模式中断处理</a:t>
            </a:r>
            <a:endParaRPr lang="en-US" altLang="zh-CN" sz="1800" b="1" dirty="0" smtClean="0"/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4_3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PS</a:t>
            </a:r>
            <a:r>
              <a:rPr lang="zh-CN" altLang="en-US" sz="1800" b="1" dirty="0" smtClean="0"/>
              <a:t>端设备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437524" y="1564993"/>
            <a:ext cx="5845411" cy="166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 dirty="0" smtClean="0">
                <a:sym typeface="+mn-ea"/>
              </a:rPr>
              <a:t>硬件部分（</a:t>
            </a:r>
            <a:r>
              <a:rPr lang="en-US" altLang="zh-CN" sz="2200" dirty="0" smtClean="0">
                <a:sym typeface="+mn-ea"/>
              </a:rPr>
              <a:t>RISCV-on-PYNQ</a:t>
            </a:r>
            <a:r>
              <a:rPr lang="zh-CN" altLang="en-US" sz="2200" dirty="0" smtClean="0">
                <a:sym typeface="+mn-ea"/>
              </a:rPr>
              <a:t>）</a:t>
            </a:r>
            <a:endParaRPr lang="zh-CN" altLang="en-US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RISCV-on-PYNQ</a:t>
            </a:r>
            <a:r>
              <a:rPr lang="zh-CN" altLang="en-US" sz="1800" b="1" dirty="0" smtClean="0"/>
              <a:t>的部署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AXI-UART</a:t>
            </a:r>
            <a:r>
              <a:rPr lang="zh-CN" altLang="en-US" sz="1800" b="1" dirty="0" smtClean="0"/>
              <a:t>桥接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PLIC</a:t>
            </a:r>
            <a:r>
              <a:rPr lang="zh-CN" altLang="en-US" sz="1800" b="1" dirty="0" smtClean="0"/>
              <a:t>控制器设计</a:t>
            </a:r>
          </a:p>
          <a:p>
            <a:endParaRPr lang="zh-CN" altLang="en-US" sz="1800" b="1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779220" y="2547677"/>
            <a:ext cx="2909863" cy="22489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1291" y="2889593"/>
            <a:ext cx="2837791" cy="31856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 rot="1697668">
            <a:off x="6165549" y="3275649"/>
            <a:ext cx="335363" cy="1508922"/>
          </a:xfrm>
          <a:prstGeom prst="downArrow">
            <a:avLst>
              <a:gd name="adj1" fmla="val 50000"/>
              <a:gd name="adj2" fmla="val 4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9759635">
            <a:off x="4748869" y="3286749"/>
            <a:ext cx="335363" cy="1508922"/>
          </a:xfrm>
          <a:prstGeom prst="downArrow">
            <a:avLst>
              <a:gd name="adj1" fmla="val 50000"/>
              <a:gd name="adj2" fmla="val 4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-apple-system"/>
              </a:rPr>
              <a:t>实验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环境安装</a:t>
            </a:r>
            <a:endParaRPr lang="zh-CN" alt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操作系统环境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安装</a:t>
            </a:r>
            <a:r>
              <a:rPr lang="zh-CN" altLang="en-US" b="0" i="0" u="none" strike="noStrike" dirty="0">
                <a:effectLst/>
                <a:latin typeface="-apple-system"/>
              </a:rPr>
              <a:t>执行支撑软件</a:t>
            </a:r>
            <a:endParaRPr lang="zh-CN" altLang="en-US" b="0" i="0" dirty="0"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头</a:t>
            </a:r>
            <a:r>
              <a:rPr lang="zh-CN" altLang="en-US" b="0" i="0" u="none" strike="noStrike" dirty="0">
                <a:effectLst/>
                <a:latin typeface="-apple-system"/>
              </a:rPr>
              <a:t>歌平台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</a:rPr>
              <a:t>实验代码</a:t>
            </a:r>
            <a:r>
              <a:rPr lang="zh-CN" altLang="en-US" b="0" i="0" u="none" strike="noStrike" dirty="0">
                <a:effectLst/>
                <a:latin typeface="-apple-system"/>
              </a:rPr>
              <a:t>的获取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-apple-system"/>
              </a:rPr>
              <a:t>PKE</a:t>
            </a:r>
            <a:r>
              <a:rPr lang="zh-CN" altLang="en-US" b="0" i="0" u="none" strike="noStrike" dirty="0">
                <a:effectLst/>
                <a:latin typeface="-apple-system"/>
              </a:rPr>
              <a:t>实验构成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2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sz="4900" b="1" i="0" dirty="0">
                <a:solidFill>
                  <a:srgbClr val="40485B"/>
                </a:solidFill>
                <a:effectLst/>
                <a:latin typeface="-apple-system"/>
              </a:rPr>
              <a:t>2.1 </a:t>
            </a: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实验环境安装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40485B"/>
                </a:solidFill>
                <a:latin typeface="-apple-system"/>
              </a:rPr>
              <a:t>安装操作系统环境：</a:t>
            </a:r>
            <a:endParaRPr lang="en-US" altLang="zh-CN" sz="3600" dirty="0">
              <a:solidFill>
                <a:srgbClr val="40485B"/>
              </a:solidFill>
              <a:latin typeface="-apple-system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Windows Subversion Linux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WSL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Ubuntu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或者其他</a:t>
            </a: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发行版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头歌实验平台（无需安装）</a:t>
            </a:r>
          </a:p>
        </p:txBody>
      </p:sp>
    </p:spTree>
    <p:extLst>
      <p:ext uri="{BB962C8B-B14F-4D97-AF65-F5344CB8AC3E}">
        <p14:creationId xmlns:p14="http://schemas.microsoft.com/office/powerpoint/2010/main" val="6282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安装执行支撑软件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602E-1485-4916-A0D4-00D7AEA7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7277"/>
            <a:ext cx="10515600" cy="180559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注：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实验涉及到的执行支撑软件有：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-apple-system"/>
              </a:rPr>
              <a:t>RISC-V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交叉编译器（及附带的主机编译器、构造工具等）；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-apple-system"/>
              </a:rPr>
              <a:t>spike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模拟器。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3D0CBE-3CF7-4DE5-8529-DB82FD07428A}"/>
              </a:ext>
            </a:extLst>
          </p:cNvPr>
          <p:cNvSpPr txBox="1">
            <a:spLocks/>
          </p:cNvSpPr>
          <p:nvPr/>
        </p:nvSpPr>
        <p:spPr>
          <a:xfrm>
            <a:off x="838200" y="1623401"/>
            <a:ext cx="10515600" cy="2807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-apple-system"/>
              </a:rPr>
              <a:t>方案一：下载自包含交叉编译器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-apple-system"/>
              </a:rPr>
              <a:t>+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-apple-system"/>
              </a:rPr>
              <a:t>执行环境</a:t>
            </a:r>
            <a:endParaRPr lang="en-US" altLang="zh-CN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第一步，安装依赖库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第二步，下载自包含交叉编译器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执行环境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第三步，设置环境变量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安装执行支撑软件</a:t>
            </a:r>
            <a:endParaRPr lang="zh-CN" altLang="en-US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3D0CBE-3CF7-4DE5-8529-DB82FD07428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-apple-system"/>
              </a:rPr>
              <a:t>方案二：完整自行构建交叉编译器和执行环境</a:t>
            </a:r>
            <a:endParaRPr lang="en-US" altLang="zh-CN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第一步，安装依赖库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第二步，获取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交叉编译器的源代码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第三步，构建（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build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交叉编译器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第四步，设置环境变量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第五步，安装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spike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模拟器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1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B204B5-E636-42A5-AA1B-527D633E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3" y="3016251"/>
            <a:ext cx="12071587" cy="214301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B2BA07-D5A6-40FC-A1F0-5F0653E2123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第一步：搜索课程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2AC7D-3A05-48F1-9D30-882E55BCC17F}"/>
              </a:ext>
            </a:extLst>
          </p:cNvPr>
          <p:cNvSpPr txBox="1"/>
          <p:nvPr/>
        </p:nvSpPr>
        <p:spPr>
          <a:xfrm>
            <a:off x="5311170" y="5421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头歌主页截图</a:t>
            </a:r>
          </a:p>
        </p:txBody>
      </p:sp>
    </p:spTree>
    <p:extLst>
      <p:ext uri="{BB962C8B-B14F-4D97-AF65-F5344CB8AC3E}">
        <p14:creationId xmlns:p14="http://schemas.microsoft.com/office/powerpoint/2010/main" val="23173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B2BA07-D5A6-40FC-A1F0-5F0653E21236}"/>
              </a:ext>
            </a:extLst>
          </p:cNvPr>
          <p:cNvSpPr txBox="1">
            <a:spLocks/>
          </p:cNvSpPr>
          <p:nvPr/>
        </p:nvSpPr>
        <p:spPr>
          <a:xfrm>
            <a:off x="838200" y="1593973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第二步：进入课程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2AC7D-3A05-48F1-9D30-882E55BCC17F}"/>
              </a:ext>
            </a:extLst>
          </p:cNvPr>
          <p:cNvSpPr txBox="1"/>
          <p:nvPr/>
        </p:nvSpPr>
        <p:spPr>
          <a:xfrm>
            <a:off x="5311170" y="6229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8DFE22-414E-4F90-9F5A-A7E91C2A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5" y="2167646"/>
            <a:ext cx="1169523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B2BA07-D5A6-40FC-A1F0-5F0653E21236}"/>
              </a:ext>
            </a:extLst>
          </p:cNvPr>
          <p:cNvSpPr txBox="1">
            <a:spLocks/>
          </p:cNvSpPr>
          <p:nvPr/>
        </p:nvSpPr>
        <p:spPr>
          <a:xfrm>
            <a:off x="838200" y="1593973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第三步：进入实战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2AC7D-3A05-48F1-9D30-882E55BCC17F}"/>
              </a:ext>
            </a:extLst>
          </p:cNvPr>
          <p:cNvSpPr txBox="1"/>
          <p:nvPr/>
        </p:nvSpPr>
        <p:spPr>
          <a:xfrm>
            <a:off x="5311170" y="6229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59245-0E1C-4936-9F4B-B9D61C9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t="26706" r="29111" b="9198"/>
          <a:stretch/>
        </p:blipFill>
        <p:spPr>
          <a:xfrm>
            <a:off x="2385646" y="2162908"/>
            <a:ext cx="7420708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C086-443A-40B6-A98F-F1D593B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B2BA07-D5A6-40FC-A1F0-5F0653E21236}"/>
              </a:ext>
            </a:extLst>
          </p:cNvPr>
          <p:cNvSpPr txBox="1">
            <a:spLocks/>
          </p:cNvSpPr>
          <p:nvPr/>
        </p:nvSpPr>
        <p:spPr>
          <a:xfrm>
            <a:off x="161193" y="1748346"/>
            <a:ext cx="1746738" cy="139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第四步：</a:t>
            </a:r>
            <a:endParaRPr lang="en-US" altLang="zh-CN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开始实战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2AC7D-3A05-48F1-9D30-882E55BCC17F}"/>
              </a:ext>
            </a:extLst>
          </p:cNvPr>
          <p:cNvSpPr txBox="1"/>
          <p:nvPr/>
        </p:nvSpPr>
        <p:spPr>
          <a:xfrm>
            <a:off x="5606074" y="64144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40ED2-B16B-4F47-87E6-473D46A908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1303042"/>
            <a:ext cx="10217494" cy="49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508</Words>
  <Application>Microsoft Office PowerPoint</Application>
  <PresentationFormat>宽屏</PresentationFormat>
  <Paragraphs>95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等线 Light</vt:lpstr>
      <vt:lpstr>微软雅黑</vt:lpstr>
      <vt:lpstr>Arial</vt:lpstr>
      <vt:lpstr>Wingdings</vt:lpstr>
      <vt:lpstr>Office 主题​​</vt:lpstr>
      <vt:lpstr> 基于RISC-V代理内核的操作系统课程实验与课程设计</vt:lpstr>
      <vt:lpstr> 目录 </vt:lpstr>
      <vt:lpstr> 2.1 实验环境安装 </vt:lpstr>
      <vt:lpstr>安装执行支撑软件</vt:lpstr>
      <vt:lpstr>安装执行支撑软件</vt:lpstr>
      <vt:lpstr>头歌平台</vt:lpstr>
      <vt:lpstr>头歌平台</vt:lpstr>
      <vt:lpstr>头歌平台</vt:lpstr>
      <vt:lpstr>头歌平台</vt:lpstr>
      <vt:lpstr> 目录 </vt:lpstr>
      <vt:lpstr> 实验代码的获取 </vt:lpstr>
      <vt:lpstr> 目录 </vt:lpstr>
      <vt:lpstr> 2.3 PKE实验的组成 </vt:lpstr>
      <vt:lpstr> PKE实验的组成 </vt:lpstr>
      <vt:lpstr>《操作系统》实验和课程设计安排</vt:lpstr>
      <vt:lpstr>《系统能力培养——蓝牙小车》实验安排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第二章．实验环境配置与实验构成 </dc:title>
  <dc:creator>huo zhenfei</dc:creator>
  <cp:lastModifiedBy>Windows 用户</cp:lastModifiedBy>
  <cp:revision>30</cp:revision>
  <dcterms:created xsi:type="dcterms:W3CDTF">2022-05-14T08:06:43Z</dcterms:created>
  <dcterms:modified xsi:type="dcterms:W3CDTF">2022-05-27T11:47:43Z</dcterms:modified>
</cp:coreProperties>
</file>