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1" r:id="rId6"/>
    <p:sldId id="260" r:id="rId7"/>
    <p:sldId id="262" r:id="rId8"/>
    <p:sldId id="267" r:id="rId9"/>
    <p:sldId id="268" r:id="rId10"/>
    <p:sldId id="263" r:id="rId11"/>
    <p:sldId id="269" r:id="rId12"/>
    <p:sldId id="264" r:id="rId13"/>
    <p:sldId id="270"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2F648-1A5A-4FFA-830E-22125E2D0E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159B08-D310-4433-A115-358877D87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D49C18-BAEA-41E2-93CB-0D0183BE48AD}"/>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F54D11F5-412E-424F-8E1C-AB3BE23DAB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9CB179-D869-4658-AE34-E9144E3FA0FB}"/>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68668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EF0D4-E9E2-45FA-AFCF-6D1EAAA4F7F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D44C58-A4FD-4744-A78E-3033E521DD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A66412-489E-461F-8244-C2229CF831CC}"/>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A06359EA-BF79-4F1F-82D6-4E320528A2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AE467F-90E5-4D31-9E86-FC2CEB3564B1}"/>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359324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A827B1-0B6D-4310-927D-D71310F982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0938DA-53C5-4140-8F7D-58DD5F2C49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07A34F-86C6-4F5A-87BD-AE4BC06FF4C5}"/>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4C0FE4C3-25FB-43F5-B44A-CE2D352C92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30F859-4A3E-49C8-9D96-C2A453F69A0F}"/>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158728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D6155-2ADA-4C34-9F14-B7B0A80669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8335E7-E8C9-4FEA-B965-591390D1008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708F9E-81A9-4D86-9B1D-E9D878F2BB1E}"/>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3761EDF1-F455-4F8C-8CFE-6956AC589B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6A25F0-E84F-461A-BF87-7B8D06B8B867}"/>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422325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611E4-95AD-460E-A5E5-D47D4E50164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37ACC7-0277-4C1B-886A-1809BBAD03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A23D9B-D9C2-48C2-AE9A-E293C4FF932B}"/>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0C4913A8-1D40-4236-976E-4B73BEE1F3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FF9DE3-7FCD-48EF-9DD5-01C9BC20A0FB}"/>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200173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0AA9E-4895-4B8D-8AA8-3172B0E9F1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F74D28-F3B4-4C66-94B9-ADBA30C0AE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6FDA06-419D-48AA-8DED-D75C5AF798E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C45DC3-5081-4E6B-858E-89C7CE0DB3C0}"/>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6" name="页脚占位符 5">
            <a:extLst>
              <a:ext uri="{FF2B5EF4-FFF2-40B4-BE49-F238E27FC236}">
                <a16:creationId xmlns:a16="http://schemas.microsoft.com/office/drawing/2014/main" id="{B2466A53-0725-4828-A906-3EEDD42162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4BE3C1-92DD-40D0-A1CB-28C563C14680}"/>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104867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2F4C6-51AD-4E43-A7EC-3FD8393F0CB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717E96-9633-46CD-9301-1AD94C009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76CE55-F838-4C9E-8AB7-710B0269396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C329192-C4C6-496A-92D7-5CFD6D477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CC8CFA-70DF-427E-AE40-B15C306EAA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7F3933-E167-44A0-ACD0-912001F5AE44}"/>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8" name="页脚占位符 7">
            <a:extLst>
              <a:ext uri="{FF2B5EF4-FFF2-40B4-BE49-F238E27FC236}">
                <a16:creationId xmlns:a16="http://schemas.microsoft.com/office/drawing/2014/main" id="{DDE77F0D-DA1C-415A-BB56-FAD15CBAB3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027E4C5-3CC8-4C76-9986-F13572C7F4CB}"/>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335771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ECA1E-22C8-4028-BBD1-D3C63CC8ED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DAD460-BE38-4479-8CB9-7C949DE3E812}"/>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4" name="页脚占位符 3">
            <a:extLst>
              <a:ext uri="{FF2B5EF4-FFF2-40B4-BE49-F238E27FC236}">
                <a16:creationId xmlns:a16="http://schemas.microsoft.com/office/drawing/2014/main" id="{0E0AC204-DEDB-4DB5-9291-4B687494FB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2E69E5-1511-49E3-8A9A-2748FD1FC5CE}"/>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290068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6451A6-1977-4C57-B1CB-978FBCE03A78}"/>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3" name="页脚占位符 2">
            <a:extLst>
              <a:ext uri="{FF2B5EF4-FFF2-40B4-BE49-F238E27FC236}">
                <a16:creationId xmlns:a16="http://schemas.microsoft.com/office/drawing/2014/main" id="{0E9C8DF7-B716-418C-ADF6-C6816BDF737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3D38F1-A532-409F-9EAA-3A1EA520C872}"/>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204087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62E21-D81A-4BE7-96E5-73ED2730F0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9718BE3-A4C6-496C-8EAE-66EC1E5073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75A6056-1318-4948-98EF-8104F008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1479FB-2CE5-44C8-A228-E0BBFE7FF5DC}"/>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6" name="页脚占位符 5">
            <a:extLst>
              <a:ext uri="{FF2B5EF4-FFF2-40B4-BE49-F238E27FC236}">
                <a16:creationId xmlns:a16="http://schemas.microsoft.com/office/drawing/2014/main" id="{A76AF9B6-D4E8-44B7-878D-8CA4FAFA71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EBC811-6EAF-4479-83A5-0DDD426B1C75}"/>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240500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9B4DE-61D3-426C-9933-DA6F7C60DF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2CABC4-061D-4C3F-977D-2389D79D5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5B626C-B2A2-4F2E-BB1F-778D4925C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165BC60-2B9D-460C-AA3D-351C2E33D6DF}"/>
              </a:ext>
            </a:extLst>
          </p:cNvPr>
          <p:cNvSpPr>
            <a:spLocks noGrp="1"/>
          </p:cNvSpPr>
          <p:nvPr>
            <p:ph type="dt" sz="half" idx="10"/>
          </p:nvPr>
        </p:nvSpPr>
        <p:spPr/>
        <p:txBody>
          <a:bodyPr/>
          <a:lstStyle/>
          <a:p>
            <a:fld id="{7CF02AF9-9A0B-434A-A8C2-733914EC9F56}" type="datetimeFigureOut">
              <a:rPr lang="zh-CN" altLang="en-US" smtClean="0"/>
              <a:t>2022/6/15</a:t>
            </a:fld>
            <a:endParaRPr lang="zh-CN" altLang="en-US"/>
          </a:p>
        </p:txBody>
      </p:sp>
      <p:sp>
        <p:nvSpPr>
          <p:cNvPr id="6" name="页脚占位符 5">
            <a:extLst>
              <a:ext uri="{FF2B5EF4-FFF2-40B4-BE49-F238E27FC236}">
                <a16:creationId xmlns:a16="http://schemas.microsoft.com/office/drawing/2014/main" id="{513CF1BD-B006-4ADF-813E-2074F7F330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239C27-889F-45C6-8EE9-62A5D0EC483B}"/>
              </a:ext>
            </a:extLst>
          </p:cNvPr>
          <p:cNvSpPr>
            <a:spLocks noGrp="1"/>
          </p:cNvSpPr>
          <p:nvPr>
            <p:ph type="sldNum" sz="quarter" idx="12"/>
          </p:nvPr>
        </p:nvSpPr>
        <p:spPr/>
        <p:txBody>
          <a:body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239762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BAB8DD-1AD8-406B-9D1C-07A6F10AE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A15A90-544B-4AA2-97D8-A76DDA18A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3F3F71-F8A2-48CA-9747-98B08503B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02AF9-9A0B-434A-A8C2-733914EC9F56}"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A5D0AD48-87DC-41D1-BAFF-660B3E12DC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9CA9BE-2F15-45A7-9A07-6E08D3A1C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DC5C7-B255-4ECB-92B3-79C25377A4D5}" type="slidenum">
              <a:rPr lang="zh-CN" altLang="en-US" smtClean="0"/>
              <a:t>‹#›</a:t>
            </a:fld>
            <a:endParaRPr lang="zh-CN" altLang="en-US"/>
          </a:p>
        </p:txBody>
      </p:sp>
    </p:spTree>
    <p:extLst>
      <p:ext uri="{BB962C8B-B14F-4D97-AF65-F5344CB8AC3E}">
        <p14:creationId xmlns:p14="http://schemas.microsoft.com/office/powerpoint/2010/main" val="4143517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58159C-2289-4BBC-BC80-69AABCFDDFA3}"/>
              </a:ext>
            </a:extLst>
          </p:cNvPr>
          <p:cNvSpPr>
            <a:spLocks noGrp="1"/>
          </p:cNvSpPr>
          <p:nvPr>
            <p:ph type="ctrTitle"/>
          </p:nvPr>
        </p:nvSpPr>
        <p:spPr>
          <a:xfrm>
            <a:off x="1524000" y="1297853"/>
            <a:ext cx="9144000" cy="2387600"/>
          </a:xfrm>
        </p:spPr>
        <p:txBody>
          <a:bodyPr>
            <a:normAutofit fontScale="90000"/>
          </a:bodyPr>
          <a:lstStyle/>
          <a:p>
            <a:r>
              <a:rPr lang="zh-CN" altLang="en-US" b="1" dirty="0">
                <a:solidFill>
                  <a:srgbClr val="40485B"/>
                </a:solidFill>
                <a:latin typeface="Times New Roman" panose="02020603050405020304" pitchFamily="18" charset="0"/>
              </a:rPr>
              <a:t>基于</a:t>
            </a:r>
            <a:r>
              <a:rPr lang="en-US" altLang="zh-CN" b="1" dirty="0">
                <a:solidFill>
                  <a:srgbClr val="40485B"/>
                </a:solidFill>
                <a:latin typeface="Times New Roman" panose="02020603050405020304" pitchFamily="18" charset="0"/>
              </a:rPr>
              <a:t>RISC-V</a:t>
            </a:r>
            <a:r>
              <a:rPr lang="zh-CN" altLang="en-US" b="1" dirty="0">
                <a:solidFill>
                  <a:srgbClr val="40485B"/>
                </a:solidFill>
                <a:latin typeface="Times New Roman" panose="02020603050405020304" pitchFamily="18" charset="0"/>
              </a:rPr>
              <a:t>代理内核的操作系统课程实验与课程设计</a:t>
            </a:r>
            <a:endParaRPr lang="zh-CN" altLang="en-US" dirty="0">
              <a:latin typeface="Times New Roman" panose="02020603050405020304" pitchFamily="18" charset="0"/>
            </a:endParaRPr>
          </a:p>
        </p:txBody>
      </p:sp>
      <p:sp>
        <p:nvSpPr>
          <p:cNvPr id="5" name="副标题 2">
            <a:extLst>
              <a:ext uri="{FF2B5EF4-FFF2-40B4-BE49-F238E27FC236}">
                <a16:creationId xmlns:a16="http://schemas.microsoft.com/office/drawing/2014/main" id="{F590B9CE-957B-4C83-A862-D817E5A3D8EB}"/>
              </a:ext>
            </a:extLst>
          </p:cNvPr>
          <p:cNvSpPr>
            <a:spLocks noGrp="1"/>
          </p:cNvSpPr>
          <p:nvPr>
            <p:ph type="subTitle" idx="1"/>
          </p:nvPr>
        </p:nvSpPr>
        <p:spPr>
          <a:xfrm>
            <a:off x="1524000" y="4396508"/>
            <a:ext cx="9144000" cy="1036782"/>
          </a:xfrm>
        </p:spPr>
        <p:txBody>
          <a:bodyPr/>
          <a:lstStyle/>
          <a:p>
            <a:pPr algn="r"/>
            <a:r>
              <a:rPr lang="zh-CN" altLang="en-US" dirty="0"/>
              <a:t>第五章．实验</a:t>
            </a:r>
            <a:r>
              <a:rPr lang="en-US" altLang="zh-CN" dirty="0"/>
              <a:t>3</a:t>
            </a:r>
            <a:r>
              <a:rPr lang="zh-CN" altLang="en-US" dirty="0"/>
              <a:t>：进程管理</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54" y="0"/>
            <a:ext cx="1662545" cy="1662545"/>
          </a:xfrm>
          <a:prstGeom prst="rect">
            <a:avLst/>
          </a:prstGeom>
        </p:spPr>
      </p:pic>
    </p:spTree>
    <p:extLst>
      <p:ext uri="{BB962C8B-B14F-4D97-AF65-F5344CB8AC3E}">
        <p14:creationId xmlns:p14="http://schemas.microsoft.com/office/powerpoint/2010/main" val="319930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98E51-7E26-499C-90D8-B5D0F59C4C06}"/>
              </a:ext>
            </a:extLst>
          </p:cNvPr>
          <p:cNvSpPr>
            <a:spLocks noGrp="1"/>
          </p:cNvSpPr>
          <p:nvPr>
            <p:ph type="title"/>
          </p:nvPr>
        </p:nvSpPr>
        <p:spPr/>
        <p:txBody>
          <a:bodyPr/>
          <a:lstStyle/>
          <a:p>
            <a:r>
              <a:rPr lang="en-US" altLang="zh-CN" b="1" i="0" dirty="0">
                <a:solidFill>
                  <a:srgbClr val="40485B"/>
                </a:solidFill>
                <a:effectLst/>
                <a:latin typeface="Times New Roman" panose="02020603050405020304" pitchFamily="18" charset="0"/>
              </a:rPr>
              <a:t>lab3_1 </a:t>
            </a:r>
            <a:r>
              <a:rPr lang="zh-CN" altLang="en-US" b="1" i="0" dirty="0">
                <a:solidFill>
                  <a:srgbClr val="40485B"/>
                </a:solidFill>
                <a:effectLst/>
                <a:latin typeface="Times New Roman" panose="02020603050405020304" pitchFamily="18" charset="0"/>
              </a:rPr>
              <a:t>进程创建（</a:t>
            </a:r>
            <a:r>
              <a:rPr lang="en-US" altLang="zh-CN" b="1" i="0" dirty="0">
                <a:solidFill>
                  <a:srgbClr val="40485B"/>
                </a:solidFill>
                <a:effectLst/>
                <a:latin typeface="Times New Roman" panose="02020603050405020304" pitchFamily="18" charset="0"/>
              </a:rPr>
              <a:t>fork</a:t>
            </a:r>
            <a:r>
              <a:rPr lang="zh-CN" altLang="en-US" b="1" i="0" dirty="0">
                <a:solidFill>
                  <a:srgbClr val="40485B"/>
                </a:solidFill>
                <a:effectLst/>
                <a:latin typeface="Times New Roman" panose="02020603050405020304" pitchFamily="18" charset="0"/>
              </a:rPr>
              <a:t>）</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ADF9C1F4-6548-481D-899A-9DF90EB6F1DF}"/>
              </a:ext>
            </a:extLst>
          </p:cNvPr>
          <p:cNvSpPr>
            <a:spLocks noGrp="1"/>
          </p:cNvSpPr>
          <p:nvPr>
            <p:ph idx="1"/>
          </p:nvPr>
        </p:nvSpPr>
        <p:spPr/>
        <p:txBody>
          <a:bodyPr/>
          <a:lstStyle/>
          <a:p>
            <a:pPr marL="0" indent="0">
              <a:lnSpc>
                <a:spcPct val="150000"/>
              </a:lnSpc>
              <a:buNone/>
            </a:pPr>
            <a:r>
              <a:rPr lang="zh-CN" altLang="en-US" sz="3200" b="0" i="0" dirty="0">
                <a:solidFill>
                  <a:srgbClr val="40485B"/>
                </a:solidFill>
                <a:effectLst/>
                <a:latin typeface="Times New Roman" panose="02020603050405020304" pitchFamily="18" charset="0"/>
              </a:rPr>
              <a:t>实验内容：</a:t>
            </a:r>
            <a:endParaRPr lang="en-US" altLang="zh-CN" sz="3200" b="0" i="0" dirty="0">
              <a:solidFill>
                <a:srgbClr val="40485B"/>
              </a:solidFill>
              <a:effectLst/>
              <a:latin typeface="Times New Roman" panose="02020603050405020304" pitchFamily="18" charset="0"/>
            </a:endParaRPr>
          </a:p>
          <a:p>
            <a:pPr marL="0" indent="457200">
              <a:lnSpc>
                <a:spcPct val="150000"/>
              </a:lnSpc>
              <a:buNone/>
            </a:pPr>
            <a:r>
              <a:rPr lang="zh-CN" altLang="en-US" b="0" i="0" dirty="0">
                <a:solidFill>
                  <a:srgbClr val="40485B"/>
                </a:solidFill>
                <a:effectLst/>
                <a:latin typeface="Times New Roman" panose="02020603050405020304" pitchFamily="18" charset="0"/>
              </a:rPr>
              <a:t>主进程调用</a:t>
            </a:r>
            <a:r>
              <a:rPr lang="en-US" altLang="zh-CN" b="0" i="0" dirty="0">
                <a:solidFill>
                  <a:srgbClr val="40485B"/>
                </a:solidFill>
                <a:effectLst/>
                <a:latin typeface="Times New Roman" panose="02020603050405020304" pitchFamily="18" charset="0"/>
              </a:rPr>
              <a:t>fork()</a:t>
            </a:r>
            <a:r>
              <a:rPr lang="zh-CN" altLang="en-US" b="0" i="0" dirty="0">
                <a:solidFill>
                  <a:srgbClr val="40485B"/>
                </a:solidFill>
                <a:effectLst/>
                <a:latin typeface="Times New Roman" panose="02020603050405020304" pitchFamily="18" charset="0"/>
              </a:rPr>
              <a:t>函数试图创建一个子进程，但是应用程序的</a:t>
            </a:r>
            <a:r>
              <a:rPr lang="en-US" altLang="zh-CN" b="0" i="0" dirty="0">
                <a:solidFill>
                  <a:srgbClr val="40485B"/>
                </a:solidFill>
                <a:effectLst/>
                <a:latin typeface="Times New Roman" panose="02020603050405020304" pitchFamily="18" charset="0"/>
              </a:rPr>
              <a:t>fork</a:t>
            </a:r>
            <a:r>
              <a:rPr lang="zh-CN" altLang="en-US" b="0" i="0" dirty="0">
                <a:solidFill>
                  <a:srgbClr val="40485B"/>
                </a:solidFill>
                <a:effectLst/>
                <a:latin typeface="Times New Roman" panose="02020603050405020304" pitchFamily="18" charset="0"/>
              </a:rPr>
              <a:t>动作并未将子进程给创建出来并投入运行。</a:t>
            </a:r>
            <a:endParaRPr lang="en-US" altLang="zh-CN" b="0" i="0" dirty="0">
              <a:solidFill>
                <a:srgbClr val="40485B"/>
              </a:solidFill>
              <a:effectLst/>
              <a:latin typeface="Times New Roman" panose="02020603050405020304" pitchFamily="18" charset="0"/>
            </a:endParaRPr>
          </a:p>
          <a:p>
            <a:pPr marL="0" indent="457200">
              <a:lnSpc>
                <a:spcPct val="150000"/>
              </a:lnSpc>
              <a:buNone/>
            </a:pPr>
            <a:r>
              <a:rPr lang="zh-CN" altLang="en-US" dirty="0">
                <a:solidFill>
                  <a:srgbClr val="40485B"/>
                </a:solidFill>
                <a:latin typeface="Times New Roman" panose="02020603050405020304" pitchFamily="18" charset="0"/>
              </a:rPr>
              <a:t>修改</a:t>
            </a:r>
            <a:r>
              <a:rPr lang="en-US" altLang="zh-CN" b="0" i="0" dirty="0">
                <a:solidFill>
                  <a:srgbClr val="40485B"/>
                </a:solidFill>
                <a:effectLst/>
                <a:latin typeface="Times New Roman" panose="02020603050405020304" pitchFamily="18" charset="0"/>
              </a:rPr>
              <a:t>kernel/</a:t>
            </a:r>
            <a:r>
              <a:rPr lang="en-US" altLang="zh-CN" b="0" i="0" dirty="0" err="1">
                <a:solidFill>
                  <a:srgbClr val="40485B"/>
                </a:solidFill>
                <a:effectLst/>
                <a:latin typeface="Times New Roman" panose="02020603050405020304" pitchFamily="18" charset="0"/>
              </a:rPr>
              <a:t>process.c</a:t>
            </a:r>
            <a:r>
              <a:rPr lang="zh-CN" altLang="en-US" b="0" i="0" dirty="0">
                <a:solidFill>
                  <a:srgbClr val="40485B"/>
                </a:solidFill>
                <a:effectLst/>
                <a:latin typeface="Times New Roman" panose="02020603050405020304" pitchFamily="18" charset="0"/>
              </a:rPr>
              <a:t>文件中的</a:t>
            </a:r>
            <a:r>
              <a:rPr lang="en-US" altLang="zh-CN" b="0" i="0" dirty="0" err="1">
                <a:solidFill>
                  <a:srgbClr val="40485B"/>
                </a:solidFill>
                <a:effectLst/>
                <a:latin typeface="Times New Roman" panose="02020603050405020304" pitchFamily="18" charset="0"/>
              </a:rPr>
              <a:t>do_fork</a:t>
            </a:r>
            <a:r>
              <a:rPr lang="en-US" altLang="zh-CN" b="0" i="0" dirty="0">
                <a:solidFill>
                  <a:srgbClr val="40485B"/>
                </a:solidFill>
                <a:effectLst/>
                <a:latin typeface="Times New Roman" panose="02020603050405020304" pitchFamily="18" charset="0"/>
              </a:rPr>
              <a:t>()</a:t>
            </a:r>
            <a:r>
              <a:rPr lang="zh-CN" altLang="en-US" b="0" i="0" dirty="0">
                <a:solidFill>
                  <a:srgbClr val="40485B"/>
                </a:solidFill>
                <a:effectLst/>
                <a:latin typeface="Times New Roman" panose="02020603050405020304" pitchFamily="18" charset="0"/>
              </a:rPr>
              <a:t>函数。对于父进程的代码段，通过映射的办法，将子进程中对应的逻辑地址空间映射到其父进程中装载代码段的物理页面。</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05983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4B98E51-7E26-499C-90D8-B5D0F59C4C06}"/>
              </a:ext>
            </a:extLst>
          </p:cNvPr>
          <p:cNvSpPr>
            <a:spLocks noGrp="1"/>
          </p:cNvSpPr>
          <p:nvPr>
            <p:ph type="title"/>
          </p:nvPr>
        </p:nvSpPr>
        <p:spPr>
          <a:xfrm>
            <a:off x="838200" y="365125"/>
            <a:ext cx="10515600" cy="1325563"/>
          </a:xfrm>
        </p:spPr>
        <p:txBody>
          <a:bodyPr/>
          <a:lstStyle/>
          <a:p>
            <a:pPr algn="l"/>
            <a:r>
              <a:rPr lang="en-US" altLang="zh-CN" b="1" i="0" dirty="0">
                <a:solidFill>
                  <a:srgbClr val="40485B"/>
                </a:solidFill>
                <a:effectLst/>
                <a:latin typeface="Times New Roman" panose="02020603050405020304" pitchFamily="18" charset="0"/>
              </a:rPr>
              <a:t>lab3_2 </a:t>
            </a:r>
            <a:r>
              <a:rPr lang="zh-CN" altLang="en-US" b="1" i="0" dirty="0">
                <a:solidFill>
                  <a:srgbClr val="40485B"/>
                </a:solidFill>
                <a:effectLst/>
                <a:latin typeface="Times New Roman" panose="02020603050405020304" pitchFamily="18" charset="0"/>
              </a:rPr>
              <a:t>进程</a:t>
            </a:r>
            <a:r>
              <a:rPr lang="en-US" altLang="zh-CN" b="1" i="0" dirty="0">
                <a:solidFill>
                  <a:srgbClr val="40485B"/>
                </a:solidFill>
                <a:effectLst/>
                <a:latin typeface="Times New Roman" panose="02020603050405020304" pitchFamily="18" charset="0"/>
              </a:rPr>
              <a:t>yield</a:t>
            </a:r>
          </a:p>
        </p:txBody>
      </p:sp>
      <p:pic>
        <p:nvPicPr>
          <p:cNvPr id="5" name="图片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8556" y="1549021"/>
            <a:ext cx="4008549" cy="431519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278" y="621742"/>
            <a:ext cx="5785246" cy="5167312"/>
          </a:xfrm>
          <a:prstGeom prst="rect">
            <a:avLst/>
          </a:prstGeom>
        </p:spPr>
      </p:pic>
      <p:sp>
        <p:nvSpPr>
          <p:cNvPr id="7" name="文本框 6">
            <a:extLst>
              <a:ext uri="{FF2B5EF4-FFF2-40B4-BE49-F238E27FC236}">
                <a16:creationId xmlns:a16="http://schemas.microsoft.com/office/drawing/2014/main" id="{BB42BD0A-02D9-4041-8101-959C8384D60B}"/>
              </a:ext>
            </a:extLst>
          </p:cNvPr>
          <p:cNvSpPr txBox="1"/>
          <p:nvPr/>
        </p:nvSpPr>
        <p:spPr>
          <a:xfrm>
            <a:off x="2415161" y="6139654"/>
            <a:ext cx="1107996" cy="369332"/>
          </a:xfrm>
          <a:prstGeom prst="rect">
            <a:avLst/>
          </a:prstGeom>
          <a:noFill/>
        </p:spPr>
        <p:txBody>
          <a:bodyPr wrap="none" rtlCol="0">
            <a:spAutoFit/>
          </a:bodyPr>
          <a:lstStyle/>
          <a:p>
            <a:r>
              <a:rPr lang="zh-CN" altLang="en-US" dirty="0"/>
              <a:t>给定应用</a:t>
            </a:r>
          </a:p>
        </p:txBody>
      </p:sp>
      <p:sp>
        <p:nvSpPr>
          <p:cNvPr id="8" name="文本框 7">
            <a:extLst>
              <a:ext uri="{FF2B5EF4-FFF2-40B4-BE49-F238E27FC236}">
                <a16:creationId xmlns:a16="http://schemas.microsoft.com/office/drawing/2014/main" id="{AB0B78AB-950A-45F5-98AB-3990EC8E145E}"/>
              </a:ext>
            </a:extLst>
          </p:cNvPr>
          <p:cNvSpPr txBox="1"/>
          <p:nvPr/>
        </p:nvSpPr>
        <p:spPr>
          <a:xfrm>
            <a:off x="8140232" y="6139654"/>
            <a:ext cx="1107996" cy="369332"/>
          </a:xfrm>
          <a:prstGeom prst="rect">
            <a:avLst/>
          </a:prstGeom>
          <a:noFill/>
        </p:spPr>
        <p:txBody>
          <a:bodyPr wrap="none" rtlCol="0">
            <a:spAutoFit/>
          </a:bodyPr>
          <a:lstStyle/>
          <a:p>
            <a:r>
              <a:rPr lang="zh-CN" altLang="en-US" dirty="0"/>
              <a:t>预期输出</a:t>
            </a:r>
          </a:p>
        </p:txBody>
      </p:sp>
    </p:spTree>
    <p:extLst>
      <p:ext uri="{BB962C8B-B14F-4D97-AF65-F5344CB8AC3E}">
        <p14:creationId xmlns:p14="http://schemas.microsoft.com/office/powerpoint/2010/main" val="365117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98E51-7E26-499C-90D8-B5D0F59C4C06}"/>
              </a:ext>
            </a:extLst>
          </p:cNvPr>
          <p:cNvSpPr>
            <a:spLocks noGrp="1"/>
          </p:cNvSpPr>
          <p:nvPr>
            <p:ph type="title"/>
          </p:nvPr>
        </p:nvSpPr>
        <p:spPr/>
        <p:txBody>
          <a:bodyPr/>
          <a:lstStyle/>
          <a:p>
            <a:pPr algn="l"/>
            <a:r>
              <a:rPr lang="en-US" altLang="zh-CN" b="1" i="0" dirty="0">
                <a:solidFill>
                  <a:srgbClr val="40485B"/>
                </a:solidFill>
                <a:effectLst/>
                <a:latin typeface="Times New Roman" panose="02020603050405020304" pitchFamily="18" charset="0"/>
              </a:rPr>
              <a:t>lab3_2 </a:t>
            </a:r>
            <a:r>
              <a:rPr lang="zh-CN" altLang="en-US" b="1" i="0" dirty="0">
                <a:solidFill>
                  <a:srgbClr val="40485B"/>
                </a:solidFill>
                <a:effectLst/>
                <a:latin typeface="Times New Roman" panose="02020603050405020304" pitchFamily="18" charset="0"/>
              </a:rPr>
              <a:t>进程</a:t>
            </a:r>
            <a:r>
              <a:rPr lang="en-US" altLang="zh-CN" b="1" i="0" dirty="0">
                <a:solidFill>
                  <a:srgbClr val="40485B"/>
                </a:solidFill>
                <a:effectLst/>
                <a:latin typeface="Times New Roman" panose="02020603050405020304" pitchFamily="18" charset="0"/>
              </a:rPr>
              <a:t>yield</a:t>
            </a:r>
          </a:p>
        </p:txBody>
      </p:sp>
      <p:sp>
        <p:nvSpPr>
          <p:cNvPr id="3" name="内容占位符 2">
            <a:extLst>
              <a:ext uri="{FF2B5EF4-FFF2-40B4-BE49-F238E27FC236}">
                <a16:creationId xmlns:a16="http://schemas.microsoft.com/office/drawing/2014/main" id="{ADF9C1F4-6548-481D-899A-9DF90EB6F1DF}"/>
              </a:ext>
            </a:extLst>
          </p:cNvPr>
          <p:cNvSpPr>
            <a:spLocks noGrp="1"/>
          </p:cNvSpPr>
          <p:nvPr>
            <p:ph idx="1"/>
          </p:nvPr>
        </p:nvSpPr>
        <p:spPr/>
        <p:txBody>
          <a:bodyPr/>
          <a:lstStyle/>
          <a:p>
            <a:pPr marL="0" indent="0">
              <a:lnSpc>
                <a:spcPct val="150000"/>
              </a:lnSpc>
              <a:buNone/>
            </a:pPr>
            <a:r>
              <a:rPr lang="zh-CN" altLang="en-US" sz="3200" b="0" i="0" dirty="0">
                <a:solidFill>
                  <a:srgbClr val="40485B"/>
                </a:solidFill>
                <a:effectLst/>
                <a:latin typeface="Times New Roman" panose="02020603050405020304" pitchFamily="18" charset="0"/>
              </a:rPr>
              <a:t>实验内容：</a:t>
            </a:r>
            <a:endParaRPr lang="en-US" altLang="zh-CN" sz="3200" b="0" i="0" dirty="0">
              <a:solidFill>
                <a:srgbClr val="40485B"/>
              </a:solidFill>
              <a:effectLst/>
              <a:latin typeface="Times New Roman" panose="02020603050405020304" pitchFamily="18" charset="0"/>
            </a:endParaRPr>
          </a:p>
          <a:p>
            <a:pPr marL="0" indent="457200">
              <a:lnSpc>
                <a:spcPct val="150000"/>
              </a:lnSpc>
              <a:buNone/>
            </a:pPr>
            <a:r>
              <a:rPr lang="en-US" altLang="zh-CN" b="0" i="0" dirty="0">
                <a:solidFill>
                  <a:srgbClr val="40485B"/>
                </a:solidFill>
                <a:effectLst/>
                <a:latin typeface="Times New Roman" panose="02020603050405020304" pitchFamily="18" charset="0"/>
              </a:rPr>
              <a:t>yield()</a:t>
            </a:r>
            <a:r>
              <a:rPr lang="zh-CN" altLang="en-US" b="0" i="0" dirty="0">
                <a:solidFill>
                  <a:srgbClr val="40485B"/>
                </a:solidFill>
                <a:effectLst/>
                <a:latin typeface="Times New Roman" panose="02020603050405020304" pitchFamily="18" charset="0"/>
              </a:rPr>
              <a:t>函数功能未完善导致使得进程无法让出执行权。</a:t>
            </a:r>
            <a:endParaRPr lang="en-US" altLang="zh-CN" b="0" i="0" dirty="0">
              <a:solidFill>
                <a:srgbClr val="40485B"/>
              </a:solidFill>
              <a:effectLst/>
              <a:latin typeface="Times New Roman" panose="02020603050405020304" pitchFamily="18" charset="0"/>
            </a:endParaRPr>
          </a:p>
          <a:p>
            <a:pPr marL="0" indent="457200">
              <a:lnSpc>
                <a:spcPct val="150000"/>
              </a:lnSpc>
              <a:buNone/>
            </a:pPr>
            <a:r>
              <a:rPr lang="zh-CN" altLang="en-US" dirty="0">
                <a:solidFill>
                  <a:srgbClr val="40485B"/>
                </a:solidFill>
                <a:latin typeface="Times New Roman" panose="02020603050405020304" pitchFamily="18" charset="0"/>
              </a:rPr>
              <a:t>完善</a:t>
            </a:r>
            <a:r>
              <a:rPr lang="en-US" altLang="zh-CN" b="0" i="0" dirty="0">
                <a:solidFill>
                  <a:srgbClr val="40485B"/>
                </a:solidFill>
                <a:effectLst/>
                <a:latin typeface="Times New Roman" panose="02020603050405020304" pitchFamily="18" charset="0"/>
              </a:rPr>
              <a:t>yield()</a:t>
            </a:r>
            <a:r>
              <a:rPr lang="zh-CN" altLang="en-US" b="0" i="0" dirty="0">
                <a:solidFill>
                  <a:srgbClr val="40485B"/>
                </a:solidFill>
                <a:effectLst/>
                <a:latin typeface="Times New Roman" panose="02020603050405020304" pitchFamily="18" charset="0"/>
              </a:rPr>
              <a:t>函数实现进程执行过程中的主动释放</a:t>
            </a:r>
            <a:r>
              <a:rPr lang="en-US" altLang="zh-CN" b="0" i="0" dirty="0">
                <a:solidFill>
                  <a:srgbClr val="40485B"/>
                </a:solidFill>
                <a:effectLst/>
                <a:latin typeface="Times New Roman" panose="02020603050405020304" pitchFamily="18" charset="0"/>
              </a:rPr>
              <a:t>CPU</a:t>
            </a:r>
            <a:r>
              <a:rPr lang="zh-CN" altLang="en-US" b="0" i="0" dirty="0">
                <a:solidFill>
                  <a:srgbClr val="40485B"/>
                </a:solidFill>
                <a:effectLst/>
                <a:latin typeface="Times New Roman" panose="02020603050405020304" pitchFamily="18" charset="0"/>
              </a:rPr>
              <a:t>的动作：</a:t>
            </a:r>
            <a:endParaRPr lang="en-US" altLang="zh-CN" b="0" i="0" dirty="0">
              <a:solidFill>
                <a:srgbClr val="40485B"/>
              </a:solidFill>
              <a:effectLst/>
              <a:latin typeface="Times New Roman" panose="02020603050405020304" pitchFamily="18" charset="0"/>
            </a:endParaRPr>
          </a:p>
          <a:p>
            <a:pPr marL="720000" algn="l">
              <a:buFont typeface="Arial" panose="020B0604020202020204" pitchFamily="34" charset="0"/>
              <a:buChar char="•"/>
            </a:pPr>
            <a:r>
              <a:rPr lang="zh-CN" altLang="en-US" b="0" i="0" dirty="0">
                <a:solidFill>
                  <a:srgbClr val="40485B"/>
                </a:solidFill>
                <a:effectLst/>
                <a:latin typeface="Times New Roman" panose="02020603050405020304" pitchFamily="18" charset="0"/>
              </a:rPr>
              <a:t>将当前进程置为就绪状态（</a:t>
            </a:r>
            <a:r>
              <a:rPr lang="en-US" altLang="zh-CN" b="0" i="0" dirty="0">
                <a:solidFill>
                  <a:srgbClr val="40485B"/>
                </a:solidFill>
                <a:effectLst/>
                <a:latin typeface="Times New Roman" panose="02020603050405020304" pitchFamily="18" charset="0"/>
              </a:rPr>
              <a:t>READY</a:t>
            </a:r>
            <a:r>
              <a:rPr lang="zh-CN" altLang="en-US" b="0" i="0" dirty="0">
                <a:solidFill>
                  <a:srgbClr val="40485B"/>
                </a:solidFill>
                <a:effectLst/>
                <a:latin typeface="Times New Roman" panose="02020603050405020304" pitchFamily="18" charset="0"/>
              </a:rPr>
              <a:t>）；</a:t>
            </a:r>
          </a:p>
          <a:p>
            <a:pPr marL="720000" algn="l">
              <a:buFont typeface="Arial" panose="020B0604020202020204" pitchFamily="34" charset="0"/>
              <a:buChar char="•"/>
            </a:pPr>
            <a:r>
              <a:rPr lang="zh-CN" altLang="en-US" b="0" i="0" dirty="0">
                <a:solidFill>
                  <a:srgbClr val="40485B"/>
                </a:solidFill>
                <a:effectLst/>
                <a:latin typeface="Times New Roman" panose="02020603050405020304" pitchFamily="18" charset="0"/>
              </a:rPr>
              <a:t>将当前进程加入到就绪队列的队尾；</a:t>
            </a:r>
          </a:p>
          <a:p>
            <a:pPr marL="720000" algn="l">
              <a:buFont typeface="Arial" panose="020B0604020202020204" pitchFamily="34" charset="0"/>
              <a:buChar char="•"/>
            </a:pPr>
            <a:r>
              <a:rPr lang="zh-CN" altLang="en-US" b="0" i="0" dirty="0">
                <a:solidFill>
                  <a:srgbClr val="40485B"/>
                </a:solidFill>
                <a:effectLst/>
                <a:latin typeface="Times New Roman" panose="02020603050405020304" pitchFamily="18" charset="0"/>
              </a:rPr>
              <a:t>转进程调度。</a:t>
            </a:r>
          </a:p>
          <a:p>
            <a:pPr marL="0" indent="457200">
              <a:lnSpc>
                <a:spcPct val="150000"/>
              </a:lnSpc>
              <a:buNone/>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11467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4B98E51-7E26-499C-90D8-B5D0F59C4C06}"/>
              </a:ext>
            </a:extLst>
          </p:cNvPr>
          <p:cNvSpPr>
            <a:spLocks noGrp="1"/>
          </p:cNvSpPr>
          <p:nvPr>
            <p:ph type="title"/>
          </p:nvPr>
        </p:nvSpPr>
        <p:spPr>
          <a:xfrm>
            <a:off x="838200" y="365125"/>
            <a:ext cx="10515600" cy="1325563"/>
          </a:xfrm>
        </p:spPr>
        <p:txBody>
          <a:bodyPr/>
          <a:lstStyle/>
          <a:p>
            <a:pPr algn="l"/>
            <a:r>
              <a:rPr lang="en-US" altLang="zh-CN" b="1" i="0" dirty="0">
                <a:solidFill>
                  <a:srgbClr val="40485B"/>
                </a:solidFill>
                <a:effectLst/>
                <a:latin typeface="Times New Roman" panose="02020603050405020304" pitchFamily="18" charset="0"/>
              </a:rPr>
              <a:t>lab3_3 </a:t>
            </a:r>
            <a:r>
              <a:rPr lang="zh-CN" altLang="en-US" b="1" i="0" dirty="0">
                <a:solidFill>
                  <a:srgbClr val="40485B"/>
                </a:solidFill>
                <a:effectLst/>
                <a:latin typeface="Times New Roman" panose="02020603050405020304" pitchFamily="18" charset="0"/>
              </a:rPr>
              <a:t>循环轮转调度</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723" y="1871616"/>
            <a:ext cx="4430314" cy="415999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569" y="566670"/>
            <a:ext cx="5687363" cy="5505718"/>
          </a:xfrm>
          <a:prstGeom prst="rect">
            <a:avLst/>
          </a:prstGeom>
        </p:spPr>
      </p:pic>
      <p:sp>
        <p:nvSpPr>
          <p:cNvPr id="7" name="文本框 6">
            <a:extLst>
              <a:ext uri="{FF2B5EF4-FFF2-40B4-BE49-F238E27FC236}">
                <a16:creationId xmlns:a16="http://schemas.microsoft.com/office/drawing/2014/main" id="{BB42BD0A-02D9-4041-8101-959C8384D60B}"/>
              </a:ext>
            </a:extLst>
          </p:cNvPr>
          <p:cNvSpPr txBox="1"/>
          <p:nvPr/>
        </p:nvSpPr>
        <p:spPr>
          <a:xfrm>
            <a:off x="2415161" y="6139654"/>
            <a:ext cx="1107996" cy="369332"/>
          </a:xfrm>
          <a:prstGeom prst="rect">
            <a:avLst/>
          </a:prstGeom>
          <a:noFill/>
        </p:spPr>
        <p:txBody>
          <a:bodyPr wrap="none" rtlCol="0">
            <a:spAutoFit/>
          </a:bodyPr>
          <a:lstStyle/>
          <a:p>
            <a:r>
              <a:rPr lang="zh-CN" altLang="en-US" dirty="0"/>
              <a:t>给定应用</a:t>
            </a:r>
          </a:p>
        </p:txBody>
      </p:sp>
      <p:sp>
        <p:nvSpPr>
          <p:cNvPr id="8" name="文本框 7">
            <a:extLst>
              <a:ext uri="{FF2B5EF4-FFF2-40B4-BE49-F238E27FC236}">
                <a16:creationId xmlns:a16="http://schemas.microsoft.com/office/drawing/2014/main" id="{AB0B78AB-950A-45F5-98AB-3990EC8E145E}"/>
              </a:ext>
            </a:extLst>
          </p:cNvPr>
          <p:cNvSpPr txBox="1"/>
          <p:nvPr/>
        </p:nvSpPr>
        <p:spPr>
          <a:xfrm>
            <a:off x="8140232" y="6139654"/>
            <a:ext cx="1107996" cy="369332"/>
          </a:xfrm>
          <a:prstGeom prst="rect">
            <a:avLst/>
          </a:prstGeom>
          <a:noFill/>
        </p:spPr>
        <p:txBody>
          <a:bodyPr wrap="none" rtlCol="0">
            <a:spAutoFit/>
          </a:bodyPr>
          <a:lstStyle/>
          <a:p>
            <a:r>
              <a:rPr lang="zh-CN" altLang="en-US" dirty="0"/>
              <a:t>预期输出</a:t>
            </a:r>
          </a:p>
        </p:txBody>
      </p:sp>
    </p:spTree>
    <p:extLst>
      <p:ext uri="{BB962C8B-B14F-4D97-AF65-F5344CB8AC3E}">
        <p14:creationId xmlns:p14="http://schemas.microsoft.com/office/powerpoint/2010/main" val="46565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98E51-7E26-499C-90D8-B5D0F59C4C06}"/>
              </a:ext>
            </a:extLst>
          </p:cNvPr>
          <p:cNvSpPr>
            <a:spLocks noGrp="1"/>
          </p:cNvSpPr>
          <p:nvPr>
            <p:ph type="title"/>
          </p:nvPr>
        </p:nvSpPr>
        <p:spPr/>
        <p:txBody>
          <a:bodyPr/>
          <a:lstStyle/>
          <a:p>
            <a:pPr algn="l"/>
            <a:r>
              <a:rPr lang="en-US" altLang="zh-CN" b="1" i="0" dirty="0">
                <a:solidFill>
                  <a:srgbClr val="40485B"/>
                </a:solidFill>
                <a:effectLst/>
                <a:latin typeface="Times New Roman" panose="02020603050405020304" pitchFamily="18" charset="0"/>
              </a:rPr>
              <a:t>lab3_3 </a:t>
            </a:r>
            <a:r>
              <a:rPr lang="zh-CN" altLang="en-US" b="1" i="0" dirty="0">
                <a:solidFill>
                  <a:srgbClr val="40485B"/>
                </a:solidFill>
                <a:effectLst/>
                <a:latin typeface="Times New Roman" panose="02020603050405020304" pitchFamily="18" charset="0"/>
              </a:rPr>
              <a:t>循环轮转调度</a:t>
            </a:r>
          </a:p>
        </p:txBody>
      </p:sp>
      <p:sp>
        <p:nvSpPr>
          <p:cNvPr id="3" name="内容占位符 2">
            <a:extLst>
              <a:ext uri="{FF2B5EF4-FFF2-40B4-BE49-F238E27FC236}">
                <a16:creationId xmlns:a16="http://schemas.microsoft.com/office/drawing/2014/main" id="{ADF9C1F4-6548-481D-899A-9DF90EB6F1DF}"/>
              </a:ext>
            </a:extLst>
          </p:cNvPr>
          <p:cNvSpPr>
            <a:spLocks noGrp="1"/>
          </p:cNvSpPr>
          <p:nvPr>
            <p:ph idx="1"/>
          </p:nvPr>
        </p:nvSpPr>
        <p:spPr/>
        <p:txBody>
          <a:bodyPr>
            <a:normAutofit/>
          </a:bodyPr>
          <a:lstStyle/>
          <a:p>
            <a:pPr marL="0" indent="0">
              <a:lnSpc>
                <a:spcPct val="150000"/>
              </a:lnSpc>
              <a:buNone/>
            </a:pPr>
            <a:r>
              <a:rPr lang="zh-CN" altLang="en-US" sz="3200" b="0" i="0" dirty="0">
                <a:solidFill>
                  <a:srgbClr val="40485B"/>
                </a:solidFill>
                <a:effectLst/>
                <a:latin typeface="Times New Roman" panose="02020603050405020304" pitchFamily="18" charset="0"/>
              </a:rPr>
              <a:t>实验内容：</a:t>
            </a:r>
            <a:endParaRPr lang="en-US" altLang="zh-CN" sz="3200" b="0" i="0" dirty="0">
              <a:solidFill>
                <a:srgbClr val="40485B"/>
              </a:solidFill>
              <a:effectLst/>
              <a:latin typeface="Times New Roman" panose="02020603050405020304" pitchFamily="18" charset="0"/>
            </a:endParaRPr>
          </a:p>
          <a:p>
            <a:pPr marL="0" indent="457200">
              <a:lnSpc>
                <a:spcPct val="150000"/>
              </a:lnSpc>
              <a:buNone/>
            </a:pPr>
            <a:r>
              <a:rPr lang="zh-CN" altLang="en-US" b="0" i="0" dirty="0">
                <a:solidFill>
                  <a:srgbClr val="40485B"/>
                </a:solidFill>
                <a:effectLst/>
                <a:latin typeface="Times New Roman" panose="02020603050405020304" pitchFamily="18" charset="0"/>
              </a:rPr>
              <a:t>两个进程在执行各自循环体时，都没有主动释放</a:t>
            </a:r>
            <a:r>
              <a:rPr lang="en-US" altLang="zh-CN" b="0" i="0" dirty="0">
                <a:solidFill>
                  <a:srgbClr val="40485B"/>
                </a:solidFill>
                <a:effectLst/>
                <a:latin typeface="Times New Roman" panose="02020603050405020304" pitchFamily="18" charset="0"/>
              </a:rPr>
              <a:t>CPU</a:t>
            </a:r>
            <a:r>
              <a:rPr lang="zh-CN" altLang="en-US" b="0" i="0" dirty="0">
                <a:solidFill>
                  <a:srgbClr val="40485B"/>
                </a:solidFill>
                <a:effectLst/>
                <a:latin typeface="Times New Roman" panose="02020603050405020304" pitchFamily="18" charset="0"/>
              </a:rPr>
              <a:t>的动作</a:t>
            </a:r>
            <a:r>
              <a:rPr lang="zh-CN" altLang="en-US" dirty="0">
                <a:solidFill>
                  <a:srgbClr val="40485B"/>
                </a:solidFill>
                <a:latin typeface="Times New Roman" panose="02020603050405020304" pitchFamily="18" charset="0"/>
              </a:rPr>
              <a:t>。</a:t>
            </a:r>
            <a:r>
              <a:rPr lang="zh-CN" altLang="en-US" b="0" i="0" dirty="0">
                <a:solidFill>
                  <a:srgbClr val="40485B"/>
                </a:solidFill>
                <a:effectLst/>
                <a:latin typeface="Times New Roman" panose="02020603050405020304" pitchFamily="18" charset="0"/>
              </a:rPr>
              <a:t>这样的设计会导致某个进程长期占据</a:t>
            </a:r>
            <a:r>
              <a:rPr lang="en-US" altLang="zh-CN" b="0" i="0" dirty="0">
                <a:solidFill>
                  <a:srgbClr val="40485B"/>
                </a:solidFill>
                <a:effectLst/>
                <a:latin typeface="Times New Roman" panose="02020603050405020304" pitchFamily="18" charset="0"/>
              </a:rPr>
              <a:t>CPU</a:t>
            </a:r>
            <a:r>
              <a:rPr lang="zh-CN" altLang="en-US" b="0" i="0" dirty="0">
                <a:solidFill>
                  <a:srgbClr val="40485B"/>
                </a:solidFill>
                <a:effectLst/>
                <a:latin typeface="Times New Roman" panose="02020603050405020304" pitchFamily="18" charset="0"/>
              </a:rPr>
              <a:t>，而另一个进程无法得到执行。</a:t>
            </a:r>
            <a:endParaRPr lang="en-US" altLang="zh-CN" b="0" i="0" dirty="0">
              <a:solidFill>
                <a:srgbClr val="40485B"/>
              </a:solidFill>
              <a:effectLst/>
              <a:latin typeface="Times New Roman" panose="02020603050405020304" pitchFamily="18" charset="0"/>
            </a:endParaRPr>
          </a:p>
          <a:p>
            <a:pPr marL="0" indent="457200">
              <a:lnSpc>
                <a:spcPct val="150000"/>
              </a:lnSpc>
              <a:buNone/>
            </a:pPr>
            <a:r>
              <a:rPr lang="zh-CN" altLang="en-US" b="0" i="0" dirty="0">
                <a:solidFill>
                  <a:srgbClr val="40485B"/>
                </a:solidFill>
                <a:effectLst/>
                <a:latin typeface="Times New Roman" panose="02020603050405020304" pitchFamily="18" charset="0"/>
              </a:rPr>
              <a:t>通过利用时钟中断来实现进程的循环轮转调度，避免由于一个进程的执行体过长，导致系统中其他进程无法得到调度的问题！</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54369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569A-765D-49D2-B22D-E893CE4F73F0}"/>
              </a:ext>
            </a:extLst>
          </p:cNvPr>
          <p:cNvSpPr>
            <a:spLocks noGrp="1"/>
          </p:cNvSpPr>
          <p:nvPr>
            <p:ph type="title"/>
          </p:nvPr>
        </p:nvSpPr>
        <p:spPr/>
        <p:txBody>
          <a:bodyPr>
            <a:normAutofit/>
          </a:bodyPr>
          <a:lstStyle/>
          <a:p>
            <a:r>
              <a:rPr lang="zh-CN" altLang="en-US" b="1" i="0" dirty="0">
                <a:solidFill>
                  <a:srgbClr val="40485B"/>
                </a:solidFill>
                <a:effectLst/>
                <a:latin typeface="Times New Roman" panose="02020603050405020304" pitchFamily="18" charset="0"/>
              </a:rPr>
              <a:t>目录</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3A626242-E069-4BEE-9029-022C0081B63F}"/>
              </a:ext>
            </a:extLst>
          </p:cNvPr>
          <p:cNvSpPr>
            <a:spLocks noGrp="1"/>
          </p:cNvSpPr>
          <p:nvPr>
            <p:ph idx="1"/>
          </p:nvPr>
        </p:nvSpPr>
        <p:spPr/>
        <p:txBody>
          <a:bodyPr>
            <a:normAutofit/>
          </a:bodyPr>
          <a:lstStyle/>
          <a:p>
            <a:pPr algn="l">
              <a:buFont typeface="Arial" panose="020B0604020202020204" pitchFamily="34" charset="0"/>
              <a:buChar char="•"/>
            </a:pPr>
            <a:r>
              <a:rPr lang="zh-CN" altLang="en-US" b="0" i="0" u="none" strike="noStrike" dirty="0" smtClean="0">
                <a:solidFill>
                  <a:srgbClr val="FF0000"/>
                </a:solidFill>
                <a:effectLst/>
                <a:latin typeface="Times New Roman" panose="02020603050405020304" pitchFamily="18" charset="0"/>
              </a:rPr>
              <a:t>实验</a:t>
            </a:r>
            <a:r>
              <a:rPr lang="en-US" altLang="zh-CN" b="0" i="0" u="none" strike="noStrike" dirty="0">
                <a:solidFill>
                  <a:srgbClr val="FF0000"/>
                </a:solidFill>
                <a:effectLst/>
                <a:latin typeface="Times New Roman" panose="02020603050405020304" pitchFamily="18" charset="0"/>
              </a:rPr>
              <a:t>3</a:t>
            </a:r>
            <a:r>
              <a:rPr lang="zh-CN" altLang="en-US" b="0" i="0" u="none" strike="noStrike" dirty="0">
                <a:solidFill>
                  <a:srgbClr val="FF0000"/>
                </a:solidFill>
                <a:effectLst/>
                <a:latin typeface="Times New Roman" panose="02020603050405020304" pitchFamily="18" charset="0"/>
              </a:rPr>
              <a:t>的基础知识</a:t>
            </a:r>
            <a:endParaRPr lang="zh-CN" altLang="en-US" b="0" i="0" dirty="0">
              <a:solidFill>
                <a:srgbClr val="FF0000"/>
              </a:solidFill>
              <a:effectLst/>
              <a:latin typeface="Times New Roman" panose="02020603050405020304" pitchFamily="18" charset="0"/>
            </a:endParaRPr>
          </a:p>
          <a:p>
            <a:pPr marL="742950" lvl="1" indent="-285750" algn="l">
              <a:buFont typeface="Arial" panose="020B0604020202020204" pitchFamily="34" charset="0"/>
              <a:buChar char="•"/>
            </a:pPr>
            <a:r>
              <a:rPr lang="zh-CN" altLang="en-US" b="0" i="0" u="none" strike="noStrike" dirty="0" smtClean="0">
                <a:effectLst/>
                <a:latin typeface="Times New Roman" panose="02020603050405020304" pitchFamily="18" charset="0"/>
              </a:rPr>
              <a:t>多任务</a:t>
            </a:r>
            <a:r>
              <a:rPr lang="zh-CN" altLang="en-US" b="0" i="0" u="none" strike="noStrike" dirty="0">
                <a:effectLst/>
                <a:latin typeface="Times New Roman" panose="02020603050405020304" pitchFamily="18" charset="0"/>
              </a:rPr>
              <a:t>环境下进程的封装</a:t>
            </a:r>
            <a:endParaRPr lang="zh-CN" altLang="en-US" b="0" i="0" dirty="0">
              <a:effectLst/>
              <a:latin typeface="Times New Roman" panose="02020603050405020304" pitchFamily="18" charset="0"/>
            </a:endParaRPr>
          </a:p>
          <a:p>
            <a:pPr marL="742950" lvl="1" indent="-285750" algn="l">
              <a:buFont typeface="Arial" panose="020B0604020202020204" pitchFamily="34" charset="0"/>
              <a:buChar char="•"/>
            </a:pPr>
            <a:r>
              <a:rPr lang="zh-CN" altLang="en-US" b="0" i="0" u="none" strike="noStrike" dirty="0" smtClean="0">
                <a:effectLst/>
                <a:latin typeface="Times New Roman" panose="02020603050405020304" pitchFamily="18" charset="0"/>
              </a:rPr>
              <a:t>进程</a:t>
            </a:r>
            <a:r>
              <a:rPr lang="zh-CN" altLang="en-US" b="0" i="0" u="none" strike="noStrike" dirty="0">
                <a:effectLst/>
                <a:latin typeface="Times New Roman" panose="02020603050405020304" pitchFamily="18" charset="0"/>
              </a:rPr>
              <a:t>的换入与换出</a:t>
            </a:r>
            <a:endParaRPr lang="zh-CN" altLang="en-US" b="0" i="0" dirty="0">
              <a:effectLst/>
              <a:latin typeface="Times New Roman" panose="02020603050405020304" pitchFamily="18" charset="0"/>
            </a:endParaRPr>
          </a:p>
          <a:p>
            <a:pPr marL="742950" lvl="1" indent="-285750" algn="l">
              <a:buFont typeface="Arial" panose="020B0604020202020204" pitchFamily="34" charset="0"/>
              <a:buChar char="•"/>
            </a:pPr>
            <a:r>
              <a:rPr lang="zh-CN" altLang="en-US" b="0" i="0" u="none" strike="noStrike" dirty="0" smtClean="0">
                <a:effectLst/>
                <a:latin typeface="Times New Roman" panose="02020603050405020304" pitchFamily="18" charset="0"/>
              </a:rPr>
              <a:t>就绪</a:t>
            </a:r>
            <a:r>
              <a:rPr lang="zh-CN" altLang="en-US" b="0" i="0" u="none" strike="noStrike" dirty="0">
                <a:effectLst/>
                <a:latin typeface="Times New Roman" panose="02020603050405020304" pitchFamily="18" charset="0"/>
              </a:rPr>
              <a:t>进程的管理与调度</a:t>
            </a:r>
            <a:endParaRPr lang="zh-CN" altLang="en-US" b="0" i="0" dirty="0">
              <a:effectLst/>
              <a:latin typeface="Times New Roman" panose="02020603050405020304" pitchFamily="18" charset="0"/>
            </a:endParaRPr>
          </a:p>
          <a:p>
            <a:pPr algn="l">
              <a:buFont typeface="Arial" panose="020B0604020202020204" pitchFamily="34" charset="0"/>
              <a:buChar char="•"/>
            </a:pPr>
            <a:r>
              <a:rPr lang="zh-CN" altLang="en-US" b="0" i="0" u="none" strike="noStrike" dirty="0" smtClean="0">
                <a:effectLst/>
                <a:latin typeface="Times New Roman" panose="02020603050405020304" pitchFamily="18" charset="0"/>
              </a:rPr>
              <a:t>实验内容</a:t>
            </a:r>
            <a:endParaRPr lang="en-US" altLang="zh-CN" b="0" i="0" u="none" strike="noStrike" dirty="0" smtClean="0">
              <a:effectLst/>
              <a:latin typeface="Times New Roman" panose="02020603050405020304" pitchFamily="18" charset="0"/>
            </a:endParaRPr>
          </a:p>
          <a:p>
            <a:pPr lvl="1"/>
            <a:r>
              <a:rPr lang="en-US" altLang="zh-CN" b="0" i="0" u="none" strike="noStrike" dirty="0" smtClean="0">
                <a:effectLst/>
                <a:latin typeface="Times New Roman" panose="02020603050405020304" pitchFamily="18" charset="0"/>
              </a:rPr>
              <a:t>lab3_1 </a:t>
            </a:r>
            <a:r>
              <a:rPr lang="zh-CN" altLang="en-US" b="0" i="0" u="none" strike="noStrike" dirty="0">
                <a:effectLst/>
                <a:latin typeface="Times New Roman" panose="02020603050405020304" pitchFamily="18" charset="0"/>
              </a:rPr>
              <a:t>进程创建（</a:t>
            </a:r>
            <a:r>
              <a:rPr lang="en-US" altLang="zh-CN" b="0" i="0" u="none" strike="noStrike" dirty="0">
                <a:effectLst/>
                <a:latin typeface="Times New Roman" panose="02020603050405020304" pitchFamily="18" charset="0"/>
              </a:rPr>
              <a:t>fork</a:t>
            </a:r>
            <a:r>
              <a:rPr lang="zh-CN" altLang="en-US" b="0" i="0" u="none" strike="noStrike" dirty="0">
                <a:effectLst/>
                <a:latin typeface="Times New Roman" panose="02020603050405020304" pitchFamily="18" charset="0"/>
              </a:rPr>
              <a:t>）</a:t>
            </a:r>
            <a:endParaRPr lang="zh-CN" altLang="en-US" b="0" i="0" dirty="0">
              <a:effectLst/>
              <a:latin typeface="Times New Roman" panose="02020603050405020304" pitchFamily="18" charset="0"/>
            </a:endParaRPr>
          </a:p>
          <a:p>
            <a:pPr lvl="1"/>
            <a:r>
              <a:rPr lang="en-US" altLang="zh-CN" b="0" i="0" u="none" strike="noStrike" dirty="0" smtClean="0">
                <a:effectLst/>
                <a:latin typeface="Times New Roman" panose="02020603050405020304" pitchFamily="18" charset="0"/>
              </a:rPr>
              <a:t>lab3_2 </a:t>
            </a:r>
            <a:r>
              <a:rPr lang="zh-CN" altLang="en-US" b="0" i="0" u="none" strike="noStrike" dirty="0">
                <a:effectLst/>
                <a:latin typeface="Times New Roman" panose="02020603050405020304" pitchFamily="18" charset="0"/>
              </a:rPr>
              <a:t>进程</a:t>
            </a:r>
            <a:r>
              <a:rPr lang="en-US" altLang="zh-CN" b="0" i="0" u="none" strike="noStrike" dirty="0">
                <a:effectLst/>
                <a:latin typeface="Times New Roman" panose="02020603050405020304" pitchFamily="18" charset="0"/>
              </a:rPr>
              <a:t>yield</a:t>
            </a:r>
            <a:endParaRPr lang="zh-CN" altLang="en-US" b="0" i="0" dirty="0">
              <a:effectLst/>
              <a:latin typeface="Times New Roman" panose="02020603050405020304" pitchFamily="18" charset="0"/>
            </a:endParaRPr>
          </a:p>
          <a:p>
            <a:pPr lvl="1"/>
            <a:r>
              <a:rPr lang="en-US" altLang="zh-CN" b="0" i="0" u="none" strike="noStrike" dirty="0" smtClean="0">
                <a:effectLst/>
                <a:latin typeface="Times New Roman" panose="02020603050405020304" pitchFamily="18" charset="0"/>
              </a:rPr>
              <a:t>lab3_3 </a:t>
            </a:r>
            <a:r>
              <a:rPr lang="zh-CN" altLang="en-US" b="0" i="0" u="none" strike="noStrike" dirty="0">
                <a:effectLst/>
                <a:latin typeface="Times New Roman" panose="02020603050405020304" pitchFamily="18" charset="0"/>
              </a:rPr>
              <a:t>循环轮转调度</a:t>
            </a:r>
            <a:endParaRPr lang="zh-CN" altLang="en-US" b="0" i="0" dirty="0">
              <a:effectLst/>
              <a:latin typeface="Times New Roman" panose="02020603050405020304" pitchFamily="18" charset="0"/>
            </a:endParaRPr>
          </a:p>
          <a:p>
            <a:pPr marL="0" indent="0">
              <a:buNone/>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7717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755FA-3579-4339-9448-D57AFC2A0284}"/>
              </a:ext>
            </a:extLst>
          </p:cNvPr>
          <p:cNvSpPr>
            <a:spLocks noGrp="1"/>
          </p:cNvSpPr>
          <p:nvPr>
            <p:ph type="title"/>
          </p:nvPr>
        </p:nvSpPr>
        <p:spPr/>
        <p:txBody>
          <a:bodyPr/>
          <a:lstStyle/>
          <a:p>
            <a:r>
              <a:rPr lang="zh-CN" altLang="en-US" b="1" i="0" dirty="0">
                <a:solidFill>
                  <a:srgbClr val="40485B"/>
                </a:solidFill>
                <a:effectLst/>
                <a:latin typeface="Times New Roman" panose="02020603050405020304" pitchFamily="18" charset="0"/>
              </a:rPr>
              <a:t>实验</a:t>
            </a:r>
            <a:r>
              <a:rPr lang="en-US" altLang="zh-CN" b="1" i="0" dirty="0">
                <a:solidFill>
                  <a:srgbClr val="40485B"/>
                </a:solidFill>
                <a:effectLst/>
                <a:latin typeface="Times New Roman" panose="02020603050405020304" pitchFamily="18" charset="0"/>
              </a:rPr>
              <a:t>3</a:t>
            </a:r>
            <a:r>
              <a:rPr lang="zh-CN" altLang="en-US" b="1" i="0" dirty="0">
                <a:solidFill>
                  <a:srgbClr val="40485B"/>
                </a:solidFill>
                <a:effectLst/>
                <a:latin typeface="Times New Roman" panose="02020603050405020304" pitchFamily="18" charset="0"/>
              </a:rPr>
              <a:t>的基础知识</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F7B18469-7E55-48D6-A802-D8B34CAC9D07}"/>
              </a:ext>
            </a:extLst>
          </p:cNvPr>
          <p:cNvSpPr>
            <a:spLocks noGrp="1"/>
          </p:cNvSpPr>
          <p:nvPr>
            <p:ph idx="1"/>
          </p:nvPr>
        </p:nvSpPr>
        <p:spPr>
          <a:xfrm>
            <a:off x="838200" y="1808041"/>
            <a:ext cx="10515600" cy="4351338"/>
          </a:xfrm>
        </p:spPr>
        <p:txBody>
          <a:bodyPr>
            <a:normAutofit fontScale="85000" lnSpcReduction="20000"/>
          </a:bodyPr>
          <a:lstStyle/>
          <a:p>
            <a:pPr marL="0" indent="0">
              <a:buNone/>
            </a:pPr>
            <a:r>
              <a:rPr lang="zh-CN" altLang="en-US" b="1" i="0" dirty="0">
                <a:solidFill>
                  <a:srgbClr val="40485B"/>
                </a:solidFill>
                <a:effectLst/>
                <a:latin typeface="Times New Roman" panose="02020603050405020304" pitchFamily="18" charset="0"/>
              </a:rPr>
              <a:t>多任务环境下进程的封装</a:t>
            </a:r>
          </a:p>
          <a:p>
            <a:pPr marL="0" indent="457200">
              <a:lnSpc>
                <a:spcPct val="120000"/>
              </a:lnSpc>
              <a:buNone/>
            </a:pPr>
            <a:r>
              <a:rPr lang="zh-CN" altLang="en-US" dirty="0">
                <a:solidFill>
                  <a:srgbClr val="40485B"/>
                </a:solidFill>
                <a:latin typeface="Times New Roman" panose="02020603050405020304" pitchFamily="18" charset="0"/>
              </a:rPr>
              <a:t>实验三的</a:t>
            </a:r>
            <a:r>
              <a:rPr lang="en-US" altLang="zh-CN" dirty="0">
                <a:solidFill>
                  <a:srgbClr val="40485B"/>
                </a:solidFill>
                <a:latin typeface="Times New Roman" panose="02020603050405020304" pitchFamily="18" charset="0"/>
              </a:rPr>
              <a:t>PKE</a:t>
            </a:r>
            <a:r>
              <a:rPr lang="zh-CN" altLang="en-US" dirty="0">
                <a:solidFill>
                  <a:srgbClr val="40485B"/>
                </a:solidFill>
                <a:latin typeface="Times New Roman" panose="02020603050405020304" pitchFamily="18" charset="0"/>
              </a:rPr>
              <a:t>操作系统</a:t>
            </a:r>
            <a:r>
              <a:rPr lang="zh-CN" altLang="en-US" b="0" i="0" dirty="0">
                <a:solidFill>
                  <a:srgbClr val="40485B"/>
                </a:solidFill>
                <a:effectLst/>
                <a:latin typeface="Times New Roman" panose="02020603050405020304" pitchFamily="18" charset="0"/>
              </a:rPr>
              <a:t>将需要支持多个进程的执行</a:t>
            </a:r>
            <a:r>
              <a:rPr lang="zh-CN" altLang="en-US" dirty="0">
                <a:solidFill>
                  <a:srgbClr val="40485B"/>
                </a:solidFill>
                <a:latin typeface="Times New Roman" panose="02020603050405020304" pitchFamily="18" charset="0"/>
              </a:rPr>
              <a:t>。</a:t>
            </a:r>
            <a:endParaRPr lang="en-US" altLang="zh-CN" dirty="0">
              <a:solidFill>
                <a:srgbClr val="40485B"/>
              </a:solidFill>
              <a:latin typeface="Times New Roman" panose="02020603050405020304" pitchFamily="18" charset="0"/>
            </a:endParaRPr>
          </a:p>
          <a:p>
            <a:pPr marL="0" indent="457200">
              <a:lnSpc>
                <a:spcPct val="120000"/>
              </a:lnSpc>
              <a:buNone/>
            </a:pPr>
            <a:r>
              <a:rPr lang="zh-CN" altLang="en-US" dirty="0">
                <a:solidFill>
                  <a:srgbClr val="40485B"/>
                </a:solidFill>
                <a:latin typeface="Times New Roman" panose="02020603050405020304" pitchFamily="18" charset="0"/>
              </a:rPr>
              <a:t>操作系统定义了进程池（</a:t>
            </a:r>
            <a:r>
              <a:rPr lang="zh-CN" altLang="zh-CN" dirty="0">
                <a:solidFill>
                  <a:srgbClr val="40485B"/>
                </a:solidFill>
                <a:latin typeface="Times New Roman" panose="02020603050405020304" pitchFamily="18" charset="0"/>
              </a:rPr>
              <a:t>process procs[NPROC]; </a:t>
            </a:r>
            <a:r>
              <a:rPr lang="zh-CN" altLang="en-US" dirty="0">
                <a:solidFill>
                  <a:srgbClr val="40485B"/>
                </a:solidFill>
                <a:latin typeface="Times New Roman" panose="02020603050405020304" pitchFamily="18" charset="0"/>
              </a:rPr>
              <a:t>）。并对</a:t>
            </a:r>
            <a:r>
              <a:rPr lang="zh-CN" altLang="en-US" b="0" i="0" dirty="0">
                <a:solidFill>
                  <a:srgbClr val="40485B"/>
                </a:solidFill>
                <a:effectLst/>
                <a:latin typeface="Times New Roman" panose="02020603050405020304" pitchFamily="18" charset="0"/>
              </a:rPr>
              <a:t>进程的结构进行了扩充，加入以下成员：</a:t>
            </a:r>
            <a:endParaRPr lang="en-US" altLang="zh-CN" b="0" i="0" dirty="0">
              <a:solidFill>
                <a:srgbClr val="40485B"/>
              </a:solidFill>
              <a:effectLst/>
              <a:latin typeface="Times New Roman" panose="02020603050405020304" pitchFamily="18" charset="0"/>
            </a:endParaRPr>
          </a:p>
          <a:p>
            <a:pPr marL="514350" indent="-514350">
              <a:lnSpc>
                <a:spcPct val="100000"/>
              </a:lnSpc>
              <a:buFont typeface="+mj-lt"/>
              <a:buAutoNum type="arabicPeriod"/>
            </a:pPr>
            <a:r>
              <a:rPr lang="en-US" altLang="zh-CN" b="0" i="0" dirty="0" err="1">
                <a:solidFill>
                  <a:srgbClr val="40485B"/>
                </a:solidFill>
                <a:effectLst/>
                <a:latin typeface="Times New Roman" panose="02020603050405020304" pitchFamily="18" charset="0"/>
              </a:rPr>
              <a:t>mapped_info</a:t>
            </a:r>
            <a:r>
              <a:rPr lang="en-US" altLang="zh-CN" b="0" i="0" dirty="0">
                <a:solidFill>
                  <a:srgbClr val="40485B"/>
                </a:solidFill>
                <a:effectLst/>
                <a:latin typeface="Times New Roman" panose="02020603050405020304" pitchFamily="18" charset="0"/>
              </a:rPr>
              <a:t>;      //points to a page that contains </a:t>
            </a:r>
            <a:r>
              <a:rPr lang="en-US" altLang="zh-CN" b="0" i="0" dirty="0" err="1">
                <a:solidFill>
                  <a:srgbClr val="40485B"/>
                </a:solidFill>
                <a:effectLst/>
                <a:latin typeface="Times New Roman" panose="02020603050405020304" pitchFamily="18" charset="0"/>
              </a:rPr>
              <a:t>mapped_regions</a:t>
            </a:r>
            <a:endParaRPr lang="en-US" altLang="zh-CN" b="0" i="0" dirty="0">
              <a:solidFill>
                <a:srgbClr val="40485B"/>
              </a:solidFill>
              <a:effectLst/>
              <a:latin typeface="Times New Roman" panose="02020603050405020304" pitchFamily="18" charset="0"/>
            </a:endParaRPr>
          </a:p>
          <a:p>
            <a:pPr marL="514350" indent="-514350">
              <a:lnSpc>
                <a:spcPct val="100000"/>
              </a:lnSpc>
              <a:buFont typeface="+mj-lt"/>
              <a:buAutoNum type="arabicPeriod"/>
            </a:pPr>
            <a:r>
              <a:rPr lang="en-US" altLang="zh-CN" b="0" i="0" dirty="0" err="1">
                <a:solidFill>
                  <a:srgbClr val="40485B"/>
                </a:solidFill>
                <a:effectLst/>
                <a:latin typeface="Times New Roman" panose="02020603050405020304" pitchFamily="18" charset="0"/>
              </a:rPr>
              <a:t>total_mapped_region</a:t>
            </a:r>
            <a:r>
              <a:rPr lang="en-US" altLang="zh-CN" dirty="0">
                <a:solidFill>
                  <a:srgbClr val="40485B"/>
                </a:solidFill>
                <a:latin typeface="Times New Roman" panose="02020603050405020304" pitchFamily="18" charset="0"/>
              </a:rPr>
              <a:t>;  </a:t>
            </a:r>
            <a:r>
              <a:rPr lang="zh-CN" altLang="en-US" b="0" i="0" dirty="0">
                <a:solidFill>
                  <a:srgbClr val="40485B"/>
                </a:solidFill>
                <a:effectLst/>
                <a:latin typeface="Times New Roman" panose="02020603050405020304" pitchFamily="18" charset="0"/>
              </a:rPr>
              <a:t> </a:t>
            </a:r>
            <a:r>
              <a:rPr lang="en-US" altLang="zh-CN" b="0" i="0" dirty="0">
                <a:solidFill>
                  <a:srgbClr val="40485B"/>
                </a:solidFill>
                <a:effectLst/>
                <a:latin typeface="Times New Roman" panose="02020603050405020304" pitchFamily="18" charset="0"/>
              </a:rPr>
              <a:t>//next free mapped region in </a:t>
            </a:r>
            <a:r>
              <a:rPr lang="en-US" altLang="zh-CN" b="0" i="0" dirty="0" err="1">
                <a:solidFill>
                  <a:srgbClr val="40485B"/>
                </a:solidFill>
                <a:effectLst/>
                <a:latin typeface="Times New Roman" panose="02020603050405020304" pitchFamily="18" charset="0"/>
              </a:rPr>
              <a:t>mapped_info</a:t>
            </a:r>
            <a:endParaRPr lang="en-US" altLang="zh-CN" b="0" i="0" dirty="0">
              <a:solidFill>
                <a:srgbClr val="40485B"/>
              </a:solidFill>
              <a:effectLst/>
              <a:latin typeface="Times New Roman" panose="02020603050405020304" pitchFamily="18" charset="0"/>
            </a:endParaRPr>
          </a:p>
          <a:p>
            <a:pPr marL="514350" indent="-514350">
              <a:lnSpc>
                <a:spcPct val="100000"/>
              </a:lnSpc>
              <a:buFont typeface="+mj-lt"/>
              <a:buAutoNum type="arabicPeriod"/>
            </a:pPr>
            <a:r>
              <a:rPr lang="en-US" altLang="zh-CN" b="0" i="0" dirty="0">
                <a:solidFill>
                  <a:srgbClr val="40485B"/>
                </a:solidFill>
                <a:effectLst/>
                <a:latin typeface="Times New Roman" panose="02020603050405020304" pitchFamily="18" charset="0"/>
              </a:rPr>
              <a:t>uint64 </a:t>
            </a:r>
            <a:r>
              <a:rPr lang="en-US" altLang="zh-CN" b="0" i="0" dirty="0" err="1">
                <a:solidFill>
                  <a:srgbClr val="40485B"/>
                </a:solidFill>
                <a:effectLst/>
                <a:latin typeface="Times New Roman" panose="02020603050405020304" pitchFamily="18" charset="0"/>
              </a:rPr>
              <a:t>pid</a:t>
            </a:r>
            <a:r>
              <a:rPr lang="en-US" altLang="zh-CN" b="0" i="0" dirty="0">
                <a:solidFill>
                  <a:srgbClr val="40485B"/>
                </a:solidFill>
                <a:effectLst/>
                <a:latin typeface="Times New Roman" panose="02020603050405020304" pitchFamily="18" charset="0"/>
              </a:rPr>
              <a:t>;    //process id</a:t>
            </a:r>
            <a:r>
              <a:rPr lang="zh-CN" altLang="en-US" b="0" i="0" dirty="0">
                <a:solidFill>
                  <a:srgbClr val="40485B"/>
                </a:solidFill>
                <a:effectLst/>
                <a:latin typeface="Times New Roman" panose="02020603050405020304" pitchFamily="18" charset="0"/>
              </a:rPr>
              <a:t>， </a:t>
            </a:r>
            <a:endParaRPr lang="en-US" altLang="zh-CN" b="0" i="0" dirty="0">
              <a:solidFill>
                <a:srgbClr val="40485B"/>
              </a:solidFill>
              <a:effectLst/>
              <a:latin typeface="Times New Roman" panose="02020603050405020304" pitchFamily="18" charset="0"/>
            </a:endParaRPr>
          </a:p>
          <a:p>
            <a:pPr marL="514350" indent="-514350">
              <a:lnSpc>
                <a:spcPct val="100000"/>
              </a:lnSpc>
              <a:buFont typeface="+mj-lt"/>
              <a:buAutoNum type="arabicPeriod"/>
            </a:pPr>
            <a:r>
              <a:rPr lang="en-US" altLang="zh-CN" b="0" i="0" dirty="0">
                <a:solidFill>
                  <a:srgbClr val="40485B"/>
                </a:solidFill>
                <a:effectLst/>
                <a:latin typeface="Times New Roman" panose="02020603050405020304" pitchFamily="18" charset="0"/>
              </a:rPr>
              <a:t>int status;           //process status</a:t>
            </a:r>
            <a:r>
              <a:rPr lang="zh-CN" altLang="en-US" b="0" i="0" dirty="0">
                <a:solidFill>
                  <a:srgbClr val="40485B"/>
                </a:solidFill>
                <a:effectLst/>
                <a:latin typeface="Times New Roman" panose="02020603050405020304" pitchFamily="18" charset="0"/>
              </a:rPr>
              <a:t>，</a:t>
            </a:r>
            <a:endParaRPr lang="en-US" altLang="zh-CN" b="0" i="0" dirty="0">
              <a:solidFill>
                <a:srgbClr val="40485B"/>
              </a:solidFill>
              <a:effectLst/>
              <a:latin typeface="Times New Roman" panose="02020603050405020304" pitchFamily="18" charset="0"/>
            </a:endParaRPr>
          </a:p>
          <a:p>
            <a:pPr marL="514350" indent="-514350">
              <a:lnSpc>
                <a:spcPct val="100000"/>
              </a:lnSpc>
              <a:buFont typeface="+mj-lt"/>
              <a:buAutoNum type="arabicPeriod"/>
            </a:pPr>
            <a:r>
              <a:rPr lang="en-US" altLang="zh-CN" b="0" i="0" dirty="0">
                <a:solidFill>
                  <a:srgbClr val="40485B"/>
                </a:solidFill>
                <a:effectLst/>
                <a:latin typeface="Times New Roman" panose="02020603050405020304" pitchFamily="18" charset="0"/>
              </a:rPr>
              <a:t>struct process *parent;     //parent process</a:t>
            </a:r>
            <a:r>
              <a:rPr lang="zh-CN" altLang="en-US" b="0" i="0" dirty="0">
                <a:solidFill>
                  <a:srgbClr val="40485B"/>
                </a:solidFill>
                <a:effectLst/>
                <a:latin typeface="Times New Roman" panose="02020603050405020304" pitchFamily="18" charset="0"/>
              </a:rPr>
              <a:t>，</a:t>
            </a:r>
            <a:endParaRPr lang="en-US" altLang="zh-CN" b="0" i="0" dirty="0">
              <a:solidFill>
                <a:srgbClr val="40485B"/>
              </a:solidFill>
              <a:effectLst/>
              <a:latin typeface="Times New Roman" panose="02020603050405020304" pitchFamily="18" charset="0"/>
            </a:endParaRPr>
          </a:p>
          <a:p>
            <a:pPr marL="514350" indent="-514350">
              <a:lnSpc>
                <a:spcPct val="100000"/>
              </a:lnSpc>
              <a:buFont typeface="+mj-lt"/>
              <a:buAutoNum type="arabicPeriod"/>
            </a:pPr>
            <a:r>
              <a:rPr lang="en-US" altLang="zh-CN" b="0" i="0" dirty="0">
                <a:solidFill>
                  <a:srgbClr val="40485B"/>
                </a:solidFill>
                <a:effectLst/>
                <a:latin typeface="Times New Roman" panose="02020603050405020304" pitchFamily="18" charset="0"/>
              </a:rPr>
              <a:t>struct process *</a:t>
            </a:r>
            <a:r>
              <a:rPr lang="en-US" altLang="zh-CN" b="0" i="0" dirty="0" err="1">
                <a:solidFill>
                  <a:srgbClr val="40485B"/>
                </a:solidFill>
                <a:effectLst/>
                <a:latin typeface="Times New Roman" panose="02020603050405020304" pitchFamily="18" charset="0"/>
              </a:rPr>
              <a:t>queue_next</a:t>
            </a:r>
            <a:r>
              <a:rPr lang="en-US" altLang="zh-CN" b="0" i="0" dirty="0">
                <a:solidFill>
                  <a:srgbClr val="40485B"/>
                </a:solidFill>
                <a:effectLst/>
                <a:latin typeface="Times New Roman" panose="02020603050405020304" pitchFamily="18" charset="0"/>
              </a:rPr>
              <a:t>;   //next queue element;</a:t>
            </a:r>
          </a:p>
          <a:p>
            <a:pPr marL="0" indent="457200">
              <a:buNone/>
            </a:pPr>
            <a:endParaRPr lang="en-US" altLang="zh-CN" b="0" i="0" dirty="0">
              <a:solidFill>
                <a:srgbClr val="40485B"/>
              </a:solidFill>
              <a:effectLst/>
              <a:latin typeface="Times New Roman" panose="02020603050405020304" pitchFamily="18" charset="0"/>
            </a:endParaRPr>
          </a:p>
        </p:txBody>
      </p:sp>
      <p:sp>
        <p:nvSpPr>
          <p:cNvPr id="5" name="Rectangle 2">
            <a:extLst>
              <a:ext uri="{FF2B5EF4-FFF2-40B4-BE49-F238E27FC236}">
                <a16:creationId xmlns:a16="http://schemas.microsoft.com/office/drawing/2014/main" id="{27091B71-73EF-4CE4-A9CE-41158F9841A3}"/>
              </a:ext>
            </a:extLst>
          </p:cNvPr>
          <p:cNvSpPr>
            <a:spLocks noChangeArrowheads="1"/>
          </p:cNvSpPr>
          <p:nvPr/>
        </p:nvSpPr>
        <p:spPr bwMode="auto">
          <a:xfrm>
            <a:off x="0" y="136267"/>
            <a:ext cx="184731" cy="18466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zh-CN" altLang="zh-CN" sz="1200" b="0" i="0" u="none" strike="noStrike" cap="none" normalizeH="0" dirty="0">
              <a:ln>
                <a:noFill/>
              </a:ln>
              <a:solidFill>
                <a:schemeClr val="tx1"/>
              </a:solidFill>
              <a:effectLst/>
              <a:latin typeface="Times New Roman" panose="02020603050405020304" pitchFamily="18" charset="0"/>
            </a:endParaRPr>
          </a:p>
        </p:txBody>
      </p:sp>
      <p:sp>
        <p:nvSpPr>
          <p:cNvPr id="7" name="Rectangle 4">
            <a:extLst>
              <a:ext uri="{FF2B5EF4-FFF2-40B4-BE49-F238E27FC236}">
                <a16:creationId xmlns:a16="http://schemas.microsoft.com/office/drawing/2014/main" id="{C3D71C73-B40B-4B5F-BC9A-5954F7A77940}"/>
              </a:ext>
            </a:extLst>
          </p:cNvPr>
          <p:cNvSpPr>
            <a:spLocks noChangeArrowheads="1"/>
          </p:cNvSpPr>
          <p:nvPr/>
        </p:nvSpPr>
        <p:spPr bwMode="auto">
          <a:xfrm>
            <a:off x="0" y="90100"/>
            <a:ext cx="184731"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80753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9FDDA-72C4-4CF6-B470-8698E3D852A2}"/>
              </a:ext>
            </a:extLst>
          </p:cNvPr>
          <p:cNvSpPr>
            <a:spLocks noGrp="1"/>
          </p:cNvSpPr>
          <p:nvPr>
            <p:ph type="title"/>
          </p:nvPr>
        </p:nvSpPr>
        <p:spPr/>
        <p:txBody>
          <a:bodyPr>
            <a:normAutofit/>
          </a:bodyPr>
          <a:lstStyle/>
          <a:p>
            <a:r>
              <a:rPr lang="zh-CN" altLang="en-US" sz="4000" b="1" i="0" dirty="0">
                <a:solidFill>
                  <a:srgbClr val="40485B"/>
                </a:solidFill>
                <a:effectLst/>
                <a:latin typeface="Times New Roman" panose="02020603050405020304" pitchFamily="18" charset="0"/>
              </a:rPr>
              <a:t>多任务环境下进程的封装</a:t>
            </a:r>
            <a:endParaRPr lang="zh-CN" altLang="en-US" sz="4000" dirty="0">
              <a:latin typeface="Times New Roman" panose="02020603050405020304" pitchFamily="18" charset="0"/>
            </a:endParaRPr>
          </a:p>
        </p:txBody>
      </p:sp>
      <p:sp>
        <p:nvSpPr>
          <p:cNvPr id="3" name="内容占位符 2">
            <a:extLst>
              <a:ext uri="{FF2B5EF4-FFF2-40B4-BE49-F238E27FC236}">
                <a16:creationId xmlns:a16="http://schemas.microsoft.com/office/drawing/2014/main" id="{769D3B4E-D4DB-422E-A4CF-5C7BFC8956A8}"/>
              </a:ext>
            </a:extLst>
          </p:cNvPr>
          <p:cNvSpPr>
            <a:spLocks noGrp="1"/>
          </p:cNvSpPr>
          <p:nvPr>
            <p:ph idx="1"/>
          </p:nvPr>
        </p:nvSpPr>
        <p:spPr>
          <a:xfrm>
            <a:off x="178778" y="1825625"/>
            <a:ext cx="5917222" cy="4351338"/>
          </a:xfrm>
          <a:ln>
            <a:solidFill>
              <a:schemeClr val="tx1"/>
            </a:solidFill>
          </a:ln>
        </p:spPr>
        <p:txBody>
          <a:bodyPr>
            <a:normAutofit/>
          </a:bodyPr>
          <a:lstStyle/>
          <a:p>
            <a:pPr marL="0" indent="0">
              <a:lnSpc>
                <a:spcPct val="100000"/>
              </a:lnSpc>
              <a:buNone/>
            </a:pPr>
            <a:r>
              <a:rPr lang="zh-CN" altLang="en-US" b="0" i="0" dirty="0">
                <a:solidFill>
                  <a:srgbClr val="40485B"/>
                </a:solidFill>
                <a:effectLst/>
                <a:latin typeface="Times New Roman" panose="02020603050405020304" pitchFamily="18" charset="0"/>
              </a:rPr>
              <a:t>进程可能拥有的段分为以下几个类型：</a:t>
            </a:r>
            <a:endParaRPr lang="en-US" altLang="zh-CN" b="0" i="0" dirty="0">
              <a:solidFill>
                <a:srgbClr val="40485B"/>
              </a:solidFill>
              <a:effectLst/>
              <a:latin typeface="Times New Roman" panose="02020603050405020304" pitchFamily="18" charset="0"/>
            </a:endParaRPr>
          </a:p>
          <a:p>
            <a:pPr marL="0" indent="0">
              <a:lnSpc>
                <a:spcPct val="100000"/>
              </a:lnSpc>
              <a:buNone/>
            </a:pPr>
            <a:r>
              <a:rPr lang="en-US" altLang="zh-CN" sz="2200" dirty="0" err="1">
                <a:latin typeface="Times New Roman" panose="02020603050405020304" pitchFamily="18" charset="0"/>
              </a:rPr>
              <a:t>enum</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segment_type</a:t>
            </a:r>
            <a:r>
              <a:rPr lang="en-US" altLang="zh-CN" sz="2200" dirty="0">
                <a:latin typeface="Times New Roman" panose="02020603050405020304" pitchFamily="18" charset="0"/>
              </a:rPr>
              <a:t> {</a:t>
            </a:r>
          </a:p>
          <a:p>
            <a:pPr>
              <a:lnSpc>
                <a:spcPct val="100000"/>
              </a:lnSpc>
            </a:pPr>
            <a:r>
              <a:rPr lang="en-US" altLang="zh-CN" sz="2200" dirty="0">
                <a:latin typeface="Times New Roman" panose="02020603050405020304" pitchFamily="18" charset="0"/>
              </a:rPr>
              <a:t>   CODE_SEGMENT,    // ELF segment</a:t>
            </a:r>
          </a:p>
          <a:p>
            <a:pPr>
              <a:lnSpc>
                <a:spcPct val="100000"/>
              </a:lnSpc>
            </a:pPr>
            <a:r>
              <a:rPr lang="en-US" altLang="zh-CN" sz="2200" dirty="0">
                <a:latin typeface="Times New Roman" panose="02020603050405020304" pitchFamily="18" charset="0"/>
              </a:rPr>
              <a:t>   DATA_SEGMENT,    // ELF segment</a:t>
            </a:r>
          </a:p>
          <a:p>
            <a:pPr>
              <a:lnSpc>
                <a:spcPct val="100000"/>
              </a:lnSpc>
            </a:pPr>
            <a:r>
              <a:rPr lang="en-US" altLang="zh-CN" sz="2200" dirty="0">
                <a:latin typeface="Times New Roman" panose="02020603050405020304" pitchFamily="18" charset="0"/>
              </a:rPr>
              <a:t>   STACK_SEGMENT,   // runtime segment</a:t>
            </a:r>
          </a:p>
          <a:p>
            <a:pPr>
              <a:lnSpc>
                <a:spcPct val="100000"/>
              </a:lnSpc>
            </a:pPr>
            <a:r>
              <a:rPr lang="en-US" altLang="zh-CN" sz="2200" dirty="0">
                <a:latin typeface="Times New Roman" panose="02020603050405020304" pitchFamily="18" charset="0"/>
              </a:rPr>
              <a:t>   CONTEXT_SEGMENT, // </a:t>
            </a:r>
            <a:r>
              <a:rPr lang="en-US" altLang="zh-CN" sz="2200" dirty="0" err="1">
                <a:latin typeface="Times New Roman" panose="02020603050405020304" pitchFamily="18" charset="0"/>
              </a:rPr>
              <a:t>trapframe</a:t>
            </a:r>
            <a:r>
              <a:rPr lang="en-US" altLang="zh-CN" sz="2200" dirty="0">
                <a:latin typeface="Times New Roman" panose="02020603050405020304" pitchFamily="18" charset="0"/>
              </a:rPr>
              <a:t> segment</a:t>
            </a:r>
          </a:p>
          <a:p>
            <a:pPr>
              <a:lnSpc>
                <a:spcPct val="100000"/>
              </a:lnSpc>
            </a:pPr>
            <a:r>
              <a:rPr lang="en-US" altLang="zh-CN" sz="2200" dirty="0">
                <a:latin typeface="Times New Roman" panose="02020603050405020304" pitchFamily="18" charset="0"/>
              </a:rPr>
              <a:t>   SYSTEM_SEGMENT,  // system segment</a:t>
            </a:r>
          </a:p>
          <a:p>
            <a:pPr marL="0" indent="0">
              <a:lnSpc>
                <a:spcPct val="100000"/>
              </a:lnSpc>
              <a:buNone/>
            </a:pPr>
            <a:r>
              <a:rPr lang="en-US" altLang="zh-CN" sz="2200" dirty="0">
                <a:latin typeface="Times New Roman" panose="02020603050405020304" pitchFamily="18" charset="0"/>
              </a:rPr>
              <a:t>};</a:t>
            </a:r>
            <a:endParaRPr lang="zh-CN" altLang="en-US" sz="2200" dirty="0">
              <a:latin typeface="Times New Roman" panose="02020603050405020304" pitchFamily="18" charset="0"/>
            </a:endParaRPr>
          </a:p>
        </p:txBody>
      </p:sp>
      <p:sp>
        <p:nvSpPr>
          <p:cNvPr id="4" name="内容占位符 2">
            <a:extLst>
              <a:ext uri="{FF2B5EF4-FFF2-40B4-BE49-F238E27FC236}">
                <a16:creationId xmlns:a16="http://schemas.microsoft.com/office/drawing/2014/main" id="{4DD56413-DD57-45A1-AA8C-B7927A8FDE89}"/>
              </a:ext>
            </a:extLst>
          </p:cNvPr>
          <p:cNvSpPr txBox="1">
            <a:spLocks/>
          </p:cNvSpPr>
          <p:nvPr/>
        </p:nvSpPr>
        <p:spPr>
          <a:xfrm>
            <a:off x="6096000" y="1825625"/>
            <a:ext cx="5917223" cy="4351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dirty="0">
                <a:solidFill>
                  <a:srgbClr val="40485B"/>
                </a:solidFill>
                <a:latin typeface="Times New Roman" panose="02020603050405020304" pitchFamily="18" charset="0"/>
              </a:rPr>
              <a:t>进程具有以下几种状态：</a:t>
            </a:r>
            <a:endParaRPr lang="en-US" altLang="zh-CN" dirty="0">
              <a:solidFill>
                <a:srgbClr val="40485B"/>
              </a:solidFill>
              <a:latin typeface="Times New Roman" panose="02020603050405020304" pitchFamily="18" charset="0"/>
            </a:endParaRPr>
          </a:p>
          <a:p>
            <a:pPr marL="0" indent="0">
              <a:lnSpc>
                <a:spcPct val="100000"/>
              </a:lnSpc>
              <a:buFont typeface="Arial" panose="020B0604020202020204" pitchFamily="34" charset="0"/>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enum</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proc_status</a:t>
            </a:r>
            <a:r>
              <a:rPr lang="en-US" altLang="zh-CN" sz="2000" dirty="0">
                <a:latin typeface="Times New Roman" panose="02020603050405020304" pitchFamily="18" charset="0"/>
              </a:rPr>
              <a:t> {</a:t>
            </a:r>
          </a:p>
          <a:p>
            <a:pPr>
              <a:lnSpc>
                <a:spcPct val="100000"/>
              </a:lnSpc>
            </a:pPr>
            <a:r>
              <a:rPr lang="en-US" altLang="zh-CN" sz="2000" dirty="0">
                <a:latin typeface="Times New Roman" panose="02020603050405020304" pitchFamily="18" charset="0"/>
              </a:rPr>
              <a:t>    FREE,            // unused state</a:t>
            </a:r>
          </a:p>
          <a:p>
            <a:pPr>
              <a:lnSpc>
                <a:spcPct val="100000"/>
              </a:lnSpc>
            </a:pPr>
            <a:r>
              <a:rPr lang="en-US" altLang="zh-CN" sz="2000" dirty="0">
                <a:latin typeface="Times New Roman" panose="02020603050405020304" pitchFamily="18" charset="0"/>
              </a:rPr>
              <a:t>    READY,           // ready state</a:t>
            </a:r>
          </a:p>
          <a:p>
            <a:pPr>
              <a:lnSpc>
                <a:spcPct val="100000"/>
              </a:lnSpc>
            </a:pPr>
            <a:r>
              <a:rPr lang="en-US" altLang="zh-CN" sz="2000" dirty="0">
                <a:latin typeface="Times New Roman" panose="02020603050405020304" pitchFamily="18" charset="0"/>
              </a:rPr>
              <a:t>    RUNNING,         // currently running</a:t>
            </a:r>
          </a:p>
          <a:p>
            <a:pPr>
              <a:lnSpc>
                <a:spcPct val="100000"/>
              </a:lnSpc>
            </a:pPr>
            <a:r>
              <a:rPr lang="en-US" altLang="zh-CN" sz="2000" dirty="0">
                <a:latin typeface="Times New Roman" panose="02020603050405020304" pitchFamily="18" charset="0"/>
              </a:rPr>
              <a:t>    BLOCKED,     // waiting for something</a:t>
            </a:r>
          </a:p>
          <a:p>
            <a:pPr>
              <a:lnSpc>
                <a:spcPct val="100000"/>
              </a:lnSpc>
            </a:pPr>
            <a:r>
              <a:rPr lang="en-US" altLang="zh-CN" sz="2000" dirty="0">
                <a:latin typeface="Times New Roman" panose="02020603050405020304" pitchFamily="18" charset="0"/>
              </a:rPr>
              <a:t>    ZOMBIE,   // terminated but not reclaimed yet</a:t>
            </a:r>
          </a:p>
          <a:p>
            <a:pPr marL="0" indent="0">
              <a:lnSpc>
                <a:spcPct val="100000"/>
              </a:lnSpc>
              <a:buFont typeface="Arial" panose="020B0604020202020204" pitchFamily="34" charset="0"/>
              <a:buNone/>
            </a:pPr>
            <a:r>
              <a:rPr lang="en-US" altLang="zh-CN" sz="2000" dirty="0">
                <a:latin typeface="Times New Roman" panose="02020603050405020304" pitchFamily="18" charset="0"/>
              </a:rPr>
              <a:t> };</a:t>
            </a: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205434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9FDDA-72C4-4CF6-B470-8698E3D852A2}"/>
              </a:ext>
            </a:extLst>
          </p:cNvPr>
          <p:cNvSpPr>
            <a:spLocks noGrp="1"/>
          </p:cNvSpPr>
          <p:nvPr>
            <p:ph type="title"/>
          </p:nvPr>
        </p:nvSpPr>
        <p:spPr/>
        <p:txBody>
          <a:bodyPr>
            <a:normAutofit/>
          </a:bodyPr>
          <a:lstStyle/>
          <a:p>
            <a:r>
              <a:rPr lang="zh-CN" altLang="en-US" sz="4000" b="1" i="0" dirty="0">
                <a:solidFill>
                  <a:srgbClr val="40485B"/>
                </a:solidFill>
                <a:effectLst/>
                <a:latin typeface="Times New Roman" panose="02020603050405020304" pitchFamily="18" charset="0"/>
              </a:rPr>
              <a:t>进程的启动</a:t>
            </a:r>
            <a:endParaRPr lang="zh-CN" altLang="en-US" sz="4000" dirty="0">
              <a:latin typeface="Times New Roman" panose="02020603050405020304" pitchFamily="18" charset="0"/>
            </a:endParaRPr>
          </a:p>
        </p:txBody>
      </p:sp>
      <p:sp>
        <p:nvSpPr>
          <p:cNvPr id="3" name="内容占位符 2">
            <a:extLst>
              <a:ext uri="{FF2B5EF4-FFF2-40B4-BE49-F238E27FC236}">
                <a16:creationId xmlns:a16="http://schemas.microsoft.com/office/drawing/2014/main" id="{769D3B4E-D4DB-422E-A4CF-5C7BFC8956A8}"/>
              </a:ext>
            </a:extLst>
          </p:cNvPr>
          <p:cNvSpPr>
            <a:spLocks noGrp="1"/>
          </p:cNvSpPr>
          <p:nvPr>
            <p:ph idx="1"/>
          </p:nvPr>
        </p:nvSpPr>
        <p:spPr>
          <a:xfrm>
            <a:off x="838199" y="1690688"/>
            <a:ext cx="9941169" cy="4351338"/>
          </a:xfrm>
        </p:spPr>
        <p:txBody>
          <a:bodyPr>
            <a:normAutofit/>
          </a:bodyPr>
          <a:lstStyle/>
          <a:p>
            <a:pPr marL="0" indent="0">
              <a:buNone/>
            </a:pPr>
            <a:r>
              <a:rPr lang="zh-CN" altLang="en-US" sz="2400" dirty="0">
                <a:latin typeface="Times New Roman" panose="02020603050405020304" pitchFamily="18" charset="0"/>
              </a:rPr>
              <a:t>进程启动的步骤：</a:t>
            </a:r>
            <a:endParaRPr lang="en-US" altLang="zh-CN" sz="2400" dirty="0">
              <a:latin typeface="Times New Roman" panose="02020603050405020304" pitchFamily="18" charset="0"/>
            </a:endParaRPr>
          </a:p>
          <a:p>
            <a:pPr marL="0" indent="0">
              <a:buNone/>
            </a:pPr>
            <a:r>
              <a:rPr lang="zh-CN" altLang="en-US" sz="2400" dirty="0">
                <a:latin typeface="Times New Roman" panose="02020603050405020304" pitchFamily="18" charset="0"/>
              </a:rPr>
              <a:t>一、调用</a:t>
            </a:r>
            <a:r>
              <a:rPr lang="en-US" altLang="zh-CN" sz="2400" dirty="0" err="1">
                <a:latin typeface="Times New Roman" panose="02020603050405020304" pitchFamily="18" charset="0"/>
              </a:rPr>
              <a:t>alloc_process</a:t>
            </a:r>
            <a:r>
              <a:rPr lang="en-US" altLang="zh-CN" sz="2400" dirty="0">
                <a:latin typeface="Times New Roman" panose="02020603050405020304" pitchFamily="18" charset="0"/>
              </a:rPr>
              <a:t>()</a:t>
            </a:r>
            <a:r>
              <a:rPr lang="zh-CN" altLang="en-US" sz="2400" dirty="0">
                <a:latin typeface="Times New Roman" panose="02020603050405020304" pitchFamily="18" charset="0"/>
              </a:rPr>
              <a:t>函数：</a:t>
            </a:r>
            <a:endParaRPr lang="en-US" altLang="zh-CN" sz="2400" dirty="0">
              <a:latin typeface="Times New Roman" panose="02020603050405020304" pitchFamily="18" charset="0"/>
            </a:endParaRPr>
          </a:p>
          <a:p>
            <a:pPr marL="756000" indent="-457200">
              <a:buFont typeface="+mj-lt"/>
              <a:buAutoNum type="arabicPeriod"/>
            </a:pPr>
            <a:r>
              <a:rPr lang="zh-CN" altLang="en-US" sz="2400" dirty="0">
                <a:latin typeface="Times New Roman" panose="02020603050405020304" pitchFamily="18" charset="0"/>
              </a:rPr>
              <a:t>找到一个空的进程结构体</a:t>
            </a:r>
            <a:endParaRPr lang="en-US" altLang="zh-CN" sz="2400" dirty="0">
              <a:latin typeface="Times New Roman" panose="02020603050405020304" pitchFamily="18" charset="0"/>
            </a:endParaRPr>
          </a:p>
          <a:p>
            <a:pPr marL="756000" indent="-457200">
              <a:buFont typeface="+mj-lt"/>
              <a:buAutoNum type="arabicPeriod"/>
            </a:pPr>
            <a:r>
              <a:rPr lang="zh-CN" altLang="en-US" sz="2400" dirty="0">
                <a:latin typeface="Times New Roman" panose="02020603050405020304" pitchFamily="18" charset="0"/>
              </a:rPr>
              <a:t>为新创建的进程建立了</a:t>
            </a:r>
            <a:r>
              <a:rPr lang="en-US" altLang="zh-CN" sz="2400" dirty="0">
                <a:latin typeface="Times New Roman" panose="02020603050405020304" pitchFamily="18" charset="0"/>
              </a:rPr>
              <a:t>KERN_BASE</a:t>
            </a:r>
            <a:r>
              <a:rPr lang="zh-CN" altLang="en-US" sz="2400" dirty="0">
                <a:latin typeface="Times New Roman" panose="02020603050405020304" pitchFamily="18" charset="0"/>
              </a:rPr>
              <a:t>以上逻辑地址的映射</a:t>
            </a:r>
            <a:endParaRPr lang="en-US" altLang="zh-CN" sz="2400" dirty="0">
              <a:latin typeface="Times New Roman" panose="02020603050405020304" pitchFamily="18" charset="0"/>
            </a:endParaRPr>
          </a:p>
          <a:p>
            <a:pPr marL="756000" indent="-457200">
              <a:buFont typeface="+mj-lt"/>
              <a:buAutoNum type="arabicPeriod"/>
            </a:pPr>
            <a:r>
              <a:rPr lang="zh-CN" altLang="en-US" sz="2400" dirty="0">
                <a:latin typeface="Times New Roman" panose="02020603050405020304" pitchFamily="18" charset="0"/>
              </a:rPr>
              <a:t>将映射信息保存到进程结构中</a:t>
            </a:r>
            <a:endParaRPr lang="en-US" altLang="zh-CN" sz="2400" dirty="0">
              <a:latin typeface="Times New Roman" panose="02020603050405020304" pitchFamily="18" charset="0"/>
            </a:endParaRPr>
          </a:p>
          <a:p>
            <a:pPr marL="0" indent="0">
              <a:buNone/>
            </a:pPr>
            <a:r>
              <a:rPr lang="zh-CN" altLang="en-US" sz="2400" dirty="0">
                <a:latin typeface="Times New Roman" panose="02020603050405020304" pitchFamily="18" charset="0"/>
              </a:rPr>
              <a:t>二、调用</a:t>
            </a:r>
            <a:r>
              <a:rPr lang="en-US" altLang="zh-CN" sz="2400" dirty="0" err="1">
                <a:latin typeface="Times New Roman" panose="02020603050405020304" pitchFamily="18" charset="0"/>
              </a:rPr>
              <a:t>load_bincode_from_host_elf</a:t>
            </a:r>
            <a:r>
              <a:rPr lang="en-US" altLang="zh-CN" sz="2400" dirty="0">
                <a:latin typeface="Times New Roman" panose="02020603050405020304" pitchFamily="18" charset="0"/>
              </a:rPr>
              <a:t>()</a:t>
            </a:r>
            <a:r>
              <a:rPr lang="zh-CN" altLang="en-US" sz="2400" dirty="0">
                <a:latin typeface="Times New Roman" panose="02020603050405020304" pitchFamily="18" charset="0"/>
              </a:rPr>
              <a:t>函数载入给定应用对应的</a:t>
            </a:r>
            <a:r>
              <a:rPr lang="en-US" altLang="zh-CN" sz="2400" dirty="0">
                <a:latin typeface="Times New Roman" panose="02020603050405020304" pitchFamily="18" charset="0"/>
              </a:rPr>
              <a:t>ELF</a:t>
            </a:r>
            <a:r>
              <a:rPr lang="zh-CN" altLang="en-US" sz="2400" dirty="0">
                <a:latin typeface="Times New Roman" panose="02020603050405020304" pitchFamily="18" charset="0"/>
              </a:rPr>
              <a:t>文件的各个段</a:t>
            </a:r>
            <a:endParaRPr lang="en-US" altLang="zh-CN" sz="2400" dirty="0">
              <a:latin typeface="Times New Roman" panose="02020603050405020304" pitchFamily="18" charset="0"/>
            </a:endParaRPr>
          </a:p>
          <a:p>
            <a:pPr marL="0" indent="0">
              <a:buNone/>
            </a:pPr>
            <a:r>
              <a:rPr lang="zh-CN" altLang="en-US" sz="2400" dirty="0">
                <a:latin typeface="Times New Roman" panose="02020603050405020304" pitchFamily="18" charset="0"/>
              </a:rPr>
              <a:t>三、调用的</a:t>
            </a:r>
            <a:r>
              <a:rPr lang="en-US" altLang="zh-CN" sz="2400" dirty="0" err="1">
                <a:latin typeface="Times New Roman" panose="02020603050405020304" pitchFamily="18" charset="0"/>
              </a:rPr>
              <a:t>elf_load</a:t>
            </a:r>
            <a:r>
              <a:rPr lang="en-US" altLang="zh-CN" sz="2400" dirty="0">
                <a:latin typeface="Times New Roman" panose="02020603050405020304" pitchFamily="18" charset="0"/>
              </a:rPr>
              <a:t>()</a:t>
            </a:r>
            <a:r>
              <a:rPr lang="zh-CN" altLang="en-US" sz="2400" dirty="0">
                <a:latin typeface="Times New Roman" panose="02020603050405020304" pitchFamily="18" charset="0"/>
              </a:rPr>
              <a:t>函数在载入段后，将对被载入的段进行判断，以记录它们的虚地址映射，此时将形成用户进程的虚地址空间结构。</a:t>
            </a:r>
            <a:endParaRPr lang="en-US" altLang="zh-CN" sz="2400" dirty="0">
              <a:latin typeface="Times New Roman" panose="02020603050405020304" pitchFamily="18" charset="0"/>
            </a:endParaRPr>
          </a:p>
          <a:p>
            <a:pPr marL="0" indent="0">
              <a:buNone/>
            </a:pPr>
            <a:r>
              <a:rPr lang="zh-CN" altLang="en-US" sz="2400" dirty="0">
                <a:latin typeface="Times New Roman" panose="02020603050405020304" pitchFamily="18" charset="0"/>
              </a:rPr>
              <a:t>四、通过</a:t>
            </a:r>
            <a:r>
              <a:rPr lang="en-US" altLang="zh-CN" sz="2400" dirty="0" err="1">
                <a:latin typeface="Times New Roman" panose="02020603050405020304" pitchFamily="18" charset="0"/>
              </a:rPr>
              <a:t>switch_to</a:t>
            </a:r>
            <a:r>
              <a:rPr lang="en-US" altLang="zh-CN" sz="2400" dirty="0">
                <a:latin typeface="Times New Roman" panose="02020603050405020304" pitchFamily="18" charset="0"/>
              </a:rPr>
              <a:t>()</a:t>
            </a:r>
            <a:r>
              <a:rPr lang="zh-CN" altLang="en-US" sz="2400" dirty="0">
                <a:latin typeface="Times New Roman" panose="02020603050405020304" pitchFamily="18" charset="0"/>
              </a:rPr>
              <a:t>函数将所构造的进程投入执行；</a:t>
            </a:r>
            <a:endParaRPr lang="en-US" altLang="zh-CN" sz="2400" dirty="0">
              <a:latin typeface="Times New Roman" panose="02020603050405020304" pitchFamily="18" charset="0"/>
            </a:endParaRPr>
          </a:p>
        </p:txBody>
      </p:sp>
      <p:sp>
        <p:nvSpPr>
          <p:cNvPr id="4" name="内容占位符 2">
            <a:extLst>
              <a:ext uri="{FF2B5EF4-FFF2-40B4-BE49-F238E27FC236}">
                <a16:creationId xmlns:a16="http://schemas.microsoft.com/office/drawing/2014/main" id="{4DD56413-DD57-45A1-AA8C-B7927A8FDE89}"/>
              </a:ext>
            </a:extLst>
          </p:cNvPr>
          <p:cNvSpPr txBox="1">
            <a:spLocks/>
          </p:cNvSpPr>
          <p:nvPr/>
        </p:nvSpPr>
        <p:spPr>
          <a:xfrm>
            <a:off x="6096000" y="1825625"/>
            <a:ext cx="59172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291665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40F8B-F7C5-4167-9D1B-47609721D158}"/>
              </a:ext>
            </a:extLst>
          </p:cNvPr>
          <p:cNvSpPr>
            <a:spLocks noGrp="1"/>
          </p:cNvSpPr>
          <p:nvPr>
            <p:ph type="title"/>
          </p:nvPr>
        </p:nvSpPr>
        <p:spPr/>
        <p:txBody>
          <a:bodyPr/>
          <a:lstStyle/>
          <a:p>
            <a:r>
              <a:rPr lang="zh-CN" altLang="en-US" sz="4400" b="1" i="0" dirty="0">
                <a:solidFill>
                  <a:srgbClr val="40485B"/>
                </a:solidFill>
                <a:effectLst/>
                <a:latin typeface="Times New Roman" panose="02020603050405020304" pitchFamily="18" charset="0"/>
              </a:rPr>
              <a:t>进程的终止</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532A87E7-B063-41EF-AFCD-BF267D54CFDC}"/>
              </a:ext>
            </a:extLst>
          </p:cNvPr>
          <p:cNvSpPr>
            <a:spLocks noGrp="1"/>
          </p:cNvSpPr>
          <p:nvPr>
            <p:ph idx="1"/>
          </p:nvPr>
        </p:nvSpPr>
        <p:spPr/>
        <p:txBody>
          <a:bodyPr/>
          <a:lstStyle/>
          <a:p>
            <a:pPr marL="0" indent="0">
              <a:lnSpc>
                <a:spcPct val="100000"/>
              </a:lnSpc>
              <a:buNone/>
            </a:pPr>
            <a:r>
              <a:rPr lang="zh-CN" altLang="en-US" b="0" i="0" dirty="0">
                <a:solidFill>
                  <a:srgbClr val="40485B"/>
                </a:solidFill>
                <a:effectLst/>
                <a:latin typeface="Times New Roman" panose="02020603050405020304" pitchFamily="18" charset="0"/>
              </a:rPr>
              <a:t>进程的终止通过</a:t>
            </a:r>
            <a:r>
              <a:rPr lang="en-US" altLang="zh-CN" b="0" i="0" dirty="0">
                <a:solidFill>
                  <a:srgbClr val="40485B"/>
                </a:solidFill>
                <a:effectLst/>
                <a:latin typeface="Times New Roman" panose="02020603050405020304" pitchFamily="18" charset="0"/>
              </a:rPr>
              <a:t>exit</a:t>
            </a:r>
            <a:r>
              <a:rPr lang="zh-CN" altLang="en-US" b="0" i="0" dirty="0">
                <a:solidFill>
                  <a:srgbClr val="40485B"/>
                </a:solidFill>
                <a:effectLst/>
                <a:latin typeface="Times New Roman" panose="02020603050405020304" pitchFamily="18" charset="0"/>
              </a:rPr>
              <a:t>系统调用实现：</a:t>
            </a:r>
            <a:endParaRPr lang="en-US" altLang="zh-CN" b="0" i="0" dirty="0">
              <a:solidFill>
                <a:srgbClr val="40485B"/>
              </a:solidFill>
              <a:effectLst/>
              <a:latin typeface="Times New Roman" panose="02020603050405020304" pitchFamily="18" charset="0"/>
            </a:endParaRPr>
          </a:p>
          <a:p>
            <a:pPr marL="0" indent="0">
              <a:lnSpc>
                <a:spcPct val="100000"/>
              </a:lnSpc>
              <a:buNone/>
            </a:pPr>
            <a:r>
              <a:rPr lang="zh-CN" altLang="en-US" dirty="0">
                <a:solidFill>
                  <a:srgbClr val="40485B"/>
                </a:solidFill>
                <a:latin typeface="Times New Roman" panose="02020603050405020304" pitchFamily="18" charset="0"/>
              </a:rPr>
              <a:t>一、调用</a:t>
            </a:r>
            <a:r>
              <a:rPr lang="en-US" altLang="zh-CN" dirty="0" err="1">
                <a:solidFill>
                  <a:srgbClr val="40485B"/>
                </a:solidFill>
                <a:latin typeface="Times New Roman" panose="02020603050405020304" pitchFamily="18" charset="0"/>
              </a:rPr>
              <a:t>free_process</a:t>
            </a:r>
            <a:r>
              <a:rPr lang="en-US" altLang="zh-CN" dirty="0">
                <a:solidFill>
                  <a:srgbClr val="40485B"/>
                </a:solidFill>
                <a:latin typeface="Times New Roman" panose="02020603050405020304" pitchFamily="18" charset="0"/>
              </a:rPr>
              <a:t>( current )</a:t>
            </a:r>
            <a:r>
              <a:rPr lang="zh-CN" altLang="en-US" dirty="0">
                <a:solidFill>
                  <a:srgbClr val="40485B"/>
                </a:solidFill>
                <a:latin typeface="Times New Roman" panose="02020603050405020304" pitchFamily="18" charset="0"/>
              </a:rPr>
              <a:t>：</a:t>
            </a:r>
            <a:r>
              <a:rPr lang="zh-CN" altLang="en-US" b="0" i="0" dirty="0">
                <a:solidFill>
                  <a:srgbClr val="40485B"/>
                </a:solidFill>
                <a:effectLst/>
                <a:latin typeface="Times New Roman" panose="02020603050405020304" pitchFamily="18" charset="0"/>
              </a:rPr>
              <a:t>将进程设为</a:t>
            </a:r>
            <a:r>
              <a:rPr lang="en-US" altLang="zh-CN" b="0" i="0" dirty="0">
                <a:solidFill>
                  <a:srgbClr val="40485B"/>
                </a:solidFill>
                <a:effectLst/>
                <a:latin typeface="Times New Roman" panose="02020603050405020304" pitchFamily="18" charset="0"/>
              </a:rPr>
              <a:t>ZOMBIE</a:t>
            </a:r>
            <a:r>
              <a:rPr lang="zh-CN" altLang="en-US" b="0" i="0" dirty="0">
                <a:solidFill>
                  <a:srgbClr val="40485B"/>
                </a:solidFill>
                <a:effectLst/>
                <a:latin typeface="Times New Roman" panose="02020603050405020304" pitchFamily="18" charset="0"/>
              </a:rPr>
              <a:t>状态，而不会将进程所占用的资源全部释放。</a:t>
            </a:r>
            <a:endParaRPr lang="en-US" altLang="zh-CN" b="0" i="0" dirty="0">
              <a:solidFill>
                <a:srgbClr val="40485B"/>
              </a:solidFill>
              <a:effectLst/>
              <a:latin typeface="Times New Roman" panose="02020603050405020304" pitchFamily="18" charset="0"/>
            </a:endParaRPr>
          </a:p>
          <a:p>
            <a:pPr marL="432000" indent="0">
              <a:lnSpc>
                <a:spcPct val="100000"/>
              </a:lnSpc>
              <a:buNone/>
            </a:pPr>
            <a:r>
              <a:rPr lang="zh-CN" altLang="en-US" b="0" i="0" dirty="0">
                <a:solidFill>
                  <a:srgbClr val="40485B"/>
                </a:solidFill>
                <a:effectLst/>
                <a:latin typeface="Times New Roman" panose="02020603050405020304" pitchFamily="18" charset="0"/>
              </a:rPr>
              <a:t>该函数被调用时操作系统是在</a:t>
            </a:r>
            <a:r>
              <a:rPr lang="en-US" altLang="zh-CN" b="0" i="0" dirty="0">
                <a:solidFill>
                  <a:srgbClr val="40485B"/>
                </a:solidFill>
                <a:effectLst/>
                <a:latin typeface="Times New Roman" panose="02020603050405020304" pitchFamily="18" charset="0"/>
              </a:rPr>
              <a:t>S</a:t>
            </a:r>
            <a:r>
              <a:rPr lang="zh-CN" altLang="en-US" b="0" i="0" dirty="0">
                <a:solidFill>
                  <a:srgbClr val="40485B"/>
                </a:solidFill>
                <a:effectLst/>
                <a:latin typeface="Times New Roman" panose="02020603050405020304" pitchFamily="18" charset="0"/>
              </a:rPr>
              <a:t>模式下运行，而按照</a:t>
            </a:r>
            <a:r>
              <a:rPr lang="en-US" altLang="zh-CN" b="0" i="0" dirty="0">
                <a:solidFill>
                  <a:srgbClr val="40485B"/>
                </a:solidFill>
                <a:effectLst/>
                <a:latin typeface="Times New Roman" panose="02020603050405020304" pitchFamily="18" charset="0"/>
              </a:rPr>
              <a:t>PKE</a:t>
            </a:r>
            <a:r>
              <a:rPr lang="zh-CN" altLang="en-US" b="0" i="0" dirty="0">
                <a:solidFill>
                  <a:srgbClr val="40485B"/>
                </a:solidFill>
                <a:effectLst/>
                <a:latin typeface="Times New Roman" panose="02020603050405020304" pitchFamily="18" charset="0"/>
              </a:rPr>
              <a:t>的设计思想，</a:t>
            </a:r>
            <a:r>
              <a:rPr lang="en-US" altLang="zh-CN" b="0" i="0" dirty="0">
                <a:solidFill>
                  <a:srgbClr val="40485B"/>
                </a:solidFill>
                <a:effectLst/>
                <a:latin typeface="Times New Roman" panose="02020603050405020304" pitchFamily="18" charset="0"/>
              </a:rPr>
              <a:t>S</a:t>
            </a:r>
            <a:r>
              <a:rPr lang="zh-CN" altLang="en-US" b="0" i="0" dirty="0">
                <a:solidFill>
                  <a:srgbClr val="40485B"/>
                </a:solidFill>
                <a:effectLst/>
                <a:latin typeface="Times New Roman" panose="02020603050405020304" pitchFamily="18" charset="0"/>
              </a:rPr>
              <a:t>态的运行将使用当前进程的用户系统栈。此时，如果将当前进程的内存空间进行释放，将导致操作系统本身的崩溃。</a:t>
            </a:r>
            <a:endParaRPr lang="en-US" altLang="zh-CN" b="0" i="0" dirty="0">
              <a:solidFill>
                <a:srgbClr val="40485B"/>
              </a:solidFill>
              <a:effectLst/>
              <a:latin typeface="Times New Roman" panose="02020603050405020304" pitchFamily="18" charset="0"/>
            </a:endParaRPr>
          </a:p>
          <a:p>
            <a:pPr marL="0" indent="0">
              <a:lnSpc>
                <a:spcPct val="100000"/>
              </a:lnSpc>
              <a:buNone/>
            </a:pPr>
            <a:r>
              <a:rPr lang="zh-CN" altLang="en-US" dirty="0">
                <a:solidFill>
                  <a:srgbClr val="40485B"/>
                </a:solidFill>
                <a:latin typeface="Times New Roman" panose="02020603050405020304" pitchFamily="18" charset="0"/>
              </a:rPr>
              <a:t>二、调用</a:t>
            </a:r>
            <a:r>
              <a:rPr lang="en-US" altLang="zh-CN" dirty="0">
                <a:solidFill>
                  <a:srgbClr val="40485B"/>
                </a:solidFill>
                <a:latin typeface="Times New Roman" panose="02020603050405020304" pitchFamily="18" charset="0"/>
              </a:rPr>
              <a:t>schedule()</a:t>
            </a:r>
            <a:r>
              <a:rPr lang="zh-CN" altLang="en-US" dirty="0">
                <a:solidFill>
                  <a:srgbClr val="40485B"/>
                </a:solidFill>
                <a:latin typeface="Times New Roman" panose="02020603050405020304" pitchFamily="18" charset="0"/>
              </a:rPr>
              <a:t>函数：</a:t>
            </a:r>
            <a:r>
              <a:rPr lang="zh-CN" altLang="en-US" b="0" i="0" dirty="0">
                <a:solidFill>
                  <a:srgbClr val="40485B"/>
                </a:solidFill>
                <a:effectLst/>
                <a:latin typeface="Times New Roman" panose="02020603050405020304" pitchFamily="18" charset="0"/>
              </a:rPr>
              <a:t>选择系统中可能存在的其他处于就绪状态的进程投入运行。</a:t>
            </a:r>
            <a:endParaRPr lang="en-US" altLang="zh-CN" b="0" i="0" dirty="0">
              <a:solidFill>
                <a:srgbClr val="40485B"/>
              </a:solidFill>
              <a:effectLst/>
              <a:latin typeface="Times New Roman" panose="02020603050405020304" pitchFamily="18" charset="0"/>
            </a:endParaRPr>
          </a:p>
          <a:p>
            <a:pPr marL="0" indent="0">
              <a:buNone/>
            </a:pPr>
            <a:endParaRPr lang="en-US" altLang="zh-CN" b="0" i="0" dirty="0">
              <a:solidFill>
                <a:srgbClr val="40485B"/>
              </a:solidFill>
              <a:effectLst/>
              <a:latin typeface="Times New Roman" panose="02020603050405020304" pitchFamily="18" charset="0"/>
            </a:endParaRPr>
          </a:p>
          <a:p>
            <a:pPr marL="0" indent="0">
              <a:buNone/>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46874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E7353-47B7-476E-A868-36C05E850DE9}"/>
              </a:ext>
            </a:extLst>
          </p:cNvPr>
          <p:cNvSpPr>
            <a:spLocks noGrp="1"/>
          </p:cNvSpPr>
          <p:nvPr>
            <p:ph type="title"/>
          </p:nvPr>
        </p:nvSpPr>
        <p:spPr/>
        <p:txBody>
          <a:bodyPr>
            <a:normAutofit/>
          </a:bodyPr>
          <a:lstStyle/>
          <a:p>
            <a:r>
              <a:rPr lang="zh-CN" altLang="en-US" sz="4000" b="1" i="0" dirty="0">
                <a:solidFill>
                  <a:srgbClr val="40485B"/>
                </a:solidFill>
                <a:effectLst/>
                <a:latin typeface="Times New Roman" panose="02020603050405020304" pitchFamily="18" charset="0"/>
              </a:rPr>
              <a:t>就绪进程的管理与调度</a:t>
            </a:r>
            <a:endParaRPr lang="zh-CN" altLang="en-US" sz="4000" dirty="0">
              <a:latin typeface="Times New Roman" panose="02020603050405020304" pitchFamily="18" charset="0"/>
            </a:endParaRPr>
          </a:p>
        </p:txBody>
      </p:sp>
      <p:sp>
        <p:nvSpPr>
          <p:cNvPr id="3" name="内容占位符 2">
            <a:extLst>
              <a:ext uri="{FF2B5EF4-FFF2-40B4-BE49-F238E27FC236}">
                <a16:creationId xmlns:a16="http://schemas.microsoft.com/office/drawing/2014/main" id="{ECE6D567-6CB0-4A67-A5AB-D93D12315CC7}"/>
              </a:ext>
            </a:extLst>
          </p:cNvPr>
          <p:cNvSpPr>
            <a:spLocks noGrp="1"/>
          </p:cNvSpPr>
          <p:nvPr>
            <p:ph idx="1"/>
          </p:nvPr>
        </p:nvSpPr>
        <p:spPr>
          <a:xfrm>
            <a:off x="838200" y="1799248"/>
            <a:ext cx="10515600" cy="4351338"/>
          </a:xfrm>
        </p:spPr>
        <p:txBody>
          <a:bodyPr>
            <a:normAutofit/>
          </a:bodyPr>
          <a:lstStyle/>
          <a:p>
            <a:pPr marL="0" indent="0">
              <a:lnSpc>
                <a:spcPct val="100000"/>
              </a:lnSpc>
              <a:buNone/>
            </a:pPr>
            <a:r>
              <a:rPr lang="en-US" altLang="zh-CN" b="0" i="0" dirty="0">
                <a:solidFill>
                  <a:srgbClr val="40485B"/>
                </a:solidFill>
                <a:effectLst/>
                <a:latin typeface="Times New Roman" panose="02020603050405020304" pitchFamily="18" charset="0"/>
              </a:rPr>
              <a:t>PKE</a:t>
            </a:r>
            <a:r>
              <a:rPr lang="zh-CN" altLang="en-US" b="0" i="0" dirty="0">
                <a:solidFill>
                  <a:srgbClr val="40485B"/>
                </a:solidFill>
                <a:effectLst/>
                <a:latin typeface="Times New Roman" panose="02020603050405020304" pitchFamily="18" charset="0"/>
              </a:rPr>
              <a:t>的操作系统设计了一个非常简单的就绪队列管理。</a:t>
            </a:r>
            <a:endParaRPr lang="en-US" altLang="zh-CN" b="0" i="0" dirty="0">
              <a:solidFill>
                <a:srgbClr val="40485B"/>
              </a:solidFill>
              <a:effectLst/>
              <a:latin typeface="Times New Roman" panose="02020603050405020304" pitchFamily="18" charset="0"/>
            </a:endParaRPr>
          </a:p>
          <a:p>
            <a:pPr marL="0" indent="0">
              <a:lnSpc>
                <a:spcPct val="100000"/>
              </a:lnSpc>
              <a:buNone/>
            </a:pPr>
            <a:r>
              <a:rPr lang="zh-CN" altLang="en-US" b="0" i="0" dirty="0">
                <a:solidFill>
                  <a:srgbClr val="40485B"/>
                </a:solidFill>
                <a:effectLst/>
                <a:latin typeface="Times New Roman" panose="02020603050405020304" pitchFamily="18" charset="0"/>
              </a:rPr>
              <a:t>将一个进程加入就绪队列，可以调用</a:t>
            </a:r>
            <a:r>
              <a:rPr lang="en-US" altLang="zh-CN" b="0" i="0" dirty="0" err="1">
                <a:solidFill>
                  <a:srgbClr val="40485B"/>
                </a:solidFill>
                <a:effectLst/>
                <a:latin typeface="Times New Roman" panose="02020603050405020304" pitchFamily="18" charset="0"/>
              </a:rPr>
              <a:t>insert_to_ready_queue</a:t>
            </a:r>
            <a:r>
              <a:rPr lang="en-US" altLang="zh-CN" b="0" i="0" dirty="0">
                <a:solidFill>
                  <a:srgbClr val="40485B"/>
                </a:solidFill>
                <a:effectLst/>
                <a:latin typeface="Times New Roman" panose="02020603050405020304" pitchFamily="18" charset="0"/>
              </a:rPr>
              <a:t>()</a:t>
            </a:r>
            <a:r>
              <a:rPr lang="zh-CN" altLang="en-US" b="0" i="0" dirty="0">
                <a:solidFill>
                  <a:srgbClr val="40485B"/>
                </a:solidFill>
                <a:effectLst/>
                <a:latin typeface="Times New Roman" panose="02020603050405020304" pitchFamily="18" charset="0"/>
              </a:rPr>
              <a:t>函数：</a:t>
            </a:r>
            <a:endParaRPr lang="en-US" altLang="zh-CN" b="0" i="0" dirty="0">
              <a:solidFill>
                <a:srgbClr val="40485B"/>
              </a:solidFill>
              <a:effectLst/>
              <a:latin typeface="Times New Roman" panose="02020603050405020304" pitchFamily="18" charset="0"/>
            </a:endParaRPr>
          </a:p>
          <a:p>
            <a:pPr marL="514350" indent="-514350">
              <a:lnSpc>
                <a:spcPct val="100000"/>
              </a:lnSpc>
              <a:buFont typeface="+mj-lt"/>
              <a:buAutoNum type="arabicPeriod"/>
            </a:pPr>
            <a:r>
              <a:rPr lang="zh-CN" altLang="en-US" dirty="0">
                <a:solidFill>
                  <a:srgbClr val="40485B"/>
                </a:solidFill>
                <a:latin typeface="Times New Roman" panose="02020603050405020304" pitchFamily="18" charset="0"/>
              </a:rPr>
              <a:t>若就绪队列为空，将本进程作为就绪队列头。</a:t>
            </a:r>
            <a:endParaRPr lang="en-US" altLang="zh-CN" dirty="0">
              <a:solidFill>
                <a:srgbClr val="40485B"/>
              </a:solidFill>
              <a:latin typeface="Times New Roman" panose="02020603050405020304" pitchFamily="18" charset="0"/>
            </a:endParaRPr>
          </a:p>
          <a:p>
            <a:pPr marL="514350" indent="-514350">
              <a:lnSpc>
                <a:spcPct val="100000"/>
              </a:lnSpc>
              <a:buFont typeface="+mj-lt"/>
              <a:buAutoNum type="arabicPeriod"/>
            </a:pPr>
            <a:r>
              <a:rPr lang="zh-CN" altLang="en-US" dirty="0">
                <a:solidFill>
                  <a:srgbClr val="40485B"/>
                </a:solidFill>
                <a:latin typeface="Times New Roman" panose="02020603050405020304" pitchFamily="18" charset="0"/>
              </a:rPr>
              <a:t>若就绪</a:t>
            </a:r>
            <a:r>
              <a:rPr lang="zh-CN" altLang="en-US" dirty="0" smtClean="0">
                <a:solidFill>
                  <a:srgbClr val="40485B"/>
                </a:solidFill>
                <a:latin typeface="Times New Roman" panose="02020603050405020304" pitchFamily="18" charset="0"/>
              </a:rPr>
              <a:t>队列非空</a:t>
            </a:r>
            <a:r>
              <a:rPr lang="zh-CN" altLang="en-US" dirty="0">
                <a:solidFill>
                  <a:srgbClr val="40485B"/>
                </a:solidFill>
                <a:latin typeface="Times New Roman" panose="02020603050405020304" pitchFamily="18" charset="0"/>
              </a:rPr>
              <a:t>，则将本进程加入就绪队尾。</a:t>
            </a:r>
            <a:endParaRPr lang="en-US" altLang="zh-CN" dirty="0">
              <a:solidFill>
                <a:srgbClr val="40485B"/>
              </a:solidFill>
              <a:latin typeface="Times New Roman" panose="02020603050405020304" pitchFamily="18" charset="0"/>
            </a:endParaRPr>
          </a:p>
          <a:p>
            <a:pPr marL="0" indent="0">
              <a:buNone/>
            </a:pPr>
            <a:r>
              <a:rPr lang="en-US" altLang="zh-CN" b="0" i="0" dirty="0">
                <a:solidFill>
                  <a:srgbClr val="40485B"/>
                </a:solidFill>
                <a:effectLst/>
                <a:latin typeface="Times New Roman" panose="02020603050405020304" pitchFamily="18" charset="0"/>
              </a:rPr>
              <a:t>PKE</a:t>
            </a:r>
            <a:r>
              <a:rPr lang="zh-CN" altLang="en-US" b="0" i="0" dirty="0">
                <a:solidFill>
                  <a:srgbClr val="40485B"/>
                </a:solidFill>
                <a:effectLst/>
                <a:latin typeface="Times New Roman" panose="02020603050405020304" pitchFamily="18" charset="0"/>
              </a:rPr>
              <a:t>内核通过调用</a:t>
            </a:r>
            <a:r>
              <a:rPr lang="en-US" altLang="zh-CN" b="0" i="0" dirty="0">
                <a:solidFill>
                  <a:srgbClr val="40485B"/>
                </a:solidFill>
                <a:effectLst/>
                <a:latin typeface="Times New Roman" panose="02020603050405020304" pitchFamily="18" charset="0"/>
              </a:rPr>
              <a:t>schedule()</a:t>
            </a:r>
            <a:r>
              <a:rPr lang="zh-CN" altLang="en-US" b="0" i="0" dirty="0">
                <a:solidFill>
                  <a:srgbClr val="40485B"/>
                </a:solidFill>
                <a:effectLst/>
                <a:latin typeface="Times New Roman" panose="02020603050405020304" pitchFamily="18" charset="0"/>
              </a:rPr>
              <a:t>函数来完成进程的选择和换入：</a:t>
            </a:r>
            <a:endParaRPr lang="en-US" altLang="zh-CN" b="0" i="0" dirty="0">
              <a:solidFill>
                <a:srgbClr val="40485B"/>
              </a:solidFill>
              <a:effectLst/>
              <a:latin typeface="Times New Roman" panose="02020603050405020304" pitchFamily="18" charset="0"/>
            </a:endParaRPr>
          </a:p>
          <a:p>
            <a:pPr marL="514350" indent="-514350">
              <a:buFont typeface="+mj-lt"/>
              <a:buAutoNum type="arabicPeriod"/>
            </a:pPr>
            <a:r>
              <a:rPr lang="zh-CN" altLang="en-US" dirty="0">
                <a:solidFill>
                  <a:srgbClr val="40485B"/>
                </a:solidFill>
                <a:latin typeface="Times New Roman" panose="02020603050405020304" pitchFamily="18" charset="0"/>
              </a:rPr>
              <a:t>若就绪队列空，检查是否存在未结束的进程。如果有，等待期执行结束；如果无，则启动关机程序。</a:t>
            </a:r>
            <a:endParaRPr lang="en-US" altLang="zh-CN" dirty="0">
              <a:solidFill>
                <a:srgbClr val="40485B"/>
              </a:solidFill>
              <a:latin typeface="Times New Roman" panose="02020603050405020304" pitchFamily="18" charset="0"/>
            </a:endParaRPr>
          </a:p>
          <a:p>
            <a:pPr marL="514350" indent="-514350">
              <a:buFont typeface="+mj-lt"/>
              <a:buAutoNum type="arabicPeriod"/>
            </a:pPr>
            <a:r>
              <a:rPr lang="zh-CN" altLang="en-US" dirty="0">
                <a:solidFill>
                  <a:srgbClr val="40485B"/>
                </a:solidFill>
                <a:latin typeface="Times New Roman" panose="02020603050405020304" pitchFamily="18" charset="0"/>
              </a:rPr>
              <a:t>若就绪队列非空，</a:t>
            </a:r>
            <a:r>
              <a:rPr lang="zh-CN" altLang="en-US" b="0" i="0" dirty="0">
                <a:solidFill>
                  <a:srgbClr val="40485B"/>
                </a:solidFill>
                <a:effectLst/>
                <a:latin typeface="Times New Roman" panose="02020603050405020304" pitchFamily="18" charset="0"/>
              </a:rPr>
              <a:t>将就绪队列队首的进程换入执行。</a:t>
            </a:r>
            <a:endParaRPr lang="en-US" altLang="zh-CN" dirty="0">
              <a:solidFill>
                <a:srgbClr val="40485B"/>
              </a:solidFill>
              <a:latin typeface="Times New Roman" panose="02020603050405020304" pitchFamily="18" charset="0"/>
            </a:endParaRPr>
          </a:p>
        </p:txBody>
      </p:sp>
    </p:spTree>
    <p:extLst>
      <p:ext uri="{BB962C8B-B14F-4D97-AF65-F5344CB8AC3E}">
        <p14:creationId xmlns:p14="http://schemas.microsoft.com/office/powerpoint/2010/main" val="296046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569A-765D-49D2-B22D-E893CE4F73F0}"/>
              </a:ext>
            </a:extLst>
          </p:cNvPr>
          <p:cNvSpPr>
            <a:spLocks noGrp="1"/>
          </p:cNvSpPr>
          <p:nvPr>
            <p:ph type="title"/>
          </p:nvPr>
        </p:nvSpPr>
        <p:spPr/>
        <p:txBody>
          <a:bodyPr>
            <a:normAutofit/>
          </a:bodyPr>
          <a:lstStyle/>
          <a:p>
            <a:r>
              <a:rPr lang="zh-CN" altLang="en-US" b="1" i="0" dirty="0">
                <a:solidFill>
                  <a:srgbClr val="40485B"/>
                </a:solidFill>
                <a:effectLst/>
                <a:latin typeface="Times New Roman" panose="02020603050405020304" pitchFamily="18" charset="0"/>
              </a:rPr>
              <a:t>目录</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3A626242-E069-4BEE-9029-022C0081B63F}"/>
              </a:ext>
            </a:extLst>
          </p:cNvPr>
          <p:cNvSpPr>
            <a:spLocks noGrp="1"/>
          </p:cNvSpPr>
          <p:nvPr>
            <p:ph idx="1"/>
          </p:nvPr>
        </p:nvSpPr>
        <p:spPr/>
        <p:txBody>
          <a:bodyPr>
            <a:normAutofit/>
          </a:bodyPr>
          <a:lstStyle/>
          <a:p>
            <a:pPr algn="l">
              <a:buFont typeface="Arial" panose="020B0604020202020204" pitchFamily="34" charset="0"/>
              <a:buChar char="•"/>
            </a:pPr>
            <a:r>
              <a:rPr lang="zh-CN" altLang="en-US" b="0" i="0" u="none" strike="noStrike" dirty="0" smtClean="0">
                <a:effectLst/>
                <a:latin typeface="Times New Roman" panose="02020603050405020304" pitchFamily="18" charset="0"/>
              </a:rPr>
              <a:t>实验</a:t>
            </a:r>
            <a:r>
              <a:rPr lang="en-US" altLang="zh-CN" b="0" i="0" u="none" strike="noStrike" dirty="0">
                <a:effectLst/>
                <a:latin typeface="Times New Roman" panose="02020603050405020304" pitchFamily="18" charset="0"/>
              </a:rPr>
              <a:t>3</a:t>
            </a:r>
            <a:r>
              <a:rPr lang="zh-CN" altLang="en-US" b="0" i="0" u="none" strike="noStrike" dirty="0">
                <a:effectLst/>
                <a:latin typeface="Times New Roman" panose="02020603050405020304" pitchFamily="18" charset="0"/>
              </a:rPr>
              <a:t>的基础知识</a:t>
            </a:r>
            <a:endParaRPr lang="zh-CN" altLang="en-US" b="0" i="0" dirty="0">
              <a:effectLst/>
              <a:latin typeface="Times New Roman" panose="02020603050405020304" pitchFamily="18" charset="0"/>
            </a:endParaRPr>
          </a:p>
          <a:p>
            <a:pPr marL="742950" lvl="1" indent="-285750" algn="l">
              <a:buFont typeface="Arial" panose="020B0604020202020204" pitchFamily="34" charset="0"/>
              <a:buChar char="•"/>
            </a:pPr>
            <a:r>
              <a:rPr lang="zh-CN" altLang="en-US" b="0" i="0" u="none" strike="noStrike" dirty="0" smtClean="0">
                <a:effectLst/>
                <a:latin typeface="Times New Roman" panose="02020603050405020304" pitchFamily="18" charset="0"/>
              </a:rPr>
              <a:t>多任务</a:t>
            </a:r>
            <a:r>
              <a:rPr lang="zh-CN" altLang="en-US" b="0" i="0" u="none" strike="noStrike" dirty="0">
                <a:effectLst/>
                <a:latin typeface="Times New Roman" panose="02020603050405020304" pitchFamily="18" charset="0"/>
              </a:rPr>
              <a:t>环境下进程的封装</a:t>
            </a:r>
            <a:endParaRPr lang="zh-CN" altLang="en-US" b="0" i="0" dirty="0">
              <a:effectLst/>
              <a:latin typeface="Times New Roman" panose="02020603050405020304" pitchFamily="18" charset="0"/>
            </a:endParaRPr>
          </a:p>
          <a:p>
            <a:pPr marL="742950" lvl="1" indent="-285750" algn="l">
              <a:buFont typeface="Arial" panose="020B0604020202020204" pitchFamily="34" charset="0"/>
              <a:buChar char="•"/>
            </a:pPr>
            <a:r>
              <a:rPr lang="zh-CN" altLang="en-US" b="0" i="0" u="none" strike="noStrike" dirty="0" smtClean="0">
                <a:effectLst/>
                <a:latin typeface="Times New Roman" panose="02020603050405020304" pitchFamily="18" charset="0"/>
              </a:rPr>
              <a:t>进程</a:t>
            </a:r>
            <a:r>
              <a:rPr lang="zh-CN" altLang="en-US" b="0" i="0" u="none" strike="noStrike" dirty="0">
                <a:effectLst/>
                <a:latin typeface="Times New Roman" panose="02020603050405020304" pitchFamily="18" charset="0"/>
              </a:rPr>
              <a:t>的换入与换出</a:t>
            </a:r>
            <a:endParaRPr lang="zh-CN" altLang="en-US" b="0" i="0" dirty="0">
              <a:effectLst/>
              <a:latin typeface="Times New Roman" panose="02020603050405020304" pitchFamily="18" charset="0"/>
            </a:endParaRPr>
          </a:p>
          <a:p>
            <a:pPr marL="742950" lvl="1" indent="-285750" algn="l">
              <a:buFont typeface="Arial" panose="020B0604020202020204" pitchFamily="34" charset="0"/>
              <a:buChar char="•"/>
            </a:pPr>
            <a:r>
              <a:rPr lang="zh-CN" altLang="en-US" b="0" i="0" u="none" strike="noStrike" dirty="0" smtClean="0">
                <a:effectLst/>
                <a:latin typeface="Times New Roman" panose="02020603050405020304" pitchFamily="18" charset="0"/>
              </a:rPr>
              <a:t>就绪</a:t>
            </a:r>
            <a:r>
              <a:rPr lang="zh-CN" altLang="en-US" b="0" i="0" u="none" strike="noStrike" dirty="0">
                <a:effectLst/>
                <a:latin typeface="Times New Roman" panose="02020603050405020304" pitchFamily="18" charset="0"/>
              </a:rPr>
              <a:t>进程的管理与调度</a:t>
            </a:r>
            <a:endParaRPr lang="zh-CN" altLang="en-US" b="0" i="0" dirty="0">
              <a:effectLst/>
              <a:latin typeface="Times New Roman" panose="02020603050405020304" pitchFamily="18" charset="0"/>
            </a:endParaRPr>
          </a:p>
          <a:p>
            <a:pPr algn="l">
              <a:buFont typeface="Arial" panose="020B0604020202020204" pitchFamily="34" charset="0"/>
              <a:buChar char="•"/>
            </a:pPr>
            <a:r>
              <a:rPr lang="zh-CN" altLang="en-US" b="0" i="0" u="none" strike="noStrike" dirty="0" smtClean="0">
                <a:solidFill>
                  <a:srgbClr val="FF0000"/>
                </a:solidFill>
                <a:effectLst/>
                <a:latin typeface="Times New Roman" panose="02020603050405020304" pitchFamily="18" charset="0"/>
              </a:rPr>
              <a:t>实验内容</a:t>
            </a:r>
            <a:endParaRPr lang="en-US" altLang="zh-CN" b="0" i="0" u="none" strike="noStrike" dirty="0" smtClean="0">
              <a:solidFill>
                <a:srgbClr val="FF0000"/>
              </a:solidFill>
              <a:effectLst/>
              <a:latin typeface="Times New Roman" panose="02020603050405020304" pitchFamily="18" charset="0"/>
            </a:endParaRPr>
          </a:p>
          <a:p>
            <a:pPr lvl="1"/>
            <a:r>
              <a:rPr lang="en-US" altLang="zh-CN" b="0" i="0" u="none" strike="noStrike" dirty="0" smtClean="0">
                <a:effectLst/>
                <a:latin typeface="Times New Roman" panose="02020603050405020304" pitchFamily="18" charset="0"/>
              </a:rPr>
              <a:t>lab3_1 </a:t>
            </a:r>
            <a:r>
              <a:rPr lang="zh-CN" altLang="en-US" b="0" i="0" u="none" strike="noStrike" dirty="0">
                <a:effectLst/>
                <a:latin typeface="Times New Roman" panose="02020603050405020304" pitchFamily="18" charset="0"/>
              </a:rPr>
              <a:t>进程创建（</a:t>
            </a:r>
            <a:r>
              <a:rPr lang="en-US" altLang="zh-CN" b="0" i="0" u="none" strike="noStrike" dirty="0">
                <a:effectLst/>
                <a:latin typeface="Times New Roman" panose="02020603050405020304" pitchFamily="18" charset="0"/>
              </a:rPr>
              <a:t>fork</a:t>
            </a:r>
            <a:r>
              <a:rPr lang="zh-CN" altLang="en-US" b="0" i="0" u="none" strike="noStrike" dirty="0">
                <a:effectLst/>
                <a:latin typeface="Times New Roman" panose="02020603050405020304" pitchFamily="18" charset="0"/>
              </a:rPr>
              <a:t>）</a:t>
            </a:r>
            <a:endParaRPr lang="zh-CN" altLang="en-US" b="0" i="0" dirty="0">
              <a:effectLst/>
              <a:latin typeface="Times New Roman" panose="02020603050405020304" pitchFamily="18" charset="0"/>
            </a:endParaRPr>
          </a:p>
          <a:p>
            <a:pPr lvl="1"/>
            <a:r>
              <a:rPr lang="en-US" altLang="zh-CN" b="0" i="0" u="none" strike="noStrike" dirty="0" smtClean="0">
                <a:effectLst/>
                <a:latin typeface="Times New Roman" panose="02020603050405020304" pitchFamily="18" charset="0"/>
              </a:rPr>
              <a:t>lab3_2 </a:t>
            </a:r>
            <a:r>
              <a:rPr lang="zh-CN" altLang="en-US" b="0" i="0" u="none" strike="noStrike" dirty="0">
                <a:effectLst/>
                <a:latin typeface="Times New Roman" panose="02020603050405020304" pitchFamily="18" charset="0"/>
              </a:rPr>
              <a:t>进程</a:t>
            </a:r>
            <a:r>
              <a:rPr lang="en-US" altLang="zh-CN" b="0" i="0" u="none" strike="noStrike" dirty="0">
                <a:effectLst/>
                <a:latin typeface="Times New Roman" panose="02020603050405020304" pitchFamily="18" charset="0"/>
              </a:rPr>
              <a:t>yield</a:t>
            </a:r>
            <a:endParaRPr lang="zh-CN" altLang="en-US" b="0" i="0" dirty="0">
              <a:effectLst/>
              <a:latin typeface="Times New Roman" panose="02020603050405020304" pitchFamily="18" charset="0"/>
            </a:endParaRPr>
          </a:p>
          <a:p>
            <a:pPr lvl="1"/>
            <a:r>
              <a:rPr lang="en-US" altLang="zh-CN" b="0" i="0" u="none" strike="noStrike" dirty="0" smtClean="0">
                <a:effectLst/>
                <a:latin typeface="Times New Roman" panose="02020603050405020304" pitchFamily="18" charset="0"/>
              </a:rPr>
              <a:t>lab3_3 </a:t>
            </a:r>
            <a:r>
              <a:rPr lang="zh-CN" altLang="en-US" b="0" i="0" u="none" strike="noStrike" dirty="0">
                <a:effectLst/>
                <a:latin typeface="Times New Roman" panose="02020603050405020304" pitchFamily="18" charset="0"/>
              </a:rPr>
              <a:t>循环轮转调度</a:t>
            </a:r>
            <a:endParaRPr lang="zh-CN" altLang="en-US" b="0" i="0" dirty="0">
              <a:effectLst/>
              <a:latin typeface="Times New Roman" panose="02020603050405020304" pitchFamily="18" charset="0"/>
            </a:endParaRPr>
          </a:p>
          <a:p>
            <a:pPr marL="0" indent="0">
              <a:buNone/>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22198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4B98E51-7E26-499C-90D8-B5D0F59C4C06}"/>
              </a:ext>
            </a:extLst>
          </p:cNvPr>
          <p:cNvSpPr>
            <a:spLocks noGrp="1"/>
          </p:cNvSpPr>
          <p:nvPr>
            <p:ph type="title"/>
          </p:nvPr>
        </p:nvSpPr>
        <p:spPr>
          <a:xfrm>
            <a:off x="838200" y="365125"/>
            <a:ext cx="10515600" cy="1325563"/>
          </a:xfrm>
        </p:spPr>
        <p:txBody>
          <a:bodyPr/>
          <a:lstStyle/>
          <a:p>
            <a:r>
              <a:rPr lang="en-US" altLang="zh-CN" b="1" i="0" dirty="0">
                <a:solidFill>
                  <a:srgbClr val="40485B"/>
                </a:solidFill>
                <a:effectLst/>
                <a:latin typeface="Times New Roman" panose="02020603050405020304" pitchFamily="18" charset="0"/>
              </a:rPr>
              <a:t>lab3_1 </a:t>
            </a:r>
            <a:r>
              <a:rPr lang="zh-CN" altLang="en-US" b="1" i="0" dirty="0">
                <a:solidFill>
                  <a:srgbClr val="40485B"/>
                </a:solidFill>
                <a:effectLst/>
                <a:latin typeface="Times New Roman" panose="02020603050405020304" pitchFamily="18" charset="0"/>
              </a:rPr>
              <a:t>进程创建（</a:t>
            </a:r>
            <a:r>
              <a:rPr lang="en-US" altLang="zh-CN" b="1" i="0" dirty="0">
                <a:solidFill>
                  <a:srgbClr val="40485B"/>
                </a:solidFill>
                <a:effectLst/>
                <a:latin typeface="Times New Roman" panose="02020603050405020304" pitchFamily="18" charset="0"/>
              </a:rPr>
              <a:t>fork</a:t>
            </a:r>
            <a:r>
              <a:rPr lang="zh-CN" altLang="en-US" b="1" i="0" dirty="0">
                <a:solidFill>
                  <a:srgbClr val="40485B"/>
                </a:solidFill>
                <a:effectLst/>
                <a:latin typeface="Times New Roman" panose="02020603050405020304" pitchFamily="18" charset="0"/>
              </a:rPr>
              <a:t>）</a:t>
            </a:r>
            <a:endParaRPr lang="zh-CN" altLang="en-US" dirty="0">
              <a:latin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970" y="1690688"/>
            <a:ext cx="4008814" cy="3825763"/>
          </a:xfrm>
          <a:prstGeom prst="rect">
            <a:avLst/>
          </a:prstGeom>
        </p:spPr>
      </p:pic>
      <p:pic>
        <p:nvPicPr>
          <p:cNvPr id="6" name="图片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725794" y="1569078"/>
            <a:ext cx="5924330" cy="4453941"/>
          </a:xfrm>
          <a:prstGeom prst="rect">
            <a:avLst/>
          </a:prstGeom>
        </p:spPr>
      </p:pic>
      <p:sp>
        <p:nvSpPr>
          <p:cNvPr id="7" name="文本框 6">
            <a:extLst>
              <a:ext uri="{FF2B5EF4-FFF2-40B4-BE49-F238E27FC236}">
                <a16:creationId xmlns:a16="http://schemas.microsoft.com/office/drawing/2014/main" id="{BB42BD0A-02D9-4041-8101-959C8384D60B}"/>
              </a:ext>
            </a:extLst>
          </p:cNvPr>
          <p:cNvSpPr txBox="1"/>
          <p:nvPr/>
        </p:nvSpPr>
        <p:spPr>
          <a:xfrm>
            <a:off x="2415161" y="6139654"/>
            <a:ext cx="1107996" cy="369332"/>
          </a:xfrm>
          <a:prstGeom prst="rect">
            <a:avLst/>
          </a:prstGeom>
          <a:noFill/>
        </p:spPr>
        <p:txBody>
          <a:bodyPr wrap="none" rtlCol="0">
            <a:spAutoFit/>
          </a:bodyPr>
          <a:lstStyle/>
          <a:p>
            <a:r>
              <a:rPr lang="zh-CN" altLang="en-US" dirty="0"/>
              <a:t>给定应用</a:t>
            </a:r>
          </a:p>
        </p:txBody>
      </p:sp>
      <p:sp>
        <p:nvSpPr>
          <p:cNvPr id="8" name="文本框 7">
            <a:extLst>
              <a:ext uri="{FF2B5EF4-FFF2-40B4-BE49-F238E27FC236}">
                <a16:creationId xmlns:a16="http://schemas.microsoft.com/office/drawing/2014/main" id="{AB0B78AB-950A-45F5-98AB-3990EC8E145E}"/>
              </a:ext>
            </a:extLst>
          </p:cNvPr>
          <p:cNvSpPr txBox="1"/>
          <p:nvPr/>
        </p:nvSpPr>
        <p:spPr>
          <a:xfrm>
            <a:off x="8140232" y="6139654"/>
            <a:ext cx="1107996" cy="369332"/>
          </a:xfrm>
          <a:prstGeom prst="rect">
            <a:avLst/>
          </a:prstGeom>
          <a:noFill/>
        </p:spPr>
        <p:txBody>
          <a:bodyPr wrap="none" rtlCol="0">
            <a:spAutoFit/>
          </a:bodyPr>
          <a:lstStyle/>
          <a:p>
            <a:r>
              <a:rPr lang="zh-CN" altLang="en-US" dirty="0"/>
              <a:t>预期输出</a:t>
            </a:r>
          </a:p>
        </p:txBody>
      </p:sp>
    </p:spTree>
    <p:extLst>
      <p:ext uri="{BB962C8B-B14F-4D97-AF65-F5344CB8AC3E}">
        <p14:creationId xmlns:p14="http://schemas.microsoft.com/office/powerpoint/2010/main" val="1150979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890</Words>
  <Application>Microsoft Office PowerPoint</Application>
  <PresentationFormat>宽屏</PresentationFormat>
  <Paragraphs>93</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Times New Roman</vt:lpstr>
      <vt:lpstr>Office 主题​​</vt:lpstr>
      <vt:lpstr>基于RISC-V代理内核的操作系统课程实验与课程设计</vt:lpstr>
      <vt:lpstr>目录</vt:lpstr>
      <vt:lpstr>实验3的基础知识</vt:lpstr>
      <vt:lpstr>多任务环境下进程的封装</vt:lpstr>
      <vt:lpstr>进程的启动</vt:lpstr>
      <vt:lpstr>进程的终止</vt:lpstr>
      <vt:lpstr>就绪进程的管理与调度</vt:lpstr>
      <vt:lpstr>目录</vt:lpstr>
      <vt:lpstr>lab3_1 进程创建（fork）</vt:lpstr>
      <vt:lpstr>lab3_1 进程创建（fork）</vt:lpstr>
      <vt:lpstr>lab3_2 进程yield</vt:lpstr>
      <vt:lpstr>lab3_2 进程yield</vt:lpstr>
      <vt:lpstr>lab3_3 循环轮转调度</vt:lpstr>
      <vt:lpstr>lab3_3 循环轮转调度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第五章．实验3：进程管理 </dc:title>
  <dc:creator>huo zhenfei</dc:creator>
  <cp:lastModifiedBy>Windows 用户</cp:lastModifiedBy>
  <cp:revision>32</cp:revision>
  <dcterms:created xsi:type="dcterms:W3CDTF">2022-05-24T05:11:13Z</dcterms:created>
  <dcterms:modified xsi:type="dcterms:W3CDTF">2022-06-15T00:31:41Z</dcterms:modified>
</cp:coreProperties>
</file>