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57" r:id="rId3"/>
    <p:sldId id="258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71" r:id="rId13"/>
    <p:sldId id="268" r:id="rId14"/>
    <p:sldId id="263" r:id="rId15"/>
    <p:sldId id="269" r:id="rId16"/>
    <p:sldId id="264" r:id="rId17"/>
    <p:sldId id="270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0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C7C3-221E-4313-B379-61790A130CFB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54792-1203-4DAF-9987-1C4697F00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54792-1203-4DAF-9987-1C4697F00D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1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F648-1A5A-4FFA-830E-22125E2D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59B08-D310-4433-A115-358877D8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9C18-BAEA-41E2-93CB-0D0183BE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D11F5-412E-424F-8E1C-AB3BE23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CB179-D869-4658-AE34-E9144E3F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F0D4-E9E2-45FA-AFCF-6D1EAAA4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44C58-A4FD-4744-A78E-3033E521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66412-489E-461F-8244-C2229CF8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359EA-BF79-4F1F-82D6-4E320528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E467F-90E5-4D31-9E86-FC2CEB35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4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A827B1-0B6D-4310-927D-D71310F98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938DA-53C5-4140-8F7D-58DD5F2C4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7A34F-86C6-4F5A-87BD-AE4BC06F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FE4C3-25FB-43F5-B44A-CE2D352C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0F859-4A3E-49C8-9D96-C2A453F6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8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6155-2ADA-4C34-9F14-B7B0A806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335E7-E8C9-4FEA-B965-591390D1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8F9E-81A9-4D86-9B1D-E9D878F2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1EDF1-F455-4F8C-8CFE-6956AC58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A25F0-E84F-461A-BF87-7B8D06B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11E4-95AD-460E-A5E5-D47D4E50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7ACC7-0277-4C1B-886A-1809BBAD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23D9B-D9C2-48C2-AE9A-E293C4FF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913A8-1D40-4236-976E-4B73BEE1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9DE3-7FCD-48EF-9DD5-01C9BC2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3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AA9E-4895-4B8D-8AA8-3172B0E9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74D28-F3B4-4C66-94B9-ADBA30C0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FDA06-419D-48AA-8DED-D75C5AF7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45DC3-5081-4E6B-858E-89C7CE0D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66A53-0725-4828-A906-3EEDD421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BE3C1-92DD-40D0-A1CB-28C563C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7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F4C6-51AD-4E43-A7EC-3FD8393F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7E96-9633-46CD-9301-1AD94C00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6CE55-F838-4C9E-8AB7-710B0269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329192-C4C6-496A-92D7-5CFD6D477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C8CFA-70DF-427E-AE40-B15C306EA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F3933-E167-44A0-ACD0-912001F5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E77F0D-DA1C-415A-BB56-FAD15CBA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27E4C5-3CC8-4C76-9986-F13572C7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CA1E-22C8-4028-BBD1-D3C63CC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AD460-BE38-4479-8CB9-7C949DE3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AC204-DEDB-4DB5-9291-4B687494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2E69E5-1511-49E3-8A9A-2748FD1F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451A6-1977-4C57-B1CB-978FBCE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9C8DF7-B716-418C-ADF6-C6816BDF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D38F1-A532-409F-9EAA-3A1EA520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7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62E21-D81A-4BE7-96E5-73ED273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18BE3-A4C6-496C-8EAE-66EC1E50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A6056-1318-4948-98EF-8104F008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479FB-2CE5-44C8-A228-E0BBFE7F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AF9B6-D4E8-44B7-878D-8CA4FAFA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C811-6EAF-4479-83A5-0DDD426B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B4DE-61D3-426C-9933-DA6F7C60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2CABC4-061D-4C3F-977D-2389D79D5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5B626C-B2A2-4F2E-BB1F-778D4925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5BC60-2B9D-460C-AA3D-351C2E33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CF1BD-B006-4ADF-813E-2074F7F3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39C27-889F-45C6-8EE9-62A5D0EC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2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BAB8DD-1AD8-406B-9D1C-07A6F10A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15A90-544B-4AA2-97D8-A76DDA18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F3F71-F8A2-48CA-9747-98B08503B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2AF9-9A0B-434A-A8C2-733914EC9F56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0AD48-87DC-41D1-BAFF-660B3E12D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CA9BE-2F15-45A7-9A07-6E08D3A1C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C5C7-B255-4ECB-92B3-79C25377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58159C-2289-4BBC-BC80-69AABCFD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代理内核的操作系统课程实验与课程设计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590B9CE-957B-4C83-A862-D817E5A3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508"/>
            <a:ext cx="9144000" cy="1036782"/>
          </a:xfrm>
        </p:spPr>
        <p:txBody>
          <a:bodyPr/>
          <a:lstStyle/>
          <a:p>
            <a:pPr algn="r"/>
            <a:r>
              <a:rPr lang="zh-CN" altLang="en-US" dirty="0" smtClean="0"/>
              <a:t>第六章</a:t>
            </a:r>
            <a:r>
              <a:rPr lang="zh-CN" altLang="en-US" dirty="0"/>
              <a:t>．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：文件系统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RFS</a:t>
            </a:r>
            <a:r>
              <a:rPr lang="zh-CN" altLang="en-US" dirty="0" smtClean="0"/>
              <a:t>的目录文件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56131" cy="4351338"/>
          </a:xfrm>
        </p:spPr>
        <p:txBody>
          <a:bodyPr/>
          <a:lstStyle/>
          <a:p>
            <a:r>
              <a:rPr lang="zh-CN" altLang="en-US" dirty="0" smtClean="0"/>
              <a:t>“课本上”的目录文件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名字，</a:t>
            </a:r>
            <a:r>
              <a:rPr lang="en-US" altLang="zh-CN" dirty="0" err="1" smtClean="0"/>
              <a:t>dinode</a:t>
            </a:r>
            <a:r>
              <a:rPr lang="zh-CN" altLang="en-US" dirty="0" smtClean="0"/>
              <a:t>编号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的集合</a:t>
            </a:r>
            <a:endParaRPr lang="zh-CN" altLang="en-US" dirty="0"/>
          </a:p>
        </p:txBody>
      </p:sp>
      <p:pic>
        <p:nvPicPr>
          <p:cNvPr id="4098" name="Picture 2" descr="1660396457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93" y="2034808"/>
            <a:ext cx="44196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RFS</a:t>
            </a:r>
            <a:r>
              <a:rPr lang="zh-CN" altLang="en-US" dirty="0" smtClean="0"/>
              <a:t>中的硬链接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80185" cy="4351338"/>
          </a:xfrm>
        </p:spPr>
        <p:txBody>
          <a:bodyPr/>
          <a:lstStyle/>
          <a:p>
            <a:r>
              <a:rPr lang="zh-CN" altLang="en-US" dirty="0" smtClean="0"/>
              <a:t>“课本上”的硬链接</a:t>
            </a:r>
            <a:endParaRPr lang="zh-CN" altLang="en-US" dirty="0"/>
          </a:p>
        </p:txBody>
      </p:sp>
      <p:pic>
        <p:nvPicPr>
          <p:cNvPr id="5122" name="Picture 2" descr="1660396457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1" y="1819849"/>
            <a:ext cx="4597155" cy="43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1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569A-765D-49D2-B22D-E893CE4F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26242-E069-4BEE-9029-022C0081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实验</a:t>
            </a:r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的</a:t>
            </a:r>
            <a:r>
              <a:rPr lang="zh-CN" altLang="en-US" b="0" i="0" u="none" strike="noStrike" dirty="0">
                <a:effectLst/>
                <a:latin typeface="Times New Roman" panose="02020603050405020304" pitchFamily="18" charset="0"/>
              </a:rPr>
              <a:t>基础知识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</a:rPr>
              <a:t>PKE</a:t>
            </a:r>
            <a:r>
              <a:rPr lang="zh-CN" altLang="en-US" dirty="0">
                <a:latin typeface="Times New Roman" panose="02020603050405020304" pitchFamily="18" charset="0"/>
              </a:rPr>
              <a:t>文件系统架构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/>
            <a:r>
              <a:rPr lang="zh-CN" altLang="en-US" dirty="0">
                <a:latin typeface="Times New Roman" panose="02020603050405020304" pitchFamily="18" charset="0"/>
              </a:rPr>
              <a:t>文件系统提供的接口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/>
            <a:r>
              <a:rPr lang="zh-CN" altLang="en-US" dirty="0">
                <a:latin typeface="Times New Roman" panose="02020603050405020304" pitchFamily="18" charset="0"/>
              </a:rPr>
              <a:t>虚拟</a:t>
            </a:r>
            <a:r>
              <a:rPr lang="zh-CN" altLang="en-US" dirty="0" smtClean="0">
                <a:latin typeface="Times New Roman" panose="02020603050405020304" pitchFamily="18" charset="0"/>
              </a:rPr>
              <a:t>文件系统</a:t>
            </a:r>
            <a:r>
              <a:rPr lang="en-US" altLang="zh-CN" dirty="0" smtClean="0">
                <a:latin typeface="Times New Roman" panose="02020603050405020304" pitchFamily="18" charset="0"/>
              </a:rPr>
              <a:t>VFS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</a:rPr>
              <a:t>RFS</a:t>
            </a:r>
            <a:r>
              <a:rPr lang="zh-CN" altLang="en-US" dirty="0" smtClean="0">
                <a:latin typeface="Times New Roman" panose="02020603050405020304" pitchFamily="18" charset="0"/>
              </a:rPr>
              <a:t>文件系统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实验内容</a:t>
            </a:r>
            <a:endParaRPr lang="en-US" altLang="zh-CN" b="0" i="0" u="none" strike="noStrike" dirty="0" smtClean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lab4_1 </a:t>
            </a:r>
            <a:r>
              <a:rPr lang="zh-CN" altLang="en-US" dirty="0" smtClean="0">
                <a:latin typeface="Times New Roman" panose="02020603050405020304" pitchFamily="18" charset="0"/>
              </a:rPr>
              <a:t>文件</a:t>
            </a:r>
            <a:r>
              <a:rPr lang="zh-CN" altLang="en-US" dirty="0">
                <a:latin typeface="Times New Roman" panose="02020603050405020304" pitchFamily="18" charset="0"/>
              </a:rPr>
              <a:t>操作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lab4_2 </a:t>
            </a:r>
            <a:r>
              <a:rPr lang="zh-CN" altLang="en-US" dirty="0" smtClean="0">
                <a:latin typeface="Times New Roman" panose="02020603050405020304" pitchFamily="18" charset="0"/>
              </a:rPr>
              <a:t>目录文件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lab4_3 </a:t>
            </a:r>
            <a:r>
              <a:rPr lang="zh-CN" altLang="en-US" dirty="0" smtClean="0">
                <a:latin typeface="Times New Roman" panose="02020603050405020304" pitchFamily="18" charset="0"/>
              </a:rPr>
              <a:t>硬</a:t>
            </a:r>
            <a:r>
              <a:rPr lang="zh-CN" altLang="en-US" dirty="0">
                <a:latin typeface="Times New Roman" panose="02020603050405020304" pitchFamily="18" charset="0"/>
              </a:rPr>
              <a:t>链接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4B98E51-7E26-499C-90D8-B5D0F59C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lab4_1 </a:t>
            </a:r>
            <a:r>
              <a:rPr lang="zh-CN" altLang="en-US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文件操作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415161" y="613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140232" y="613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7" y="1793630"/>
            <a:ext cx="4662466" cy="37059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27" y="1242717"/>
            <a:ext cx="6013071" cy="48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8E51-7E26-499C-90D8-B5D0F59C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lab4_1 </a:t>
            </a:r>
            <a:r>
              <a:rPr lang="zh-CN" altLang="en-US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文件操作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9C1F4-6548-481D-899A-9DF90EB6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PKE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操作系统内核中完善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RFS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文件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的操作，使得它能够正确处理用户进程的打开、创建、读写文件请求。。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修改</a:t>
            </a:r>
            <a:r>
              <a:rPr lang="en-US" altLang="zh-CN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kernel/</a:t>
            </a:r>
            <a:r>
              <a:rPr lang="en-US" altLang="zh-CN" b="0" i="0" dirty="0" err="1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rfs.c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文件中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的</a:t>
            </a:r>
            <a:r>
              <a:rPr lang="en-US" altLang="zh-CN" dirty="0" err="1">
                <a:solidFill>
                  <a:srgbClr val="40485B"/>
                </a:solidFill>
                <a:latin typeface="Times New Roman" panose="02020603050405020304" pitchFamily="18" charset="0"/>
              </a:rPr>
              <a:t>rfs_create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()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函数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。填写</a:t>
            </a:r>
            <a:r>
              <a:rPr lang="en-US" altLang="zh-CN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disk </a:t>
            </a:r>
            <a:r>
              <a:rPr lang="en-US" altLang="zh-CN" b="0" i="0" dirty="0" err="1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inode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完成</a:t>
            </a:r>
            <a:r>
              <a:rPr lang="en-US" altLang="zh-CN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RFS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文件的创建过程。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4B98E51-7E26-499C-90D8-B5D0F59C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lab4_2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目录文件</a:t>
            </a:r>
            <a:endParaRPr lang="en-US" altLang="zh-CN" b="1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415161" y="613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140232" y="613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5" y="1652953"/>
            <a:ext cx="4748991" cy="34861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79" y="1181776"/>
            <a:ext cx="5548217" cy="44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8E51-7E26-499C-90D8-B5D0F59C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lab4_2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目录文件</a:t>
            </a:r>
            <a:endParaRPr lang="en-US" altLang="zh-CN" b="1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9C1F4-6548-481D-899A-9DF90EB6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PKE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操作系统内核中完善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RFS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目录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文件的访问操作，使得它能够正确处理用户进程的打开、读取目录文件请求。。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完善</a:t>
            </a:r>
            <a:r>
              <a:rPr lang="en-US" altLang="zh-CN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kernel/</a:t>
            </a:r>
            <a:r>
              <a:rPr lang="en-US" altLang="zh-CN" dirty="0" err="1" smtClean="0">
                <a:solidFill>
                  <a:srgbClr val="40485B"/>
                </a:solidFill>
                <a:latin typeface="Times New Roman" panose="02020603050405020304" pitchFamily="18" charset="0"/>
              </a:rPr>
              <a:t>rfs.c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中的</a:t>
            </a:r>
            <a:r>
              <a:rPr lang="en-US" altLang="zh-CN" dirty="0" err="1">
                <a:solidFill>
                  <a:srgbClr val="40485B"/>
                </a:solidFill>
                <a:latin typeface="Times New Roman" panose="02020603050405020304" pitchFamily="18" charset="0"/>
              </a:rPr>
              <a:t>rfs_readdir</a:t>
            </a:r>
            <a:r>
              <a:rPr lang="en-US" altLang="zh-CN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 ()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函数，使得该函数能够正确返回</a:t>
            </a:r>
            <a:r>
              <a:rPr lang="en-US" altLang="zh-CN" b="0" i="0" dirty="0" err="1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dir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结构（应用态的</a:t>
            </a:r>
            <a:r>
              <a:rPr lang="en-US" altLang="zh-CN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ls</a:t>
            </a:r>
            <a:r>
              <a:rPr lang="zh-CN" altLang="en-US" b="0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能够把目录项都列出来）。</a:t>
            </a:r>
            <a:endParaRPr lang="zh-CN" altLang="en-US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4B98E51-7E26-499C-90D8-B5D0F59C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lab4_3 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硬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链接</a:t>
            </a:r>
            <a:endParaRPr lang="zh-CN" altLang="en-US" b="1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2BD0A-02D9-4041-8101-959C8384D60B}"/>
              </a:ext>
            </a:extLst>
          </p:cNvPr>
          <p:cNvSpPr txBox="1"/>
          <p:nvPr/>
        </p:nvSpPr>
        <p:spPr>
          <a:xfrm>
            <a:off x="2415161" y="613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0B78AB-950A-45F5-98AB-3990EC8E145E}"/>
              </a:ext>
            </a:extLst>
          </p:cNvPr>
          <p:cNvSpPr txBox="1"/>
          <p:nvPr/>
        </p:nvSpPr>
        <p:spPr>
          <a:xfrm>
            <a:off x="8140232" y="613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1" y="1626577"/>
            <a:ext cx="5599499" cy="41587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824404"/>
            <a:ext cx="5228605" cy="39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8E51-7E26-499C-90D8-B5D0F59C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lab4_3 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硬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链接</a:t>
            </a:r>
            <a:endParaRPr lang="zh-CN" altLang="en-US" b="1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9C1F4-6548-481D-899A-9DF90EB6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实验内容：</a:t>
            </a:r>
            <a:endParaRPr lang="en-US" altLang="zh-CN" sz="3200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PKE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操作系统内核中完善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RFS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文件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的访问操作，使得它能够正确处理用户进程的创建、删除硬链接的请求。。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完善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kernel/</a:t>
            </a:r>
            <a:r>
              <a:rPr lang="en-US" altLang="zh-CN" dirty="0" err="1">
                <a:solidFill>
                  <a:srgbClr val="40485B"/>
                </a:solidFill>
                <a:latin typeface="Times New Roman" panose="02020603050405020304" pitchFamily="18" charset="0"/>
              </a:rPr>
              <a:t>rfs.c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 err="1" smtClean="0">
                <a:solidFill>
                  <a:srgbClr val="40485B"/>
                </a:solidFill>
                <a:latin typeface="Times New Roman" panose="02020603050405020304" pitchFamily="18" charset="0"/>
              </a:rPr>
              <a:t>rfs_link</a:t>
            </a:r>
            <a:r>
              <a:rPr lang="en-US" altLang="zh-CN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()</a:t>
            </a:r>
            <a:r>
              <a:rPr lang="zh-CN" altLang="en-US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函数，使其能够完成硬链接过程。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569A-765D-49D2-B22D-E893CE4F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目录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26242-E069-4BEE-9029-022C0081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实验</a:t>
            </a:r>
            <a:r>
              <a:rPr lang="en-US" altLang="zh-CN" b="0" i="0" u="none" strike="noStrik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b="0" i="0" u="none" strike="noStrik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的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基础知识</a:t>
            </a:r>
            <a:endParaRPr lang="zh-CN" alt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</a:rPr>
              <a:t>PKE</a:t>
            </a:r>
            <a:r>
              <a:rPr lang="zh-CN" altLang="en-US" dirty="0">
                <a:latin typeface="Times New Roman" panose="02020603050405020304" pitchFamily="18" charset="0"/>
              </a:rPr>
              <a:t>文件系统架构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/>
            <a:r>
              <a:rPr lang="zh-CN" altLang="en-US" dirty="0">
                <a:latin typeface="Times New Roman" panose="02020603050405020304" pitchFamily="18" charset="0"/>
              </a:rPr>
              <a:t>文件系统提供的接口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742950" lvl="1" indent="-285750"/>
            <a:r>
              <a:rPr lang="zh-CN" altLang="en-US" dirty="0">
                <a:latin typeface="Times New Roman" panose="02020603050405020304" pitchFamily="18" charset="0"/>
              </a:rPr>
              <a:t>虚拟</a:t>
            </a:r>
            <a:r>
              <a:rPr lang="zh-CN" altLang="en-US" dirty="0" smtClean="0">
                <a:latin typeface="Times New Roman" panose="02020603050405020304" pitchFamily="18" charset="0"/>
              </a:rPr>
              <a:t>文件系统</a:t>
            </a:r>
            <a:r>
              <a:rPr lang="en-US" altLang="zh-CN" dirty="0" smtClean="0">
                <a:latin typeface="Times New Roman" panose="02020603050405020304" pitchFamily="18" charset="0"/>
              </a:rPr>
              <a:t>VFS</a:t>
            </a:r>
          </a:p>
          <a:p>
            <a:pPr marL="742950" lvl="1" indent="-285750"/>
            <a:r>
              <a:rPr lang="en-US" altLang="zh-CN" dirty="0">
                <a:latin typeface="Times New Roman" panose="02020603050405020304" pitchFamily="18" charset="0"/>
              </a:rPr>
              <a:t>RFS</a:t>
            </a:r>
            <a:r>
              <a:rPr lang="zh-CN" altLang="en-US" dirty="0" smtClean="0">
                <a:latin typeface="Times New Roman" panose="02020603050405020304" pitchFamily="18" charset="0"/>
              </a:rPr>
              <a:t>文件系统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 smtClean="0">
                <a:effectLst/>
                <a:latin typeface="Times New Roman" panose="02020603050405020304" pitchFamily="18" charset="0"/>
              </a:rPr>
              <a:t>实验内容</a:t>
            </a:r>
            <a:endParaRPr lang="en-US" altLang="zh-CN" b="0" i="0" u="none" strike="noStrike" dirty="0" smtClean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lab4_1 </a:t>
            </a:r>
            <a:r>
              <a:rPr lang="zh-CN" altLang="en-US" dirty="0" smtClean="0">
                <a:latin typeface="Times New Roman" panose="02020603050405020304" pitchFamily="18" charset="0"/>
              </a:rPr>
              <a:t>文件</a:t>
            </a:r>
            <a:r>
              <a:rPr lang="zh-CN" altLang="en-US" dirty="0">
                <a:latin typeface="Times New Roman" panose="02020603050405020304" pitchFamily="18" charset="0"/>
              </a:rPr>
              <a:t>操作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lab4_2 </a:t>
            </a:r>
            <a:r>
              <a:rPr lang="zh-CN" altLang="en-US" dirty="0" smtClean="0">
                <a:latin typeface="Times New Roman" panose="02020603050405020304" pitchFamily="18" charset="0"/>
              </a:rPr>
              <a:t>目录文件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b="0" i="0" u="none" strike="noStrike" dirty="0" smtClean="0">
                <a:effectLst/>
                <a:latin typeface="Times New Roman" panose="02020603050405020304" pitchFamily="18" charset="0"/>
              </a:rPr>
              <a:t>lab4_3 </a:t>
            </a:r>
            <a:r>
              <a:rPr lang="zh-CN" altLang="en-US" dirty="0" smtClean="0">
                <a:latin typeface="Times New Roman" panose="02020603050405020304" pitchFamily="18" charset="0"/>
              </a:rPr>
              <a:t>硬</a:t>
            </a:r>
            <a:r>
              <a:rPr lang="zh-CN" altLang="en-US" dirty="0">
                <a:latin typeface="Times New Roman" panose="02020603050405020304" pitchFamily="18" charset="0"/>
              </a:rPr>
              <a:t>链接</a:t>
            </a:r>
            <a:endParaRPr lang="zh-CN" altLang="en-US" b="0" i="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755FA-3579-4339-9448-D57AFC2A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实验</a:t>
            </a:r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的</a:t>
            </a: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基础知识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18469-7E55-48D6-A802-D8B34CAC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0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 lab4</a:t>
            </a:r>
            <a:r>
              <a:rPr lang="zh-CN" altLang="en-US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的设计目标：为</a:t>
            </a:r>
            <a:r>
              <a:rPr lang="en-US" altLang="zh-CN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PKE</a:t>
            </a:r>
            <a:r>
              <a:rPr lang="zh-CN" altLang="en-US" b="1" i="0" dirty="0" smtClean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添加文件系统支持</a:t>
            </a:r>
            <a:endParaRPr lang="en-US" altLang="zh-CN" b="1" i="0" dirty="0" smtClean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PKE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的文件系统应该：</a:t>
            </a:r>
            <a:endParaRPr lang="en-US" altLang="zh-CN" b="1" dirty="0" smtClean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    1. 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为进程提供合适的接口；</a:t>
            </a:r>
            <a:endParaRPr lang="en-US" altLang="zh-CN" b="1" dirty="0" smtClean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    2. 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支持</a:t>
            </a: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VFS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以同时实现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host fs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文件和定制文件系统的访问；</a:t>
            </a:r>
            <a:endParaRPr lang="en-US" altLang="zh-CN" b="1" dirty="0" smtClean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    3. 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提供</a:t>
            </a: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RFS(</a:t>
            </a:r>
            <a:r>
              <a:rPr lang="en-US" altLang="zh-CN" b="1" dirty="0" err="1" smtClean="0">
                <a:solidFill>
                  <a:srgbClr val="40485B"/>
                </a:solidFill>
                <a:latin typeface="Times New Roman" panose="02020603050405020304" pitchFamily="18" charset="0"/>
              </a:rPr>
              <a:t>ramdisk</a:t>
            </a: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 file system)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作为实验平台；</a:t>
            </a:r>
            <a:endParaRPr lang="en-US" altLang="zh-CN" b="1" dirty="0" smtClean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PKE lab4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特点：</a:t>
            </a:r>
            <a:endParaRPr lang="en-US" altLang="zh-CN" b="1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代码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量偏大（新增</a:t>
            </a: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1700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），因为文件系统是</a:t>
            </a: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OS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最复杂的部分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40485B"/>
                </a:solidFill>
                <a:latin typeface="Times New Roman" panose="02020603050405020304" pitchFamily="18" charset="0"/>
              </a:rPr>
              <a:t>代码理解阅读需花费较长时间（所以作为课设内容）</a:t>
            </a:r>
            <a:endParaRPr lang="en-US" altLang="zh-CN" b="1" dirty="0">
              <a:solidFill>
                <a:srgbClr val="40485B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091B71-73EF-4CE4-A9CE-41158F98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D71C73-B40B-4B5F-BC9A-5954F7A7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文件系统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026" name="Picture 2" descr="1660396457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16" y="1916113"/>
            <a:ext cx="56388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83419" cy="4351338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应用既可以访问</a:t>
            </a:r>
            <a:r>
              <a:rPr lang="en-US" altLang="zh-CN" dirty="0" err="1" smtClean="0"/>
              <a:t>hostfs</a:t>
            </a:r>
            <a:r>
              <a:rPr lang="zh-CN" altLang="en-US" dirty="0" smtClean="0"/>
              <a:t>，又可以访问</a:t>
            </a:r>
            <a:r>
              <a:rPr lang="en-US" altLang="zh-CN" dirty="0" smtClean="0"/>
              <a:t>RFS</a:t>
            </a:r>
          </a:p>
          <a:p>
            <a:pPr lvl="1"/>
            <a:r>
              <a:rPr lang="zh-CN" altLang="en-US" dirty="0" smtClean="0"/>
              <a:t>对多个文件系统的访问通过虚拟文件系统进行统一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接近真实场景</a:t>
            </a:r>
            <a:endParaRPr lang="zh-CN" altLang="en-US" dirty="0"/>
          </a:p>
        </p:txBody>
      </p:sp>
      <p:pic>
        <p:nvPicPr>
          <p:cNvPr id="1028" name="Picture 4" descr="16603964575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70" y="4643193"/>
            <a:ext cx="36671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文件系统的进程接口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762" cy="4351338"/>
          </a:xfrm>
        </p:spPr>
        <p:txBody>
          <a:bodyPr/>
          <a:lstStyle/>
          <a:p>
            <a:r>
              <a:rPr lang="zh-CN" altLang="en-US" dirty="0" smtClean="0"/>
              <a:t>提供一组用户态函数调用</a:t>
            </a:r>
            <a:endParaRPr lang="en-US" altLang="zh-CN" dirty="0" smtClean="0"/>
          </a:p>
          <a:p>
            <a:r>
              <a:rPr lang="en-US" altLang="zh-CN" dirty="0" smtClean="0"/>
              <a:t>OS</a:t>
            </a:r>
            <a:r>
              <a:rPr lang="zh-CN" altLang="en-US" dirty="0" smtClean="0"/>
              <a:t>的系统调用通过</a:t>
            </a:r>
            <a:r>
              <a:rPr lang="en-US" altLang="zh-CN" dirty="0" smtClean="0"/>
              <a:t>VFS</a:t>
            </a:r>
            <a:r>
              <a:rPr lang="zh-CN" altLang="en-US" dirty="0" smtClean="0"/>
              <a:t>层实现</a:t>
            </a:r>
            <a:endParaRPr lang="en-US" altLang="zh-CN" dirty="0" smtClean="0"/>
          </a:p>
          <a:p>
            <a:r>
              <a:rPr lang="en-US" altLang="zh-CN" dirty="0" smtClean="0"/>
              <a:t>VFS</a:t>
            </a:r>
            <a:r>
              <a:rPr lang="zh-CN" altLang="en-US" dirty="0" smtClean="0"/>
              <a:t>根据目录位置进行判断，调用具体文件系统的实现完成所需动作</a:t>
            </a:r>
            <a:endParaRPr lang="zh-CN" altLang="en-US" dirty="0"/>
          </a:p>
        </p:txBody>
      </p:sp>
      <p:pic>
        <p:nvPicPr>
          <p:cNvPr id="2050" name="Picture 2" descr="1660396457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84" y="1767620"/>
            <a:ext cx="5898305" cy="44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VFS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VFS</a:t>
            </a:r>
            <a:r>
              <a:rPr lang="zh-CN" altLang="en-US" dirty="0" smtClean="0"/>
              <a:t>的本质是在内存中建立了一套整个文件系统的镜像</a:t>
            </a:r>
            <a:endParaRPr lang="en-US" altLang="zh-CN" dirty="0" smtClean="0"/>
          </a:p>
          <a:p>
            <a:r>
              <a:rPr lang="zh-CN" altLang="en-US" dirty="0" smtClean="0"/>
              <a:t>构造</a:t>
            </a:r>
            <a:r>
              <a:rPr lang="en-US" altLang="zh-CN" dirty="0" smtClean="0"/>
              <a:t>VFS</a:t>
            </a:r>
            <a:r>
              <a:rPr lang="zh-CN" altLang="en-US" dirty="0" smtClean="0"/>
              <a:t>的基础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vinode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节点的抽象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dentry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directory entry</a:t>
            </a:r>
            <a:r>
              <a:rPr lang="zh-CN" altLang="en-US" dirty="0" smtClean="0"/>
              <a:t>，目录在</a:t>
            </a:r>
            <a:r>
              <a:rPr lang="en-US" altLang="zh-CN" dirty="0" smtClean="0"/>
              <a:t>VFS</a:t>
            </a:r>
            <a:r>
              <a:rPr lang="zh-CN" altLang="en-US" dirty="0" smtClean="0"/>
              <a:t>层的抽象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super_block</a:t>
            </a:r>
            <a:r>
              <a:rPr lang="zh-CN" altLang="en-US" dirty="0" smtClean="0"/>
              <a:t>：文件系统相关的信息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</a:t>
            </a:r>
            <a:r>
              <a:rPr lang="zh-CN" altLang="en-US" dirty="0" smtClean="0"/>
              <a:t>：文件在</a:t>
            </a:r>
            <a:r>
              <a:rPr lang="en-US" altLang="zh-CN" dirty="0" smtClean="0"/>
              <a:t>VFS</a:t>
            </a:r>
            <a:r>
              <a:rPr lang="zh-CN" altLang="en-US" dirty="0" smtClean="0"/>
              <a:t>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VFS</a:t>
            </a:r>
            <a:r>
              <a:rPr lang="zh-CN" altLang="en-US" dirty="0"/>
              <a:t>层的目录组织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0830" y="1447555"/>
            <a:ext cx="4964723" cy="1058252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dir1/file1</a:t>
            </a:r>
          </a:p>
          <a:p>
            <a:r>
              <a:rPr lang="en-US" altLang="zh-CN" dirty="0"/>
              <a:t>/RAMDISK0/dir2/file2</a:t>
            </a:r>
            <a:endParaRPr lang="zh-CN" altLang="en-US" dirty="0"/>
          </a:p>
        </p:txBody>
      </p:sp>
      <p:pic>
        <p:nvPicPr>
          <p:cNvPr id="3074" name="Picture 2" descr="1660396457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320" y="2572971"/>
            <a:ext cx="6117107" cy="363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22433" y="1943100"/>
            <a:ext cx="4964723" cy="445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根目录只有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跨具体文件系统的存在</a:t>
            </a:r>
            <a:endParaRPr lang="en-US" altLang="zh-CN" dirty="0"/>
          </a:p>
          <a:p>
            <a:r>
              <a:rPr lang="zh-CN" altLang="en-US" dirty="0" smtClean="0"/>
              <a:t>一切（包括文件）皆</a:t>
            </a:r>
            <a:r>
              <a:rPr lang="en-US" altLang="zh-CN" dirty="0" err="1" smtClean="0"/>
              <a:t>dentry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hash cache</a:t>
            </a:r>
            <a:r>
              <a:rPr lang="zh-CN" altLang="en-US" dirty="0" smtClean="0"/>
              <a:t>做</a:t>
            </a:r>
            <a:r>
              <a:rPr lang="en-US" altLang="zh-CN" dirty="0" err="1" smtClean="0"/>
              <a:t>dentry</a:t>
            </a:r>
            <a:r>
              <a:rPr lang="zh-CN" altLang="en-US" dirty="0" smtClean="0"/>
              <a:t>的缓存（提供缓存查找函数）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8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RFS</a:t>
            </a:r>
            <a:r>
              <a:rPr lang="zh-CN" altLang="en-US" dirty="0" smtClean="0"/>
              <a:t>（设计思想）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分配一段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Disk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 disk block=4096 bytes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索引（直接索引）文件系统</a:t>
            </a:r>
            <a:endParaRPr lang="en-US" altLang="zh-CN" dirty="0" smtClean="0"/>
          </a:p>
          <a:p>
            <a:r>
              <a:rPr lang="zh-CN" altLang="en-US" dirty="0" smtClean="0"/>
              <a:t>采用位图法管理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01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RFS</a:t>
            </a:r>
            <a:r>
              <a:rPr lang="zh-CN" altLang="en-US" dirty="0" smtClean="0"/>
              <a:t>的基础构成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superblock</a:t>
            </a:r>
            <a:r>
              <a:rPr lang="zh-CN" altLang="en-US" dirty="0" smtClean="0"/>
              <a:t>：</a:t>
            </a:r>
            <a:r>
              <a:rPr lang="zh-CN" altLang="en-US" dirty="0"/>
              <a:t>超级块。包含的是文件系统的重要信息，比如</a:t>
            </a:r>
            <a:r>
              <a:rPr lang="en-US" altLang="zh-CN" dirty="0"/>
              <a:t>disk 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总个数、块总个数、数据块总个数等等</a:t>
            </a:r>
            <a:endParaRPr lang="en-US" altLang="zh-CN" dirty="0" smtClean="0"/>
          </a:p>
          <a:p>
            <a:r>
              <a:rPr lang="en-US" altLang="zh-CN" dirty="0" err="1" smtClean="0"/>
              <a:t>dinode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disk 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，“课本上”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I</a:t>
            </a:r>
            <a:r>
              <a:rPr lang="zh-CN" altLang="en-US" dirty="0" smtClean="0"/>
              <a:t>节点”。</a:t>
            </a:r>
            <a:r>
              <a:rPr lang="zh-CN" altLang="en-US" dirty="0" smtClean="0"/>
              <a:t>包含（直接）索引表</a:t>
            </a:r>
            <a:endParaRPr lang="en-US" altLang="zh-CN" dirty="0" smtClean="0"/>
          </a:p>
          <a:p>
            <a:r>
              <a:rPr lang="en-US" altLang="zh-CN" dirty="0" smtClean="0"/>
              <a:t>bitmap</a:t>
            </a:r>
            <a:r>
              <a:rPr lang="zh-CN" altLang="en-US" dirty="0" smtClean="0"/>
              <a:t>： 简单位图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8" y="3323026"/>
            <a:ext cx="7091024" cy="28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633</Words>
  <Application>Microsoft Office PowerPoint</Application>
  <PresentationFormat>宽屏</PresentationFormat>
  <Paragraphs>89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基于RISC-V代理内核的操作系统课程实验与课程设计</vt:lpstr>
      <vt:lpstr>目录</vt:lpstr>
      <vt:lpstr>实验4的基础知识</vt:lpstr>
      <vt:lpstr>PKE文件系统架构</vt:lpstr>
      <vt:lpstr>文件系统的进程接口</vt:lpstr>
      <vt:lpstr>VFS的实现</vt:lpstr>
      <vt:lpstr>VFS层的目录组织</vt:lpstr>
      <vt:lpstr>关于RFS（设计思想）</vt:lpstr>
      <vt:lpstr>RFS的基础构成</vt:lpstr>
      <vt:lpstr>RFS的目录文件</vt:lpstr>
      <vt:lpstr>RFS中的硬链接</vt:lpstr>
      <vt:lpstr>目录</vt:lpstr>
      <vt:lpstr>lab4_1 文件操作</vt:lpstr>
      <vt:lpstr>lab4_1 文件操作</vt:lpstr>
      <vt:lpstr>lab4_2目录文件</vt:lpstr>
      <vt:lpstr>lab4_2目录文件</vt:lpstr>
      <vt:lpstr>lab4_3 硬链接</vt:lpstr>
      <vt:lpstr>lab4_3 硬链接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第五章．实验3：进程管理 </dc:title>
  <dc:creator>huo zhenfei</dc:creator>
  <cp:lastModifiedBy>Zhiyuan</cp:lastModifiedBy>
  <cp:revision>155</cp:revision>
  <dcterms:created xsi:type="dcterms:W3CDTF">2022-05-24T05:11:13Z</dcterms:created>
  <dcterms:modified xsi:type="dcterms:W3CDTF">2023-02-19T03:24:33Z</dcterms:modified>
</cp:coreProperties>
</file>