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71" r:id="rId14"/>
    <p:sldId id="266" r:id="rId15"/>
    <p:sldId id="272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5111-2FA7-4F34-A731-DC04792A4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699091-EEDD-4171-8FC0-DF59B9EBC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40076-6B61-4402-A66E-5B1CFD87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D1939-4005-4B8D-AB02-CDAC1FD1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48A5A-2679-40AB-854A-5EDF8827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7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00D5-6C48-487B-823B-9CC368FB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DBD58-1196-4258-8CCD-964D2171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C4D83-7FB4-4D76-B478-8D47C241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E1819-0513-4590-A2AF-E0DAC28E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8BA3D-2C04-4A95-A8A0-3B70AB9C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E4E669-4478-405C-BE35-98182392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6EB15-8007-473F-816E-AD9F03B12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DE1B4-FC98-4D79-8EEF-C199B663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83935-6A37-4B8C-83F4-3A58B7C4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DA8FA-C061-486C-8A9A-C8DCF22C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4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B0C6E-6D72-475A-8689-D019EE69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7419D-0A60-4E41-B2CD-CDFD71F4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88DF6-744D-4A46-8F00-6D775F32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2C3E7-A576-49A0-BBAE-256CADC2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DBE97-9B5B-48BB-809A-A291A6E3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718E8-59F3-4949-9846-2B7B8F40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9FC22-B0DF-4927-AE32-C41AF7E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81190-E068-441E-8D95-98EB57F5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16A53-2827-4012-9606-722FF553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6DB1A-4902-4135-AAE6-A6822D4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1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CA5CE-5715-4CC7-816B-2B74E08C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304C8-4AEC-431F-B039-76A4E5297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A929A-EFDC-4002-80B5-95F4F7B16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37D5E1-A7B5-4722-B583-86C9330A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B0978-6AF9-46D6-97D5-55772D9F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6B034-C828-4A8E-897D-47446EF3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337EC-FEEB-4284-9FA4-47005ECF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C97EF-5364-4E78-A2BB-FC2314A64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90F9D-3B80-429B-90F4-1984F6A1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84916B-DD81-41DC-92DB-6D9661A6B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14A79C-F434-4057-A7E6-2A53BCE7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50A14D-77FA-4F04-80D0-8788CD1B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68EAA9-50D1-4608-9E19-EC5A49BF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94DF4-882A-4C1F-8E0D-EFD93F38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5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F46E1-E40A-429D-B0F8-F5FF286A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7F371D-9208-4825-B922-00849DD3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EB75A7-222B-4BCF-A0EE-DCAD4933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FA19A5-1CC2-43BC-91BE-48A8BE5F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05E19-2454-4AF1-AF75-3D727DB2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46ED50-AC66-49D8-827B-1402AE9B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07B180-CD4D-48FD-BDF0-2FF47A59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7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BB90-8C76-4802-835B-897D43BE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91597-90B4-4592-BBE4-0361DF70C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E8E3B-0AA6-41A7-BDB1-8823ED5B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D5B3F-81B7-457C-93F1-ADDD7B17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98997-B05C-4A69-9B52-25DF03A7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7AD2B-9CF6-4F43-BC1B-B677783C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4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32BDD-D867-4DD0-9884-F567AF58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F084EF-E6B0-45B6-A5D9-7BE0CCD96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67D49-A588-4780-9F31-C6D8B54B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80EA32-C5E9-454A-A3CD-FC933B65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40808-C48B-4DAD-91F0-4723C1A0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BCCBD-D70D-4C2E-B2A4-8AEF6D7B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B4FA08-0F63-4A18-913E-3B418B12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4EFA1-4ADE-4332-82C9-6E6B0367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E0B6D-123D-49AE-A814-A3B4C659C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0814-F117-4D39-9220-BFBCAD59CBF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FC0C8-9A27-4778-9D6A-13FD020FB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7BA-5A91-4425-BC8C-44229D73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A288-B006-4FF3-9F9B-A2E72ECB5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58159C-2289-4BBC-BC80-69AABCFDD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7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基于</a:t>
            </a:r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RISC-V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代理内核的操作系统课程实验与课程设计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590B9CE-957B-4C83-A862-D817E5A3D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508"/>
            <a:ext cx="9144000" cy="1036782"/>
          </a:xfrm>
        </p:spPr>
        <p:txBody>
          <a:bodyPr/>
          <a:lstStyle/>
          <a:p>
            <a:pPr algn="r"/>
            <a:r>
              <a:rPr lang="zh-CN" altLang="en-US" dirty="0"/>
              <a:t>第四章．实验</a:t>
            </a:r>
            <a:r>
              <a:rPr lang="en-US" altLang="zh-CN" dirty="0"/>
              <a:t>2</a:t>
            </a:r>
            <a:r>
              <a:rPr lang="zh-CN" altLang="en-US" dirty="0"/>
              <a:t>：内存管理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4" y="0"/>
            <a:ext cx="1662545" cy="1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48CA9-61E7-4B9C-84F5-74DCE1C6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3BCE0-898D-4277-8CAE-6A2F7F3E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519625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实验</a:t>
            </a:r>
            <a:r>
              <a:rPr lang="en-US" altLang="zh-CN" b="0" i="0" u="none" strike="noStrike" dirty="0"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的基础知识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Sv39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虚地址管理</a:t>
            </a: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方案回顾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物理内存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布局与规划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PKE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操作系统和应用进程的逻辑地址空间结构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与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页表操作相关的重要函数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实验内容</a:t>
            </a:r>
            <a:endParaRPr lang="en-US" altLang="zh-CN" b="0" i="0" u="none" strike="noStrike" dirty="0" smtClean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lab2_1 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虚实地址转换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lab2_2 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简单内存分配和回收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lab2_3 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缺页异常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1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lab2_1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虚实地址转换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49" y="2161503"/>
            <a:ext cx="5553598" cy="26659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5" y="2077791"/>
            <a:ext cx="5480662" cy="2691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B42BD0A-02D9-4041-8101-959C8384D60B}"/>
              </a:ext>
            </a:extLst>
          </p:cNvPr>
          <p:cNvSpPr txBox="1"/>
          <p:nvPr/>
        </p:nvSpPr>
        <p:spPr>
          <a:xfrm>
            <a:off x="2428040" y="549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0B78AB-950A-45F5-98AB-3990EC8E145E}"/>
              </a:ext>
            </a:extLst>
          </p:cNvPr>
          <p:cNvSpPr txBox="1"/>
          <p:nvPr/>
        </p:nvSpPr>
        <p:spPr>
          <a:xfrm>
            <a:off x="8144525" y="549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</p:spTree>
    <p:extLst>
      <p:ext uri="{BB962C8B-B14F-4D97-AF65-F5344CB8AC3E}">
        <p14:creationId xmlns:p14="http://schemas.microsoft.com/office/powerpoint/2010/main" val="368857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lab2_1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虚实地址转换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4FBA7-FDE1-41A6-B622-8436D860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40485B"/>
                </a:solidFill>
                <a:latin typeface="Times New Roman" panose="02020603050405020304" pitchFamily="18" charset="0"/>
              </a:rPr>
              <a:t>实验内容：</a:t>
            </a:r>
            <a:endParaRPr lang="en-US" altLang="zh-CN" sz="3200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开启</a:t>
            </a:r>
            <a:r>
              <a:rPr lang="en-US" altLang="zh-CN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Sv39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页式地址管理，将应用（</a:t>
            </a:r>
            <a:r>
              <a:rPr lang="en-US" altLang="zh-CN" dirty="0" err="1" smtClean="0">
                <a:solidFill>
                  <a:srgbClr val="40485B"/>
                </a:solidFill>
                <a:latin typeface="Times New Roman" panose="02020603050405020304" pitchFamily="18" charset="0"/>
              </a:rPr>
              <a:t>app_helloworld_no_lds.c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，链接时未指定逻辑地址）投入正常运行。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实现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user_va_to_pa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函数，完成给定逻辑地址到物理地址的转换，最终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使得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hello world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程序获得正确输出。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5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lab2_2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简单内存分配和回收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02" y="1562637"/>
            <a:ext cx="4361414" cy="40353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97" y="2288299"/>
            <a:ext cx="5598017" cy="27939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42BD0A-02D9-4041-8101-959C8384D60B}"/>
              </a:ext>
            </a:extLst>
          </p:cNvPr>
          <p:cNvSpPr txBox="1"/>
          <p:nvPr/>
        </p:nvSpPr>
        <p:spPr>
          <a:xfrm>
            <a:off x="2428040" y="57919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0B78AB-950A-45F5-98AB-3990EC8E145E}"/>
              </a:ext>
            </a:extLst>
          </p:cNvPr>
          <p:cNvSpPr txBox="1"/>
          <p:nvPr/>
        </p:nvSpPr>
        <p:spPr>
          <a:xfrm>
            <a:off x="8054373" y="5358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</p:spTree>
    <p:extLst>
      <p:ext uri="{BB962C8B-B14F-4D97-AF65-F5344CB8AC3E}">
        <p14:creationId xmlns:p14="http://schemas.microsoft.com/office/powerpoint/2010/main" val="113578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lab2_2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简单内存分配和回收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4FBA7-FDE1-41A6-B622-8436D860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  <a:endParaRPr lang="en-US" altLang="zh-CN" sz="32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这里，新定义了两个用户态函数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naive_malloc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和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naive_free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，它们最终会转换成系统调用，完成内存的分配和回收操作。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需要完成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naive_free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对应的功能，获得预期的输出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0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lab2_3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缺页异常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" y="1533012"/>
            <a:ext cx="5200688" cy="41136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09" y="1953296"/>
            <a:ext cx="5780478" cy="31825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42BD0A-02D9-4041-8101-959C8384D60B}"/>
              </a:ext>
            </a:extLst>
          </p:cNvPr>
          <p:cNvSpPr txBox="1"/>
          <p:nvPr/>
        </p:nvSpPr>
        <p:spPr>
          <a:xfrm>
            <a:off x="2428040" y="57919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0B78AB-950A-45F5-98AB-3990EC8E145E}"/>
              </a:ext>
            </a:extLst>
          </p:cNvPr>
          <p:cNvSpPr txBox="1"/>
          <p:nvPr/>
        </p:nvSpPr>
        <p:spPr>
          <a:xfrm>
            <a:off x="8054373" y="5358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</p:spTree>
    <p:extLst>
      <p:ext uri="{BB962C8B-B14F-4D97-AF65-F5344CB8AC3E}">
        <p14:creationId xmlns:p14="http://schemas.microsoft.com/office/powerpoint/2010/main" val="24305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lab2_3 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缺页异常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4FBA7-FDE1-41A6-B622-8436D860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  <a:endParaRPr lang="en-US" altLang="zh-CN" sz="32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应用程序执行时，由于采用递归函数求等差数列的和，递归层数过多，使得用户态栈溢出。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本实验中，我们处理的是缺页异常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首先，判断我们处理的确实是缺页异常；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判断发生缺页的是不是用户栈空间，如果是则分配一个物理页空间，最后将该空间通过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vm_map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粘”到用户栈上以扩充用户栈空间。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48CA9-61E7-4B9C-84F5-74DCE1C6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3BCE0-898D-4277-8CAE-6A2F7F3E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519625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实验</a:t>
            </a:r>
            <a:r>
              <a:rPr lang="en-US" altLang="zh-CN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的基础知识</a:t>
            </a:r>
            <a:endParaRPr lang="zh-CN" alt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Sv39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虚地址管理</a:t>
            </a: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方案回顾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物理内存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布局与规划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PKE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操作系统和应用进程的逻辑地址空间结构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与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页表操作相关的重要函数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实验内容</a:t>
            </a:r>
            <a:endParaRPr lang="en-US" altLang="zh-CN" b="0" i="0" u="none" strike="noStrike" dirty="0" smtClean="0"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lab2_1 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虚实地址转换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lab2_2 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简单内存分配和回收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lab2_3 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缺页异常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99949-AAC1-42FA-8E16-3486C481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的基础知识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143CE-0875-4905-91F3-F5D0109C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Sv39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虚地址管理方案回顾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97514667-D593-4C82-8867-FBD735A8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77" y="2346535"/>
            <a:ext cx="8815599" cy="11633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88DD7D-CE75-4171-91AF-23A9B1388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63157"/>
            <a:ext cx="10649526" cy="14033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0260AA2-DBB6-406E-9AF3-0FB3C8C66F1C}"/>
              </a:ext>
            </a:extLst>
          </p:cNvPr>
          <p:cNvSpPr txBox="1"/>
          <p:nvPr/>
        </p:nvSpPr>
        <p:spPr>
          <a:xfrm>
            <a:off x="2731477" y="37729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Sv39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中逻辑地址的结构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440946-E184-4A0A-ADD4-F670C84D8D4A}"/>
              </a:ext>
            </a:extLst>
          </p:cNvPr>
          <p:cNvSpPr txBox="1"/>
          <p:nvPr/>
        </p:nvSpPr>
        <p:spPr>
          <a:xfrm>
            <a:off x="2907144" y="62380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Sv39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中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PDE/PTE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格式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3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F98A-4B27-499B-A735-086B7302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Sv39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虚地址管理</a:t>
            </a:r>
            <a:r>
              <a:rPr lang="zh-CN" altLang="en-US" sz="4000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方案回顾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34ED10-80CC-4EF6-861A-758C60D8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367"/>
            <a:ext cx="9884149" cy="45027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123CAE-781F-45DA-A86E-D91BEAEBBEDE}"/>
              </a:ext>
            </a:extLst>
          </p:cNvPr>
          <p:cNvSpPr txBox="1"/>
          <p:nvPr/>
        </p:nvSpPr>
        <p:spPr>
          <a:xfrm>
            <a:off x="2731542" y="61235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Sv39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中虚拟地址到物理地址的转换过程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7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0297-825B-4B57-B15E-7B31C00E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Sv39</a:t>
            </a:r>
            <a:r>
              <a:rPr lang="zh-CN" altLang="en-US" sz="44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虚地址管理方案回顾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F350CF7-C994-4E42-BD49-19D65D1F3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27" y="2103437"/>
            <a:ext cx="9417027" cy="13255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7432D1-6C4B-4BD1-B808-35D7F7031A5B}"/>
              </a:ext>
            </a:extLst>
          </p:cNvPr>
          <p:cNvSpPr txBox="1"/>
          <p:nvPr/>
        </p:nvSpPr>
        <p:spPr>
          <a:xfrm>
            <a:off x="2986454" y="34724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 err="1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satp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寄存器格式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DAB136-F137-4511-AE2B-5EB7F0CC9F42}"/>
              </a:ext>
            </a:extLst>
          </p:cNvPr>
          <p:cNvSpPr txBox="1"/>
          <p:nvPr/>
        </p:nvSpPr>
        <p:spPr>
          <a:xfrm>
            <a:off x="3651472" y="43145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satp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寄存器中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MODE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域的取值和含义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D83131F-2E41-40B1-A23E-DE4D59CB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20111"/>
              </p:ext>
            </p:extLst>
          </p:nvPr>
        </p:nvGraphicFramePr>
        <p:xfrm>
          <a:off x="2986454" y="4829491"/>
          <a:ext cx="5576041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528">
                  <a:extLst>
                    <a:ext uri="{9D8B030D-6E8A-4147-A177-3AD203B41FA5}">
                      <a16:colId xmlns:a16="http://schemas.microsoft.com/office/drawing/2014/main" val="2832375259"/>
                    </a:ext>
                  </a:extLst>
                </a:gridCol>
                <a:gridCol w="3562513">
                  <a:extLst>
                    <a:ext uri="{9D8B030D-6E8A-4147-A177-3AD203B41FA5}">
                      <a16:colId xmlns:a16="http://schemas.microsoft.com/office/drawing/2014/main" val="160627948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取值</a:t>
                      </a:r>
                      <a:endParaRPr lang="zh-CN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虚存方案</a:t>
                      </a:r>
                      <a:endParaRPr lang="zh-CN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0059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Bare</a:t>
                      </a:r>
                      <a:endParaRPr 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658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Sv39</a:t>
                      </a:r>
                      <a:endParaRPr 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4290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altLang="zh-CN" sz="24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baseline="0" dirty="0">
                          <a:effectLst/>
                          <a:latin typeface="Times New Roman" panose="02020603050405020304" pitchFamily="18" charset="0"/>
                        </a:rPr>
                        <a:t>Sv48</a:t>
                      </a:r>
                      <a:endParaRPr 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37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68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物理内存布局与规划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51E47-D404-42D1-8032-0DBA58F4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对于我们用</a:t>
            </a:r>
            <a:r>
              <a:rPr lang="en-US" altLang="zh-CN" dirty="0">
                <a:latin typeface="Times New Roman" panose="02020603050405020304" pitchFamily="18" charset="0"/>
              </a:rPr>
              <a:t>spike</a:t>
            </a:r>
            <a:r>
              <a:rPr lang="zh-CN" altLang="en-US" dirty="0">
                <a:latin typeface="Times New Roman" panose="02020603050405020304" pitchFamily="18" charset="0"/>
              </a:rPr>
              <a:t>的模拟</a:t>
            </a:r>
            <a:r>
              <a:rPr lang="en-US" altLang="zh-CN" dirty="0">
                <a:latin typeface="Times New Roman" panose="02020603050405020304" pitchFamily="18" charset="0"/>
              </a:rPr>
              <a:t>RISC-V</a:t>
            </a:r>
            <a:r>
              <a:rPr lang="zh-CN" altLang="en-US" dirty="0">
                <a:latin typeface="Times New Roman" panose="02020603050405020304" pitchFamily="18" charset="0"/>
              </a:rPr>
              <a:t>机器而言，</a:t>
            </a:r>
            <a:r>
              <a:rPr lang="en-US" altLang="zh-CN" dirty="0">
                <a:latin typeface="Times New Roman" panose="02020603050405020304" pitchFamily="18" charset="0"/>
              </a:rPr>
              <a:t>2GB</a:t>
            </a:r>
            <a:r>
              <a:rPr lang="zh-CN" altLang="en-US" dirty="0">
                <a:latin typeface="Times New Roman" panose="02020603050405020304" pitchFamily="18" charset="0"/>
              </a:rPr>
              <a:t>的物理内存并不是从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地址开始编址，而是从</a:t>
            </a:r>
            <a:r>
              <a:rPr lang="en-US" altLang="zh-CN" dirty="0">
                <a:latin typeface="Times New Roman" panose="02020603050405020304" pitchFamily="18" charset="0"/>
              </a:rPr>
              <a:t>0x80000000</a:t>
            </a:r>
            <a:r>
              <a:rPr lang="zh-CN" altLang="en-US" dirty="0">
                <a:latin typeface="Times New Roman" panose="02020603050405020304" pitchFamily="18" charset="0"/>
              </a:rPr>
              <a:t>开始编址的。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56AE11-1EC4-442F-92CA-C32EF13BA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91" y="2853625"/>
            <a:ext cx="9367818" cy="34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PKE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操作系统的逻辑地址空间结构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4FBA7-FDE1-41A6-B622-8436D860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在开启了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Sv39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虚拟内存管理方案后，所有的逻辑地址到物理地址的翻译都</a:t>
            </a:r>
            <a:r>
              <a:rPr lang="zh-CN" altLang="en-US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必须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通过页表和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MMU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硬件进行。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3E45A0-7FD6-4AB0-A26A-6FD5C2A7A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21" y="2867320"/>
            <a:ext cx="8268944" cy="30323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E32FFC-379E-4CC8-AA6A-528E8E02AA9F}"/>
              </a:ext>
            </a:extLst>
          </p:cNvPr>
          <p:cNvSpPr txBox="1"/>
          <p:nvPr/>
        </p:nvSpPr>
        <p:spPr>
          <a:xfrm>
            <a:off x="2111986" y="6176963"/>
            <a:ext cx="7299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操作系统内核的逻辑地址空间和它到物理地址空间的映射图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4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PKE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应用进程的逻辑地址空间结构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4FBA7-FDE1-41A6-B622-8436D860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lab2_1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的应用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app_helloworld_no_lds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进程在装入后，其逻辑地址空间有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个区间建立了和物理地址空间的映射。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E32FFC-379E-4CC8-AA6A-528E8E02AA9F}"/>
              </a:ext>
            </a:extLst>
          </p:cNvPr>
          <p:cNvSpPr txBox="1"/>
          <p:nvPr/>
        </p:nvSpPr>
        <p:spPr>
          <a:xfrm>
            <a:off x="2446092" y="6308209"/>
            <a:ext cx="7299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用户进程的逻辑地址空间到物理地址空间的映射图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997B57-DFFC-4DA3-AACD-8C2C0842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59" y="2805773"/>
            <a:ext cx="8758480" cy="30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8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377A-D045-4369-8FC8-4E25C5D8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与页表操作相关的重要函数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4FBA7-FDE1-41A6-B622-8436D860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、将逻辑地址映射到物理地址</a:t>
            </a:r>
            <a:endParaRPr lang="fr-FR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r>
              <a:rPr lang="fr-FR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int map_pages(pagetable_t page_dir, uint64 va, uint64 size, uint64 pa, int perm);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、查找逻辑地址所在的页表项</a:t>
            </a:r>
            <a:endParaRPr lang="fr-FR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r>
              <a:rPr lang="fr-FR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pte_t *page_walk(pagetable_t page_dir, uint64 va, int alloc);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、查找逻辑地址所在虚拟页面地址对应的物理页面地址</a:t>
            </a:r>
            <a:endParaRPr lang="fr-FR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r>
              <a:rPr lang="fr-FR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uint64 lookup_pa(pagetable_t pagetable, uint64 va);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3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576</Words>
  <Application>Microsoft Office PowerPoint</Application>
  <PresentationFormat>宽屏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基于RISC-V代理内核的操作系统课程实验与课程设计</vt:lpstr>
      <vt:lpstr>目录</vt:lpstr>
      <vt:lpstr>实验2的基础知识</vt:lpstr>
      <vt:lpstr>Sv39虚地址管理方案回顾</vt:lpstr>
      <vt:lpstr>Sv39虚地址管理方案回顾</vt:lpstr>
      <vt:lpstr>物理内存布局与规划</vt:lpstr>
      <vt:lpstr>PKE操作系统的逻辑地址空间结构</vt:lpstr>
      <vt:lpstr>PKE应用进程的逻辑地址空间结构</vt:lpstr>
      <vt:lpstr>与页表操作相关的重要函数</vt:lpstr>
      <vt:lpstr>目录</vt:lpstr>
      <vt:lpstr>lab2_1 虚实地址转换</vt:lpstr>
      <vt:lpstr>lab2_1 虚实地址转换</vt:lpstr>
      <vt:lpstr>lab2_2 简单内存分配和回收</vt:lpstr>
      <vt:lpstr>lab2_2 简单内存分配和回收</vt:lpstr>
      <vt:lpstr>lab2_3 缺页异常</vt:lpstr>
      <vt:lpstr>lab2_3 缺页异常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第四章．实验2：内存管理</dc:title>
  <dc:creator>huo zhenfei</dc:creator>
  <cp:lastModifiedBy>Windows 用户</cp:lastModifiedBy>
  <cp:revision>27</cp:revision>
  <dcterms:created xsi:type="dcterms:W3CDTF">2022-05-23T07:21:01Z</dcterms:created>
  <dcterms:modified xsi:type="dcterms:W3CDTF">2022-06-14T00:50:16Z</dcterms:modified>
</cp:coreProperties>
</file>