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78581"/>
  </p:normalViewPr>
  <p:slideViewPr>
    <p:cSldViewPr snapToGrid="0" snapToObjects="1">
      <p:cViewPr>
        <p:scale>
          <a:sx n="99" d="100"/>
          <a:sy n="99" d="100"/>
        </p:scale>
        <p:origin x="9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29B25-56B3-4F4A-8BEF-000480EC2F5C}"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830DE-CC86-F047-803D-840601CB2028}" type="slidenum">
              <a:rPr lang="en-US" smtClean="0"/>
              <a:t>‹#›</a:t>
            </a:fld>
            <a:endParaRPr lang="en-US"/>
          </a:p>
        </p:txBody>
      </p:sp>
    </p:spTree>
    <p:extLst>
      <p:ext uri="{BB962C8B-B14F-4D97-AF65-F5344CB8AC3E}">
        <p14:creationId xmlns:p14="http://schemas.microsoft.com/office/powerpoint/2010/main" val="241947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0830DE-CC86-F047-803D-840601CB2028}" type="slidenum">
              <a:rPr lang="en-US" smtClean="0"/>
              <a:t>1</a:t>
            </a:fld>
            <a:endParaRPr lang="en-US"/>
          </a:p>
        </p:txBody>
      </p:sp>
    </p:spTree>
    <p:extLst>
      <p:ext uri="{BB962C8B-B14F-4D97-AF65-F5344CB8AC3E}">
        <p14:creationId xmlns:p14="http://schemas.microsoft.com/office/powerpoint/2010/main" val="389951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emergencies come up, it is comforting to know that first responders are typically just a few minutes away. According to one of the articles I read, most cities aim for an average response time of 5 to 6 minutes for emergency calls. So I was wondering how do the numbers look like in Seattle, and that’s basically my motivation of the project. </a:t>
            </a:r>
          </a:p>
        </p:txBody>
      </p:sp>
      <p:sp>
        <p:nvSpPr>
          <p:cNvPr id="4" name="Slide Number Placeholder 3"/>
          <p:cNvSpPr>
            <a:spLocks noGrp="1"/>
          </p:cNvSpPr>
          <p:nvPr>
            <p:ph type="sldNum" sz="quarter" idx="5"/>
          </p:nvPr>
        </p:nvSpPr>
        <p:spPr/>
        <p:txBody>
          <a:bodyPr/>
          <a:lstStyle/>
          <a:p>
            <a:fld id="{B90830DE-CC86-F047-803D-840601CB2028}" type="slidenum">
              <a:rPr lang="en-US" smtClean="0"/>
              <a:t>2</a:t>
            </a:fld>
            <a:endParaRPr lang="en-US"/>
          </a:p>
        </p:txBody>
      </p:sp>
    </p:spTree>
    <p:extLst>
      <p:ext uri="{BB962C8B-B14F-4D97-AF65-F5344CB8AC3E}">
        <p14:creationId xmlns:p14="http://schemas.microsoft.com/office/powerpoint/2010/main" val="304188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I used come from </a:t>
            </a:r>
            <a:r>
              <a:rPr lang="en-US" sz="1200" kern="1200" dirty="0" err="1">
                <a:solidFill>
                  <a:schemeClr val="tx1"/>
                </a:solidFill>
                <a:effectLst/>
                <a:latin typeface="+mn-lt"/>
                <a:ea typeface="+mn-ea"/>
                <a:cs typeface="+mn-cs"/>
              </a:rPr>
              <a:t>seattle.gov</a:t>
            </a:r>
            <a:r>
              <a:rPr lang="en-US" sz="1200" kern="1200" dirty="0">
                <a:solidFill>
                  <a:schemeClr val="tx1"/>
                </a:solidFill>
                <a:effectLst/>
                <a:latin typeface="+mn-lt"/>
                <a:ea typeface="+mn-ea"/>
                <a:cs typeface="+mn-cs"/>
              </a:rPr>
              <a:t> and they are all in public domain. The call data contains 4M rows where each row is a record of call for service. And I also used crime data for comparison purpose. So for the approaches, I mainly used matplotlib and seaborn for visualization, I built a simple Tableau dashboard to compare crime counts and response time. And I used decision tree for modeling because all the features in the data are binary and I also wanted to see feature importance.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90830DE-CC86-F047-803D-840601CB2028}" type="slidenum">
              <a:rPr lang="en-US" smtClean="0"/>
              <a:t>3</a:t>
            </a:fld>
            <a:endParaRPr lang="en-US"/>
          </a:p>
        </p:txBody>
      </p:sp>
    </p:spTree>
    <p:extLst>
      <p:ext uri="{BB962C8B-B14F-4D97-AF65-F5344CB8AC3E}">
        <p14:creationId xmlns:p14="http://schemas.microsoft.com/office/powerpoint/2010/main" val="137899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 plotted the response time by each priority overtime. Priority 1 are events like active shooting, priority 2 are slightly less urgent events but also need immediate actions. Priority 3 and 4 are less moderate events like traffic issues, and starting at priority 5, the events are actually handled directly by the communication center. The time is pretty constant for top priority calls, and it increases overtime for priority 2 calls. And from 2015 to 2018, the time is shorter for priority 3&amp;4 than priority 5+.</a:t>
            </a:r>
          </a:p>
        </p:txBody>
      </p:sp>
      <p:sp>
        <p:nvSpPr>
          <p:cNvPr id="4" name="Slide Number Placeholder 3"/>
          <p:cNvSpPr>
            <a:spLocks noGrp="1"/>
          </p:cNvSpPr>
          <p:nvPr>
            <p:ph type="sldNum" sz="quarter" idx="5"/>
          </p:nvPr>
        </p:nvSpPr>
        <p:spPr/>
        <p:txBody>
          <a:bodyPr/>
          <a:lstStyle/>
          <a:p>
            <a:fld id="{B90830DE-CC86-F047-803D-840601CB2028}" type="slidenum">
              <a:rPr lang="en-US" smtClean="0"/>
              <a:t>4</a:t>
            </a:fld>
            <a:endParaRPr lang="en-US"/>
          </a:p>
        </p:txBody>
      </p:sp>
    </p:spTree>
    <p:extLst>
      <p:ext uri="{BB962C8B-B14F-4D97-AF65-F5344CB8AC3E}">
        <p14:creationId xmlns:p14="http://schemas.microsoft.com/office/powerpoint/2010/main" val="37633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Seattle police responds to alarm calls really fast. Interestingly, response to text messages is slightly faster than 911 calls, but the difference is not statistically significant. While I was doing this part, I was wondering if response to 911 calls is faster than non 911 calls. And the answer is yes</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B90830DE-CC86-F047-803D-840601CB2028}" type="slidenum">
              <a:rPr lang="en-US" smtClean="0"/>
              <a:t>5</a:t>
            </a:fld>
            <a:endParaRPr lang="en-US"/>
          </a:p>
        </p:txBody>
      </p:sp>
    </p:spTree>
    <p:extLst>
      <p:ext uri="{BB962C8B-B14F-4D97-AF65-F5344CB8AC3E}">
        <p14:creationId xmlns:p14="http://schemas.microsoft.com/office/powerpoint/2010/main" val="265303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911 calls generally receive faster responses than non 911 calls even for low priority events. So always call 911</a:t>
            </a:r>
          </a:p>
        </p:txBody>
      </p:sp>
      <p:sp>
        <p:nvSpPr>
          <p:cNvPr id="4" name="Slide Number Placeholder 3"/>
          <p:cNvSpPr>
            <a:spLocks noGrp="1"/>
          </p:cNvSpPr>
          <p:nvPr>
            <p:ph type="sldNum" sz="quarter" idx="5"/>
          </p:nvPr>
        </p:nvSpPr>
        <p:spPr/>
        <p:txBody>
          <a:bodyPr/>
          <a:lstStyle/>
          <a:p>
            <a:fld id="{B90830DE-CC86-F047-803D-840601CB2028}" type="slidenum">
              <a:rPr lang="en-US" smtClean="0"/>
              <a:t>6</a:t>
            </a:fld>
            <a:endParaRPr lang="en-US"/>
          </a:p>
        </p:txBody>
      </p:sp>
    </p:spTree>
    <p:extLst>
      <p:ext uri="{BB962C8B-B14F-4D97-AF65-F5344CB8AC3E}">
        <p14:creationId xmlns:p14="http://schemas.microsoft.com/office/powerpoint/2010/main" val="365719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Top 15 events. Calls that request backups or report active shootings receive fastest responses. It is good to see that most of the times are less than 6 minutes which is the goal they aim for.</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B90830DE-CC86-F047-803D-840601CB2028}" type="slidenum">
              <a:rPr lang="en-US" smtClean="0"/>
              <a:t>7</a:t>
            </a:fld>
            <a:endParaRPr lang="en-US"/>
          </a:p>
        </p:txBody>
      </p:sp>
    </p:spTree>
    <p:extLst>
      <p:ext uri="{BB962C8B-B14F-4D97-AF65-F5344CB8AC3E}">
        <p14:creationId xmlns:p14="http://schemas.microsoft.com/office/powerpoint/2010/main" val="70256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plotted crime counts and response time in two different maps to make side by side comparisons. The regions are divided into beats which are the most granular unit used by SPD.</a:t>
            </a:r>
          </a:p>
        </p:txBody>
      </p:sp>
      <p:sp>
        <p:nvSpPr>
          <p:cNvPr id="4" name="Slide Number Placeholder 3"/>
          <p:cNvSpPr>
            <a:spLocks noGrp="1"/>
          </p:cNvSpPr>
          <p:nvPr>
            <p:ph type="sldNum" sz="quarter" idx="5"/>
          </p:nvPr>
        </p:nvSpPr>
        <p:spPr/>
        <p:txBody>
          <a:bodyPr/>
          <a:lstStyle/>
          <a:p>
            <a:fld id="{B90830DE-CC86-F047-803D-840601CB2028}" type="slidenum">
              <a:rPr lang="en-US" smtClean="0"/>
              <a:t>8</a:t>
            </a:fld>
            <a:endParaRPr lang="en-US"/>
          </a:p>
        </p:txBody>
      </p:sp>
    </p:spTree>
    <p:extLst>
      <p:ext uri="{BB962C8B-B14F-4D97-AF65-F5344CB8AC3E}">
        <p14:creationId xmlns:p14="http://schemas.microsoft.com/office/powerpoint/2010/main" val="201621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decision tree was used and the final root mean square error is 13.8. According to the feature importance, priority is much more crucial than call time determined by the model. And one future work I </a:t>
            </a:r>
            <a:r>
              <a:rPr lang="en-US" dirty="0" err="1"/>
              <a:t>wanna</a:t>
            </a:r>
            <a:r>
              <a:rPr lang="en-US" dirty="0"/>
              <a:t> do is to add traffic data and see if that would replace priority in the feature importance.</a:t>
            </a:r>
          </a:p>
        </p:txBody>
      </p:sp>
      <p:sp>
        <p:nvSpPr>
          <p:cNvPr id="4" name="Slide Number Placeholder 3"/>
          <p:cNvSpPr>
            <a:spLocks noGrp="1"/>
          </p:cNvSpPr>
          <p:nvPr>
            <p:ph type="sldNum" sz="quarter" idx="5"/>
          </p:nvPr>
        </p:nvSpPr>
        <p:spPr/>
        <p:txBody>
          <a:bodyPr/>
          <a:lstStyle/>
          <a:p>
            <a:fld id="{B90830DE-CC86-F047-803D-840601CB2028}" type="slidenum">
              <a:rPr lang="en-US" smtClean="0"/>
              <a:t>9</a:t>
            </a:fld>
            <a:endParaRPr lang="en-US"/>
          </a:p>
        </p:txBody>
      </p:sp>
    </p:spTree>
    <p:extLst>
      <p:ext uri="{BB962C8B-B14F-4D97-AF65-F5344CB8AC3E}">
        <p14:creationId xmlns:p14="http://schemas.microsoft.com/office/powerpoint/2010/main" val="375198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C500-42CC-1145-8CAB-FCC67FA03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9365C5-2E1A-2942-912D-0B535FD35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36856-5077-F846-829E-D636BBF64B27}"/>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5" name="Footer Placeholder 4">
            <a:extLst>
              <a:ext uri="{FF2B5EF4-FFF2-40B4-BE49-F238E27FC236}">
                <a16:creationId xmlns:a16="http://schemas.microsoft.com/office/drawing/2014/main" id="{4D22DC72-5B34-7C4F-9B1C-352ABF4EB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4EAA9-56A3-0C4C-812F-544D5DDF1CDF}"/>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60418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E669-45F8-564E-9303-BDB230612E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DBA40-BF20-2045-B2E5-7043722B8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8B131-A7C3-7047-8B02-F97F36271288}"/>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5" name="Footer Placeholder 4">
            <a:extLst>
              <a:ext uri="{FF2B5EF4-FFF2-40B4-BE49-F238E27FC236}">
                <a16:creationId xmlns:a16="http://schemas.microsoft.com/office/drawing/2014/main" id="{F63E3573-21D1-BE4C-9637-EB36D895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4B3ED-6536-094F-881E-3E2ADC36EFC1}"/>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40667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BFF9B-329A-E844-98A2-8A02D8E4E3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1E1A20-D3B0-EF4D-90CD-22CDA95646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1B256-A8DD-494F-82FC-73A10118C7EB}"/>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5" name="Footer Placeholder 4">
            <a:extLst>
              <a:ext uri="{FF2B5EF4-FFF2-40B4-BE49-F238E27FC236}">
                <a16:creationId xmlns:a16="http://schemas.microsoft.com/office/drawing/2014/main" id="{7D8A8E88-287E-9F45-97B3-F8410545C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E50C2-3992-424D-9195-CBD04A9E5732}"/>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150866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555F-DCB1-1F4A-94CD-CE92CC55F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009DB-1682-674F-9E34-4B699131B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CE0CF-971F-5A41-8FC1-07CF56F7C1B7}"/>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5" name="Footer Placeholder 4">
            <a:extLst>
              <a:ext uri="{FF2B5EF4-FFF2-40B4-BE49-F238E27FC236}">
                <a16:creationId xmlns:a16="http://schemas.microsoft.com/office/drawing/2014/main" id="{63B136E4-2ABF-3848-8D15-562045E90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9682B-1FE2-BF4E-A472-72B559CC34BA}"/>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208298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C8B9-BA10-7648-836C-EB281A13B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2EE1C-BC7A-F04B-8D2F-5BFB4FB60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B03B4-71F9-184A-8D38-80A7ADE91593}"/>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5" name="Footer Placeholder 4">
            <a:extLst>
              <a:ext uri="{FF2B5EF4-FFF2-40B4-BE49-F238E27FC236}">
                <a16:creationId xmlns:a16="http://schemas.microsoft.com/office/drawing/2014/main" id="{B3BA7BE5-4FD5-A449-8765-4D1357F59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7D2BC-8287-354E-8B75-B28891F8E331}"/>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356134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BF80-EB0F-CE4A-ABCB-E5D37C6B8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131F0-5F05-4049-811E-AFF2A5B2DA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C2EEA-D408-1E40-9EBA-5EBAF2A77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2F825E-717C-184E-9C05-1EEC662E3B73}"/>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6" name="Footer Placeholder 5">
            <a:extLst>
              <a:ext uri="{FF2B5EF4-FFF2-40B4-BE49-F238E27FC236}">
                <a16:creationId xmlns:a16="http://schemas.microsoft.com/office/drawing/2014/main" id="{BD431F67-A893-4447-8237-3B3ACE6AA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DEF74-18B3-4549-AAF2-47889FBEBD05}"/>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380821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B8AB-0C66-EB4C-ADC2-AD519A52B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133BE7-C6EE-B145-9061-B98556101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DC8FC-D4CF-6647-AD58-272227C01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53A8C6-DF90-B148-93A2-AA7B2E668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5B1CE8-64ED-D44B-93D3-C40904BD3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34ECB4-C242-3647-8C30-2BADDF9FA2F7}"/>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8" name="Footer Placeholder 7">
            <a:extLst>
              <a:ext uri="{FF2B5EF4-FFF2-40B4-BE49-F238E27FC236}">
                <a16:creationId xmlns:a16="http://schemas.microsoft.com/office/drawing/2014/main" id="{2043DE57-358F-6641-9694-D42F4AF168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9908F-9886-194A-857B-991544CF24B7}"/>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305148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C1B1-56CA-C64D-9A88-71427D1C9E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17E13-5421-994E-B596-0F474E1AB69C}"/>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4" name="Footer Placeholder 3">
            <a:extLst>
              <a:ext uri="{FF2B5EF4-FFF2-40B4-BE49-F238E27FC236}">
                <a16:creationId xmlns:a16="http://schemas.microsoft.com/office/drawing/2014/main" id="{5D1145A6-AA4F-7B48-8B5B-5CB8D3E0EA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B9DE1-D151-AB46-B4B3-0B41EB2B9BBD}"/>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265404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DD47E-A61D-A74F-A685-FB54F8575F67}"/>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3" name="Footer Placeholder 2">
            <a:extLst>
              <a:ext uri="{FF2B5EF4-FFF2-40B4-BE49-F238E27FC236}">
                <a16:creationId xmlns:a16="http://schemas.microsoft.com/office/drawing/2014/main" id="{0C3CA94A-8EA6-BC4E-BB57-7E9626D8CA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4F1BC-2B49-424E-9463-951C4733B0AC}"/>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3408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5F73-02DC-CA4D-83E0-1C814B556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D1E1E-572A-4944-8A42-60555ECD1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352B1-D214-BD4B-9DAF-705689E7A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2038B-D408-D24C-B2C3-AC799BEAF711}"/>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6" name="Footer Placeholder 5">
            <a:extLst>
              <a:ext uri="{FF2B5EF4-FFF2-40B4-BE49-F238E27FC236}">
                <a16:creationId xmlns:a16="http://schemas.microsoft.com/office/drawing/2014/main" id="{D76ED1DB-C027-B842-864F-94E30F72A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99DA1-0946-4E49-A599-1DCAD1F3C123}"/>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171323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1BC7-825B-E84F-8167-041B2D0EF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4417C3-4EA2-C64C-9DBC-84CAAAB36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76B97C-D7C6-8B4F-9FF0-8858C4E96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75779-1C52-854E-B880-2BA5A042F303}"/>
              </a:ext>
            </a:extLst>
          </p:cNvPr>
          <p:cNvSpPr>
            <a:spLocks noGrp="1"/>
          </p:cNvSpPr>
          <p:nvPr>
            <p:ph type="dt" sz="half" idx="10"/>
          </p:nvPr>
        </p:nvSpPr>
        <p:spPr/>
        <p:txBody>
          <a:bodyPr/>
          <a:lstStyle/>
          <a:p>
            <a:fld id="{AAF8880C-0A10-A848-AE4F-7F0774B24618}" type="datetimeFigureOut">
              <a:rPr lang="en-US" smtClean="0"/>
              <a:t>12/4/19</a:t>
            </a:fld>
            <a:endParaRPr lang="en-US"/>
          </a:p>
        </p:txBody>
      </p:sp>
      <p:sp>
        <p:nvSpPr>
          <p:cNvPr id="6" name="Footer Placeholder 5">
            <a:extLst>
              <a:ext uri="{FF2B5EF4-FFF2-40B4-BE49-F238E27FC236}">
                <a16:creationId xmlns:a16="http://schemas.microsoft.com/office/drawing/2014/main" id="{C2F53650-302E-3F41-ABC8-A5EDE533C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520DA-71C3-124B-A84A-E78F4C8E76FB}"/>
              </a:ext>
            </a:extLst>
          </p:cNvPr>
          <p:cNvSpPr>
            <a:spLocks noGrp="1"/>
          </p:cNvSpPr>
          <p:nvPr>
            <p:ph type="sldNum" sz="quarter" idx="12"/>
          </p:nvPr>
        </p:nvSpPr>
        <p:spPr/>
        <p:txBody>
          <a:bodyPr/>
          <a:lstStyle/>
          <a:p>
            <a:fld id="{5BBBDEC7-05C9-5848-B268-27E4B3805F5C}" type="slidenum">
              <a:rPr lang="en-US" smtClean="0"/>
              <a:t>‹#›</a:t>
            </a:fld>
            <a:endParaRPr lang="en-US"/>
          </a:p>
        </p:txBody>
      </p:sp>
    </p:spTree>
    <p:extLst>
      <p:ext uri="{BB962C8B-B14F-4D97-AF65-F5344CB8AC3E}">
        <p14:creationId xmlns:p14="http://schemas.microsoft.com/office/powerpoint/2010/main" val="1815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DA59D-AD82-0345-9ACF-345BB4684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07913-241E-1C4D-92BB-21EFE5844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6B1BB-255E-2F4C-B564-148B5D3E8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8880C-0A10-A848-AE4F-7F0774B24618}" type="datetimeFigureOut">
              <a:rPr lang="en-US" smtClean="0"/>
              <a:t>12/4/19</a:t>
            </a:fld>
            <a:endParaRPr lang="en-US"/>
          </a:p>
        </p:txBody>
      </p:sp>
      <p:sp>
        <p:nvSpPr>
          <p:cNvPr id="5" name="Footer Placeholder 4">
            <a:extLst>
              <a:ext uri="{FF2B5EF4-FFF2-40B4-BE49-F238E27FC236}">
                <a16:creationId xmlns:a16="http://schemas.microsoft.com/office/drawing/2014/main" id="{4813093E-9B20-9F4B-A030-1B413DBE2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41BFB-44EE-2745-82A1-AA06C1305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BDEC7-05C9-5848-B268-27E4B3805F5C}" type="slidenum">
              <a:rPr lang="en-US" smtClean="0"/>
              <a:t>‹#›</a:t>
            </a:fld>
            <a:endParaRPr lang="en-US"/>
          </a:p>
        </p:txBody>
      </p:sp>
    </p:spTree>
    <p:extLst>
      <p:ext uri="{BB962C8B-B14F-4D97-AF65-F5344CB8AC3E}">
        <p14:creationId xmlns:p14="http://schemas.microsoft.com/office/powerpoint/2010/main" val="378452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securelife.com/average-police-response-tim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eattle.gov/Public-Safety/Call-Data/33kz-ixg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eattle.gov/Public-Safety/Crime-Data/4fs7-3vj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profile/yiming.liu3280#!/vizhome/SPD_response_time/Dashboa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734C0-EDCE-174D-93FA-8D47713A572A}"/>
              </a:ext>
            </a:extLst>
          </p:cNvPr>
          <p:cNvSpPr>
            <a:spLocks noGrp="1"/>
          </p:cNvSpPr>
          <p:nvPr>
            <p:ph type="ctrTitle"/>
          </p:nvPr>
        </p:nvSpPr>
        <p:spPr>
          <a:xfrm>
            <a:off x="6859765" y="994250"/>
            <a:ext cx="4645250" cy="2889114"/>
          </a:xfrm>
        </p:spPr>
        <p:txBody>
          <a:bodyPr anchor="b">
            <a:normAutofit/>
          </a:bodyPr>
          <a:lstStyle/>
          <a:p>
            <a:pPr algn="l"/>
            <a:r>
              <a:rPr lang="en-US" sz="4700" dirty="0">
                <a:solidFill>
                  <a:schemeClr val="bg1"/>
                </a:solidFill>
              </a:rPr>
              <a:t>Analysis of SPD Response Time to Call for Service</a:t>
            </a:r>
          </a:p>
        </p:txBody>
      </p:sp>
      <p:sp>
        <p:nvSpPr>
          <p:cNvPr id="3" name="Subtitle 2">
            <a:extLst>
              <a:ext uri="{FF2B5EF4-FFF2-40B4-BE49-F238E27FC236}">
                <a16:creationId xmlns:a16="http://schemas.microsoft.com/office/drawing/2014/main" id="{A22285D2-7357-3643-B35E-38BC71B24CC3}"/>
              </a:ext>
            </a:extLst>
          </p:cNvPr>
          <p:cNvSpPr>
            <a:spLocks noGrp="1"/>
          </p:cNvSpPr>
          <p:nvPr>
            <p:ph type="subTitle" idx="1"/>
          </p:nvPr>
        </p:nvSpPr>
        <p:spPr>
          <a:xfrm>
            <a:off x="6859764" y="3961184"/>
            <a:ext cx="4645250" cy="1147863"/>
          </a:xfrm>
        </p:spPr>
        <p:txBody>
          <a:bodyPr anchor="t">
            <a:normAutofit/>
          </a:bodyPr>
          <a:lstStyle/>
          <a:p>
            <a:pPr algn="l"/>
            <a:r>
              <a:rPr lang="en-US" sz="3200" dirty="0">
                <a:solidFill>
                  <a:schemeClr val="bg1"/>
                </a:solidFill>
              </a:rPr>
              <a:t>Data 512</a:t>
            </a:r>
            <a:endParaRPr lang="en-US" sz="2800" dirty="0">
              <a:solidFill>
                <a:schemeClr val="bg1"/>
              </a:solidFill>
            </a:endParaRPr>
          </a:p>
          <a:p>
            <a:pPr algn="l"/>
            <a:r>
              <a:rPr lang="en-US" dirty="0" err="1">
                <a:solidFill>
                  <a:schemeClr val="bg1"/>
                </a:solidFill>
              </a:rPr>
              <a:t>Yiming</a:t>
            </a:r>
            <a:r>
              <a:rPr lang="en-US" dirty="0">
                <a:solidFill>
                  <a:schemeClr val="bg1"/>
                </a:solidFill>
              </a:rPr>
              <a:t> Liu</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car&#10;&#10;Description automatically generated">
            <a:extLst>
              <a:ext uri="{FF2B5EF4-FFF2-40B4-BE49-F238E27FC236}">
                <a16:creationId xmlns:a16="http://schemas.microsoft.com/office/drawing/2014/main" id="{5619E7EC-DB3A-7C48-9954-4621E1BE14DB}"/>
              </a:ext>
            </a:extLst>
          </p:cNvPr>
          <p:cNvPicPr>
            <a:picLocks noChangeAspect="1"/>
          </p:cNvPicPr>
          <p:nvPr/>
        </p:nvPicPr>
        <p:blipFill>
          <a:blip r:embed="rId3"/>
          <a:stretch>
            <a:fillRect/>
          </a:stretch>
        </p:blipFill>
        <p:spPr>
          <a:xfrm>
            <a:off x="419382" y="2107379"/>
            <a:ext cx="4047843" cy="1275070"/>
          </a:xfrm>
          <a:prstGeom prst="rect">
            <a:avLst/>
          </a:prstGeom>
        </p:spPr>
      </p:pic>
    </p:spTree>
    <p:extLst>
      <p:ext uri="{BB962C8B-B14F-4D97-AF65-F5344CB8AC3E}">
        <p14:creationId xmlns:p14="http://schemas.microsoft.com/office/powerpoint/2010/main" val="86651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EB1D-5FDA-014C-964D-A91966DC7E8D}"/>
              </a:ext>
            </a:extLst>
          </p:cNvPr>
          <p:cNvSpPr>
            <a:spLocks noGrp="1"/>
          </p:cNvSpPr>
          <p:nvPr>
            <p:ph type="title"/>
          </p:nvPr>
        </p:nvSpPr>
        <p:spPr>
          <a:xfrm>
            <a:off x="838200" y="2103437"/>
            <a:ext cx="10515600" cy="1325563"/>
          </a:xfrm>
        </p:spPr>
        <p:txBody>
          <a:bodyPr/>
          <a:lstStyle/>
          <a:p>
            <a:r>
              <a:rPr lang="en-US" dirty="0"/>
              <a:t>Thank you!</a:t>
            </a:r>
          </a:p>
        </p:txBody>
      </p:sp>
      <p:pic>
        <p:nvPicPr>
          <p:cNvPr id="4" name="Picture 3" descr="A close up of a car&#10;&#10;Description automatically generated">
            <a:extLst>
              <a:ext uri="{FF2B5EF4-FFF2-40B4-BE49-F238E27FC236}">
                <a16:creationId xmlns:a16="http://schemas.microsoft.com/office/drawing/2014/main" id="{27E58868-1FCB-8A40-A062-F8E9E0A4DD24}"/>
              </a:ext>
            </a:extLst>
          </p:cNvPr>
          <p:cNvPicPr>
            <a:picLocks noChangeAspect="1"/>
          </p:cNvPicPr>
          <p:nvPr/>
        </p:nvPicPr>
        <p:blipFill>
          <a:blip r:embed="rId2"/>
          <a:stretch>
            <a:fillRect/>
          </a:stretch>
        </p:blipFill>
        <p:spPr>
          <a:xfrm>
            <a:off x="4072078" y="3330872"/>
            <a:ext cx="4047843" cy="1275070"/>
          </a:xfrm>
          <a:prstGeom prst="rect">
            <a:avLst/>
          </a:prstGeom>
        </p:spPr>
      </p:pic>
    </p:spTree>
    <p:extLst>
      <p:ext uri="{BB962C8B-B14F-4D97-AF65-F5344CB8AC3E}">
        <p14:creationId xmlns:p14="http://schemas.microsoft.com/office/powerpoint/2010/main" val="346782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06B0-BB8C-BA4C-89C2-713AC9B153D5}"/>
              </a:ext>
            </a:extLst>
          </p:cNvPr>
          <p:cNvSpPr>
            <a:spLocks noGrp="1"/>
          </p:cNvSpPr>
          <p:nvPr>
            <p:ph type="title"/>
          </p:nvPr>
        </p:nvSpPr>
        <p:spPr/>
        <p:txBody>
          <a:bodyPr/>
          <a:lstStyle/>
          <a:p>
            <a:r>
              <a:rPr lang="en-US" dirty="0"/>
              <a:t>Motivation and Goal</a:t>
            </a:r>
          </a:p>
        </p:txBody>
      </p:sp>
      <p:sp>
        <p:nvSpPr>
          <p:cNvPr id="3" name="Content Placeholder 2">
            <a:extLst>
              <a:ext uri="{FF2B5EF4-FFF2-40B4-BE49-F238E27FC236}">
                <a16:creationId xmlns:a16="http://schemas.microsoft.com/office/drawing/2014/main" id="{3DFC9EF3-B54E-E34B-93A1-A18DD85E2FFC}"/>
              </a:ext>
            </a:extLst>
          </p:cNvPr>
          <p:cNvSpPr>
            <a:spLocks noGrp="1"/>
          </p:cNvSpPr>
          <p:nvPr>
            <p:ph idx="1"/>
          </p:nvPr>
        </p:nvSpPr>
        <p:spPr>
          <a:xfrm>
            <a:off x="838200" y="1692419"/>
            <a:ext cx="10515600" cy="5165581"/>
          </a:xfrm>
        </p:spPr>
        <p:txBody>
          <a:bodyPr>
            <a:normAutofit/>
          </a:bodyPr>
          <a:lstStyle/>
          <a:p>
            <a:pPr>
              <a:lnSpc>
                <a:spcPct val="150000"/>
              </a:lnSpc>
            </a:pPr>
            <a:r>
              <a:rPr lang="en-US" sz="2400" dirty="0"/>
              <a:t>Motivation</a:t>
            </a:r>
            <a:endParaRPr lang="en-US" sz="2000" dirty="0"/>
          </a:p>
          <a:p>
            <a:pPr lvl="1">
              <a:lnSpc>
                <a:spcPct val="100000"/>
              </a:lnSpc>
            </a:pPr>
            <a:r>
              <a:rPr lang="en-US" sz="2000" dirty="0"/>
              <a:t>According to </a:t>
            </a:r>
            <a:r>
              <a:rPr lang="en-US" sz="2000" dirty="0">
                <a:hlinkClick r:id="rId3"/>
              </a:rPr>
              <a:t>this article</a:t>
            </a:r>
            <a:r>
              <a:rPr lang="en-US" sz="2000" dirty="0"/>
              <a:t>, most cities aim for an average response time of 5 – 6 minutes for high priority calls</a:t>
            </a:r>
            <a:r>
              <a:rPr lang="en-US" dirty="0"/>
              <a:t> </a:t>
            </a:r>
          </a:p>
          <a:p>
            <a:pPr lvl="1">
              <a:lnSpc>
                <a:spcPct val="100000"/>
              </a:lnSpc>
            </a:pPr>
            <a:r>
              <a:rPr lang="en-US" sz="2000" dirty="0"/>
              <a:t>Every minute counts when emergencies come up</a:t>
            </a:r>
          </a:p>
          <a:p>
            <a:pPr>
              <a:lnSpc>
                <a:spcPct val="150000"/>
              </a:lnSpc>
            </a:pPr>
            <a:r>
              <a:rPr lang="en-US" sz="2400" dirty="0"/>
              <a:t>Goal</a:t>
            </a:r>
          </a:p>
          <a:p>
            <a:pPr lvl="1">
              <a:lnSpc>
                <a:spcPct val="150000"/>
              </a:lnSpc>
            </a:pPr>
            <a:r>
              <a:rPr lang="en-US" sz="2000" dirty="0"/>
              <a:t>Find out how SPD’s response time varies by call priority, call type, event type, and region</a:t>
            </a:r>
          </a:p>
          <a:p>
            <a:pPr lvl="1">
              <a:lnSpc>
                <a:spcPct val="150000"/>
              </a:lnSpc>
            </a:pPr>
            <a:r>
              <a:rPr lang="en-US" sz="2000" dirty="0"/>
              <a:t>Predict response time</a:t>
            </a:r>
          </a:p>
        </p:txBody>
      </p:sp>
    </p:spTree>
    <p:extLst>
      <p:ext uri="{BB962C8B-B14F-4D97-AF65-F5344CB8AC3E}">
        <p14:creationId xmlns:p14="http://schemas.microsoft.com/office/powerpoint/2010/main" val="299313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05E6-5A5C-874D-A257-3957D89C7483}"/>
              </a:ext>
            </a:extLst>
          </p:cNvPr>
          <p:cNvSpPr>
            <a:spLocks noGrp="1"/>
          </p:cNvSpPr>
          <p:nvPr>
            <p:ph type="title"/>
          </p:nvPr>
        </p:nvSpPr>
        <p:spPr/>
        <p:txBody>
          <a:bodyPr/>
          <a:lstStyle/>
          <a:p>
            <a:r>
              <a:rPr lang="en-US" dirty="0"/>
              <a:t>Data and Approach</a:t>
            </a:r>
          </a:p>
        </p:txBody>
      </p:sp>
      <p:sp>
        <p:nvSpPr>
          <p:cNvPr id="3" name="Content Placeholder 2">
            <a:extLst>
              <a:ext uri="{FF2B5EF4-FFF2-40B4-BE49-F238E27FC236}">
                <a16:creationId xmlns:a16="http://schemas.microsoft.com/office/drawing/2014/main" id="{D8E0D12B-050C-034C-BE8A-00FB964BD3AE}"/>
              </a:ext>
            </a:extLst>
          </p:cNvPr>
          <p:cNvSpPr>
            <a:spLocks noGrp="1"/>
          </p:cNvSpPr>
          <p:nvPr>
            <p:ph idx="1"/>
          </p:nvPr>
        </p:nvSpPr>
        <p:spPr>
          <a:xfrm>
            <a:off x="838200" y="1690688"/>
            <a:ext cx="10515600" cy="7098029"/>
          </a:xfrm>
        </p:spPr>
        <p:txBody>
          <a:bodyPr>
            <a:normAutofit/>
          </a:bodyPr>
          <a:lstStyle/>
          <a:p>
            <a:pPr>
              <a:lnSpc>
                <a:spcPct val="150000"/>
              </a:lnSpc>
            </a:pPr>
            <a:r>
              <a:rPr lang="en-US" sz="2400" dirty="0"/>
              <a:t>Data</a:t>
            </a:r>
          </a:p>
          <a:p>
            <a:pPr lvl="1">
              <a:lnSpc>
                <a:spcPct val="150000"/>
              </a:lnSpc>
            </a:pPr>
            <a:r>
              <a:rPr lang="en-US" sz="2000" dirty="0" err="1"/>
              <a:t>Seattle.gov</a:t>
            </a:r>
            <a:r>
              <a:rPr lang="en-US" sz="2000" dirty="0"/>
              <a:t>, Public Domain</a:t>
            </a:r>
          </a:p>
          <a:p>
            <a:pPr lvl="1">
              <a:lnSpc>
                <a:spcPct val="150000"/>
              </a:lnSpc>
            </a:pPr>
            <a:r>
              <a:rPr lang="en-US" sz="2000" dirty="0">
                <a:hlinkClick r:id="rId3"/>
              </a:rPr>
              <a:t>Call data</a:t>
            </a:r>
            <a:r>
              <a:rPr lang="en-US" sz="2000" dirty="0"/>
              <a:t> (4M x 11, 2008 - 2019): each row is a record of Call for Service</a:t>
            </a:r>
          </a:p>
          <a:p>
            <a:pPr lvl="1">
              <a:lnSpc>
                <a:spcPct val="150000"/>
              </a:lnSpc>
            </a:pPr>
            <a:r>
              <a:rPr lang="en-US" sz="2000" dirty="0">
                <a:hlinkClick r:id="rId4"/>
              </a:rPr>
              <a:t>Crime data</a:t>
            </a:r>
            <a:r>
              <a:rPr lang="en-US" sz="2000" dirty="0"/>
              <a:t> (500K x 12, 2008 - 2019): each row is is a record of event</a:t>
            </a:r>
          </a:p>
          <a:p>
            <a:pPr>
              <a:lnSpc>
                <a:spcPct val="150000"/>
              </a:lnSpc>
            </a:pPr>
            <a:r>
              <a:rPr lang="en-US" sz="2400" dirty="0"/>
              <a:t>Approach</a:t>
            </a:r>
          </a:p>
          <a:p>
            <a:pPr lvl="1">
              <a:lnSpc>
                <a:spcPct val="150000"/>
              </a:lnSpc>
            </a:pPr>
            <a:r>
              <a:rPr lang="en-US" sz="2000" dirty="0"/>
              <a:t>Visualization with matplotlib and seaborn</a:t>
            </a:r>
          </a:p>
          <a:p>
            <a:pPr lvl="1">
              <a:lnSpc>
                <a:spcPct val="150000"/>
              </a:lnSpc>
            </a:pPr>
            <a:r>
              <a:rPr lang="en-US" sz="2000" dirty="0"/>
              <a:t>Tableau</a:t>
            </a:r>
          </a:p>
          <a:p>
            <a:pPr lvl="1">
              <a:lnSpc>
                <a:spcPct val="150000"/>
              </a:lnSpc>
            </a:pPr>
            <a:r>
              <a:rPr lang="en-US" sz="2000" dirty="0"/>
              <a:t>Decision Tree</a:t>
            </a:r>
          </a:p>
          <a:p>
            <a:pPr lvl="1">
              <a:lnSpc>
                <a:spcPct val="150000"/>
              </a:lnSpc>
            </a:pPr>
            <a:endParaRPr lang="en-US" dirty="0"/>
          </a:p>
        </p:txBody>
      </p:sp>
    </p:spTree>
    <p:extLst>
      <p:ext uri="{BB962C8B-B14F-4D97-AF65-F5344CB8AC3E}">
        <p14:creationId xmlns:p14="http://schemas.microsoft.com/office/powerpoint/2010/main" val="382727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C20-4E1B-AE42-854E-731294D9033E}"/>
              </a:ext>
            </a:extLst>
          </p:cNvPr>
          <p:cNvSpPr>
            <a:spLocks noGrp="1"/>
          </p:cNvSpPr>
          <p:nvPr>
            <p:ph type="title"/>
          </p:nvPr>
        </p:nvSpPr>
        <p:spPr/>
        <p:txBody>
          <a:bodyPr/>
          <a:lstStyle/>
          <a:p>
            <a:r>
              <a:rPr lang="en-US" dirty="0"/>
              <a:t>Priority</a:t>
            </a:r>
          </a:p>
        </p:txBody>
      </p:sp>
      <p:sp>
        <p:nvSpPr>
          <p:cNvPr id="3" name="Content Placeholder 2">
            <a:extLst>
              <a:ext uri="{FF2B5EF4-FFF2-40B4-BE49-F238E27FC236}">
                <a16:creationId xmlns:a16="http://schemas.microsoft.com/office/drawing/2014/main" id="{0B1B82A6-D337-F349-A6BA-8A779A5C62D5}"/>
              </a:ext>
            </a:extLst>
          </p:cNvPr>
          <p:cNvSpPr>
            <a:spLocks noGrp="1"/>
          </p:cNvSpPr>
          <p:nvPr>
            <p:ph idx="1"/>
          </p:nvPr>
        </p:nvSpPr>
        <p:spPr>
          <a:xfrm>
            <a:off x="838200" y="1825625"/>
            <a:ext cx="4127500" cy="4351338"/>
          </a:xfrm>
        </p:spPr>
        <p:txBody>
          <a:bodyPr>
            <a:normAutofit/>
          </a:bodyPr>
          <a:lstStyle/>
          <a:p>
            <a:pPr>
              <a:lnSpc>
                <a:spcPct val="100000"/>
              </a:lnSpc>
            </a:pPr>
            <a:r>
              <a:rPr lang="en-US" sz="2400" dirty="0"/>
              <a:t>Response time to top priority calls is consistent overtime</a:t>
            </a:r>
          </a:p>
          <a:p>
            <a:pPr>
              <a:lnSpc>
                <a:spcPct val="100000"/>
              </a:lnSpc>
            </a:pPr>
            <a:r>
              <a:rPr lang="en-US" sz="2400" dirty="0"/>
              <a:t>Response to priority 2 calls becomes slower</a:t>
            </a:r>
          </a:p>
          <a:p>
            <a:pPr>
              <a:lnSpc>
                <a:spcPct val="100000"/>
              </a:lnSpc>
            </a:pPr>
            <a:r>
              <a:rPr lang="en-US" sz="2400" dirty="0"/>
              <a:t>For certain period, response time to priority 3 &amp; 4 is shorter than priority 5+</a:t>
            </a:r>
          </a:p>
        </p:txBody>
      </p:sp>
      <p:pic>
        <p:nvPicPr>
          <p:cNvPr id="7" name="Picture 6">
            <a:extLst>
              <a:ext uri="{FF2B5EF4-FFF2-40B4-BE49-F238E27FC236}">
                <a16:creationId xmlns:a16="http://schemas.microsoft.com/office/drawing/2014/main" id="{38EB6900-815E-D047-B4B3-C5223DF629E4}"/>
              </a:ext>
            </a:extLst>
          </p:cNvPr>
          <p:cNvPicPr>
            <a:picLocks noChangeAspect="1"/>
          </p:cNvPicPr>
          <p:nvPr/>
        </p:nvPicPr>
        <p:blipFill>
          <a:blip r:embed="rId3"/>
          <a:stretch>
            <a:fillRect/>
          </a:stretch>
        </p:blipFill>
        <p:spPr>
          <a:xfrm>
            <a:off x="4965700" y="1981994"/>
            <a:ext cx="6388100" cy="4038600"/>
          </a:xfrm>
          <a:prstGeom prst="rect">
            <a:avLst/>
          </a:prstGeom>
        </p:spPr>
      </p:pic>
    </p:spTree>
    <p:extLst>
      <p:ext uri="{BB962C8B-B14F-4D97-AF65-F5344CB8AC3E}">
        <p14:creationId xmlns:p14="http://schemas.microsoft.com/office/powerpoint/2010/main" val="384908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5E33-E512-FC46-91EC-0725E1297DDE}"/>
              </a:ext>
            </a:extLst>
          </p:cNvPr>
          <p:cNvSpPr>
            <a:spLocks noGrp="1"/>
          </p:cNvSpPr>
          <p:nvPr>
            <p:ph type="title"/>
          </p:nvPr>
        </p:nvSpPr>
        <p:spPr/>
        <p:txBody>
          <a:bodyPr/>
          <a:lstStyle/>
          <a:p>
            <a:r>
              <a:rPr lang="en-US" dirty="0"/>
              <a:t>Call Type</a:t>
            </a:r>
          </a:p>
        </p:txBody>
      </p:sp>
      <p:sp>
        <p:nvSpPr>
          <p:cNvPr id="3" name="Content Placeholder 2">
            <a:extLst>
              <a:ext uri="{FF2B5EF4-FFF2-40B4-BE49-F238E27FC236}">
                <a16:creationId xmlns:a16="http://schemas.microsoft.com/office/drawing/2014/main" id="{F36DEDA8-A8EC-FD47-919F-33720838B5EB}"/>
              </a:ext>
            </a:extLst>
          </p:cNvPr>
          <p:cNvSpPr>
            <a:spLocks noGrp="1"/>
          </p:cNvSpPr>
          <p:nvPr>
            <p:ph idx="1"/>
          </p:nvPr>
        </p:nvSpPr>
        <p:spPr>
          <a:xfrm>
            <a:off x="838201" y="1825625"/>
            <a:ext cx="4287592" cy="4351338"/>
          </a:xfrm>
        </p:spPr>
        <p:txBody>
          <a:bodyPr/>
          <a:lstStyle/>
          <a:p>
            <a:pPr>
              <a:lnSpc>
                <a:spcPct val="100000"/>
              </a:lnSpc>
            </a:pPr>
            <a:r>
              <a:rPr lang="en-US" sz="2400" dirty="0"/>
              <a:t>Alarm Call: bank, school, residential, bus, taxi</a:t>
            </a:r>
          </a:p>
          <a:p>
            <a:pPr>
              <a:lnSpc>
                <a:spcPct val="100000"/>
              </a:lnSpc>
            </a:pPr>
            <a:r>
              <a:rPr lang="en-US" sz="2400" dirty="0"/>
              <a:t>Response to text message faster, but not statistically significant</a:t>
            </a:r>
          </a:p>
          <a:p>
            <a:pPr>
              <a:lnSpc>
                <a:spcPct val="100000"/>
              </a:lnSpc>
            </a:pPr>
            <a:r>
              <a:rPr lang="en-US" sz="2400" dirty="0"/>
              <a:t>Response to 911 calls faster than non 911 calls? </a:t>
            </a:r>
          </a:p>
        </p:txBody>
      </p:sp>
      <p:pic>
        <p:nvPicPr>
          <p:cNvPr id="5" name="Picture 4">
            <a:extLst>
              <a:ext uri="{FF2B5EF4-FFF2-40B4-BE49-F238E27FC236}">
                <a16:creationId xmlns:a16="http://schemas.microsoft.com/office/drawing/2014/main" id="{256285BA-DD30-D348-8AFF-1A24CEE46B56}"/>
              </a:ext>
            </a:extLst>
          </p:cNvPr>
          <p:cNvPicPr>
            <a:picLocks noChangeAspect="1"/>
          </p:cNvPicPr>
          <p:nvPr/>
        </p:nvPicPr>
        <p:blipFill>
          <a:blip r:embed="rId3"/>
          <a:stretch>
            <a:fillRect/>
          </a:stretch>
        </p:blipFill>
        <p:spPr>
          <a:xfrm>
            <a:off x="5022761" y="2064544"/>
            <a:ext cx="6616700" cy="3873500"/>
          </a:xfrm>
          <a:prstGeom prst="rect">
            <a:avLst/>
          </a:prstGeom>
        </p:spPr>
      </p:pic>
    </p:spTree>
    <p:extLst>
      <p:ext uri="{BB962C8B-B14F-4D97-AF65-F5344CB8AC3E}">
        <p14:creationId xmlns:p14="http://schemas.microsoft.com/office/powerpoint/2010/main" val="108141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C790-BDFD-A443-97B3-CE22C56F119E}"/>
              </a:ext>
            </a:extLst>
          </p:cNvPr>
          <p:cNvSpPr>
            <a:spLocks noGrp="1"/>
          </p:cNvSpPr>
          <p:nvPr>
            <p:ph type="title"/>
          </p:nvPr>
        </p:nvSpPr>
        <p:spPr/>
        <p:txBody>
          <a:bodyPr/>
          <a:lstStyle/>
          <a:p>
            <a:r>
              <a:rPr lang="en-US" dirty="0"/>
              <a:t>Call Type</a:t>
            </a:r>
          </a:p>
        </p:txBody>
      </p:sp>
      <p:sp>
        <p:nvSpPr>
          <p:cNvPr id="3" name="Content Placeholder 2">
            <a:extLst>
              <a:ext uri="{FF2B5EF4-FFF2-40B4-BE49-F238E27FC236}">
                <a16:creationId xmlns:a16="http://schemas.microsoft.com/office/drawing/2014/main" id="{040D93E3-777C-514C-97F3-122AB9DE8E2D}"/>
              </a:ext>
            </a:extLst>
          </p:cNvPr>
          <p:cNvSpPr>
            <a:spLocks noGrp="1"/>
          </p:cNvSpPr>
          <p:nvPr>
            <p:ph idx="1"/>
          </p:nvPr>
        </p:nvSpPr>
        <p:spPr>
          <a:xfrm>
            <a:off x="838200" y="1825625"/>
            <a:ext cx="4086001" cy="4351338"/>
          </a:xfrm>
        </p:spPr>
        <p:txBody>
          <a:bodyPr>
            <a:normAutofit/>
          </a:bodyPr>
          <a:lstStyle/>
          <a:p>
            <a:r>
              <a:rPr lang="en-US" sz="2400" dirty="0"/>
              <a:t>Responses to 911 calls are generally faster than non 911 calls even for priority 6, 7 events</a:t>
            </a:r>
          </a:p>
          <a:p>
            <a:r>
              <a:rPr lang="en-US" sz="2400" dirty="0"/>
              <a:t>Always call 911</a:t>
            </a:r>
          </a:p>
        </p:txBody>
      </p:sp>
      <p:pic>
        <p:nvPicPr>
          <p:cNvPr id="7" name="Picture 6">
            <a:extLst>
              <a:ext uri="{FF2B5EF4-FFF2-40B4-BE49-F238E27FC236}">
                <a16:creationId xmlns:a16="http://schemas.microsoft.com/office/drawing/2014/main" id="{384D7601-592E-1642-8CE4-4098AF185B4C}"/>
              </a:ext>
            </a:extLst>
          </p:cNvPr>
          <p:cNvPicPr>
            <a:picLocks noChangeAspect="1"/>
          </p:cNvPicPr>
          <p:nvPr/>
        </p:nvPicPr>
        <p:blipFill>
          <a:blip r:embed="rId3"/>
          <a:stretch>
            <a:fillRect/>
          </a:stretch>
        </p:blipFill>
        <p:spPr>
          <a:xfrm>
            <a:off x="4924201" y="1960563"/>
            <a:ext cx="6184900" cy="4216400"/>
          </a:xfrm>
          <a:prstGeom prst="rect">
            <a:avLst/>
          </a:prstGeom>
        </p:spPr>
      </p:pic>
    </p:spTree>
    <p:extLst>
      <p:ext uri="{BB962C8B-B14F-4D97-AF65-F5344CB8AC3E}">
        <p14:creationId xmlns:p14="http://schemas.microsoft.com/office/powerpoint/2010/main" val="82722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647A-32BA-FA47-817B-3127D2977EDA}"/>
              </a:ext>
            </a:extLst>
          </p:cNvPr>
          <p:cNvSpPr>
            <a:spLocks noGrp="1"/>
          </p:cNvSpPr>
          <p:nvPr>
            <p:ph type="title"/>
          </p:nvPr>
        </p:nvSpPr>
        <p:spPr/>
        <p:txBody>
          <a:bodyPr/>
          <a:lstStyle/>
          <a:p>
            <a:r>
              <a:rPr lang="en-US" dirty="0"/>
              <a:t>Event Type</a:t>
            </a:r>
          </a:p>
        </p:txBody>
      </p:sp>
      <p:pic>
        <p:nvPicPr>
          <p:cNvPr id="7" name="Picture 6">
            <a:extLst>
              <a:ext uri="{FF2B5EF4-FFF2-40B4-BE49-F238E27FC236}">
                <a16:creationId xmlns:a16="http://schemas.microsoft.com/office/drawing/2014/main" id="{F8CD2CA1-262F-6845-9785-3FEE73E7D829}"/>
              </a:ext>
            </a:extLst>
          </p:cNvPr>
          <p:cNvPicPr>
            <a:picLocks noChangeAspect="1"/>
          </p:cNvPicPr>
          <p:nvPr/>
        </p:nvPicPr>
        <p:blipFill>
          <a:blip r:embed="rId3"/>
          <a:stretch>
            <a:fillRect/>
          </a:stretch>
        </p:blipFill>
        <p:spPr>
          <a:xfrm>
            <a:off x="365974" y="1937510"/>
            <a:ext cx="11125200" cy="4610100"/>
          </a:xfrm>
          <a:prstGeom prst="rect">
            <a:avLst/>
          </a:prstGeom>
        </p:spPr>
      </p:pic>
    </p:spTree>
    <p:extLst>
      <p:ext uri="{BB962C8B-B14F-4D97-AF65-F5344CB8AC3E}">
        <p14:creationId xmlns:p14="http://schemas.microsoft.com/office/powerpoint/2010/main" val="394013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A310-17BC-A04E-AF73-DD5E64D2E436}"/>
              </a:ext>
            </a:extLst>
          </p:cNvPr>
          <p:cNvSpPr>
            <a:spLocks noGrp="1"/>
          </p:cNvSpPr>
          <p:nvPr>
            <p:ph type="title"/>
          </p:nvPr>
        </p:nvSpPr>
        <p:spPr/>
        <p:txBody>
          <a:bodyPr/>
          <a:lstStyle/>
          <a:p>
            <a:r>
              <a:rPr lang="en-US" dirty="0"/>
              <a:t>Region</a:t>
            </a:r>
          </a:p>
        </p:txBody>
      </p:sp>
      <p:sp>
        <p:nvSpPr>
          <p:cNvPr id="3" name="Content Placeholder 2">
            <a:extLst>
              <a:ext uri="{FF2B5EF4-FFF2-40B4-BE49-F238E27FC236}">
                <a16:creationId xmlns:a16="http://schemas.microsoft.com/office/drawing/2014/main" id="{7A41BA7E-245D-9046-8F1D-EB374B37C547}"/>
              </a:ext>
            </a:extLst>
          </p:cNvPr>
          <p:cNvSpPr>
            <a:spLocks noGrp="1"/>
          </p:cNvSpPr>
          <p:nvPr>
            <p:ph idx="1"/>
          </p:nvPr>
        </p:nvSpPr>
        <p:spPr/>
        <p:txBody>
          <a:bodyPr>
            <a:normAutofit/>
          </a:bodyPr>
          <a:lstStyle/>
          <a:p>
            <a:r>
              <a:rPr lang="en-US" sz="2400" dirty="0"/>
              <a:t>Side by side comparison of crime counts and response time</a:t>
            </a:r>
          </a:p>
          <a:p>
            <a:r>
              <a:rPr lang="en-US" sz="2400" dirty="0"/>
              <a:t>Beat: most granular unit of management used for patrol deployment</a:t>
            </a:r>
          </a:p>
          <a:p>
            <a:r>
              <a:rPr lang="en-US" sz="2400" dirty="0">
                <a:hlinkClick r:id="rId3"/>
              </a:rPr>
              <a:t>Demo</a:t>
            </a:r>
            <a:endParaRPr lang="en-US" sz="2400" dirty="0"/>
          </a:p>
          <a:p>
            <a:endParaRPr lang="en-US" sz="2400" dirty="0"/>
          </a:p>
          <a:p>
            <a:endParaRPr lang="en-US" sz="2400" dirty="0"/>
          </a:p>
        </p:txBody>
      </p:sp>
    </p:spTree>
    <p:extLst>
      <p:ext uri="{BB962C8B-B14F-4D97-AF65-F5344CB8AC3E}">
        <p14:creationId xmlns:p14="http://schemas.microsoft.com/office/powerpoint/2010/main" val="385450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B6AA-EA34-194C-843B-664FEE1C7677}"/>
              </a:ext>
            </a:extLst>
          </p:cNvPr>
          <p:cNvSpPr>
            <a:spLocks noGrp="1"/>
          </p:cNvSpPr>
          <p:nvPr>
            <p:ph type="title"/>
          </p:nvPr>
        </p:nvSpPr>
        <p:spPr/>
        <p:txBody>
          <a:bodyPr/>
          <a:lstStyle/>
          <a:p>
            <a:r>
              <a:rPr lang="en-US" dirty="0"/>
              <a:t>Predict Response Time</a:t>
            </a:r>
          </a:p>
        </p:txBody>
      </p:sp>
      <p:sp>
        <p:nvSpPr>
          <p:cNvPr id="3" name="Content Placeholder 2">
            <a:extLst>
              <a:ext uri="{FF2B5EF4-FFF2-40B4-BE49-F238E27FC236}">
                <a16:creationId xmlns:a16="http://schemas.microsoft.com/office/drawing/2014/main" id="{5729CA92-B343-3A49-B4CB-2849137F692C}"/>
              </a:ext>
            </a:extLst>
          </p:cNvPr>
          <p:cNvSpPr>
            <a:spLocks noGrp="1"/>
          </p:cNvSpPr>
          <p:nvPr>
            <p:ph idx="1"/>
          </p:nvPr>
        </p:nvSpPr>
        <p:spPr>
          <a:xfrm>
            <a:off x="838199" y="1825625"/>
            <a:ext cx="4094408" cy="4351338"/>
          </a:xfrm>
        </p:spPr>
        <p:txBody>
          <a:bodyPr>
            <a:normAutofit/>
          </a:bodyPr>
          <a:lstStyle/>
          <a:p>
            <a:pPr>
              <a:lnSpc>
                <a:spcPct val="150000"/>
              </a:lnSpc>
            </a:pPr>
            <a:r>
              <a:rPr lang="en-US" sz="2400" dirty="0"/>
              <a:t>Decision Tree</a:t>
            </a:r>
          </a:p>
          <a:p>
            <a:pPr>
              <a:lnSpc>
                <a:spcPct val="150000"/>
              </a:lnSpc>
            </a:pPr>
            <a:r>
              <a:rPr lang="en-US" sz="2400" dirty="0"/>
              <a:t>RMSE: 13.8</a:t>
            </a:r>
          </a:p>
          <a:p>
            <a:pPr>
              <a:lnSpc>
                <a:spcPct val="100000"/>
              </a:lnSpc>
            </a:pPr>
            <a:r>
              <a:rPr lang="en-US" sz="2400" dirty="0"/>
              <a:t>Priority is much more crucial than call time in determining response time</a:t>
            </a:r>
          </a:p>
          <a:p>
            <a:endParaRPr lang="en-US" sz="2400" dirty="0"/>
          </a:p>
        </p:txBody>
      </p:sp>
      <p:pic>
        <p:nvPicPr>
          <p:cNvPr id="4" name="Picture 3">
            <a:extLst>
              <a:ext uri="{FF2B5EF4-FFF2-40B4-BE49-F238E27FC236}">
                <a16:creationId xmlns:a16="http://schemas.microsoft.com/office/drawing/2014/main" id="{A28FBC04-4B1A-E94B-9B44-70447646AC59}"/>
              </a:ext>
            </a:extLst>
          </p:cNvPr>
          <p:cNvPicPr>
            <a:picLocks noChangeAspect="1"/>
          </p:cNvPicPr>
          <p:nvPr/>
        </p:nvPicPr>
        <p:blipFill>
          <a:blip r:embed="rId3"/>
          <a:stretch>
            <a:fillRect/>
          </a:stretch>
        </p:blipFill>
        <p:spPr>
          <a:xfrm>
            <a:off x="4932607" y="1825625"/>
            <a:ext cx="7067107" cy="3924300"/>
          </a:xfrm>
          <a:prstGeom prst="rect">
            <a:avLst/>
          </a:prstGeom>
        </p:spPr>
      </p:pic>
    </p:spTree>
    <p:extLst>
      <p:ext uri="{BB962C8B-B14F-4D97-AF65-F5344CB8AC3E}">
        <p14:creationId xmlns:p14="http://schemas.microsoft.com/office/powerpoint/2010/main" val="424084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753</Words>
  <Application>Microsoft Macintosh PowerPoint</Application>
  <PresentationFormat>Widescreen</PresentationFormat>
  <Paragraphs>59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Analysis of SPD Response Time to Call for Service</vt:lpstr>
      <vt:lpstr>Motivation and Goal</vt:lpstr>
      <vt:lpstr>Data and Approach</vt:lpstr>
      <vt:lpstr>Priority</vt:lpstr>
      <vt:lpstr>Call Type</vt:lpstr>
      <vt:lpstr>Call Type</vt:lpstr>
      <vt:lpstr>Event Type</vt:lpstr>
      <vt:lpstr>Region</vt:lpstr>
      <vt:lpstr>Predict Response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SPD Response Time to Call for Service</dc:title>
  <dc:creator>Yiming Liu</dc:creator>
  <cp:lastModifiedBy>Yiming Liu</cp:lastModifiedBy>
  <cp:revision>94</cp:revision>
  <dcterms:created xsi:type="dcterms:W3CDTF">2019-12-05T05:48:28Z</dcterms:created>
  <dcterms:modified xsi:type="dcterms:W3CDTF">2019-12-05T23:24:09Z</dcterms:modified>
</cp:coreProperties>
</file>