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2" r:id="rId4"/>
    <p:sldId id="259" r:id="rId5"/>
    <p:sldId id="261" r:id="rId6"/>
    <p:sldId id="265" r:id="rId7"/>
    <p:sldId id="263" r:id="rId8"/>
    <p:sldId id="269" r:id="rId9"/>
    <p:sldId id="267" r:id="rId10"/>
    <p:sldId id="266" r:id="rId11"/>
    <p:sldId id="270" r:id="rId12"/>
    <p:sldId id="271" r:id="rId13"/>
    <p:sldId id="262" r:id="rId14"/>
    <p:sldId id="264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Alfa Slab One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3" autoAdjust="0"/>
  </p:normalViewPr>
  <p:slideViewPr>
    <p:cSldViewPr snapToGrid="0">
      <p:cViewPr varScale="1">
        <p:scale>
          <a:sx n="135" d="100"/>
          <a:sy n="135" d="100"/>
        </p:scale>
        <p:origin x="8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Hello,</a:t>
            </a:r>
            <a:r>
              <a:rPr lang="en-CA" baseline="0" dirty="0" smtClean="0"/>
              <a:t> this is the presentation for CMPT 459 Data mining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A Data Mining Study on COVID-19 Pandemic Growth &amp; Related Social Media Dynamics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rgbClr val="455F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The goal</a:t>
            </a:r>
            <a:r>
              <a:rPr lang="en-US" sz="1100" baseline="0" dirty="0" smtClean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 of this project was to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end-to-end data mining application on COVID-19 related datasets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455F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top 10 most common words from the daily tweet dataset is visualized in the following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figure</a:t>
            </a: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could be interpreted as a summery of the general topic for collected COVID-19 related tweets.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Words with higher frequency of occurrence have higher weight in the overall topic model.</a:t>
            </a:r>
          </a:p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5033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word cloud was also generated to further visualize the frequency of occurrence of the top most common words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Words with high frequency are shown to be brighter and larger while words with lower frequencies are shown to be darker and smaller.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word cloud, the words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covid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china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pandemic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trump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were shown to have the highest frequency of occurrence from the collected tweets.</a:t>
            </a:r>
          </a:p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6390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LDA daily topic models were constructed as shown in these 2 tables,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top 3 models for Jan 25th and July 15th shows the difference in topic key words</a:t>
            </a: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During the initial couple of months, the topics mainly focused on the Chinese coverage of the outbreak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Words such as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China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virus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outbreak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can be seen to have a high occurrence within each topic. 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However, as COVID-19 progressed and the explosive spread was observed within the United states,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focus of the topics can be seen to shift to relate more to the US coverage of the COVID-19 pandemic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Keywords such as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president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covid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CA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trump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could be seen to have a higher occurrence within each topic. 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46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Overall, the data mining results are promising, and answered the question of the relationship between tweets and covid growth</a:t>
            </a:r>
          </a:p>
          <a:p>
            <a:pPr marL="158750" indent="0"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the classification accuracy of the trained model was quite low when classifying a set of control data. </a:t>
            </a:r>
          </a:p>
          <a:p>
            <a:pPr marL="158750" indent="0"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tweet detection accuracy was around 60.9%, and negative tweet detection accuracy was around 45.24% </a:t>
            </a:r>
          </a:p>
          <a:p>
            <a:pPr marL="158750" indent="0"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dirty="0" smtClean="0"/>
              <a:t>Some possible improvement</a:t>
            </a:r>
            <a:r>
              <a:rPr lang="en-CA" baseline="0" dirty="0" smtClean="0"/>
              <a:t> to the data mining process for the future could be to increase tweet sample size</a:t>
            </a:r>
          </a:p>
          <a:p>
            <a:pPr marL="158750" indent="0">
              <a:buNone/>
            </a:pPr>
            <a:r>
              <a:rPr lang="en-CA" baseline="0" dirty="0" smtClean="0"/>
              <a:t>Use different classification models or APIs for higher accuracy, and even consider building a better set of training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926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baseline="0" dirty="0" smtClean="0"/>
          </a:p>
          <a:p>
            <a:pPr marL="158750" indent="0">
              <a:buNone/>
            </a:pPr>
            <a:r>
              <a:rPr lang="en-CA" baseline="0" dirty="0" smtClean="0"/>
              <a:t>Thank you for watching</a:t>
            </a:r>
          </a:p>
          <a:p>
            <a:pPr marL="158750" indent="0">
              <a:buNone/>
            </a:pPr>
            <a:endParaRPr lang="en-CA" baseline="0" dirty="0" smtClean="0"/>
          </a:p>
          <a:p>
            <a:pPr marL="158750" indent="0">
              <a:buNone/>
            </a:pPr>
            <a:r>
              <a:rPr lang="en-CA" baseline="0" dirty="0" smtClean="0"/>
              <a:t>The project repository can be found in the description box below</a:t>
            </a:r>
          </a:p>
        </p:txBody>
      </p:sp>
    </p:spTree>
    <p:extLst>
      <p:ext uri="{BB962C8B-B14F-4D97-AF65-F5344CB8AC3E}">
        <p14:creationId xmlns:p14="http://schemas.microsoft.com/office/powerpoint/2010/main" val="13841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ee7ba1c4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ee7ba1c4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In this presentation</a:t>
            </a:r>
            <a:r>
              <a:rPr lang="en-CA" baseline="0" dirty="0" smtClean="0"/>
              <a:t> we will go over: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baseline="0" dirty="0" smtClean="0"/>
              <a:t>Background and motivation of this project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CA" baseline="0" dirty="0" smtClean="0"/>
              <a:t>Talk about The datasets used and the Methodology behind the implementation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endParaRPr lang="en-CA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baseline="0" dirty="0" smtClean="0"/>
              <a:t>The overall architecture and pipeline of the data mining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CA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baseline="0" dirty="0" smtClean="0"/>
              <a:t>Showcase the final results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baseline="0" dirty="0" smtClean="0"/>
              <a:t>And provide some future improvements for the process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ee7ba1c4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ee7ba1c4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Amidst the COVID-19 pandemic, social media usage has surged significantly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the general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population relies heavily on social media platforms to gather the latest information in regards to the pandemic, resulting in an unprecedented amount of content and information. </a:t>
            </a:r>
          </a:p>
          <a:p>
            <a:pPr marL="158750" indent="0">
              <a:buNone/>
            </a:pPr>
            <a:endParaRPr lang="en-CA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data mining analysis of social media dynamics was conducted on COVID-19 related tweets in relation to daily confirmed cases trend within the US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 a given period of time to measure the changes in overall tweet sentiments, and trending topics.</a:t>
            </a:r>
          </a:p>
          <a:p>
            <a:pPr marL="158750" indent="0">
              <a:buNone/>
            </a:pP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This data mining</a:t>
            </a:r>
            <a:r>
              <a:rPr lang="en-CA" baseline="0" dirty="0" smtClean="0"/>
              <a:t> study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could potentially help government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bodies to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proper issue emergency procedures and restrictions </a:t>
            </a: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appropriate messaging and policy decisions in times of crisis for future global events and pandemics.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803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Two datasets were used for this data mining task 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first dataset is the COVID-19 Data Repository by the Center for Systems Science and Engineering (CSSE) at Johns Hopkins University.</a:t>
            </a: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contains daily confirmed COVID-19 cases from all countries and is an excellent aggregated data source. 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second dataset is the COVID -19 Tweet ID dataset gathered by University of Southern California Ph.D. student Emily Chen. </a:t>
            </a: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 contains COVID-19 related tweet IDs collected starting from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January, 2020. </a:t>
            </a:r>
          </a:p>
        </p:txBody>
      </p:sp>
    </p:spTree>
    <p:extLst>
      <p:ext uri="{BB962C8B-B14F-4D97-AF65-F5344CB8AC3E}">
        <p14:creationId xmlns:p14="http://schemas.microsoft.com/office/powerpoint/2010/main" val="28357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dirty="0" smtClean="0"/>
              <a:t>The two datasets will follow</a:t>
            </a:r>
            <a:r>
              <a:rPr lang="en-CA" baseline="0" dirty="0" smtClean="0"/>
              <a:t> a simplified KDDM process.</a:t>
            </a:r>
          </a:p>
          <a:p>
            <a:pPr marL="158750" indent="0">
              <a:buNone/>
            </a:pP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Daily confirmed</a:t>
            </a:r>
            <a:r>
              <a:rPr lang="en-CA" baseline="0" dirty="0" smtClean="0"/>
              <a:t> cases will undergo simple data cleaning and aggregation to extracted daily case growth for the United States.</a:t>
            </a:r>
            <a:endParaRPr lang="en-CA" dirty="0" smtClean="0"/>
          </a:p>
          <a:p>
            <a:pPr marL="158750" indent="0">
              <a:buNone/>
            </a:pP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For tweets</a:t>
            </a:r>
            <a:r>
              <a:rPr lang="en-CA" baseline="0" dirty="0" smtClean="0"/>
              <a:t> data, 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ampling and hydration methods were performed on the IDs to extract a limited number of the original tweet text for topic modeling and sentiment analysis</a:t>
            </a:r>
          </a:p>
          <a:p>
            <a:pPr marL="158750" indent="0">
              <a:buNone/>
            </a:pP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In order to perform sentiment classification,</a:t>
            </a:r>
            <a:r>
              <a:rPr lang="en-CA" baseline="0" dirty="0" smtClean="0"/>
              <a:t> a Naïve Bayes model was trained with </a:t>
            </a:r>
            <a:r>
              <a:rPr lang="nb-NO" baseline="0" dirty="0" smtClean="0"/>
              <a:t>a Twitter for Sentiment Analysis dataset </a:t>
            </a:r>
          </a:p>
          <a:p>
            <a:pPr marL="158750" indent="0">
              <a:buNone/>
            </a:pPr>
            <a:r>
              <a:rPr lang="nb-NO" baseline="0" dirty="0" smtClean="0"/>
              <a:t>that contianed</a:t>
            </a:r>
            <a:r>
              <a:rPr lang="en-US" baseline="0" dirty="0" smtClean="0"/>
              <a:t> 371k positive tweets, 629k neutral tweets, and 179k negative tweets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 smtClean="0"/>
              <a:t>Daily trending topic was also evaluated using NLTK’s topic modeling with LDA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17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A detailed diagram of the data mining architrave</a:t>
            </a:r>
            <a:r>
              <a:rPr lang="en-CA" baseline="0" dirty="0" smtClean="0"/>
              <a:t> and pipeline is shown here.</a:t>
            </a:r>
            <a:endParaRPr lang="en-CA" dirty="0" smtClean="0"/>
          </a:p>
          <a:p>
            <a:pPr marL="158750" indent="0">
              <a:buNone/>
            </a:pPr>
            <a:r>
              <a:rPr lang="en-CA" dirty="0" smtClean="0"/>
              <a:t>Raw Data is first collected</a:t>
            </a:r>
            <a:r>
              <a:rPr lang="en-CA" baseline="0" dirty="0" smtClean="0"/>
              <a:t> from their respective GitHub repository using HTTP requests.</a:t>
            </a:r>
          </a:p>
          <a:p>
            <a:pPr marL="158750" indent="0">
              <a:buNone/>
            </a:pPr>
            <a:endParaRPr lang="en-CA" baseline="0" dirty="0" smtClean="0"/>
          </a:p>
          <a:p>
            <a:pPr marL="158750" indent="0">
              <a:buNone/>
            </a:pPr>
            <a:r>
              <a:rPr lang="en-CA" baseline="0" dirty="0" smtClean="0"/>
              <a:t>The Daily confirmed cases dataset is cleaned up by filtering out non-US related entries</a:t>
            </a:r>
          </a:p>
          <a:p>
            <a:pPr marL="158750" indent="0">
              <a:buNone/>
            </a:pPr>
            <a:r>
              <a:rPr lang="en-CA" baseline="0" dirty="0" smtClean="0"/>
              <a:t>and </a:t>
            </a:r>
            <a:r>
              <a:rPr lang="en-US" baseline="0" dirty="0" smtClean="0"/>
              <a:t>is then aggregated using the SUM function on the number of confirmed cases, and grouped by the reported date</a:t>
            </a:r>
            <a:endParaRPr lang="en-CA" baseline="0" dirty="0" smtClean="0"/>
          </a:p>
          <a:p>
            <a:pPr marL="158750" indent="0">
              <a:buNone/>
            </a:pPr>
            <a:endParaRPr lang="en-CA" baseline="0" dirty="0" smtClean="0"/>
          </a:p>
          <a:p>
            <a:pPr marL="158750" indent="0">
              <a:buNone/>
            </a:pPr>
            <a:r>
              <a:rPr lang="en-CA" baseline="0" dirty="0" smtClean="0"/>
              <a:t>For the Tweet ID data set, 1000 twitter IDs were sampled for each date and hydrated, then a language filter is used to remove non-English tweets</a:t>
            </a:r>
          </a:p>
          <a:p>
            <a:pPr marL="158750" indent="0">
              <a:buNone/>
            </a:pPr>
            <a:r>
              <a:rPr lang="en-CA" baseline="0" dirty="0" smtClean="0"/>
              <a:t>The tweets are then tokenized before inputting through the trained sentiment classifier and topic modeling.</a:t>
            </a:r>
          </a:p>
          <a:p>
            <a:pPr marL="158750" indent="0">
              <a:buNone/>
            </a:pPr>
            <a:endParaRPr lang="en-CA" baseline="0" dirty="0" smtClean="0"/>
          </a:p>
          <a:p>
            <a:pPr marL="158750" indent="0">
              <a:buNone/>
            </a:pPr>
            <a:r>
              <a:rPr lang="en-CA" baseline="0" dirty="0" smtClean="0"/>
              <a:t>Lastly, the two datasets are integrated together for data visualization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73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simple data processing of the CSSE dataset, rapid exponential growth for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number of confirmed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cases for the United states and globally </a:t>
            </a: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was visualized with the daily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number of tweets related to COVID-19 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 the last couple of months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provides a clear picture for the severity and contagious effect of the COVID-19 pandemic in relation to the growing</a:t>
            </a:r>
            <a:r>
              <a:rPr lang="en-CA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number of daily tweets</a:t>
            </a: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total, over 193 days, 126k Tweets were sampled, collected, and analyzed.  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dirty="0" smtClean="0"/>
          </a:p>
          <a:p>
            <a:pPr marL="158750" indent="0">
              <a:lnSpc>
                <a:spcPct val="100000"/>
              </a:lnSpc>
              <a:buNone/>
            </a:pPr>
            <a:r>
              <a:rPr lang="en-CA" dirty="0" smtClean="0"/>
              <a:t>As expected, the</a:t>
            </a:r>
            <a:r>
              <a:rPr lang="en-CA" baseline="0" dirty="0" smtClean="0"/>
              <a:t> majority around 50% of the tweets were classified as Negative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40% as classified as neutral and only 9% was classified as positive</a:t>
            </a:r>
            <a:endParaRPr lang="en-CA" baseline="0" dirty="0" smtClean="0"/>
          </a:p>
          <a:p>
            <a:pPr marL="158750" indent="0">
              <a:lnSpc>
                <a:spcPct val="100000"/>
              </a:lnSpc>
              <a:buNone/>
            </a:pPr>
            <a:endParaRPr lang="en-CA" baseline="0" dirty="0" smtClean="0"/>
          </a:p>
          <a:p>
            <a:pPr marL="158750" indent="0">
              <a:lnSpc>
                <a:spcPct val="100000"/>
              </a:lnSpc>
              <a:buNone/>
            </a:pPr>
            <a:r>
              <a:rPr lang="en-US" dirty="0" smtClean="0"/>
              <a:t>Trend for the positive and neutral tweets has stayed relatively the same throughout, </a:t>
            </a:r>
          </a:p>
          <a:p>
            <a:pPr marL="158750" indent="0">
              <a:lnSpc>
                <a:spcPct val="100000"/>
              </a:lnSpc>
              <a:buNone/>
            </a:pPr>
            <a:r>
              <a:rPr lang="en-US" dirty="0" smtClean="0"/>
              <a:t>but trend for the negative tweets were shown to spiked during specific periods in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7156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COVID-19 progressed and its seriousness became evident, the growth of negative sentiment tweets was also apparent. 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relationship could be observed during 2 different time frames: 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first spike in negative sentiment tweets was near the end of February and early march where COVID-19 growth starts to manifest rapidly in areas outside of China. </a:t>
            </a:r>
          </a:p>
          <a:p>
            <a:pPr marL="158750" indent="0">
              <a:buNone/>
            </a:pPr>
            <a:endParaRPr lang="en-CA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CA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second increase in negative sentiment tweets occurs from mid-May onwards, which can be correlated to the explosive growth within the United States.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810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CMPT 459 </a:t>
            </a:r>
            <a:r>
              <a:rPr lang="en-GB" sz="4400" dirty="0" smtClean="0"/>
              <a:t>- </a:t>
            </a:r>
            <a:r>
              <a:rPr lang="en-GB" sz="4400" dirty="0"/>
              <a:t>Course Project</a:t>
            </a:r>
            <a:endParaRPr sz="44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090194"/>
            <a:ext cx="8520600" cy="1146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A Data Mining Study on </a:t>
            </a:r>
            <a:endParaRPr lang="en-GB" sz="1800" dirty="0" smtClean="0">
              <a:solidFill>
                <a:srgbClr val="455F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COVID-19 </a:t>
            </a:r>
            <a:r>
              <a:rPr lang="en-GB" sz="1800" dirty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Pandemic Growth &amp; </a:t>
            </a:r>
            <a:r>
              <a:rPr lang="en-GB" sz="1800" dirty="0" smtClean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Related Social </a:t>
            </a:r>
            <a:r>
              <a:rPr lang="en-GB" sz="1800" dirty="0">
                <a:solidFill>
                  <a:srgbClr val="455F51"/>
                </a:solidFill>
                <a:latin typeface="Arial"/>
                <a:ea typeface="Arial"/>
                <a:cs typeface="Arial"/>
                <a:sym typeface="Arial"/>
              </a:rPr>
              <a:t>Media Dynamics </a:t>
            </a:r>
            <a:endParaRPr sz="1800" dirty="0">
              <a:solidFill>
                <a:srgbClr val="455F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3" y="822417"/>
            <a:ext cx="7887293" cy="4143999"/>
          </a:xfrm>
          <a:prstGeom prst="rect">
            <a:avLst/>
          </a:prstGeom>
        </p:spPr>
      </p:pic>
      <p:sp>
        <p:nvSpPr>
          <p:cNvPr id="7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</a:t>
            </a:r>
            <a:r>
              <a:rPr lang="en-CA" dirty="0" smtClean="0"/>
              <a:t>- </a:t>
            </a:r>
            <a:r>
              <a:rPr lang="en-CA" dirty="0"/>
              <a:t>Term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670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80" y="931582"/>
            <a:ext cx="6886839" cy="3936372"/>
          </a:xfrm>
          <a:prstGeom prst="rect">
            <a:avLst/>
          </a:prstGeom>
        </p:spPr>
      </p:pic>
      <p:sp>
        <p:nvSpPr>
          <p:cNvPr id="4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-</a:t>
            </a:r>
            <a:r>
              <a:rPr lang="en-CA" dirty="0" smtClean="0"/>
              <a:t> Word Cloud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05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64547"/>
              </p:ext>
            </p:extLst>
          </p:nvPr>
        </p:nvGraphicFramePr>
        <p:xfrm>
          <a:off x="311700" y="1050842"/>
          <a:ext cx="8520599" cy="16983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65230">
                  <a:extLst>
                    <a:ext uri="{9D8B030D-6E8A-4147-A177-3AD203B41FA5}">
                      <a16:colId xmlns:a16="http://schemas.microsoft.com/office/drawing/2014/main" val="2215827151"/>
                    </a:ext>
                  </a:extLst>
                </a:gridCol>
                <a:gridCol w="7855369">
                  <a:extLst>
                    <a:ext uri="{9D8B030D-6E8A-4147-A177-3AD203B41FA5}">
                      <a16:colId xmlns:a16="http://schemas.microsoft.com/office/drawing/2014/main" val="1590490314"/>
                    </a:ext>
                  </a:extLst>
                </a:gridCol>
              </a:tblGrid>
              <a:tr h="298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Topic #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Topic </a:t>
                      </a:r>
                      <a:r>
                        <a:rPr lang="en-CA" sz="1100" dirty="0" smtClean="0">
                          <a:effectLst/>
                        </a:rPr>
                        <a:t>Model 2020-01-25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688815"/>
                  </a:ext>
                </a:extLst>
              </a:tr>
              <a:tr h="466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0.118*health + 0.073*virus + 0.044*ministry + 0.034*china +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0.030*linked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659962"/>
                  </a:ext>
                </a:extLst>
              </a:tr>
              <a:tr h="466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lang="en-CA" sz="110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0.051*doctor + 0.046*hospital + 0.032*video + 0.030*government +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0.030*days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723415"/>
                  </a:ext>
                </a:extLst>
              </a:tr>
              <a:tr h="466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lang="en-CA" sz="110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0.136*china + 0.130*death + 0.129*toll + 0.084*people +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0.073*breaking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2151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617"/>
              </p:ext>
            </p:extLst>
          </p:nvPr>
        </p:nvGraphicFramePr>
        <p:xfrm>
          <a:off x="311700" y="3004244"/>
          <a:ext cx="8520600" cy="163648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65230">
                  <a:extLst>
                    <a:ext uri="{9D8B030D-6E8A-4147-A177-3AD203B41FA5}">
                      <a16:colId xmlns:a16="http://schemas.microsoft.com/office/drawing/2014/main" val="3899835664"/>
                    </a:ext>
                  </a:extLst>
                </a:gridCol>
                <a:gridCol w="7855370">
                  <a:extLst>
                    <a:ext uri="{9D8B030D-6E8A-4147-A177-3AD203B41FA5}">
                      <a16:colId xmlns:a16="http://schemas.microsoft.com/office/drawing/2014/main" val="3352052532"/>
                    </a:ext>
                  </a:extLst>
                </a:gridCol>
              </a:tblGrid>
              <a:tr h="324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Topic #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Topic </a:t>
                      </a:r>
                      <a:r>
                        <a:rPr lang="en-CA" sz="1100" dirty="0" smtClean="0">
                          <a:effectLst/>
                        </a:rPr>
                        <a:t>Model 2020-07-15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41405"/>
                  </a:ext>
                </a:extLst>
              </a:tr>
              <a:tr h="437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0.084*covid + 0.031*got + 0.029*school + 0.028*data +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0.024*testing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04783"/>
                  </a:ext>
                </a:extLst>
              </a:tr>
              <a:tr h="437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accent5"/>
                          </a:solidFill>
                          <a:effectLst/>
                        </a:rPr>
                        <a:t>1</a:t>
                      </a:r>
                      <a:endParaRPr lang="en-CA" sz="110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0.107*mask + 0.062*covid + 0.057*wear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0.018*social + 0.015*nail + 0.015*salon +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40754"/>
                  </a:ext>
                </a:extLst>
              </a:tr>
              <a:tr h="4373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accent5"/>
                          </a:solidFill>
                          <a:effectLst/>
                        </a:rPr>
                        <a:t>2</a:t>
                      </a:r>
                      <a:endParaRPr lang="en-CA" sz="110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accent5"/>
                          </a:solidFill>
                          <a:effectLst/>
                        </a:rPr>
                        <a:t>0.062*vaccine + 0.055*covid + 0.054*today + 0.036*new + </a:t>
                      </a:r>
                      <a:r>
                        <a:rPr lang="en-CA" sz="1100" dirty="0" smtClean="0">
                          <a:solidFill>
                            <a:schemeClr val="accent5"/>
                          </a:solidFill>
                          <a:effectLst/>
                        </a:rPr>
                        <a:t>0.033*time</a:t>
                      </a:r>
                      <a:endParaRPr lang="en-CA" sz="1100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668713"/>
                  </a:ext>
                </a:extLst>
              </a:tr>
            </a:tbl>
          </a:graphicData>
        </a:graphic>
      </p:graphicFrame>
      <p:sp>
        <p:nvSpPr>
          <p:cNvPr id="6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-</a:t>
            </a:r>
            <a:r>
              <a:rPr lang="en-CA" dirty="0" smtClean="0"/>
              <a:t> </a:t>
            </a:r>
            <a:r>
              <a:rPr lang="en-CA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411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61975"/>
            <a:ext cx="8520600" cy="3416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CA" dirty="0" smtClean="0"/>
              <a:t>Low classification accuracy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 smtClean="0"/>
              <a:t>Positive 60.9%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CA" dirty="0" smtClean="0"/>
              <a:t>Negative 45.3%</a:t>
            </a:r>
          </a:p>
          <a:p>
            <a:pPr>
              <a:spcAft>
                <a:spcPts val="600"/>
              </a:spcAft>
            </a:pPr>
            <a:r>
              <a:rPr lang="en-CA" dirty="0" smtClean="0"/>
              <a:t>Improvements:</a:t>
            </a:r>
          </a:p>
          <a:p>
            <a:pPr lvl="1">
              <a:spcBef>
                <a:spcPts val="600"/>
              </a:spcBef>
            </a:pPr>
            <a:r>
              <a:rPr lang="en-CA" dirty="0" smtClean="0"/>
              <a:t>Use larger Tweet Dataset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CA" dirty="0" smtClean="0"/>
              <a:t>Better Classification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Better Set of Training Data</a:t>
            </a: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5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12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230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03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Background &amp; Motivation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Datasets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Methodology</a:t>
            </a:r>
            <a:endParaRPr lang="en-CA" dirty="0"/>
          </a:p>
          <a:p>
            <a:pPr>
              <a:lnSpc>
                <a:spcPct val="200000"/>
              </a:lnSpc>
            </a:pPr>
            <a:r>
              <a:rPr lang="en-CA" dirty="0"/>
              <a:t>Architecture/Pipeline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Results</a:t>
            </a:r>
            <a:endParaRPr lang="en-CA" dirty="0"/>
          </a:p>
          <a:p>
            <a:pPr>
              <a:lnSpc>
                <a:spcPct val="200000"/>
              </a:lnSpc>
            </a:pPr>
            <a:r>
              <a:rPr lang="en-CA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230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dirty="0"/>
              <a:t>Background &amp; 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903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CA" dirty="0"/>
              <a:t>Perform COVID-19 related Data Mining Study</a:t>
            </a:r>
          </a:p>
          <a:p>
            <a:pPr>
              <a:lnSpc>
                <a:spcPct val="100000"/>
              </a:lnSpc>
            </a:pPr>
            <a:r>
              <a:rPr lang="en-CA" dirty="0"/>
              <a:t>Determine relationship between: 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Daily COVID-19 related trending topics and sentiments on Twitter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Number of reported confirmed cases within the United States</a:t>
            </a:r>
          </a:p>
          <a:p>
            <a:pPr>
              <a:lnSpc>
                <a:spcPct val="150000"/>
              </a:lnSpc>
            </a:pPr>
            <a:r>
              <a:rPr lang="en-CA" dirty="0"/>
              <a:t>Potentially help government bodies prepare for future pandemic</a:t>
            </a:r>
          </a:p>
        </p:txBody>
      </p:sp>
    </p:spTree>
    <p:extLst>
      <p:ext uri="{BB962C8B-B14F-4D97-AF65-F5344CB8AC3E}">
        <p14:creationId xmlns:p14="http://schemas.microsoft.com/office/powerpoint/2010/main" val="37949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8687"/>
            <a:ext cx="8520600" cy="353018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dirty="0"/>
              <a:t>COVID-19 </a:t>
            </a:r>
            <a:r>
              <a:rPr lang="en-CA" dirty="0" smtClean="0"/>
              <a:t>Daily Confirmed Cases </a:t>
            </a:r>
            <a:r>
              <a:rPr lang="en-CA" dirty="0"/>
              <a:t>Dataset</a:t>
            </a:r>
            <a:endParaRPr lang="en-CA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dirty="0" smtClean="0"/>
              <a:t>By Center </a:t>
            </a:r>
            <a:r>
              <a:rPr lang="en-CA" dirty="0"/>
              <a:t>for Systems Science and Engineering (CSSE) at Johns Hopkins </a:t>
            </a:r>
            <a:r>
              <a:rPr lang="en-CA" dirty="0" smtClean="0"/>
              <a:t>University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dirty="0" smtClean="0"/>
              <a:t>Set of aggregated data source containing daily confirmed cases for all countries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dirty="0"/>
              <a:t>COVID-19 </a:t>
            </a:r>
            <a:r>
              <a:rPr lang="en-CA" dirty="0" smtClean="0"/>
              <a:t>Related Tweet ID Dataset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dirty="0" smtClean="0"/>
              <a:t>By Ph.D. Student Emily Chen from </a:t>
            </a:r>
            <a:r>
              <a:rPr lang="en-CA" dirty="0"/>
              <a:t>University of Southern </a:t>
            </a:r>
            <a:r>
              <a:rPr lang="en-CA" dirty="0" smtClean="0"/>
              <a:t>California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Tweet </a:t>
            </a:r>
            <a:r>
              <a:rPr lang="en-US" dirty="0"/>
              <a:t>IDs are collected </a:t>
            </a:r>
            <a:r>
              <a:rPr lang="en-US" dirty="0" smtClean="0"/>
              <a:t>using </a:t>
            </a:r>
            <a:r>
              <a:rPr lang="en-US" dirty="0"/>
              <a:t>a selection of keywords related to </a:t>
            </a:r>
            <a:r>
              <a:rPr lang="en-US" dirty="0" smtClean="0"/>
              <a:t>COVID-19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Collected from January, 2020</a:t>
            </a:r>
            <a:endParaRPr lang="en-CA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CA" dirty="0"/>
          </a:p>
        </p:txBody>
      </p:sp>
      <p:sp>
        <p:nvSpPr>
          <p:cNvPr id="4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6011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7079"/>
            <a:ext cx="8520600" cy="572700"/>
          </a:xfrm>
        </p:spPr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34533"/>
            <a:ext cx="8520600" cy="233680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CA" dirty="0" smtClean="0"/>
              <a:t>CSSE Confirmed Cases Dataset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Data Cleaning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Data Aggregation</a:t>
            </a:r>
          </a:p>
          <a:p>
            <a:pPr>
              <a:spcAft>
                <a:spcPts val="600"/>
              </a:spcAft>
            </a:pPr>
            <a:r>
              <a:rPr lang="en-CA" dirty="0" smtClean="0"/>
              <a:t>COVID-19 Related Tweet ID Dataset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3-way Polarity Sentiment Classifier Training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CA" dirty="0" smtClean="0"/>
              <a:t>NLTK Topic Modeling with </a:t>
            </a: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</a:t>
            </a:r>
            <a:r>
              <a:rPr lang="en-US" dirty="0" smtClean="0"/>
              <a:t>(</a:t>
            </a:r>
            <a:r>
              <a:rPr lang="en-CA" dirty="0" smtClean="0"/>
              <a:t>LDA)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6" y="3588142"/>
            <a:ext cx="6968067" cy="11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282" y="1046003"/>
            <a:ext cx="6791436" cy="38201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Architecture/Pipeline</a:t>
            </a:r>
          </a:p>
        </p:txBody>
      </p:sp>
    </p:spTree>
    <p:extLst>
      <p:ext uri="{BB962C8B-B14F-4D97-AF65-F5344CB8AC3E}">
        <p14:creationId xmlns:p14="http://schemas.microsoft.com/office/powerpoint/2010/main" val="20678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7" y="884560"/>
            <a:ext cx="7981025" cy="4100719"/>
          </a:xfrm>
          <a:prstGeom prst="rect">
            <a:avLst/>
          </a:prstGeom>
        </p:spPr>
      </p:pic>
      <p:sp>
        <p:nvSpPr>
          <p:cNvPr id="8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</a:t>
            </a:r>
            <a:r>
              <a:rPr lang="en-CA" dirty="0" smtClean="0"/>
              <a:t>- </a:t>
            </a:r>
            <a:r>
              <a:rPr lang="en-CA" dirty="0"/>
              <a:t>Confirmed </a:t>
            </a:r>
            <a:r>
              <a:rPr lang="en-CA" dirty="0" smtClean="0"/>
              <a:t>Cases &amp; Tweets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7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4787"/>
            <a:ext cx="2886601" cy="2906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00" y="1296140"/>
            <a:ext cx="6134905" cy="3015462"/>
          </a:xfrm>
          <a:prstGeom prst="rect">
            <a:avLst/>
          </a:prstGeom>
        </p:spPr>
      </p:pic>
      <p:sp>
        <p:nvSpPr>
          <p:cNvPr id="6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</a:t>
            </a:r>
            <a:r>
              <a:rPr lang="en-CA" dirty="0" smtClean="0"/>
              <a:t>- </a:t>
            </a:r>
            <a:r>
              <a:rPr lang="en-CA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31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89" y="914399"/>
            <a:ext cx="8364421" cy="3899203"/>
          </a:xfrm>
          <a:prstGeom prst="rect">
            <a:avLst/>
          </a:prstGeom>
        </p:spPr>
      </p:pic>
      <p:sp>
        <p:nvSpPr>
          <p:cNvPr id="6" name="Google Shape;62;p14"/>
          <p:cNvSpPr txBox="1">
            <a:spLocks/>
          </p:cNvSpPr>
          <p:nvPr/>
        </p:nvSpPr>
        <p:spPr>
          <a:xfrm>
            <a:off x="311700" y="2230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CA" dirty="0"/>
              <a:t>Results </a:t>
            </a:r>
            <a:r>
              <a:rPr lang="en-CA" dirty="0" smtClean="0"/>
              <a:t>- </a:t>
            </a:r>
            <a:r>
              <a:rPr lang="en-CA" dirty="0"/>
              <a:t>Growth &amp; Sentiment Frequency</a:t>
            </a:r>
          </a:p>
        </p:txBody>
      </p:sp>
    </p:spTree>
    <p:extLst>
      <p:ext uri="{BB962C8B-B14F-4D97-AF65-F5344CB8AC3E}">
        <p14:creationId xmlns:p14="http://schemas.microsoft.com/office/powerpoint/2010/main" val="40715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1324</Words>
  <Application>Microsoft Office PowerPoint</Application>
  <PresentationFormat>On-screen Show (16:9)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Proxima Nova</vt:lpstr>
      <vt:lpstr>Alfa Slab One</vt:lpstr>
      <vt:lpstr>Calibri</vt:lpstr>
      <vt:lpstr>Gameday</vt:lpstr>
      <vt:lpstr>CMPT 459 - Course Project</vt:lpstr>
      <vt:lpstr>Overview</vt:lpstr>
      <vt:lpstr>Background &amp; Motivation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459 - Course Project</dc:title>
  <dc:creator>JERRY Liu</dc:creator>
  <cp:lastModifiedBy>Jerry Liu</cp:lastModifiedBy>
  <cp:revision>54</cp:revision>
  <dcterms:modified xsi:type="dcterms:W3CDTF">2020-08-04T18:03:16Z</dcterms:modified>
</cp:coreProperties>
</file>