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522" r:id="rId3"/>
    <p:sldId id="362" r:id="rId5"/>
    <p:sldId id="674" r:id="rId6"/>
    <p:sldId id="718" r:id="rId7"/>
    <p:sldId id="675" r:id="rId8"/>
    <p:sldId id="365" r:id="rId9"/>
    <p:sldId id="366" r:id="rId10"/>
    <p:sldId id="615" r:id="rId11"/>
    <p:sldId id="372" r:id="rId12"/>
    <p:sldId id="368" r:id="rId13"/>
    <p:sldId id="371" r:id="rId14"/>
    <p:sldId id="374" r:id="rId15"/>
    <p:sldId id="375" r:id="rId16"/>
    <p:sldId id="376" r:id="rId17"/>
    <p:sldId id="370" r:id="rId18"/>
    <p:sldId id="373" r:id="rId19"/>
    <p:sldId id="616" r:id="rId20"/>
    <p:sldId id="404" r:id="rId21"/>
    <p:sldId id="617" r:id="rId22"/>
    <p:sldId id="618" r:id="rId23"/>
    <p:sldId id="619" r:id="rId24"/>
    <p:sldId id="620" r:id="rId25"/>
    <p:sldId id="621" r:id="rId26"/>
    <p:sldId id="628" r:id="rId27"/>
    <p:sldId id="629" r:id="rId28"/>
    <p:sldId id="622" r:id="rId29"/>
    <p:sldId id="624" r:id="rId30"/>
    <p:sldId id="623" r:id="rId31"/>
    <p:sldId id="625" r:id="rId32"/>
    <p:sldId id="626" r:id="rId33"/>
    <p:sldId id="627" r:id="rId34"/>
    <p:sldId id="630" r:id="rId35"/>
    <p:sldId id="631" r:id="rId36"/>
    <p:sldId id="660" r:id="rId37"/>
    <p:sldId id="659" r:id="rId38"/>
    <p:sldId id="632" r:id="rId39"/>
    <p:sldId id="633" r:id="rId40"/>
    <p:sldId id="654" r:id="rId41"/>
    <p:sldId id="634" r:id="rId42"/>
    <p:sldId id="635" r:id="rId43"/>
    <p:sldId id="655" r:id="rId44"/>
    <p:sldId id="656" r:id="rId45"/>
    <p:sldId id="657" r:id="rId46"/>
    <p:sldId id="658" r:id="rId47"/>
    <p:sldId id="636" r:id="rId48"/>
    <p:sldId id="637" r:id="rId49"/>
    <p:sldId id="661" r:id="rId50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  <a:srgbClr val="0000FF"/>
    <a:srgbClr val="006600"/>
    <a:srgbClr val="FF3300"/>
    <a:srgbClr val="FF3399"/>
    <a:srgbClr val="339933"/>
    <a:srgbClr val="3333FF"/>
    <a:srgbClr val="66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 showGuides="1">
      <p:cViewPr varScale="1">
        <p:scale>
          <a:sx n="99" d="100"/>
          <a:sy n="99" d="100"/>
        </p:scale>
        <p:origin x="888" y="48"/>
      </p:cViewPr>
      <p:guideLst>
        <p:guide orient="horz" pos="2160"/>
        <p:guide pos="29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20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slide" Target="slide16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5861" y="1124564"/>
            <a:ext cx="3643338" cy="753745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算法分析与设计</a:t>
            </a:r>
            <a:endParaRPr lang="zh-CN" altLang="en-US" sz="320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365669" y="3573249"/>
            <a:ext cx="4188129" cy="504057"/>
            <a:chOff x="2860984" y="5105218"/>
            <a:chExt cx="5927986" cy="504057"/>
          </a:xfrm>
          <a:effectLst/>
        </p:grpSpPr>
        <p:sp>
          <p:nvSpPr>
            <p:cNvPr id="2" name="文本框 1"/>
            <p:cNvSpPr txBox="1"/>
            <p:nvPr/>
          </p:nvSpPr>
          <p:spPr>
            <a:xfrm>
              <a:off x="4744856" y="5157190"/>
              <a:ext cx="4044114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/>
              <a:r>
                <a:rPr lang="zh-CN" altLang="en-US" sz="2000" dirty="0">
                  <a:solidFill>
                    <a:srgbClr val="303C41"/>
                  </a:solidFill>
                  <a:effectLst/>
                  <a:ea typeface="微软雅黑 Bold" charset="0"/>
                </a:rPr>
                <a:t>刘燕</a:t>
              </a:r>
              <a:endParaRPr lang="zh-CN" altLang="en-US" sz="2000" dirty="0">
                <a:solidFill>
                  <a:srgbClr val="303C41"/>
                </a:solidFill>
                <a:effectLst/>
                <a:ea typeface="微软雅黑 Bold" charset="0"/>
              </a:endParaRPr>
            </a:p>
          </p:txBody>
        </p:sp>
        <p:sp>
          <p:nvSpPr>
            <p:cNvPr id="4" name="Rounded Rectangle 29"/>
            <p:cNvSpPr/>
            <p:nvPr/>
          </p:nvSpPr>
          <p:spPr>
            <a:xfrm>
              <a:off x="2860984" y="5105219"/>
              <a:ext cx="1851105" cy="504056"/>
            </a:xfrm>
            <a:prstGeom prst="roundRect">
              <a:avLst/>
            </a:prstGeom>
            <a:solidFill>
              <a:srgbClr val="3D73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 Bold" charset="0"/>
                  <a:sym typeface="FZHei-B01S" panose="02010601030101010101" pitchFamily="2" charset="-122"/>
                </a:rPr>
                <a:t>任课教师</a:t>
              </a:r>
              <a:endParaRPr lang="zh-CN" alt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 Bold" charset="0"/>
                <a:sym typeface="FZHei-B01S" panose="02010601030101010101" pitchFamily="2" charset="-122"/>
              </a:endParaRPr>
            </a:p>
          </p:txBody>
        </p:sp>
        <p:sp>
          <p:nvSpPr>
            <p:cNvPr id="6" name="Rounded Rectangle 28"/>
            <p:cNvSpPr/>
            <p:nvPr/>
          </p:nvSpPr>
          <p:spPr>
            <a:xfrm>
              <a:off x="2860984" y="5105218"/>
              <a:ext cx="5927986" cy="504055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66304" y="4365094"/>
            <a:ext cx="4188129" cy="504057"/>
            <a:chOff x="2860984" y="5105218"/>
            <a:chExt cx="5927986" cy="504057"/>
          </a:xfrm>
          <a:effectLst/>
        </p:grpSpPr>
        <p:sp>
          <p:nvSpPr>
            <p:cNvPr id="10" name="文本框 9"/>
            <p:cNvSpPr txBox="1"/>
            <p:nvPr>
              <p:custDataLst>
                <p:tags r:id="rId1"/>
              </p:custDataLst>
            </p:nvPr>
          </p:nvSpPr>
          <p:spPr>
            <a:xfrm>
              <a:off x="4744856" y="5157190"/>
              <a:ext cx="4044114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/>
              <a:r>
                <a:rPr lang="zh-CN" altLang="en-US" sz="2000" dirty="0">
                  <a:solidFill>
                    <a:srgbClr val="303C41"/>
                  </a:solidFill>
                  <a:effectLst/>
                  <a:ea typeface="微软雅黑 Bold" charset="0"/>
                </a:rPr>
                <a:t>知敬楼</a:t>
              </a:r>
              <a:r>
                <a:rPr lang="en-US" altLang="zh-CN" sz="2000" dirty="0">
                  <a:solidFill>
                    <a:srgbClr val="303C41"/>
                  </a:solidFill>
                  <a:effectLst/>
                  <a:ea typeface="微软雅黑 Bold" charset="0"/>
                </a:rPr>
                <a:t>503</a:t>
              </a:r>
              <a:endParaRPr lang="en-US" altLang="zh-CN" sz="2000" dirty="0">
                <a:solidFill>
                  <a:srgbClr val="303C41"/>
                </a:solidFill>
                <a:effectLst/>
                <a:ea typeface="微软雅黑 Bold" charset="0"/>
              </a:endParaRPr>
            </a:p>
          </p:txBody>
        </p:sp>
        <p:sp>
          <p:nvSpPr>
            <p:cNvPr id="11" name="Rounded Rectangle 29"/>
            <p:cNvSpPr/>
            <p:nvPr>
              <p:custDataLst>
                <p:tags r:id="rId2"/>
              </p:custDataLst>
            </p:nvPr>
          </p:nvSpPr>
          <p:spPr>
            <a:xfrm>
              <a:off x="2860984" y="5105219"/>
              <a:ext cx="1851105" cy="504056"/>
            </a:xfrm>
            <a:prstGeom prst="roundRect">
              <a:avLst/>
            </a:prstGeom>
            <a:solidFill>
              <a:srgbClr val="3D73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 Bold" charset="0"/>
                  <a:sym typeface="FZHei-B01S" panose="02010601030101010101" pitchFamily="2" charset="-122"/>
                </a:rPr>
                <a:t>办公地点</a:t>
              </a:r>
              <a:endParaRPr lang="zh-CN" alt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 Bold" charset="0"/>
                <a:sym typeface="FZHei-B01S" panose="02010601030101010101" pitchFamily="2" charset="-122"/>
              </a:endParaRPr>
            </a:p>
          </p:txBody>
        </p:sp>
        <p:sp>
          <p:nvSpPr>
            <p:cNvPr id="13" name="Rounded Rectangle 28"/>
            <p:cNvSpPr/>
            <p:nvPr>
              <p:custDataLst>
                <p:tags r:id="rId3"/>
              </p:custDataLst>
            </p:nvPr>
          </p:nvSpPr>
          <p:spPr>
            <a:xfrm>
              <a:off x="2860984" y="5105218"/>
              <a:ext cx="5927986" cy="504055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40269" y="5210279"/>
            <a:ext cx="4188129" cy="504057"/>
            <a:chOff x="2860984" y="5105218"/>
            <a:chExt cx="5927986" cy="504057"/>
          </a:xfrm>
          <a:effectLst/>
        </p:grpSpPr>
        <p:sp>
          <p:nvSpPr>
            <p:cNvPr id="15" name="文本框 14"/>
            <p:cNvSpPr txBox="1"/>
            <p:nvPr>
              <p:custDataLst>
                <p:tags r:id="rId4"/>
              </p:custDataLst>
            </p:nvPr>
          </p:nvSpPr>
          <p:spPr>
            <a:xfrm>
              <a:off x="4744856" y="5157190"/>
              <a:ext cx="4044114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solidFill>
                    <a:srgbClr val="303C41"/>
                  </a:solidFill>
                  <a:effectLst/>
                  <a:ea typeface="微软雅黑 Bold" charset="0"/>
                </a:rPr>
                <a:t>18672785286</a:t>
              </a:r>
              <a:endParaRPr lang="en-US" altLang="zh-CN" sz="2000" dirty="0">
                <a:solidFill>
                  <a:srgbClr val="303C41"/>
                </a:solidFill>
                <a:effectLst/>
                <a:ea typeface="微软雅黑 Bold" charset="0"/>
              </a:endParaRPr>
            </a:p>
          </p:txBody>
        </p:sp>
        <p:sp>
          <p:nvSpPr>
            <p:cNvPr id="21" name="Rounded Rectangle 29"/>
            <p:cNvSpPr/>
            <p:nvPr>
              <p:custDataLst>
                <p:tags r:id="rId5"/>
              </p:custDataLst>
            </p:nvPr>
          </p:nvSpPr>
          <p:spPr>
            <a:xfrm>
              <a:off x="2860984" y="5105219"/>
              <a:ext cx="1851105" cy="504056"/>
            </a:xfrm>
            <a:prstGeom prst="roundRect">
              <a:avLst/>
            </a:prstGeom>
            <a:solidFill>
              <a:srgbClr val="3D73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 Bold" charset="0"/>
                  <a:sym typeface="FZHei-B01S" panose="02010601030101010101" pitchFamily="2" charset="-122"/>
                </a:rPr>
                <a:t>联系电话</a:t>
              </a:r>
              <a:endParaRPr lang="zh-CN" alt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 Bold" charset="0"/>
                <a:sym typeface="FZHei-B01S" panose="02010601030101010101" pitchFamily="2" charset="-122"/>
              </a:endParaRPr>
            </a:p>
          </p:txBody>
        </p:sp>
        <p:sp>
          <p:nvSpPr>
            <p:cNvPr id="22" name="Rounded Rectangle 28"/>
            <p:cNvSpPr/>
            <p:nvPr>
              <p:custDataLst>
                <p:tags r:id="rId6"/>
              </p:custDataLst>
            </p:nvPr>
          </p:nvSpPr>
          <p:spPr>
            <a:xfrm>
              <a:off x="2860984" y="5105218"/>
              <a:ext cx="5927986" cy="504055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642918"/>
            <a:ext cx="250033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设计要求</a:t>
            </a:r>
            <a:endParaRPr lang="zh-CN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643050"/>
            <a:ext cx="7715304" cy="34410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正确性</a:t>
            </a:r>
            <a:r>
              <a:rPr lang="zh-CN" altLang="zh-CN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：对指定的每个输入实例都能输出正确的结果并停止。</a:t>
            </a:r>
            <a:endParaRPr lang="zh-CN" altLang="zh-CN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可使用性</a:t>
            </a:r>
            <a:r>
              <a:rPr lang="zh-CN" altLang="zh-CN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：用户友好性。</a:t>
            </a:r>
            <a:endParaRPr lang="zh-CN" altLang="zh-CN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可读性</a:t>
            </a:r>
            <a:r>
              <a:rPr lang="zh-CN" altLang="zh-CN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：算法逻辑清晰、简单和结构化。</a:t>
            </a:r>
            <a:endParaRPr lang="zh-CN" altLang="zh-CN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健壮性</a:t>
            </a:r>
            <a:r>
              <a:rPr lang="zh-CN" altLang="zh-CN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：容错性。</a:t>
            </a:r>
            <a:endParaRPr lang="zh-CN" altLang="zh-CN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高效率与低存储量</a:t>
            </a:r>
            <a:r>
              <a:rPr lang="zh-CN" altLang="zh-CN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：好的时空性能。</a:t>
            </a:r>
            <a:endParaRPr lang="zh-CN" altLang="en-US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8596" y="500042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1.1.2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算法描述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357298"/>
            <a:ext cx="4572032" cy="86177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C/C++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语言描述算法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一般形式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8662" y="3214686"/>
            <a:ext cx="7715304" cy="28649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Sum1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(int n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int s)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	if (n&lt;=0) return false;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参数错误时返回假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	s=0;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	for (int i=1;i&lt;=n;i++)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	s+=i;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	return true;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参数正确并计算出正确结果时返回真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20" y="2500306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算法的返回值：正确执行时返回真，否则返回假</a:t>
            </a:r>
            <a:endParaRPr lang="zh-CN" altLang="zh-CN" sz="2000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12" y="250030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算法形参</a:t>
            </a:r>
            <a:endParaRPr lang="zh-CN" altLang="zh-CN" sz="2000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1177901" y="3106735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857620" y="2857496"/>
            <a:ext cx="2500330" cy="50006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428736"/>
            <a:ext cx="8286808" cy="26551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1"/>
              </a:buBlip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Sum1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错误：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int a=10;b=0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，调用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Sum1(a,b)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b=0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lnSpc>
                <a:spcPct val="100000"/>
              </a:lnSpc>
              <a:buBlip>
                <a:blip r:embed="rId1"/>
              </a:buBlip>
            </a:pP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错误原因：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为输出参数，没有按输出参数设计。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1"/>
              </a:buBlip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中增加了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引用参数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，一个参数名前面加上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就变为引用参数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引用参数在执行后会将结果回传给对应的实参。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0100" y="2257460"/>
            <a:ext cx="7643866" cy="28694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Sum2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(int n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	if (n&lt;=0) return false;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参数错误时返回假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	s=0;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	for (int i=1;i&lt;=n;i++)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	s+=i;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	return true;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参数正确并计算出正确结果时返回真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543080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算法的返回值：正确执行时返回真，否则返回假</a:t>
            </a:r>
            <a:endParaRPr lang="zh-CN" altLang="zh-CN" sz="2000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826" y="154308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引用参数</a:t>
            </a:r>
            <a:endParaRPr lang="zh-CN" altLang="zh-CN" sz="2000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1249339" y="2149509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14810" y="1857364"/>
            <a:ext cx="2500330" cy="50006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910" y="500042"/>
            <a:ext cx="214314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正确的算法</a:t>
            </a:r>
            <a:endParaRPr lang="zh-CN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6824679" y="2838174"/>
            <a:ext cx="247380" cy="3323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②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6339172" y="2850685"/>
            <a:ext cx="247380" cy="3313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①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5824818" y="2859403"/>
            <a:ext cx="247380" cy="3313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①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2928926" y="2788935"/>
            <a:ext cx="247380" cy="2877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①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238359" y="2828017"/>
            <a:ext cx="247380" cy="3323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①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612928" y="1451350"/>
            <a:ext cx="1956153" cy="13601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int main()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{   …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b)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    …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1616198" y="3480821"/>
            <a:ext cx="1935447" cy="11083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(int n,int s)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714348" y="2866509"/>
            <a:ext cx="285752" cy="1036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eaVert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函数调用</a:t>
            </a:r>
            <a:endParaRPr kumimoji="0" lang="zh-CN" sz="200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2786050" y="5017801"/>
            <a:ext cx="3714776" cy="340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kumimoji="0" 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：单向值传递  </a:t>
            </a:r>
            <a:r>
              <a:rPr kumimoji="0" lang="en-US" alt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②：回传</a:t>
            </a:r>
            <a:endParaRPr kumimoji="0" lang="zh-CN" sz="20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5175108" y="1445901"/>
            <a:ext cx="1956153" cy="13601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int main()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0" i="0" u="none" strike="noStrike" cap="none" normalizeH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b)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      …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143504" y="3474282"/>
            <a:ext cx="2401427" cy="10527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fun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(int n,   int &amp;s)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1893075" y="2696066"/>
            <a:ext cx="1214446" cy="42862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H="1">
            <a:off x="2285984" y="2660347"/>
            <a:ext cx="1214446" cy="50006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142976" y="3260427"/>
            <a:ext cx="6858048" cy="0"/>
          </a:xfrm>
          <a:prstGeom prst="line">
            <a:avLst/>
          </a:prstGeom>
          <a:ln w="19050">
            <a:solidFill>
              <a:srgbClr val="006600"/>
            </a:solidFill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6200000" flipH="1">
            <a:off x="5521420" y="2790082"/>
            <a:ext cx="1214446" cy="28575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965041" y="2553190"/>
            <a:ext cx="1214446" cy="7143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6200000" flipV="1">
            <a:off x="6074580" y="2519853"/>
            <a:ext cx="1223971" cy="7715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8596" y="428604"/>
            <a:ext cx="36433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引用和非引用参数的差别</a:t>
            </a:r>
            <a:endParaRPr lang="zh-CN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28662" y="2428868"/>
            <a:ext cx="7286676" cy="24693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Sum3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(int n)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  int s=0;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for (int i=1;i&lt;=n;i++)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s+=i;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return s;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714356"/>
            <a:ext cx="7929618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简单的算法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只有一个输出并且通过约束输入总能够得到正确结果时，可以直接用函数返回值表示输出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428992" y="1714488"/>
            <a:ext cx="214314" cy="428628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14356"/>
            <a:ext cx="43577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1.1.3 </a:t>
            </a:r>
            <a:r>
              <a:rPr lang="zh-CN" altLang="en-US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算法和</a:t>
            </a:r>
            <a:r>
              <a:rPr lang="zh-CN" altLang="zh-CN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</a:t>
            </a:r>
            <a:r>
              <a:rPr lang="zh-CN" altLang="en-US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结构</a:t>
            </a:r>
            <a:endParaRPr lang="zh-CN" altLang="zh-CN" sz="280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85736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程序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 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数据结构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 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714620"/>
            <a:ext cx="7858180" cy="167580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6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数据结构是算法设计的基础。</a:t>
            </a:r>
            <a:endParaRPr lang="en-US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6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算法的操作对象是数据结构</a:t>
            </a:r>
            <a:r>
              <a:rPr lang="zh-CN" altLang="en-US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6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在设计算法时通常要构建适合这种算法的数据结构。</a:t>
            </a:r>
            <a:endParaRPr lang="zh-CN" altLang="en-US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500042"/>
            <a:ext cx="52864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1.1.4 </a:t>
            </a:r>
            <a:r>
              <a:rPr lang="zh-CN" altLang="en-US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算法设计的基本步骤</a:t>
            </a:r>
            <a:endParaRPr lang="zh-CN" altLang="zh-CN" sz="280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1158607" y="1428736"/>
            <a:ext cx="2988469" cy="422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分析求解问题</a:t>
            </a:r>
            <a:endParaRPr kumimoji="0" lang="zh-CN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1158607" y="2901194"/>
            <a:ext cx="2988000" cy="862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选择数据结构和</a:t>
            </a:r>
            <a:endParaRPr kumimoji="0" lang="zh-CN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marL="0"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算法设计策略</a:t>
            </a:r>
            <a:endParaRPr kumimoji="0" lang="zh-CN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158607" y="4093418"/>
            <a:ext cx="2988469" cy="422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描述算法</a:t>
            </a:r>
            <a:endParaRPr kumimoji="0" lang="zh-CN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158607" y="4784293"/>
            <a:ext cx="2988469" cy="422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证明算法正确性</a:t>
            </a:r>
            <a:endParaRPr kumimoji="0" lang="zh-CN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158607" y="5485109"/>
            <a:ext cx="2988469" cy="421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算法分析</a:t>
            </a:r>
            <a:endParaRPr kumimoji="0" lang="zh-CN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2577699" y="1871094"/>
            <a:ext cx="1491" cy="2820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583663" y="3838328"/>
            <a:ext cx="1491" cy="2820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2571736" y="4507198"/>
            <a:ext cx="1491" cy="2808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2571736" y="5206771"/>
            <a:ext cx="1491" cy="2808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58607" y="2174284"/>
            <a:ext cx="2988469" cy="422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建立数学模型</a:t>
            </a:r>
            <a:endParaRPr kumimoji="0" lang="zh-CN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2577699" y="2616643"/>
            <a:ext cx="1491" cy="2820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378621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1.2 </a:t>
            </a:r>
            <a:r>
              <a:rPr lang="zh-CN" altLang="en-US" sz="3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算法分析</a:t>
            </a:r>
            <a:endParaRPr lang="zh-CN" altLang="en-US" sz="32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118429"/>
            <a:ext cx="5214974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1.2.1 </a:t>
            </a:r>
            <a:r>
              <a:rPr lang="zh-CN" altLang="en-US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算法时间复杂度分析</a:t>
            </a:r>
            <a:endParaRPr lang="zh-CN" altLang="zh-CN" sz="280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975685"/>
            <a:ext cx="4572032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什么是算法时间复杂度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2714620"/>
            <a:ext cx="8072494" cy="335787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事前分析估算法</a:t>
            </a:r>
            <a:r>
              <a:rPr lang="zh-CN" altLang="en-US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认为算法的“运行工作量”的大小只依赖于问题规模</a:t>
            </a:r>
            <a:r>
              <a:rPr lang="en-US" altLang="zh-CN" i="1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或者说它是问题规模的函数</a:t>
            </a:r>
            <a:r>
              <a:rPr lang="zh-CN" altLang="en-US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算法执行时间是算法中所有语句的执行时间之和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，显然与算法中所有语句的执行次数成正比，可以简单地用算法中基本操作的执行次数来度量</a:t>
            </a:r>
            <a:r>
              <a:rPr lang="zh-CN" altLang="en-US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算法中的</a:t>
            </a: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基本操作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是指最深层循环内的原操作，它对算法执行时间的贡献最大，是算法中最重要的操作</a:t>
            </a:r>
            <a:r>
              <a:rPr lang="zh-CN" altLang="en-US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算法中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所有基本操作的执行次数</a:t>
            </a:r>
            <a:r>
              <a:rPr lang="zh-CN" altLang="en-US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500174"/>
            <a:ext cx="814393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算法时间复杂度分析</a:t>
            </a:r>
            <a:r>
              <a:rPr lang="zh-CN" altLang="zh-CN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是一种渐进分析，是指当问题规模</a:t>
            </a:r>
            <a:r>
              <a:rPr lang="en-US" altLang="zh-CN" i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很大并趋于无穷大时对算法的时间性能分析，可表示为</a:t>
            </a:r>
            <a:endParaRPr lang="zh-CN" altLang="en-US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86116" y="2500306"/>
            <a:ext cx="13620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42910" y="3429000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同时忽略低阶项和最高阶系数。</a:t>
            </a:r>
            <a:endParaRPr lang="zh-CN" altLang="en-US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910" y="2821652"/>
            <a:ext cx="1428760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教材：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3429000"/>
            <a:ext cx="8429684" cy="23693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《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算法设计与分析基础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》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C++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语言描述），</a:t>
            </a:r>
            <a:r>
              <a:rPr lang="zh-CN" altLang="en-US" b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李春葆等 清华大学出版社 </a:t>
            </a: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2022</a:t>
            </a:r>
            <a:endParaRPr lang="en-US" altLang="zh-CN" b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《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算法设计与分析基础（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C++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语言描述）学习与实验指导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》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b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李春葆等 清华大学出版社 </a:t>
            </a: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2022</a:t>
            </a:r>
            <a:endParaRPr lang="en-US" altLang="zh-CN" b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7290" y="214290"/>
            <a:ext cx="2120903" cy="23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262824" y="1500174"/>
            <a:ext cx="857706" cy="5334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108000" tIns="72000" rIns="108000" bIns="7200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算法</a:t>
            </a:r>
            <a:endParaRPr kumimoji="0" lang="zh-CN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2256873" y="1618269"/>
            <a:ext cx="446035" cy="210519"/>
          </a:xfrm>
          <a:prstGeom prst="rightArrow">
            <a:avLst>
              <a:gd name="adj1" fmla="val 50000"/>
              <a:gd name="adj2" fmla="val 530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786050" y="1000108"/>
            <a:ext cx="3071834" cy="142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8000" tIns="108000" rIns="144000" bIns="14400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分析问题规模</a:t>
            </a:r>
            <a:r>
              <a:rPr kumimoji="0" lang="en-US" altLang="zh-CN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，找出其中的基本语句，求出其运算次数</a:t>
            </a:r>
            <a:r>
              <a:rPr kumimoji="0" lang="en-US" altLang="zh-CN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5964303" y="1618269"/>
            <a:ext cx="446035" cy="210519"/>
          </a:xfrm>
          <a:prstGeom prst="rightArrow">
            <a:avLst>
              <a:gd name="adj1" fmla="val 50000"/>
              <a:gd name="adj2" fmla="val 530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6450255" y="1357298"/>
            <a:ext cx="2122273" cy="9286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18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用大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、大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0" lang="zh-CN" altLang="pt-BR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大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表示</a:t>
            </a:r>
            <a:endParaRPr kumimoji="0" lang="zh-CN" altLang="en-US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4143404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渐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进符号（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zh-CN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zh-CN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928670"/>
            <a:ext cx="84296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（读作“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的大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”），其含义是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存在正常量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，使得当</a:t>
            </a:r>
            <a:r>
              <a:rPr lang="en-US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6600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lang="en-US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时，有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006600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006600"/>
                </a:solidFill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也就是说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的阶不高于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的阶，称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的上界。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43042" y="2357430"/>
            <a:ext cx="5214974" cy="2741576"/>
            <a:chOff x="-1341392" y="1253450"/>
            <a:chExt cx="4006178" cy="2741576"/>
          </a:xfrm>
        </p:grpSpPr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1946502" y="1484426"/>
              <a:ext cx="525601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cg</a:t>
              </a: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288542" y="2097012"/>
              <a:ext cx="37624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AutoShape 18"/>
            <p:cNvSpPr>
              <a:spLocks noChangeShapeType="1"/>
            </p:cNvSpPr>
            <p:nvPr/>
          </p:nvSpPr>
          <p:spPr bwMode="auto">
            <a:xfrm>
              <a:off x="373120" y="1253450"/>
              <a:ext cx="1140" cy="23810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AutoShape 17"/>
            <p:cNvSpPr>
              <a:spLocks noChangeShapeType="1"/>
            </p:cNvSpPr>
            <p:nvPr/>
          </p:nvSpPr>
          <p:spPr bwMode="auto">
            <a:xfrm>
              <a:off x="373120" y="3634504"/>
              <a:ext cx="2075040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AutoShape 16"/>
            <p:cNvSpPr>
              <a:spLocks noChangeShapeType="1"/>
            </p:cNvSpPr>
            <p:nvPr/>
          </p:nvSpPr>
          <p:spPr bwMode="auto">
            <a:xfrm flipH="1">
              <a:off x="806370" y="2890362"/>
              <a:ext cx="1140" cy="7511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345548" y="3713839"/>
              <a:ext cx="20636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-1341392" y="2467896"/>
              <a:ext cx="1403256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)=O(</a:t>
              </a: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))</a:t>
              </a:r>
              <a:endParaRPr kumimoji="0" lang="pt-BR" alt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374260" y="2076927"/>
              <a:ext cx="1994091" cy="1213122"/>
            </a:xfrm>
            <a:custGeom>
              <a:avLst/>
              <a:gdLst/>
              <a:ahLst/>
              <a:cxnLst>
                <a:cxn ang="0">
                  <a:pos x="0" y="980"/>
                </a:cxn>
                <a:cxn ang="0">
                  <a:pos x="169" y="1160"/>
                </a:cxn>
                <a:cxn ang="0">
                  <a:pos x="258" y="690"/>
                </a:cxn>
                <a:cxn ang="0">
                  <a:pos x="389" y="830"/>
                </a:cxn>
                <a:cxn ang="0">
                  <a:pos x="519" y="960"/>
                </a:cxn>
                <a:cxn ang="0">
                  <a:pos x="789" y="830"/>
                </a:cxn>
                <a:cxn ang="0">
                  <a:pos x="1249" y="510"/>
                </a:cxn>
                <a:cxn ang="0">
                  <a:pos x="1749" y="0"/>
                </a:cxn>
              </a:cxnLst>
              <a:rect l="0" t="0" r="r" b="b"/>
              <a:pathLst>
                <a:path w="1749" h="1208">
                  <a:moveTo>
                    <a:pt x="0" y="980"/>
                  </a:moveTo>
                  <a:cubicBezTo>
                    <a:pt x="63" y="1094"/>
                    <a:pt x="126" y="1208"/>
                    <a:pt x="169" y="1160"/>
                  </a:cubicBezTo>
                  <a:cubicBezTo>
                    <a:pt x="212" y="1112"/>
                    <a:pt x="221" y="745"/>
                    <a:pt x="258" y="690"/>
                  </a:cubicBezTo>
                  <a:cubicBezTo>
                    <a:pt x="295" y="635"/>
                    <a:pt x="345" y="785"/>
                    <a:pt x="389" y="830"/>
                  </a:cubicBezTo>
                  <a:cubicBezTo>
                    <a:pt x="433" y="875"/>
                    <a:pt x="452" y="960"/>
                    <a:pt x="519" y="960"/>
                  </a:cubicBezTo>
                  <a:cubicBezTo>
                    <a:pt x="586" y="960"/>
                    <a:pt x="667" y="905"/>
                    <a:pt x="789" y="830"/>
                  </a:cubicBezTo>
                  <a:cubicBezTo>
                    <a:pt x="911" y="755"/>
                    <a:pt x="1089" y="648"/>
                    <a:pt x="1249" y="510"/>
                  </a:cubicBezTo>
                  <a:cubicBezTo>
                    <a:pt x="1409" y="372"/>
                    <a:pt x="1645" y="106"/>
                    <a:pt x="1749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374260" y="1675231"/>
              <a:ext cx="1982690" cy="1536488"/>
            </a:xfrm>
            <a:custGeom>
              <a:avLst/>
              <a:gdLst/>
              <a:ahLst/>
              <a:cxnLst>
                <a:cxn ang="0">
                  <a:pos x="0" y="1530"/>
                </a:cxn>
                <a:cxn ang="0">
                  <a:pos x="429" y="1180"/>
                </a:cxn>
                <a:cxn ang="0">
                  <a:pos x="919" y="960"/>
                </a:cxn>
                <a:cxn ang="0">
                  <a:pos x="1739" y="0"/>
                </a:cxn>
              </a:cxnLst>
              <a:rect l="0" t="0" r="r" b="b"/>
              <a:pathLst>
                <a:path w="1739" h="1530">
                  <a:moveTo>
                    <a:pt x="0" y="1530"/>
                  </a:moveTo>
                  <a:cubicBezTo>
                    <a:pt x="138" y="1402"/>
                    <a:pt x="276" y="1275"/>
                    <a:pt x="429" y="1180"/>
                  </a:cubicBezTo>
                  <a:cubicBezTo>
                    <a:pt x="582" y="1085"/>
                    <a:pt x="701" y="1157"/>
                    <a:pt x="919" y="960"/>
                  </a:cubicBezTo>
                  <a:cubicBezTo>
                    <a:pt x="1137" y="763"/>
                    <a:pt x="1568" y="200"/>
                    <a:pt x="173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726561" y="3673669"/>
              <a:ext cx="29643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157" y="5615007"/>
            <a:ext cx="8358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可以利用极限来证明，即如果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=c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≠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∞，则有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00562" y="5543569"/>
            <a:ext cx="120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8596" y="4600526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一般地，如果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），有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596" y="200024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例如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596" y="2743138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+2=O(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，因为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成立。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9076" name="Picture 5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71802" y="2786058"/>
            <a:ext cx="2609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428596" y="3743270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+4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+2=O(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，因为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成立。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9077" name="Picture 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3690882"/>
            <a:ext cx="31432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组合 48"/>
          <p:cNvGrpSpPr/>
          <p:nvPr/>
        </p:nvGrpSpPr>
        <p:grpSpPr>
          <a:xfrm>
            <a:off x="571472" y="671493"/>
            <a:ext cx="5643602" cy="757243"/>
            <a:chOff x="285720" y="600055"/>
            <a:chExt cx="4901022" cy="757243"/>
          </a:xfrm>
        </p:grpSpPr>
        <p:grpSp>
          <p:nvGrpSpPr>
            <p:cNvPr id="46" name="组合 45"/>
            <p:cNvGrpSpPr/>
            <p:nvPr/>
          </p:nvGrpSpPr>
          <p:grpSpPr>
            <a:xfrm>
              <a:off x="538134" y="642918"/>
              <a:ext cx="4524531" cy="600075"/>
              <a:chOff x="785786" y="642918"/>
              <a:chExt cx="4524531" cy="60007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62131" y="766744"/>
                <a:ext cx="3348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=c</a:t>
                </a:r>
                <a:r>
                  <a:rPr lang="zh-CN" altLang="zh-CN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≠∞，则有</a:t>
                </a:r>
                <a:r>
                  <a:rPr lang="en-US" altLang="zh-CN" i="1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)=O(</a:t>
                </a:r>
                <a:r>
                  <a:rPr lang="en-US" altLang="zh-CN" i="1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))</a:t>
                </a:r>
                <a:r>
                  <a:rPr lang="zh-CN" altLang="zh-CN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5786" y="642918"/>
                <a:ext cx="1209675" cy="60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8" name="圆角矩形 47"/>
            <p:cNvSpPr/>
            <p:nvPr/>
          </p:nvSpPr>
          <p:spPr>
            <a:xfrm>
              <a:off x="285720" y="600055"/>
              <a:ext cx="4901022" cy="757243"/>
            </a:xfrm>
            <a:prstGeom prst="roundRect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8596" y="500042"/>
            <a:ext cx="82153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（读作“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的大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”），其含义是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存在正常量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，使得当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6600"/>
                </a:solidFill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6600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lang="pt-BR" altLang="zh-CN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也就是说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的阶不低于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的阶，称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的下界。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071670" y="2071678"/>
            <a:ext cx="5000660" cy="2741576"/>
            <a:chOff x="1600148" y="1253450"/>
            <a:chExt cx="3893305" cy="2741576"/>
          </a:xfrm>
        </p:grpSpPr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4979253" y="1404086"/>
              <a:ext cx="37624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4967852" y="1996588"/>
              <a:ext cx="525601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cg</a:t>
              </a: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AutoShape 9"/>
            <p:cNvSpPr>
              <a:spLocks noChangeShapeType="1"/>
            </p:cNvSpPr>
            <p:nvPr/>
          </p:nvSpPr>
          <p:spPr bwMode="auto">
            <a:xfrm>
              <a:off x="3314660" y="1253450"/>
              <a:ext cx="1140" cy="23810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AutoShape 8"/>
            <p:cNvSpPr>
              <a:spLocks noChangeShapeType="1"/>
            </p:cNvSpPr>
            <p:nvPr/>
          </p:nvSpPr>
          <p:spPr bwMode="auto">
            <a:xfrm>
              <a:off x="3314660" y="3634504"/>
              <a:ext cx="2075040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AutoShape 7"/>
            <p:cNvSpPr>
              <a:spLocks noChangeShapeType="1"/>
            </p:cNvSpPr>
            <p:nvPr/>
          </p:nvSpPr>
          <p:spPr bwMode="auto">
            <a:xfrm flipH="1">
              <a:off x="3873325" y="2709599"/>
              <a:ext cx="1140" cy="9218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5287089" y="3713839"/>
              <a:ext cx="20636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1600148" y="2539334"/>
              <a:ext cx="1319235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)=</a:t>
              </a: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))</a:t>
              </a:r>
              <a:endParaRPr kumimoji="0" lang="pt-BR" alt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3804917" y="3673669"/>
              <a:ext cx="29643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" name="Freeform 3"/>
            <p:cNvSpPr/>
            <p:nvPr/>
          </p:nvSpPr>
          <p:spPr bwMode="auto">
            <a:xfrm>
              <a:off x="3315801" y="1675231"/>
              <a:ext cx="1914282" cy="1365767"/>
            </a:xfrm>
            <a:custGeom>
              <a:avLst/>
              <a:gdLst/>
              <a:ahLst/>
              <a:cxnLst>
                <a:cxn ang="0">
                  <a:pos x="0" y="1360"/>
                </a:cxn>
                <a:cxn ang="0">
                  <a:pos x="169" y="1040"/>
                </a:cxn>
                <a:cxn ang="0">
                  <a:pos x="380" y="1300"/>
                </a:cxn>
                <a:cxn ang="0">
                  <a:pos x="569" y="810"/>
                </a:cxn>
                <a:cxn ang="0">
                  <a:pos x="869" y="490"/>
                </a:cxn>
                <a:cxn ang="0">
                  <a:pos x="1679" y="0"/>
                </a:cxn>
              </a:cxnLst>
              <a:rect l="0" t="0" r="r" b="b"/>
              <a:pathLst>
                <a:path w="1679" h="1360">
                  <a:moveTo>
                    <a:pt x="0" y="1360"/>
                  </a:moveTo>
                  <a:cubicBezTo>
                    <a:pt x="53" y="1205"/>
                    <a:pt x="106" y="1050"/>
                    <a:pt x="169" y="1040"/>
                  </a:cubicBezTo>
                  <a:cubicBezTo>
                    <a:pt x="232" y="1030"/>
                    <a:pt x="313" y="1338"/>
                    <a:pt x="380" y="1300"/>
                  </a:cubicBezTo>
                  <a:cubicBezTo>
                    <a:pt x="447" y="1262"/>
                    <a:pt x="487" y="945"/>
                    <a:pt x="569" y="810"/>
                  </a:cubicBezTo>
                  <a:cubicBezTo>
                    <a:pt x="651" y="675"/>
                    <a:pt x="684" y="625"/>
                    <a:pt x="869" y="490"/>
                  </a:cubicBezTo>
                  <a:cubicBezTo>
                    <a:pt x="1054" y="355"/>
                    <a:pt x="1366" y="177"/>
                    <a:pt x="1679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Freeform 2"/>
            <p:cNvSpPr/>
            <p:nvPr/>
          </p:nvSpPr>
          <p:spPr bwMode="auto">
            <a:xfrm>
              <a:off x="3314660" y="2277775"/>
              <a:ext cx="1915422" cy="562375"/>
            </a:xfrm>
            <a:custGeom>
              <a:avLst/>
              <a:gdLst/>
              <a:ahLst/>
              <a:cxnLst>
                <a:cxn ang="0">
                  <a:pos x="0" y="560"/>
                </a:cxn>
                <a:cxn ang="0">
                  <a:pos x="500" y="430"/>
                </a:cxn>
                <a:cxn ang="0">
                  <a:pos x="890" y="320"/>
                </a:cxn>
                <a:cxn ang="0">
                  <a:pos x="1680" y="0"/>
                </a:cxn>
              </a:cxnLst>
              <a:rect l="0" t="0" r="r" b="b"/>
              <a:pathLst>
                <a:path w="1680" h="560">
                  <a:moveTo>
                    <a:pt x="0" y="560"/>
                  </a:moveTo>
                  <a:cubicBezTo>
                    <a:pt x="176" y="515"/>
                    <a:pt x="352" y="470"/>
                    <a:pt x="500" y="430"/>
                  </a:cubicBezTo>
                  <a:cubicBezTo>
                    <a:pt x="648" y="390"/>
                    <a:pt x="693" y="392"/>
                    <a:pt x="890" y="320"/>
                  </a:cubicBezTo>
                  <a:cubicBezTo>
                    <a:pt x="1087" y="248"/>
                    <a:pt x="1383" y="124"/>
                    <a:pt x="1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7158" y="535782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可以利用极限来证明，即如果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，则有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5310201"/>
            <a:ext cx="180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581260" y="800082"/>
            <a:ext cx="370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，则有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786" y="785794"/>
            <a:ext cx="180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500034" y="178592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例如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71472" y="642918"/>
            <a:ext cx="5929354" cy="757243"/>
          </a:xfrm>
          <a:prstGeom prst="roundRect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596" y="2457386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+2=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，因为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成立。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596" y="3243204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+4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+2=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，因为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成立。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8596" y="3929066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一般地，如果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i="1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i="1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），有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i="1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428868"/>
            <a:ext cx="2390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148013"/>
            <a:ext cx="3162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00232" y="2285992"/>
            <a:ext cx="4572032" cy="2852042"/>
            <a:chOff x="4464910" y="1142984"/>
            <a:chExt cx="3821866" cy="2852042"/>
          </a:xfrm>
        </p:grpSpPr>
        <p:sp>
          <p:nvSpPr>
            <p:cNvPr id="9" name="AutoShape 30"/>
            <p:cNvSpPr>
              <a:spLocks noChangeShapeType="1"/>
            </p:cNvSpPr>
            <p:nvPr/>
          </p:nvSpPr>
          <p:spPr bwMode="auto">
            <a:xfrm>
              <a:off x="6107984" y="1253450"/>
              <a:ext cx="1140" cy="23810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AutoShape 29"/>
            <p:cNvSpPr>
              <a:spLocks noChangeShapeType="1"/>
            </p:cNvSpPr>
            <p:nvPr/>
          </p:nvSpPr>
          <p:spPr bwMode="auto">
            <a:xfrm>
              <a:off x="6107984" y="3634504"/>
              <a:ext cx="2075040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Freeform 28"/>
            <p:cNvSpPr/>
            <p:nvPr/>
          </p:nvSpPr>
          <p:spPr bwMode="auto">
            <a:xfrm>
              <a:off x="6107984" y="1775655"/>
              <a:ext cx="1858415" cy="1649967"/>
            </a:xfrm>
            <a:custGeom>
              <a:avLst/>
              <a:gdLst/>
              <a:ahLst/>
              <a:cxnLst>
                <a:cxn ang="0">
                  <a:pos x="0" y="1460"/>
                </a:cxn>
                <a:cxn ang="0">
                  <a:pos x="220" y="1500"/>
                </a:cxn>
                <a:cxn ang="0">
                  <a:pos x="250" y="1590"/>
                </a:cxn>
                <a:cxn ang="0">
                  <a:pos x="390" y="1620"/>
                </a:cxn>
                <a:cxn ang="0">
                  <a:pos x="490" y="1450"/>
                </a:cxn>
                <a:cxn ang="0">
                  <a:pos x="720" y="860"/>
                </a:cxn>
                <a:cxn ang="0">
                  <a:pos x="1320" y="400"/>
                </a:cxn>
                <a:cxn ang="0">
                  <a:pos x="1630" y="0"/>
                </a:cxn>
              </a:cxnLst>
              <a:rect l="0" t="0" r="r" b="b"/>
              <a:pathLst>
                <a:path w="1630" h="1643">
                  <a:moveTo>
                    <a:pt x="0" y="1460"/>
                  </a:moveTo>
                  <a:cubicBezTo>
                    <a:pt x="89" y="1469"/>
                    <a:pt x="178" y="1478"/>
                    <a:pt x="220" y="1500"/>
                  </a:cubicBezTo>
                  <a:cubicBezTo>
                    <a:pt x="262" y="1522"/>
                    <a:pt x="222" y="1570"/>
                    <a:pt x="250" y="1590"/>
                  </a:cubicBezTo>
                  <a:cubicBezTo>
                    <a:pt x="278" y="1610"/>
                    <a:pt x="350" y="1643"/>
                    <a:pt x="390" y="1620"/>
                  </a:cubicBezTo>
                  <a:cubicBezTo>
                    <a:pt x="430" y="1597"/>
                    <a:pt x="435" y="1577"/>
                    <a:pt x="490" y="1450"/>
                  </a:cubicBezTo>
                  <a:cubicBezTo>
                    <a:pt x="545" y="1323"/>
                    <a:pt x="582" y="1035"/>
                    <a:pt x="720" y="860"/>
                  </a:cubicBezTo>
                  <a:cubicBezTo>
                    <a:pt x="858" y="685"/>
                    <a:pt x="1168" y="543"/>
                    <a:pt x="1320" y="400"/>
                  </a:cubicBezTo>
                  <a:cubicBezTo>
                    <a:pt x="1472" y="257"/>
                    <a:pt x="1566" y="83"/>
                    <a:pt x="163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Freeform 27"/>
            <p:cNvSpPr/>
            <p:nvPr/>
          </p:nvSpPr>
          <p:spPr bwMode="auto">
            <a:xfrm>
              <a:off x="6107984" y="1384002"/>
              <a:ext cx="1812810" cy="2250502"/>
            </a:xfrm>
            <a:custGeom>
              <a:avLst/>
              <a:gdLst/>
              <a:ahLst/>
              <a:cxnLst>
                <a:cxn ang="0">
                  <a:pos x="0" y="2241"/>
                </a:cxn>
                <a:cxn ang="0">
                  <a:pos x="310" y="1260"/>
                </a:cxn>
                <a:cxn ang="0">
                  <a:pos x="630" y="1120"/>
                </a:cxn>
                <a:cxn ang="0">
                  <a:pos x="700" y="870"/>
                </a:cxn>
                <a:cxn ang="0">
                  <a:pos x="1107" y="360"/>
                </a:cxn>
                <a:cxn ang="0">
                  <a:pos x="1590" y="0"/>
                </a:cxn>
              </a:cxnLst>
              <a:rect l="0" t="0" r="r" b="b"/>
              <a:pathLst>
                <a:path w="1590" h="2241">
                  <a:moveTo>
                    <a:pt x="0" y="2241"/>
                  </a:moveTo>
                  <a:cubicBezTo>
                    <a:pt x="102" y="1844"/>
                    <a:pt x="205" y="1447"/>
                    <a:pt x="310" y="1260"/>
                  </a:cubicBezTo>
                  <a:cubicBezTo>
                    <a:pt x="415" y="1073"/>
                    <a:pt x="565" y="1185"/>
                    <a:pt x="630" y="1120"/>
                  </a:cubicBezTo>
                  <a:cubicBezTo>
                    <a:pt x="695" y="1055"/>
                    <a:pt x="621" y="996"/>
                    <a:pt x="700" y="870"/>
                  </a:cubicBezTo>
                  <a:cubicBezTo>
                    <a:pt x="780" y="744"/>
                    <a:pt x="959" y="505"/>
                    <a:pt x="1107" y="360"/>
                  </a:cubicBezTo>
                  <a:cubicBezTo>
                    <a:pt x="1255" y="215"/>
                    <a:pt x="1490" y="75"/>
                    <a:pt x="15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6107984" y="2358115"/>
              <a:ext cx="1904020" cy="1276389"/>
            </a:xfrm>
            <a:custGeom>
              <a:avLst/>
              <a:gdLst/>
              <a:ahLst/>
              <a:cxnLst>
                <a:cxn ang="0">
                  <a:pos x="0" y="1271"/>
                </a:cxn>
                <a:cxn ang="0">
                  <a:pos x="200" y="950"/>
                </a:cxn>
                <a:cxn ang="0">
                  <a:pos x="570" y="710"/>
                </a:cxn>
                <a:cxn ang="0">
                  <a:pos x="900" y="620"/>
                </a:cxn>
                <a:cxn ang="0">
                  <a:pos x="1170" y="280"/>
                </a:cxn>
                <a:cxn ang="0">
                  <a:pos x="1670" y="0"/>
                </a:cxn>
              </a:cxnLst>
              <a:rect l="0" t="0" r="r" b="b"/>
              <a:pathLst>
                <a:path w="1670" h="1271">
                  <a:moveTo>
                    <a:pt x="0" y="1271"/>
                  </a:moveTo>
                  <a:cubicBezTo>
                    <a:pt x="52" y="1157"/>
                    <a:pt x="105" y="1044"/>
                    <a:pt x="200" y="950"/>
                  </a:cubicBezTo>
                  <a:cubicBezTo>
                    <a:pt x="295" y="856"/>
                    <a:pt x="453" y="765"/>
                    <a:pt x="570" y="710"/>
                  </a:cubicBezTo>
                  <a:cubicBezTo>
                    <a:pt x="687" y="655"/>
                    <a:pt x="800" y="692"/>
                    <a:pt x="900" y="620"/>
                  </a:cubicBezTo>
                  <a:cubicBezTo>
                    <a:pt x="1000" y="548"/>
                    <a:pt x="1042" y="383"/>
                    <a:pt x="1170" y="280"/>
                  </a:cubicBezTo>
                  <a:cubicBezTo>
                    <a:pt x="1298" y="177"/>
                    <a:pt x="1484" y="88"/>
                    <a:pt x="167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487543" y="1142984"/>
              <a:ext cx="525601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18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7761175" y="2076927"/>
              <a:ext cx="525601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18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7886590" y="1504510"/>
              <a:ext cx="37624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6609642" y="3713839"/>
              <a:ext cx="29643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AutoShape 21"/>
            <p:cNvSpPr>
              <a:spLocks noChangeShapeType="1"/>
            </p:cNvSpPr>
            <p:nvPr/>
          </p:nvSpPr>
          <p:spPr bwMode="auto">
            <a:xfrm flipH="1">
              <a:off x="6700852" y="2548920"/>
              <a:ext cx="1140" cy="11046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8080412" y="3713839"/>
              <a:ext cx="20636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464910" y="2357430"/>
              <a:ext cx="1483312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)=</a:t>
              </a: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pt-BR" altLang="zh-CN" sz="20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0" lang="pt-BR" altLang="zh-CN" sz="20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))</a:t>
              </a:r>
              <a:endParaRPr kumimoji="0" lang="pt-BR" alt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28596" y="214290"/>
            <a:ext cx="8429684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pt-BR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（读作“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的大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”），其含义是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存在正常量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，使得当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6600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时，有</a:t>
            </a:r>
            <a:endParaRPr lang="en-US" altLang="zh-CN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pt-BR" altLang="zh-CN">
                <a:solidFill>
                  <a:srgbClr val="006600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pt-BR" altLang="zh-CN">
                <a:solidFill>
                  <a:srgbClr val="006600"/>
                </a:solidFill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也就是说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的同阶，也称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的确界。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" y="5529220"/>
            <a:ext cx="90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可以利用极限来证明，即如果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0&lt;c&lt;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∞，则有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43372" y="5448314"/>
            <a:ext cx="1905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3174" y="698242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0&lt;c&lt;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∞，则有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48" y="642918"/>
            <a:ext cx="1905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642910" y="519092"/>
            <a:ext cx="7000924" cy="757243"/>
          </a:xfrm>
          <a:prstGeom prst="roundRect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207167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例如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2571744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+2=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pt-BR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+4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+2=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一般地，如果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i="1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i="1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），有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i="1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857364"/>
            <a:ext cx="8143932" cy="198358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符号比大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符号和大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符号都要精确，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隐含着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目前国内大部分教科书中习惯使用大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符号，本书主要也采用这种表示形式。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5786" y="642918"/>
            <a:ext cx="896901" cy="896901"/>
            <a:chOff x="388951" y="5103867"/>
            <a:chExt cx="896901" cy="896901"/>
          </a:xfrm>
        </p:grpSpPr>
        <p:sp>
          <p:nvSpPr>
            <p:cNvPr id="6" name="椭圆 5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椭圆 6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214290"/>
            <a:ext cx="5500726" cy="46166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分析以下算法的时间复杂度。</a:t>
            </a:r>
            <a:endParaRPr lang="zh-CN" altLang="zh-CN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896479"/>
            <a:ext cx="5286412" cy="22467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void fun(int n)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  int s=0,i,j,k;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for (i=0;i&lt;n;i++)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for (j=0;j&lt;i;j++)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for (k=0;k&lt;j;k++)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nb-NO" altLang="zh-CN" sz="20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s++;</a:t>
            </a:r>
            <a:endParaRPr lang="zh-CN" altLang="zh-CN" sz="200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89" y="3457518"/>
            <a:ext cx="357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算法的基本操作是</a:t>
            </a:r>
            <a:r>
              <a:rPr lang="nb-NO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s++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5918" y="4071942"/>
            <a:ext cx="4929222" cy="17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57224" y="600076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该算法的时间复杂度为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857224" y="3457518"/>
            <a:ext cx="50006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500462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渐进符号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的特性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00108"/>
            <a:ext cx="79296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）传递性</a:t>
            </a:r>
            <a:endParaRPr lang="zh-CN" altLang="zh-CN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 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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 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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 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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）自反性</a:t>
            </a:r>
            <a:endParaRPr lang="zh-CN" altLang="zh-CN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）对称性</a:t>
            </a:r>
            <a:endParaRPr lang="zh-CN" altLang="zh-CN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 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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836" y="332719"/>
            <a:ext cx="3643338" cy="753745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考核方式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850265" y="1844675"/>
            <a:ext cx="7444105" cy="3835400"/>
            <a:chOff x="1454" y="3315"/>
            <a:chExt cx="15234" cy="7043"/>
          </a:xfrm>
        </p:grpSpPr>
        <p:sp>
          <p:nvSpPr>
            <p:cNvPr id="2" name="椭圆 1"/>
            <p:cNvSpPr/>
            <p:nvPr>
              <p:custDataLst>
                <p:tags r:id="rId1"/>
              </p:custDataLst>
            </p:nvPr>
          </p:nvSpPr>
          <p:spPr>
            <a:xfrm>
              <a:off x="1454" y="3391"/>
              <a:ext cx="2362" cy="2189"/>
            </a:xfrm>
            <a:prstGeom prst="ellipse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课程总评成绩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" name="等于号 2"/>
            <p:cNvSpPr/>
            <p:nvPr>
              <p:custDataLst>
                <p:tags r:id="rId2"/>
              </p:custDataLst>
            </p:nvPr>
          </p:nvSpPr>
          <p:spPr>
            <a:xfrm>
              <a:off x="4349" y="3830"/>
              <a:ext cx="2103" cy="131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3"/>
              </p:custDataLst>
            </p:nvPr>
          </p:nvSpPr>
          <p:spPr>
            <a:xfrm>
              <a:off x="7110" y="3315"/>
              <a:ext cx="2362" cy="2189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过程性考核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12766" y="3527"/>
              <a:ext cx="2362" cy="2189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终结性考核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11" name="加号 10"/>
            <p:cNvSpPr/>
            <p:nvPr>
              <p:custDataLst>
                <p:tags r:id="rId5"/>
              </p:custDataLst>
            </p:nvPr>
          </p:nvSpPr>
          <p:spPr>
            <a:xfrm>
              <a:off x="10197" y="3527"/>
              <a:ext cx="1845" cy="18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减号 6"/>
            <p:cNvSpPr/>
            <p:nvPr>
              <p:custDataLst>
                <p:tags r:id="rId6"/>
              </p:custDataLst>
            </p:nvPr>
          </p:nvSpPr>
          <p:spPr>
            <a:xfrm rot="19200000">
              <a:off x="4880" y="5526"/>
              <a:ext cx="3071" cy="144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减号 13"/>
            <p:cNvSpPr/>
            <p:nvPr>
              <p:custDataLst>
                <p:tags r:id="rId7"/>
              </p:custDataLst>
            </p:nvPr>
          </p:nvSpPr>
          <p:spPr>
            <a:xfrm rot="5400000">
              <a:off x="6756" y="6214"/>
              <a:ext cx="3071" cy="144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减号 14"/>
            <p:cNvSpPr/>
            <p:nvPr>
              <p:custDataLst>
                <p:tags r:id="rId8"/>
              </p:custDataLst>
            </p:nvPr>
          </p:nvSpPr>
          <p:spPr>
            <a:xfrm rot="2940000">
              <a:off x="8490" y="5704"/>
              <a:ext cx="3071" cy="144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9"/>
              </p:custDataLst>
            </p:nvPr>
          </p:nvSpPr>
          <p:spPr>
            <a:xfrm>
              <a:off x="3532" y="7015"/>
              <a:ext cx="2362" cy="2189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课堂表现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0"/>
              </p:custDataLst>
            </p:nvPr>
          </p:nvSpPr>
          <p:spPr>
            <a:xfrm>
              <a:off x="7110" y="8170"/>
              <a:ext cx="2362" cy="2189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zh-CN" altLang="en-US" sz="2000">
                  <a:solidFill>
                    <a:schemeClr val="bg1"/>
                  </a:solidFill>
                </a:rPr>
                <a:t>平时作业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1"/>
              </p:custDataLst>
            </p:nvPr>
          </p:nvSpPr>
          <p:spPr>
            <a:xfrm>
              <a:off x="10688" y="7015"/>
              <a:ext cx="2362" cy="2189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实验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3" name="减号 22"/>
            <p:cNvSpPr/>
            <p:nvPr>
              <p:custDataLst>
                <p:tags r:id="rId12"/>
              </p:custDataLst>
            </p:nvPr>
          </p:nvSpPr>
          <p:spPr>
            <a:xfrm rot="4020000">
              <a:off x="13573" y="5887"/>
              <a:ext cx="2262" cy="144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>
              <p:custDataLst>
                <p:tags r:id="rId13"/>
              </p:custDataLst>
            </p:nvPr>
          </p:nvSpPr>
          <p:spPr>
            <a:xfrm>
              <a:off x="14626" y="7294"/>
              <a:ext cx="2063" cy="2224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试卷考试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5786478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算法的最好、最坏和平均情况分析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286808" cy="33215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设一个算法的输入规模为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是所有输入的集合，任一输入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P(I)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出现的概率，有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P(I)=1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T(I)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是算法在输入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下所执行的基本操作次数，则该算法的平均执行时间为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A(</a:t>
            </a:r>
            <a:r>
              <a:rPr lang="en-US" altLang="zh-CN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</a:t>
            </a:r>
            <a:r>
              <a:rPr lang="en-US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I∈</a:t>
            </a:r>
            <a:r>
              <a:rPr lang="en-US" altLang="zh-CN" i="1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Dn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P(I)*T(I)</a:t>
            </a:r>
            <a:endParaRPr lang="en-US" altLang="zh-CN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对应的时间复杂度称为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平均时间复杂度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平均时间复杂度反映算法的总体时间性能。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71546"/>
            <a:ext cx="8358246" cy="38265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3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算法的最好情况为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G(n)=min</a:t>
            </a:r>
            <a:r>
              <a:rPr lang="en-US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I∈</a:t>
            </a:r>
            <a:r>
              <a:rPr lang="en-US" altLang="zh-CN" i="1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Dn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T(I)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，是指算法在所有输入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下所执行基本操作的最少执行次数。对应的时间复杂度称为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最好时间复杂度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，最好时间复杂度反映算法的最佳性能，即为算法的时间下界。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3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算法的最坏情况为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(n)=max</a:t>
            </a:r>
            <a:r>
              <a:rPr lang="en-US" altLang="zh-CN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I∈</a:t>
            </a:r>
            <a:r>
              <a:rPr lang="en-US" altLang="zh-CN" i="1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Dn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T(I)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，是指算法在所有输入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下所执行基本操作的最大执行次数。对应的时间复杂度称为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坏时间复杂度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，最怀时间复杂度为算法的时间上界。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7786742" cy="12255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1-4</a:t>
            </a:r>
            <a:r>
              <a:rPr lang="zh-CN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设计一个尽可能高效的算法，在长度为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的一维整型数组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-1]</a:t>
            </a:r>
            <a:r>
              <a:rPr lang="zh-CN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中查找值最大的元素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maxe</a:t>
            </a:r>
            <a:r>
              <a:rPr lang="zh-CN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和值最小的元素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mine</a:t>
            </a:r>
            <a:r>
              <a:rPr lang="zh-CN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。并分析算法的最好、最坏和平均时间复杂度。</a:t>
            </a:r>
            <a:endParaRPr lang="zh-CN" altLang="zh-CN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000240"/>
            <a:ext cx="50006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571744"/>
            <a:ext cx="7215238" cy="2862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MaxMin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(int a[],int n,int &amp;maxe,int &amp;mine)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 maxe=mine=a[0];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for (int i=1;i&lt;n;i++)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{  if (a[i]&gt;maxe)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maxe=a[i];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else if (a[i]&lt;mine)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mine=a[i];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256"/>
            <a:ext cx="8358246" cy="83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该算法的基本语句是元素比较。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最好的情况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中元素递增排列，元素比较次数为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142984"/>
            <a:ext cx="7572428" cy="2862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MaxMin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(int a[],int n,int &amp;maxe,int &amp;mine)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 maxe=mine=a[0];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for (int i=1;i&lt;n;i++)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{  if (a[i]&gt;maxe)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maxe=a[i];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else if (a[i]&lt;mine)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mine=a[i];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946990"/>
            <a:ext cx="8358246" cy="83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最坏的情况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中元素递减排列，元素比较次数为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)=2(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-1)=O(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803718"/>
            <a:ext cx="7572428" cy="2862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MaxMin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(int a[],int n,int &amp;maxe,int &amp;mine)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 maxe=mine=a[0];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for (int i=1;i&lt;n;i++)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{  if (a[i]&gt;maxe)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maxe=a[i];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else if (a[i]&lt;mine)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mine=a[i];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776583"/>
            <a:ext cx="8358246" cy="122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平均情况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下，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中有一半的元素比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maxe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大，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a[i]&gt;maxe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比较执行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次，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a[i]&lt;mine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比较执行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-1)/2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次，因此平均元素比较次数为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3(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-1)/2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)=3(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-1)/2=O(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633311"/>
            <a:ext cx="7572428" cy="2862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MaxMin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(int a[],int n,int &amp;maxe,int &amp;mine)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 maxe=mine=a[0];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for (int i=1;i&lt;n;i++)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{  if (a[i]&gt;maxe)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maxe=a[i];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else if (a[i]&lt;mine)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mine=a[i];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87747"/>
            <a:ext cx="8715436" cy="1169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1-5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采用顺序查找方法，在长度为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的一维实数数组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-1]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中查找值为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的元素，即从数组的第一个元素开始，逐个与被查值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进行比较。找到后返回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，否则返回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714488"/>
            <a:ext cx="5715040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(double a[],int n,double x)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  int i=0;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while (i&lt;n)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{  if (a[i]==x) break;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i++;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if (i&lt;n) return true;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else return false;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786322"/>
            <a:ext cx="8786874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回答以下问题：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）分析该算法在等概率情况下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成功查找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到值为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的元素的最好、最坏和平均时间复杂度。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）假设被查值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在数组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中的概率是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，不在数组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中的概率是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，求算法的平均时间复杂度。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786190"/>
            <a:ext cx="814393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）算法的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循环中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语句是基本操作（用于元素比较）。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数组中有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个元素，当第一个元素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，此时基本操作仅执行一次，此时呈现最好的情况，即</a:t>
            </a:r>
            <a:r>
              <a:rPr lang="en-US" altLang="zh-CN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)=1=O(1)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中最后一个元素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-1]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，此时基本操作执行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次，此时呈现最坏的情况，即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57166"/>
            <a:ext cx="50006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500042"/>
            <a:ext cx="6000792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(double a[],int n,double x)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  int i=0;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while (i&lt;n)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{  if (a[i]==x) break;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i++;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if (i&lt;n) return true;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else return false;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786190"/>
            <a:ext cx="80724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成功查找的平均情况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，假设查找到每个元素的概率相同，则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])=1/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），而成功找到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元素时基本操作正好执行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次，所以：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1604" y="5143512"/>
            <a:ext cx="5072098" cy="82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42976" y="500042"/>
            <a:ext cx="6000792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(double a[],int n,double x)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   int i=0;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while (i&lt;n)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{  if (a[i]==x) break;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i++;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if (i&lt;n) return true;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else return false;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5011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）这里是</a:t>
            </a: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既考虑成功查找又考虑不成功查找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的情况。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对于成功查找，被查值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在数组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中的概率为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时，算法执行有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种成功情况，在等概率情况下元素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被查找到的概率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])=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，成功找到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元素时基本操作执行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次。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对于不成功查找，其概率为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，所有不成功查找基本操作都只执行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次，不妨看成一种情况。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14414" y="3000372"/>
            <a:ext cx="5132780" cy="176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472" y="5164265"/>
            <a:ext cx="821537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如果已知查找的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有一半的机会在数组中，此时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=1/2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，则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A(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)=[(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+1)/4]+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/4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836" y="332719"/>
            <a:ext cx="3643338" cy="753745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章节学</a:t>
            </a: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时安排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619250" y="2493010"/>
            <a:ext cx="5153025" cy="1058545"/>
            <a:chOff x="3571" y="3812"/>
            <a:chExt cx="8115" cy="1667"/>
          </a:xfrm>
        </p:grpSpPr>
        <p:sp>
          <p:nvSpPr>
            <p:cNvPr id="5" name="矩形 4"/>
            <p:cNvSpPr/>
            <p:nvPr/>
          </p:nvSpPr>
          <p:spPr>
            <a:xfrm>
              <a:off x="3571" y="3812"/>
              <a:ext cx="1652" cy="166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85" y="4039"/>
              <a:ext cx="1441" cy="1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理论课</a:t>
              </a:r>
              <a:endPara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九章节</a:t>
              </a:r>
              <a:endPara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40</a:t>
              </a:r>
              <a:r>
                <a:rPr lang="zh-CN" altLang="en-US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学时</a:t>
              </a:r>
              <a:endPara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20" y="3812"/>
              <a:ext cx="1652" cy="166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l">
                <a:lnSpc>
                  <a:spcPct val="100000"/>
                </a:lnSpc>
                <a:spcBef>
                  <a:spcPts val="0"/>
                </a:spcBef>
                <a:buClrTx/>
                <a:buSzTx/>
                <a:buNone/>
              </a:pPr>
              <a:r>
                <a:rPr lang="zh-CN" altLang="en-US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实验课</a:t>
              </a:r>
              <a:endPara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ClrTx/>
                <a:buSzTx/>
                <a:buNone/>
              </a:pPr>
              <a:r>
                <a:rPr lang="zh-CN" altLang="en-US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十六次</a:t>
              </a:r>
              <a:endPara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ClrTx/>
                <a:buSzTx/>
                <a:buNone/>
              </a:pPr>
              <a:r>
                <a:rPr lang="en-US" altLang="zh-CN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32</a:t>
              </a:r>
              <a:r>
                <a:rPr lang="zh-CN" altLang="en-US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学时</a:t>
              </a:r>
              <a:endPara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加号 16"/>
            <p:cNvSpPr/>
            <p:nvPr/>
          </p:nvSpPr>
          <p:spPr>
            <a:xfrm>
              <a:off x="5158" y="4039"/>
              <a:ext cx="1440" cy="1440"/>
            </a:xfrm>
            <a:prstGeom prst="mathPlus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于号 18"/>
            <p:cNvSpPr/>
            <p:nvPr/>
          </p:nvSpPr>
          <p:spPr>
            <a:xfrm>
              <a:off x="8410" y="3926"/>
              <a:ext cx="1440" cy="1440"/>
            </a:xfrm>
            <a:prstGeom prst="mathEqual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34" y="3813"/>
              <a:ext cx="1652" cy="166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l">
                <a:lnSpc>
                  <a:spcPct val="100000"/>
                </a:lnSpc>
                <a:spcBef>
                  <a:spcPts val="0"/>
                </a:spcBef>
                <a:buClrTx/>
                <a:buSzTx/>
                <a:buNone/>
              </a:pPr>
              <a:r>
                <a:rPr lang="en-US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7</a:t>
              </a:r>
              <a:r>
                <a:rPr lang="en-US" altLang="zh-CN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 smtClean="0">
                  <a:solidFill>
                    <a:schemeClr val="tx1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学时</a:t>
              </a:r>
              <a:endPara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2357454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4.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平摊分析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358246" cy="384169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考虑这样一种算法，在算法中有一种操作</a:t>
            </a:r>
            <a:r>
              <a:rPr lang="zh-CN" altLang="zh-CN">
                <a:solidFill>
                  <a:srgbClr val="0066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反复执行时有这样的特性，其运行时间始终变动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，如果这一操作在大多数时候运行很快，只是偶尔要花费大量时间，对这样的算法可以采用平摊分析。</a:t>
            </a:r>
            <a:endParaRPr lang="en-US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在平摊分析中，执行一系列数据结构操作所需要的时间是通过</a:t>
            </a:r>
            <a:r>
              <a:rPr lang="zh-CN" altLang="zh-CN">
                <a:solidFill>
                  <a:srgbClr val="0066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对执行的所有操作求平均而得出的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平摊分析可用来证明在一系列操作中，即使单一的操作具有较大的代价，通过对所有操作求平均后，平均代价还是很小的。</a:t>
            </a:r>
            <a:endParaRPr lang="en-US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428604"/>
            <a:ext cx="8215370" cy="198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1-6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假设有一个可以存放若干个整数的整数表，其类型为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域是存放整数元素的动态数组，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capacity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域表示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的容量（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数组中能够存放的最多元素个数，初始容量为常数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域表示长度（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数组中存放的实际元素个数）。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714620"/>
            <a:ext cx="7572428" cy="28694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#define m 2			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初始容量常数</a:t>
            </a:r>
            <a:endParaRPr lang="en-US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struct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		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整数表的类型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	int *data;			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动态数组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int length;		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长度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int capacity;	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容量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35824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整数表提供有这些运算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Init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，即设置初始容量、分配初始空间和将长度置为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私有方法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Expand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用于扩大容量，当长度达到容量时置新容量为两倍长度。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(e)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用于在表尾插入元素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各个算法如下：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4000504"/>
            <a:ext cx="6858048" cy="201347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45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Init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(List&amp; L)				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初始化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	L.capacity=m;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L.data=new int[L.capacity];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L.length=0;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500702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要求分析调用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(e)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算法的时间复杂度。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8072494" cy="48347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Expand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(List&amp; L)		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按长度两倍扩大容量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	int *p=L.data;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L.capacity=2*L.length;	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设置新容量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L.data=new int[L.capacity];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for(int i=0;i&lt;L.length;i++)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复制全部元素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	L.data[i]=p[i];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delete p;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(List&amp; L,int e)							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	if(L.length==L.capacity)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Expand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(L);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L.data[L.length]=e;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L.length++;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1285860"/>
            <a:ext cx="8001056" cy="399818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bIns="180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Expand()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算法中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循环执行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次（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为复制的元素个数），所以其时间复杂度为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Add(e)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算法中可能会调用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Expand(L)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（调用一次称为一次扩容），那么其时间复杂度是不是也为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呢？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个元素调用一次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Expand(L)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，调用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Expand(L)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的时间为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，其他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次插入的时间为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，平摊结果是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</a:pP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714356"/>
            <a:ext cx="50006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143380"/>
            <a:ext cx="343906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1.2.2 </a:t>
            </a:r>
            <a:r>
              <a:rPr lang="zh-CN" altLang="en-US" sz="280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算法空间复杂度分析</a:t>
            </a:r>
            <a:endParaRPr lang="zh-CN" altLang="zh-CN" sz="280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072494" cy="350031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一个算法的存储量包括形参所占空间和临时变量所占空间。在对算法进行存储空间分析时，只考察临时变量所占空间</a:t>
            </a:r>
            <a:r>
              <a:rPr lang="zh-CN" altLang="en-US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空间复杂度是对一个算法在运行过程中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临时占用的存储空间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大小的量度，一般也作为问题规模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的函数，以数量级形式给出，记作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，其中渐进符号的含义与时间复杂度中的含义相同。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20756" y="1928802"/>
            <a:ext cx="4108368" cy="22860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anchor="t" anchorCtr="0" compatLnSpc="1"/>
          <a:lstStyle/>
          <a:p>
            <a:pPr marL="0" marR="0" lvl="0" algn="l" defTabSz="3600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(int a[]</a:t>
            </a:r>
            <a:r>
              <a:rPr kumimoji="0" lang="zh-CN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int n)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{	int maxi=0;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nb-NO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	for (int i=1;i&lt;n;i++)</a:t>
            </a:r>
            <a:endParaRPr kumimoji="0" lang="nb-NO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	if (a[i]&gt;a[maxi])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		maxi=i;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return a[maxi];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3600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627" name="AutoShape 3"/>
          <p:cNvSpPr/>
          <p:nvPr/>
        </p:nvSpPr>
        <p:spPr bwMode="auto">
          <a:xfrm>
            <a:off x="4501463" y="2373234"/>
            <a:ext cx="221815" cy="1403448"/>
          </a:xfrm>
          <a:prstGeom prst="rightBrace">
            <a:avLst>
              <a:gd name="adj1" fmla="val 5270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819351" y="2312460"/>
            <a:ext cx="4038929" cy="17594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函数体内分配的变量空间为临时空间，不计形参占用的空间，这里的仅计</a:t>
            </a:r>
            <a:r>
              <a:rPr kumimoji="0" lang="en-US" altLang="zh-CN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maxi</a:t>
            </a:r>
            <a:r>
              <a:rPr kumimoji="0" lang="zh-CN" altLang="en-US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变量的空间，其空间复杂度为</a:t>
            </a:r>
            <a:r>
              <a:rPr kumimoji="0" lang="en-US" altLang="zh-CN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kumimoji="0" lang="zh-CN" altLang="en-US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1429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算法的临时空间</a:t>
            </a:r>
            <a:endParaRPr lang="zh-CN" altLang="en-US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067944" y="465313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思政案例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71736" y="428604"/>
            <a:ext cx="364333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概论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hlinkClick r:id="rId1" action="ppaction://hlinksldjump"/>
          </p:cNvPr>
          <p:cNvSpPr txBox="1"/>
          <p:nvPr/>
        </p:nvSpPr>
        <p:spPr>
          <a:xfrm>
            <a:off x="3500430" y="2438751"/>
            <a:ext cx="342902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1.1 </a:t>
            </a:r>
            <a:r>
              <a:rPr lang="zh-CN" altLang="en-US" sz="3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算法的概念</a:t>
            </a:r>
            <a:endParaRPr lang="zh-CN" altLang="en-US" sz="32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3500430" y="3477284"/>
            <a:ext cx="3429024" cy="5835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   1.2 </a:t>
            </a:r>
            <a:r>
              <a:rPr lang="zh-CN" altLang="en-US" sz="3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算法分析</a:t>
            </a:r>
            <a:endParaRPr lang="zh-CN" altLang="en-US" sz="32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6" name="组合 79"/>
          <p:cNvGrpSpPr/>
          <p:nvPr/>
        </p:nvGrpSpPr>
        <p:grpSpPr bwMode="auto">
          <a:xfrm>
            <a:off x="840364" y="2143116"/>
            <a:ext cx="2160000" cy="2177998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1091886" y="3252893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235902" y="2572883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2571744"/>
            <a:ext cx="7072362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algorithm</a:t>
            </a:r>
            <a:r>
              <a:rPr lang="zh-CN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）是求解问题的一系列计算步骤，</a:t>
            </a:r>
            <a:r>
              <a:rPr lang="zh-CN" altLang="zh-CN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是一个由若干运算或指令组成的有限序列，</a:t>
            </a:r>
            <a:r>
              <a:rPr lang="zh-CN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用来将输入数据转换成输出结果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棱台 8"/>
          <p:cNvSpPr/>
          <p:nvPr/>
        </p:nvSpPr>
        <p:spPr>
          <a:xfrm>
            <a:off x="3500430" y="4500570"/>
            <a:ext cx="1785950" cy="1071570"/>
          </a:xfrm>
          <a:prstGeom prst="bevel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en-US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786050" y="4857760"/>
            <a:ext cx="500066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00232" y="4814897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输入</a:t>
            </a:r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4814897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500694" y="4857760"/>
            <a:ext cx="500066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596" y="1714488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1.1.1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什么是算法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TextBox 14">
            <a:hlinkClick r:id="rId1" action="ppaction://hlinksldjump"/>
          </p:cNvPr>
          <p:cNvSpPr txBox="1"/>
          <p:nvPr/>
        </p:nvSpPr>
        <p:spPr>
          <a:xfrm>
            <a:off x="2714612" y="5000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1.1 </a:t>
            </a:r>
            <a:r>
              <a:rPr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算法的概念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928670"/>
            <a:ext cx="250033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</a:t>
            </a:r>
            <a:r>
              <a:rPr lang="zh-CN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zh-CN" altLang="zh-CN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785926"/>
            <a:ext cx="7929618" cy="294692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穷</a:t>
            </a: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：在有限步之后结束。</a:t>
            </a:r>
            <a:endParaRPr lang="zh-CN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确定性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：每一条指令必须有确切的含义，不会产生二义性。</a:t>
            </a:r>
            <a:endParaRPr lang="zh-CN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可行性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：人们仅用笔和纸做有限次运算就能完成。</a:t>
            </a:r>
            <a:endParaRPr lang="zh-CN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：有零个或多个输入。</a:t>
            </a:r>
            <a:endParaRPr lang="en-US" altLang="zh-CN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zh-CN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：有一个或多个输出。</a:t>
            </a:r>
            <a:endParaRPr lang="zh-CN" altLang="en-US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 noTextEdit="1"/>
          </p:cNvSpPr>
          <p:nvPr/>
        </p:nvSpPr>
        <p:spPr bwMode="auto">
          <a:xfrm>
            <a:off x="1009054" y="1428736"/>
            <a:ext cx="6277590" cy="150019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51677" y="2259447"/>
            <a:ext cx="3876169" cy="658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72000" tIns="0" rIns="0" bIns="0" numCol="1" anchor="t" anchorCtr="0" compatLnSpc="1"/>
          <a:lstStyle/>
          <a:p>
            <a:pPr marL="0" marR="0" lvl="0" indent="0" defTabSz="914400" rtl="0" eaLnBrk="1" fontAlgn="base" latinLnBrk="0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算法（有穷性、确定性、可行性）</a:t>
            </a:r>
            <a:endParaRPr kumimoji="0" lang="zh-CN" sz="20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32880" y="2447918"/>
            <a:ext cx="619148" cy="386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</a:t>
            </a:r>
            <a:endParaRPr kumimoji="0" lang="zh-CN" sz="20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41870" y="2491718"/>
            <a:ext cx="490672" cy="214509"/>
          </a:xfrm>
          <a:prstGeom prst="rightArrow">
            <a:avLst>
              <a:gd name="adj1" fmla="val 50000"/>
              <a:gd name="adj2" fmla="val 571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66129" y="2451783"/>
            <a:ext cx="620515" cy="386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endParaRPr kumimoji="0" lang="zh-CN" sz="20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070216" y="2491718"/>
            <a:ext cx="492038" cy="214509"/>
          </a:xfrm>
          <a:prstGeom prst="rightArrow">
            <a:avLst>
              <a:gd name="adj1" fmla="val 50000"/>
              <a:gd name="adj2" fmla="val 573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85422" y="1000108"/>
            <a:ext cx="1843834" cy="386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求解问题</a:t>
            </a:r>
            <a:endParaRPr kumimoji="0" lang="zh-CN" sz="20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4074727" y="1428736"/>
            <a:ext cx="0" cy="812949"/>
          </a:xfrm>
          <a:prstGeom prst="line">
            <a:avLst/>
          </a:prstGeom>
          <a:ln>
            <a:tailEnd type="arrow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0034" y="571480"/>
            <a:ext cx="7858180" cy="407165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0000" bIns="108000" rtlCol="0">
            <a:spAutoFit/>
          </a:bodyPr>
          <a:lstStyle/>
          <a:p>
            <a:pPr algn="l" defTabSz="360045">
              <a:spcBef>
                <a:spcPts val="600"/>
              </a:spcBef>
              <a:spcAft>
                <a:spcPts val="1200"/>
              </a:spcAft>
            </a:pP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1-1</a:t>
            </a:r>
            <a:r>
              <a:rPr lang="zh-CN" altLang="zh-CN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有下列两段描述：</a:t>
            </a:r>
            <a:endParaRPr lang="zh-CN" altLang="zh-CN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>
              <a:spcBef>
                <a:spcPts val="600"/>
              </a:spcBef>
              <a:spcAft>
                <a:spcPts val="1200"/>
              </a:spcAft>
            </a:pP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描述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		          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描述</a:t>
            </a:r>
            <a:r>
              <a:rPr lang="en-US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void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exam1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()			    		void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exam2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{	int n;			         	{	int x,y;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	n=2;	 		   					y=0;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	while (n%2==0)			 		x=5/y;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 		n=n+2;			        	printf("%d,%d\n",x,y);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	printf("%d\n",n);		 	}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60045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42976" y="4753285"/>
            <a:ext cx="5694628" cy="961731"/>
            <a:chOff x="1142976" y="4753285"/>
            <a:chExt cx="5694628" cy="961731"/>
          </a:xfrm>
        </p:grpSpPr>
        <p:sp>
          <p:nvSpPr>
            <p:cNvPr id="22" name="TextBox 21"/>
            <p:cNvSpPr txBox="1"/>
            <p:nvPr/>
          </p:nvSpPr>
          <p:spPr>
            <a:xfrm>
              <a:off x="1142976" y="5253351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违反有穷性</a:t>
              </a:r>
              <a:endPara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0627" y="5253351"/>
              <a:ext cx="1836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违反可行性</a:t>
              </a:r>
              <a:endPara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1785918" y="4753285"/>
              <a:ext cx="214314" cy="428628"/>
            </a:xfrm>
            <a:prstGeom prst="up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上箭头 26"/>
            <p:cNvSpPr/>
            <p:nvPr/>
          </p:nvSpPr>
          <p:spPr>
            <a:xfrm>
              <a:off x="5643570" y="4753285"/>
              <a:ext cx="214314" cy="428628"/>
            </a:xfrm>
            <a:prstGeom prst="up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/>
              <a:t>/47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NWI0YjRlMWQ5NGUxZmMwYzYwMzUwN2NhMDE2OGE0MzA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anose="020B0609020204030204" pitchFamily="49" charset="0"/>
            <a:ea typeface="楷体" panose="02010609060101010101" pitchFamily="49" charset="-122"/>
            <a:cs typeface="Consolas" panose="020B0609020204030204" pitchFamily="49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7535</Words>
  <Application>WPS 演示</Application>
  <PresentationFormat>全屏显示(4:3)</PresentationFormat>
  <Paragraphs>623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7" baseType="lpstr">
      <vt:lpstr>Arial</vt:lpstr>
      <vt:lpstr>宋体</vt:lpstr>
      <vt:lpstr>Wingdings</vt:lpstr>
      <vt:lpstr>Times New Roman</vt:lpstr>
      <vt:lpstr>楷体_GB2312</vt:lpstr>
      <vt:lpstr>新宋体</vt:lpstr>
      <vt:lpstr>Consolas</vt:lpstr>
      <vt:lpstr>楷体</vt:lpstr>
      <vt:lpstr>微软雅黑</vt:lpstr>
      <vt:lpstr>微软雅黑 Bold</vt:lpstr>
      <vt:lpstr>黑体</vt:lpstr>
      <vt:lpstr>FZHei-B01S</vt:lpstr>
      <vt:lpstr>Arial</vt:lpstr>
      <vt:lpstr>仿宋</vt:lpstr>
      <vt:lpstr>Arial Unicode MS</vt:lpstr>
      <vt:lpstr>Calibri</vt:lpstr>
      <vt:lpstr>Wingdings</vt:lpstr>
      <vt:lpstr>Symbol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WPS_1653226750</cp:lastModifiedBy>
  <cp:revision>1655</cp:revision>
  <dcterms:created xsi:type="dcterms:W3CDTF">2004-03-31T23:50:00Z</dcterms:created>
  <dcterms:modified xsi:type="dcterms:W3CDTF">2024-02-28T06:00:35Z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F4D2CD56B02B498BBC4E179A3600B794_12</vt:lpwstr>
  </property>
  <property fmtid="{D5CDD505-2E9C-101B-9397-08002B2CF9AE}" pid="3" name="KSOProductBuildVer">
    <vt:lpwstr>2052-12.1.0.16388</vt:lpwstr>
  </property>
</Properties>
</file>