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7" d="100"/>
          <a:sy n="247" d="100"/>
        </p:scale>
        <p:origin x="3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2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8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6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DE9B-9888-42C2-A83E-F86649CDC76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6212-31F7-401F-BDF3-4C9B8F2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6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41" y="67188"/>
            <a:ext cx="877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问题背景：</a:t>
            </a:r>
            <a:r>
              <a:rPr lang="en-US" altLang="zh-CN" dirty="0" smtClean="0"/>
              <a:t>DQN</a:t>
            </a:r>
            <a:r>
              <a:rPr lang="zh-CN" altLang="en-US" dirty="0" smtClean="0"/>
              <a:t>迷宫多目标最短路径，在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值收敛后，有震荡，寻找震荡原因。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341" y="530175"/>
            <a:ext cx="5196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理论：</a:t>
            </a:r>
            <a:r>
              <a:rPr lang="en-US" altLang="zh-CN" dirty="0" err="1" smtClean="0"/>
              <a:t>q_learning</a:t>
            </a:r>
            <a:r>
              <a:rPr lang="zh-CN" altLang="en-US" dirty="0" smtClean="0"/>
              <a:t>算法一定收敛于最优解处。</a:t>
            </a:r>
            <a:endParaRPr lang="en-US" altLang="zh-CN" dirty="0" smtClean="0"/>
          </a:p>
          <a:p>
            <a:r>
              <a:rPr lang="en-US" altLang="zh-CN" sz="1200" dirty="0"/>
              <a:t>Watkins C J C H, Dayan P. Q-learning[J]. Machine learning, 1992, 8(3-4): 279-292.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95341" y="1084173"/>
            <a:ext cx="8224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实际：</a:t>
            </a:r>
            <a:r>
              <a:rPr lang="en-US" altLang="zh-CN" dirty="0" err="1" smtClean="0"/>
              <a:t>q_learning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epsilon-greed</a:t>
            </a:r>
            <a:r>
              <a:rPr lang="zh-CN" altLang="en-US" dirty="0" smtClean="0"/>
              <a:t>探索，不可靠收敛，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、学习率参数有关</a:t>
            </a:r>
            <a:endParaRPr lang="en-US" altLang="zh-CN" dirty="0" smtClean="0"/>
          </a:p>
          <a:p>
            <a:r>
              <a:rPr lang="en-US" altLang="zh-CN" sz="1200" dirty="0" smtClean="0"/>
              <a:t>https://stats.stackexchange.com/questions/206944/how-do-i-know-when-a-q-learning-algorithm-converges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95341" y="1808977"/>
            <a:ext cx="315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Q-learning</a:t>
            </a:r>
            <a:r>
              <a:rPr lang="zh-CN" altLang="en-US" dirty="0" smtClean="0"/>
              <a:t>实例（</a:t>
            </a:r>
            <a:r>
              <a:rPr lang="en-US" altLang="zh-CN" dirty="0" smtClean="0"/>
              <a:t>rat-maze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6" y="2706343"/>
            <a:ext cx="1776300" cy="12175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341" y="23796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141" y="2697411"/>
            <a:ext cx="2184274" cy="12237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49691" y="23862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状态、动作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60620" y="2337011"/>
            <a:ext cx="891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eward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87787" y="2624314"/>
            <a:ext cx="18598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One cheese</a:t>
            </a:r>
            <a:r>
              <a:rPr lang="zh-CN" altLang="en-US" sz="1400" dirty="0" smtClean="0"/>
              <a:t>： </a:t>
            </a:r>
            <a:r>
              <a:rPr lang="en-US" altLang="zh-CN" sz="1400" dirty="0" smtClean="0"/>
              <a:t>+1</a:t>
            </a:r>
          </a:p>
          <a:p>
            <a:r>
              <a:rPr lang="en-US" altLang="zh-CN" sz="1400" dirty="0" smtClean="0"/>
              <a:t>Two cheese:    +3</a:t>
            </a:r>
          </a:p>
          <a:p>
            <a:r>
              <a:rPr lang="en-US" altLang="zh-CN" sz="1400" dirty="0" smtClean="0"/>
              <a:t>Big pile of cheese:  +10 </a:t>
            </a:r>
          </a:p>
          <a:p>
            <a:r>
              <a:rPr lang="en-US" altLang="zh-CN" sz="1400" dirty="0" smtClean="0"/>
              <a:t>(end of the episode)</a:t>
            </a:r>
          </a:p>
          <a:p>
            <a:r>
              <a:rPr lang="en-US" altLang="zh-CN" sz="1400" dirty="0" smtClean="0"/>
              <a:t>Trap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-10 </a:t>
            </a:r>
          </a:p>
          <a:p>
            <a:r>
              <a:rPr lang="en-US" altLang="zh-CN" sz="1400" dirty="0" smtClean="0"/>
              <a:t>(end of the episode)</a:t>
            </a:r>
          </a:p>
          <a:p>
            <a:r>
              <a:rPr lang="en-US" altLang="zh-CN" sz="1400" dirty="0" smtClean="0"/>
              <a:t>Moving: -0.1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9775" r="9117" b="5577"/>
          <a:stretch/>
        </p:blipFill>
        <p:spPr>
          <a:xfrm>
            <a:off x="226457" y="4431487"/>
            <a:ext cx="2503162" cy="187737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5341" y="4010127"/>
            <a:ext cx="3557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结果（</a:t>
            </a:r>
            <a:r>
              <a:rPr lang="en-US" altLang="zh-CN" dirty="0" smtClean="0"/>
              <a:t>episode-reward </a:t>
            </a:r>
            <a:r>
              <a:rPr lang="zh-CN" altLang="en-US" dirty="0" smtClean="0"/>
              <a:t>收敛图）：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11843" y="4564564"/>
            <a:ext cx="2959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Best reward: </a:t>
            </a:r>
            <a:r>
              <a:rPr lang="zh-CN" altLang="en-US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.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 smtClean="0"/>
              <a:t>, </a:t>
            </a:r>
            <a:endParaRPr lang="en-US" altLang="zh-CN" dirty="0" smtClean="0"/>
          </a:p>
          <a:p>
            <a:r>
              <a:rPr lang="zh-CN" altLang="en-US" dirty="0" smtClean="0"/>
              <a:t>action: </a:t>
            </a:r>
            <a:r>
              <a:rPr lang="en-US" altLang="zh-CN" dirty="0"/>
              <a:t>[</a:t>
            </a:r>
            <a:r>
              <a:rPr lang="zh-CN" altLang="en-US" dirty="0" smtClean="0"/>
              <a:t>'right', 'right', 'down']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11843" y="5576545"/>
            <a:ext cx="3618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reward</a:t>
            </a:r>
            <a:r>
              <a:rPr lang="zh-CN" altLang="en-US" dirty="0" smtClean="0"/>
              <a:t>值并没有收敛于最优解处。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76674" y="2094158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状态信息不全（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8(cheese or not)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35" y="2515026"/>
            <a:ext cx="2184274" cy="1223779"/>
          </a:xfrm>
          <a:prstGeom prst="rect">
            <a:avLst/>
          </a:prstGeom>
        </p:spPr>
      </p:pic>
      <p:sp>
        <p:nvSpPr>
          <p:cNvPr id="21" name="左大括号 20"/>
          <p:cNvSpPr/>
          <p:nvPr/>
        </p:nvSpPr>
        <p:spPr>
          <a:xfrm>
            <a:off x="9218904" y="2515026"/>
            <a:ext cx="45719" cy="5603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04861"/>
              </p:ext>
            </p:extLst>
          </p:nvPr>
        </p:nvGraphicFramePr>
        <p:xfrm>
          <a:off x="9432534" y="2521677"/>
          <a:ext cx="1820421" cy="17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07"/>
                <a:gridCol w="606807"/>
                <a:gridCol w="606807"/>
              </a:tblGrid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big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False</a:t>
                      </a:r>
                      <a:endParaRPr lang="zh-CN" altLang="en-US" sz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/>
                        <a:t>False</a:t>
                      </a:r>
                      <a:endParaRPr lang="zh-CN" altLang="en-US" sz="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5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9543" r="8645" b="5074"/>
          <a:stretch/>
        </p:blipFill>
        <p:spPr>
          <a:xfrm>
            <a:off x="6402669" y="4564564"/>
            <a:ext cx="2517519" cy="191051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360624" y="3876499"/>
            <a:ext cx="203132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结果</a:t>
            </a:r>
            <a:endParaRPr lang="en-US" altLang="zh-CN" dirty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episode-reward </a:t>
            </a:r>
            <a:r>
              <a:rPr lang="zh-CN" altLang="en-US" sz="1100" dirty="0" smtClean="0"/>
              <a:t>收敛图）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289333" y="2576363"/>
            <a:ext cx="0" cy="397640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918283" y="4626119"/>
            <a:ext cx="3273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Best reward: </a:t>
            </a:r>
            <a:r>
              <a:rPr lang="zh-CN" altLang="en-US" sz="1400" dirty="0" smtClean="0">
                <a:solidFill>
                  <a:srgbClr val="FF0000"/>
                </a:solidFill>
              </a:rPr>
              <a:t>13.5</a:t>
            </a:r>
            <a:r>
              <a:rPr lang="zh-CN" altLang="en-US" sz="1400" dirty="0" smtClean="0"/>
              <a:t>, </a:t>
            </a:r>
            <a:endParaRPr lang="en-US" altLang="zh-CN" sz="1400" dirty="0" smtClean="0"/>
          </a:p>
          <a:p>
            <a:r>
              <a:rPr lang="zh-CN" altLang="en-US" sz="1400" dirty="0" smtClean="0"/>
              <a:t>action: ['down', 'up', 'right', 'right', 'down']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9432534" y="5576545"/>
            <a:ext cx="2348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DQN</a:t>
            </a:r>
            <a:r>
              <a:rPr lang="zh-CN" altLang="en-US" dirty="0" smtClean="0"/>
              <a:t>收敛吗？</a:t>
            </a:r>
            <a:endParaRPr lang="en-US" altLang="zh-CN" dirty="0" smtClean="0"/>
          </a:p>
          <a:p>
            <a:r>
              <a:rPr lang="zh-CN" altLang="en-US" dirty="0"/>
              <a:t>收敛</a:t>
            </a:r>
            <a:r>
              <a:rPr lang="zh-CN" altLang="en-US" dirty="0" smtClean="0"/>
              <a:t>后震荡的原因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5341" y="2110844"/>
            <a:ext cx="55029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https://medium.com/free-code-camp/diving-deeper-into-reinforcement-learning-with-q-learning-c18d0db58efe</a:t>
            </a:r>
          </a:p>
        </p:txBody>
      </p:sp>
    </p:spTree>
    <p:extLst>
      <p:ext uri="{BB962C8B-B14F-4D97-AF65-F5344CB8AC3E}">
        <p14:creationId xmlns:p14="http://schemas.microsoft.com/office/powerpoint/2010/main" val="1530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7369" y="6408516"/>
            <a:ext cx="595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OpenAI</a:t>
            </a:r>
            <a:r>
              <a:rPr lang="en-US" altLang="zh-CN" dirty="0"/>
              <a:t>: </a:t>
            </a:r>
            <a:r>
              <a:rPr lang="en-US" altLang="zh-CN" sz="1400" dirty="0"/>
              <a:t>https://spinningup.openai.com/en/latest/spinningup/rl_intro3.html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4790" y="135438"/>
            <a:ext cx="1555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DQN</a:t>
            </a:r>
            <a:r>
              <a:rPr lang="zh-CN" altLang="en-US" dirty="0"/>
              <a:t>收敛吗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Q-loss, reward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01151" y="1069804"/>
            <a:ext cx="11118977" cy="2896454"/>
            <a:chOff x="296665" y="749571"/>
            <a:chExt cx="11118977" cy="2896454"/>
          </a:xfrm>
        </p:grpSpPr>
        <p:sp>
          <p:nvSpPr>
            <p:cNvPr id="7" name="矩形 6"/>
            <p:cNvSpPr/>
            <p:nvPr/>
          </p:nvSpPr>
          <p:spPr>
            <a:xfrm>
              <a:off x="871894" y="875835"/>
              <a:ext cx="1439119" cy="87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Neural Network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516937" y="1118903"/>
              <a:ext cx="354957" cy="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96665" y="822832"/>
              <a:ext cx="629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States</a:t>
              </a:r>
              <a:endParaRPr lang="zh-CN" altLang="en-US" sz="14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311013" y="1176776"/>
              <a:ext cx="270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2365123" y="749571"/>
              <a:ext cx="2773971" cy="871914"/>
              <a:chOff x="2527234" y="1594506"/>
              <a:chExt cx="2773971" cy="871914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527234" y="1897068"/>
                <a:ext cx="16526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Q-value</a:t>
                </a:r>
              </a:p>
              <a:p>
                <a:pPr algn="ctr"/>
                <a:r>
                  <a:rPr lang="en-US" altLang="zh-CN" sz="1400" dirty="0" smtClean="0"/>
                  <a:t>(action-distribution)</a:t>
                </a:r>
                <a:endParaRPr lang="zh-CN" altLang="en-US" sz="1400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2608162" y="1667767"/>
                <a:ext cx="2693043" cy="7986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4132161" y="1897068"/>
                <a:ext cx="0" cy="471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4157008" y="2112511"/>
                <a:ext cx="103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Target label</a:t>
                </a:r>
                <a:endParaRPr lang="zh-CN" altLang="en-US" sz="1400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806206" y="1594506"/>
                <a:ext cx="65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LOSS</a:t>
                </a:r>
                <a:endParaRPr lang="zh-CN" altLang="en-US" b="1" dirty="0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050979" y="1267576"/>
              <a:ext cx="976893" cy="27795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21" idx="3"/>
            </p:cNvCxnSpPr>
            <p:nvPr/>
          </p:nvCxnSpPr>
          <p:spPr>
            <a:xfrm>
              <a:off x="5027872" y="1406556"/>
              <a:ext cx="2578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左大括号 23"/>
            <p:cNvSpPr/>
            <p:nvPr/>
          </p:nvSpPr>
          <p:spPr>
            <a:xfrm>
              <a:off x="5370588" y="875835"/>
              <a:ext cx="94461" cy="1103453"/>
            </a:xfrm>
            <a:prstGeom prst="leftBrace">
              <a:avLst>
                <a:gd name="adj1" fmla="val 130623"/>
                <a:gd name="adj2" fmla="val 47902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50046" y="976720"/>
              <a:ext cx="454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Supervise learning: </a:t>
              </a:r>
              <a:r>
                <a:rPr lang="en-US" altLang="zh-CN" dirty="0"/>
                <a:t>a fixed data distribution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465049" y="1545535"/>
              <a:ext cx="5927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DQN: </a:t>
              </a:r>
              <a:r>
                <a:rPr lang="en-US" altLang="zh-CN" dirty="0"/>
                <a:t>the data must be sampled on the most recent policy</a:t>
              </a:r>
              <a:endParaRPr lang="zh-CN" altLang="en-US" dirty="0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5112" y="2465309"/>
              <a:ext cx="5870530" cy="1180716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28" y="2589145"/>
            <a:ext cx="4254905" cy="368920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187203" y="597476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策略梯度</a:t>
            </a:r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6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318</Words>
  <Application>Microsoft Office PowerPoint</Application>
  <PresentationFormat>宽屏</PresentationFormat>
  <Paragraphs>69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Yandong</dc:creator>
  <cp:lastModifiedBy>Liu Yandong</cp:lastModifiedBy>
  <cp:revision>11</cp:revision>
  <dcterms:created xsi:type="dcterms:W3CDTF">2019-12-23T06:43:10Z</dcterms:created>
  <dcterms:modified xsi:type="dcterms:W3CDTF">2019-12-23T09:02:37Z</dcterms:modified>
</cp:coreProperties>
</file>