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45" d="100"/>
          <a:sy n="245" d="100"/>
        </p:scale>
        <p:origin x="46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8E04-6BBA-42D4-B05E-2CA15A834598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FF7F-2501-4A61-977B-195DB2654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81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8E04-6BBA-42D4-B05E-2CA15A834598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FF7F-2501-4A61-977B-195DB2654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19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8E04-6BBA-42D4-B05E-2CA15A834598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FF7F-2501-4A61-977B-195DB2654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95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8E04-6BBA-42D4-B05E-2CA15A834598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FF7F-2501-4A61-977B-195DB2654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81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8E04-6BBA-42D4-B05E-2CA15A834598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FF7F-2501-4A61-977B-195DB2654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57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8E04-6BBA-42D4-B05E-2CA15A834598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FF7F-2501-4A61-977B-195DB2654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4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8E04-6BBA-42D4-B05E-2CA15A834598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FF7F-2501-4A61-977B-195DB2654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95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8E04-6BBA-42D4-B05E-2CA15A834598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FF7F-2501-4A61-977B-195DB2654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6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8E04-6BBA-42D4-B05E-2CA15A834598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FF7F-2501-4A61-977B-195DB2654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53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8E04-6BBA-42D4-B05E-2CA15A834598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FF7F-2501-4A61-977B-195DB2654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76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8E04-6BBA-42D4-B05E-2CA15A834598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FF7F-2501-4A61-977B-195DB2654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85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F8E04-6BBA-42D4-B05E-2CA15A834598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9FF7F-2501-4A61-977B-195DB2654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19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7321" y="127321"/>
            <a:ext cx="297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Deep Reinforcement Learning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3318076" y="128753"/>
            <a:ext cx="5729149" cy="2936111"/>
            <a:chOff x="1273215" y="1524000"/>
            <a:chExt cx="5729149" cy="2936111"/>
          </a:xfrm>
        </p:grpSpPr>
        <p:grpSp>
          <p:nvGrpSpPr>
            <p:cNvPr id="15" name="组合 14"/>
            <p:cNvGrpSpPr/>
            <p:nvPr/>
          </p:nvGrpSpPr>
          <p:grpSpPr>
            <a:xfrm>
              <a:off x="1273215" y="1524000"/>
              <a:ext cx="2527139" cy="2936111"/>
              <a:chOff x="1273215" y="1524000"/>
              <a:chExt cx="2527139" cy="2936111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273215" y="1524000"/>
                <a:ext cx="2527139" cy="2936111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649075" y="1548883"/>
                <a:ext cx="1800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表格法（准确）</a:t>
                </a:r>
                <a:endParaRPr lang="zh-CN" altLang="en-US" dirty="0"/>
              </a:p>
            </p:txBody>
          </p:sp>
          <p:grpSp>
            <p:nvGrpSpPr>
              <p:cNvPr id="13" name="组合 12"/>
              <p:cNvGrpSpPr/>
              <p:nvPr/>
            </p:nvGrpSpPr>
            <p:grpSpPr>
              <a:xfrm>
                <a:off x="1444906" y="1960484"/>
                <a:ext cx="2208834" cy="1130460"/>
                <a:chOff x="3401029" y="1824944"/>
                <a:chExt cx="2208834" cy="1130460"/>
              </a:xfrm>
            </p:grpSpPr>
            <p:sp>
              <p:nvSpPr>
                <p:cNvPr id="8" name="矩形 7"/>
                <p:cNvSpPr/>
                <p:nvPr/>
              </p:nvSpPr>
              <p:spPr>
                <a:xfrm>
                  <a:off x="3401029" y="1824944"/>
                  <a:ext cx="2208834" cy="1130460"/>
                </a:xfrm>
                <a:prstGeom prst="rect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3594903" y="1848993"/>
                  <a:ext cx="18210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Model-free</a:t>
                  </a:r>
                  <a:endParaRPr lang="en-US" altLang="zh-CN" dirty="0" smtClean="0"/>
                </a:p>
                <a:p>
                  <a:pPr algn="ctr"/>
                  <a:r>
                    <a:rPr lang="en-US" altLang="zh-CN" sz="1400" dirty="0" smtClean="0"/>
                    <a:t>Q-learning(off-policy)</a:t>
                  </a:r>
                  <a:endParaRPr lang="zh-CN" altLang="en-US" sz="1400" dirty="0" smtClean="0"/>
                </a:p>
                <a:p>
                  <a:pPr algn="ctr"/>
                  <a:r>
                    <a:rPr lang="en-US" altLang="zh-CN" sz="1400" dirty="0" smtClean="0"/>
                    <a:t>Monte Carlo(on-policy)</a:t>
                  </a:r>
                </a:p>
                <a:p>
                  <a:pPr algn="ctr"/>
                  <a:r>
                    <a:rPr lang="en-US" altLang="zh-CN" sz="1400" dirty="0" smtClean="0"/>
                    <a:t>SARSA</a:t>
                  </a:r>
                  <a:r>
                    <a:rPr lang="en-US" altLang="zh-CN" sz="1400" dirty="0" smtClean="0"/>
                    <a:t>(on-policy)</a:t>
                  </a:r>
                  <a:endParaRPr lang="zh-CN" altLang="en-US" sz="1400" dirty="0"/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1395064" y="3147363"/>
                <a:ext cx="2308517" cy="1233684"/>
                <a:chOff x="3351187" y="3072098"/>
                <a:chExt cx="2308517" cy="1233684"/>
              </a:xfrm>
            </p:grpSpPr>
            <p:sp>
              <p:nvSpPr>
                <p:cNvPr id="10" name="文本框 9"/>
                <p:cNvSpPr txBox="1"/>
                <p:nvPr/>
              </p:nvSpPr>
              <p:spPr>
                <a:xfrm>
                  <a:off x="3351187" y="3148315"/>
                  <a:ext cx="2308517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Model</a:t>
                  </a:r>
                </a:p>
                <a:p>
                  <a:pPr algn="ctr"/>
                  <a:r>
                    <a:rPr lang="en-US" altLang="zh-CN" sz="1400" dirty="0" smtClean="0"/>
                    <a:t>Dynamic Programming(MDP)</a:t>
                  </a:r>
                </a:p>
                <a:p>
                  <a:pPr algn="ctr"/>
                  <a:r>
                    <a:rPr lang="en-US" altLang="zh-CN" sz="1400" dirty="0" smtClean="0"/>
                    <a:t>Value iteration</a:t>
                  </a:r>
                </a:p>
                <a:p>
                  <a:pPr algn="ctr"/>
                  <a:r>
                    <a:rPr lang="en-US" altLang="zh-CN" sz="1400" dirty="0" smtClean="0"/>
                    <a:t>Policy iteration</a:t>
                  </a:r>
                  <a:endParaRPr lang="zh-CN" altLang="en-US" sz="1400" dirty="0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3401029" y="3072098"/>
                  <a:ext cx="2208834" cy="1233684"/>
                </a:xfrm>
                <a:prstGeom prst="rect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2" name="组合 21"/>
            <p:cNvGrpSpPr/>
            <p:nvPr/>
          </p:nvGrpSpPr>
          <p:grpSpPr>
            <a:xfrm>
              <a:off x="4029600" y="1864700"/>
              <a:ext cx="2972764" cy="2254710"/>
              <a:chOff x="4905737" y="1984533"/>
              <a:chExt cx="2972764" cy="2254710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5607289" y="2030572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近似估计方法</a:t>
                </a:r>
                <a:endParaRPr lang="zh-CN" altLang="en-US" dirty="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081286" y="2430683"/>
                <a:ext cx="1480598" cy="1661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Q-value</a:t>
                </a:r>
              </a:p>
              <a:p>
                <a:pPr algn="ctr"/>
                <a:r>
                  <a:rPr lang="en-US" altLang="zh-CN" sz="1400" dirty="0" smtClean="0"/>
                  <a:t>Experience replay</a:t>
                </a:r>
              </a:p>
              <a:p>
                <a:pPr algn="ctr"/>
                <a:r>
                  <a:rPr lang="en-US" altLang="zh-CN" sz="1400" dirty="0" smtClean="0"/>
                  <a:t>Fixed target</a:t>
                </a:r>
              </a:p>
              <a:p>
                <a:pPr algn="ctr"/>
                <a:r>
                  <a:rPr lang="en-US" altLang="zh-CN" sz="1400" dirty="0" smtClean="0"/>
                  <a:t>Double DQN</a:t>
                </a:r>
              </a:p>
              <a:p>
                <a:pPr algn="ctr"/>
                <a:r>
                  <a:rPr lang="en-US" altLang="zh-CN" sz="1400" dirty="0" smtClean="0"/>
                  <a:t>Dueling DQN</a:t>
                </a:r>
              </a:p>
              <a:p>
                <a:pPr algn="ctr"/>
                <a:r>
                  <a:rPr lang="en-US" altLang="zh-CN" sz="1400" dirty="0" smtClean="0"/>
                  <a:t>DRQN(RNN)</a:t>
                </a:r>
              </a:p>
              <a:p>
                <a:pPr algn="ctr"/>
                <a:r>
                  <a:rPr lang="en-US" altLang="zh-CN" sz="1400" dirty="0" smtClean="0"/>
                  <a:t>Rainbow</a:t>
                </a:r>
                <a:endParaRPr lang="zh-CN" altLang="en-US" sz="1400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041412" y="2434966"/>
                <a:ext cx="1520472" cy="1657710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645797" y="2430683"/>
                <a:ext cx="1087265" cy="1661993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6645797" y="2399904"/>
                <a:ext cx="1003352" cy="1723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Policy </a:t>
                </a:r>
              </a:p>
              <a:p>
                <a:pPr algn="ctr"/>
                <a:r>
                  <a:rPr lang="en-US" altLang="zh-CN" dirty="0" smtClean="0"/>
                  <a:t>Gradient</a:t>
                </a:r>
              </a:p>
              <a:p>
                <a:pPr algn="ctr"/>
                <a:r>
                  <a:rPr lang="en-US" altLang="zh-CN" sz="1400" dirty="0" smtClean="0"/>
                  <a:t>SPG</a:t>
                </a:r>
              </a:p>
              <a:p>
                <a:pPr algn="ctr"/>
                <a:r>
                  <a:rPr lang="en-US" altLang="zh-CN" sz="1400" dirty="0" smtClean="0"/>
                  <a:t>DDPG</a:t>
                </a:r>
              </a:p>
              <a:p>
                <a:pPr algn="ctr"/>
                <a:r>
                  <a:rPr lang="en-US" altLang="zh-CN" sz="1400" dirty="0" smtClean="0"/>
                  <a:t>AC</a:t>
                </a:r>
              </a:p>
              <a:p>
                <a:pPr algn="ctr"/>
                <a:r>
                  <a:rPr lang="en-US" altLang="zh-CN" sz="1400" dirty="0" smtClean="0"/>
                  <a:t>A3C</a:t>
                </a:r>
              </a:p>
              <a:p>
                <a:pPr algn="ctr"/>
                <a:r>
                  <a:rPr lang="en-US" altLang="zh-CN" sz="1400" dirty="0" smtClean="0"/>
                  <a:t>PPO</a:t>
                </a:r>
                <a:endParaRPr lang="zh-CN" altLang="en-US" sz="1400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905737" y="1984533"/>
                <a:ext cx="2972764" cy="225471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" name="矩形 23"/>
          <p:cNvSpPr/>
          <p:nvPr/>
        </p:nvSpPr>
        <p:spPr>
          <a:xfrm>
            <a:off x="2556857" y="6022092"/>
            <a:ext cx="7118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Github</a:t>
            </a:r>
            <a:r>
              <a:rPr lang="en-US" altLang="zh-CN" dirty="0" smtClean="0"/>
              <a:t> </a:t>
            </a:r>
            <a:r>
              <a:rPr lang="zh-CN" altLang="en-US" dirty="0" smtClean="0"/>
              <a:t>上关于</a:t>
            </a:r>
            <a:r>
              <a:rPr lang="en-US" altLang="zh-CN" dirty="0" smtClean="0"/>
              <a:t>DRL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paper list</a:t>
            </a:r>
            <a:r>
              <a:rPr lang="zh-CN" altLang="en-US" dirty="0" smtClean="0"/>
              <a:t>：</a:t>
            </a:r>
            <a:r>
              <a:rPr lang="en-US" altLang="zh-CN" sz="1100" dirty="0" smtClean="0"/>
              <a:t>https://github.com/junhyukoh/deep-reinforcement-learning-papers</a:t>
            </a:r>
            <a:endParaRPr lang="zh-CN" altLang="en-US" dirty="0" smtClean="0"/>
          </a:p>
        </p:txBody>
      </p:sp>
      <p:grpSp>
        <p:nvGrpSpPr>
          <p:cNvPr id="31" name="组合 30"/>
          <p:cNvGrpSpPr/>
          <p:nvPr/>
        </p:nvGrpSpPr>
        <p:grpSpPr>
          <a:xfrm>
            <a:off x="46298" y="3073480"/>
            <a:ext cx="8684871" cy="736433"/>
            <a:chOff x="304799" y="3166536"/>
            <a:chExt cx="8684871" cy="736433"/>
          </a:xfrm>
        </p:grpSpPr>
        <p:sp>
          <p:nvSpPr>
            <p:cNvPr id="26" name="矩形 25"/>
            <p:cNvSpPr/>
            <p:nvPr/>
          </p:nvSpPr>
          <p:spPr>
            <a:xfrm>
              <a:off x="304799" y="3472082"/>
              <a:ext cx="868487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 err="1" smtClean="0"/>
                <a:t>Mnih</a:t>
              </a:r>
              <a:r>
                <a:rPr lang="en-US" altLang="zh-CN" sz="1100" dirty="0" smtClean="0"/>
                <a:t> </a:t>
              </a:r>
              <a:r>
                <a:rPr lang="en-US" altLang="zh-CN" sz="1100" dirty="0"/>
                <a:t>V, </a:t>
              </a:r>
              <a:r>
                <a:rPr lang="en-US" altLang="zh-CN" sz="1100" dirty="0" err="1"/>
                <a:t>Kavukcuoglu</a:t>
              </a:r>
              <a:r>
                <a:rPr lang="en-US" altLang="zh-CN" sz="1100" dirty="0"/>
                <a:t> K, Silver D, et al. Human-level control through deep reinforcement learning[J]. </a:t>
              </a:r>
              <a:r>
                <a:rPr lang="en-US" altLang="zh-CN" sz="1100" dirty="0"/>
                <a:t>Nature, 2015, 518(7540): 529</a:t>
              </a:r>
              <a:r>
                <a:rPr lang="en-US" altLang="zh-CN" sz="1100" dirty="0" smtClean="0"/>
                <a:t>.</a:t>
              </a:r>
            </a:p>
            <a:p>
              <a:r>
                <a:rPr lang="en-US" altLang="zh-CN" sz="1100" dirty="0" err="1"/>
                <a:t>Justesen</a:t>
              </a:r>
              <a:r>
                <a:rPr lang="en-US" altLang="zh-CN" sz="1100" dirty="0"/>
                <a:t> N, </a:t>
              </a:r>
              <a:r>
                <a:rPr lang="en-US" altLang="zh-CN" sz="1100" dirty="0" err="1"/>
                <a:t>Bontrager</a:t>
              </a:r>
              <a:r>
                <a:rPr lang="en-US" altLang="zh-CN" sz="1100" dirty="0"/>
                <a:t> P, </a:t>
              </a:r>
              <a:r>
                <a:rPr lang="en-US" altLang="zh-CN" sz="1100" dirty="0" err="1"/>
                <a:t>Togelius</a:t>
              </a:r>
              <a:r>
                <a:rPr lang="en-US" altLang="zh-CN" sz="1100" dirty="0"/>
                <a:t> J, et al. Deep learning for video game playing[J]. IEEE Transactions on Games, 2019.</a:t>
              </a:r>
              <a:endParaRPr lang="zh-CN" altLang="en-US" sz="11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04799" y="316653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综述：</a:t>
              </a:r>
              <a:endParaRPr lang="zh-CN" altLang="en-US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6298" y="3824651"/>
            <a:ext cx="9458659" cy="1306716"/>
            <a:chOff x="124808" y="4473252"/>
            <a:chExt cx="9458659" cy="1306716"/>
          </a:xfrm>
        </p:grpSpPr>
        <p:sp>
          <p:nvSpPr>
            <p:cNvPr id="25" name="矩形 24"/>
            <p:cNvSpPr/>
            <p:nvPr/>
          </p:nvSpPr>
          <p:spPr>
            <a:xfrm>
              <a:off x="124808" y="4841249"/>
              <a:ext cx="9458659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/>
                <a:t>Van Hasselt H, </a:t>
              </a:r>
              <a:r>
                <a:rPr lang="en-US" altLang="zh-CN" sz="1100" dirty="0" err="1"/>
                <a:t>Guez</a:t>
              </a:r>
              <a:r>
                <a:rPr lang="en-US" altLang="zh-CN" sz="1100" dirty="0"/>
                <a:t> A, Silver D. Deep reinforcement learning with double q-learning[C]//Thirtieth AAAI conference on artificial intelligence. </a:t>
              </a:r>
              <a:r>
                <a:rPr lang="en-US" altLang="zh-CN" sz="1100" dirty="0"/>
                <a:t>2016</a:t>
              </a:r>
              <a:r>
                <a:rPr lang="en-US" altLang="zh-CN" sz="1100" dirty="0" smtClean="0"/>
                <a:t>.</a:t>
              </a:r>
            </a:p>
            <a:p>
              <a:r>
                <a:rPr lang="en-US" altLang="zh-CN" sz="1100" dirty="0"/>
                <a:t>Wang Z, </a:t>
              </a:r>
              <a:r>
                <a:rPr lang="en-US" altLang="zh-CN" sz="1100" dirty="0" err="1"/>
                <a:t>Schaul</a:t>
              </a:r>
              <a:r>
                <a:rPr lang="en-US" altLang="zh-CN" sz="1100" dirty="0"/>
                <a:t> T, Hessel M, et al. Dueling network architectures for deep reinforcement learning[J]. </a:t>
              </a:r>
              <a:r>
                <a:rPr lang="en-US" altLang="zh-CN" sz="1100" dirty="0" err="1"/>
                <a:t>arXiv</a:t>
              </a:r>
              <a:r>
                <a:rPr lang="en-US" altLang="zh-CN" sz="1100" dirty="0"/>
                <a:t> preprint arXiv:1511.06581, 2015</a:t>
              </a:r>
              <a:r>
                <a:rPr lang="en-US" altLang="zh-CN" sz="1100" dirty="0" smtClean="0"/>
                <a:t>.</a:t>
              </a:r>
            </a:p>
            <a:p>
              <a:r>
                <a:rPr lang="en-US" altLang="zh-CN" sz="1100" dirty="0"/>
                <a:t>Wang Z, </a:t>
              </a:r>
              <a:r>
                <a:rPr lang="en-US" altLang="zh-CN" sz="1100" dirty="0" err="1"/>
                <a:t>Bapst</a:t>
              </a:r>
              <a:r>
                <a:rPr lang="en-US" altLang="zh-CN" sz="1100" dirty="0"/>
                <a:t> V, </a:t>
              </a:r>
              <a:r>
                <a:rPr lang="en-US" altLang="zh-CN" sz="1100" dirty="0" err="1"/>
                <a:t>Heess</a:t>
              </a:r>
              <a:r>
                <a:rPr lang="en-US" altLang="zh-CN" sz="1100" dirty="0"/>
                <a:t> N, et al. Sample efficient actor-critic with experience replay[J]. </a:t>
              </a:r>
              <a:r>
                <a:rPr lang="en-US" altLang="zh-CN" sz="1100" dirty="0" err="1"/>
                <a:t>arXiv</a:t>
              </a:r>
              <a:r>
                <a:rPr lang="en-US" altLang="zh-CN" sz="1100" dirty="0"/>
                <a:t> preprint arXiv:1611.01224, 2016</a:t>
              </a:r>
              <a:r>
                <a:rPr lang="en-US" altLang="zh-CN" sz="1100" dirty="0" smtClean="0"/>
                <a:t>.</a:t>
              </a:r>
            </a:p>
            <a:p>
              <a:r>
                <a:rPr lang="en-US" altLang="zh-CN" sz="1100" dirty="0"/>
                <a:t>Kulkarni T D, </a:t>
              </a:r>
              <a:r>
                <a:rPr lang="en-US" altLang="zh-CN" sz="1100" dirty="0" err="1"/>
                <a:t>Narasimhan</a:t>
              </a:r>
              <a:r>
                <a:rPr lang="en-US" altLang="zh-CN" sz="1100" dirty="0"/>
                <a:t> K, </a:t>
              </a:r>
              <a:r>
                <a:rPr lang="en-US" altLang="zh-CN" sz="1100" dirty="0" err="1"/>
                <a:t>Saeedi</a:t>
              </a:r>
              <a:r>
                <a:rPr lang="en-US" altLang="zh-CN" sz="1100" dirty="0"/>
                <a:t> A, et al. Hierarchical deep reinforcement learning: Integrating temporal abstraction and intrinsic motivation[C]//Advances in neural information processing systems. 2016: 3675-3683.</a:t>
              </a:r>
              <a:endParaRPr lang="zh-CN" altLang="en-US" sz="11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4808" y="447325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结构优化：</a:t>
              </a:r>
              <a:endParaRPr lang="zh-CN" altLang="en-US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6298" y="5137390"/>
            <a:ext cx="11799045" cy="690772"/>
            <a:chOff x="124808" y="5775944"/>
            <a:chExt cx="11799045" cy="690772"/>
          </a:xfrm>
        </p:grpSpPr>
        <p:sp>
          <p:nvSpPr>
            <p:cNvPr id="29" name="矩形 28"/>
            <p:cNvSpPr/>
            <p:nvPr/>
          </p:nvSpPr>
          <p:spPr>
            <a:xfrm>
              <a:off x="124808" y="6066606"/>
              <a:ext cx="1179904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 smtClean="0"/>
                <a:t>Kulkarni </a:t>
              </a:r>
              <a:r>
                <a:rPr lang="en-US" altLang="zh-CN" sz="1000" dirty="0"/>
                <a:t>T D, </a:t>
              </a:r>
              <a:r>
                <a:rPr lang="en-US" altLang="zh-CN" sz="1000" dirty="0" err="1"/>
                <a:t>Narasimhan</a:t>
              </a:r>
              <a:r>
                <a:rPr lang="en-US" altLang="zh-CN" sz="1000" dirty="0"/>
                <a:t> K, </a:t>
              </a:r>
              <a:r>
                <a:rPr lang="en-US" altLang="zh-CN" sz="1000" dirty="0" err="1"/>
                <a:t>Saeedi</a:t>
              </a:r>
              <a:r>
                <a:rPr lang="en-US" altLang="zh-CN" sz="1000" dirty="0"/>
                <a:t> A, et al. Hierarchical deep reinforcement learning: Integrating temporal abstraction and intrinsic motivation[C]//Advances in neural information processing systems. 2016: 3675-3683</a:t>
              </a:r>
              <a:r>
                <a:rPr lang="en-US" altLang="zh-CN" sz="1000" dirty="0" smtClean="0"/>
                <a:t>.</a:t>
              </a:r>
            </a:p>
            <a:p>
              <a:r>
                <a:rPr lang="en-US" altLang="zh-CN" sz="1000" dirty="0" err="1"/>
                <a:t>Haarnoja</a:t>
              </a:r>
              <a:r>
                <a:rPr lang="en-US" altLang="zh-CN" sz="1000" dirty="0"/>
                <a:t> T, Pong V, Zhou A, et al. </a:t>
              </a:r>
              <a:r>
                <a:rPr lang="en-US" altLang="zh-CN" sz="1000" dirty="0" err="1"/>
                <a:t>Composable</a:t>
              </a:r>
              <a:r>
                <a:rPr lang="en-US" altLang="zh-CN" sz="1000" dirty="0"/>
                <a:t> deep reinforcement learning for robotic manipulation[C]//2018 IEEE International Conference on Robotics and Automation (ICRA). IEEE, 2018: 6244-6251.</a:t>
              </a:r>
              <a:endParaRPr lang="zh-CN" altLang="en-US" sz="10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24808" y="577594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架构：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3352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2597" y="81022"/>
            <a:ext cx="359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Multi Agent Reinforcement Learning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62290" y="3832812"/>
            <a:ext cx="11999089" cy="905710"/>
            <a:chOff x="304799" y="3166536"/>
            <a:chExt cx="10567687" cy="905710"/>
          </a:xfrm>
        </p:grpSpPr>
        <p:sp>
          <p:nvSpPr>
            <p:cNvPr id="6" name="矩形 5"/>
            <p:cNvSpPr/>
            <p:nvPr/>
          </p:nvSpPr>
          <p:spPr>
            <a:xfrm>
              <a:off x="304799" y="3472082"/>
              <a:ext cx="10567687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/>
                <a:t>梁星星</a:t>
              </a:r>
              <a:r>
                <a:rPr lang="en-US" altLang="zh-CN" sz="1100" dirty="0"/>
                <a:t>,</a:t>
              </a:r>
              <a:r>
                <a:rPr lang="zh-CN" altLang="en-US" sz="1100" dirty="0"/>
                <a:t>冯旸赫</a:t>
              </a:r>
              <a:r>
                <a:rPr lang="en-US" altLang="zh-CN" sz="1100" dirty="0"/>
                <a:t>,</a:t>
              </a:r>
              <a:r>
                <a:rPr lang="zh-CN" altLang="en-US" sz="1100" dirty="0"/>
                <a:t>马扬</a:t>
              </a:r>
              <a:r>
                <a:rPr lang="en-US" altLang="zh-CN" sz="1100" dirty="0"/>
                <a:t>,</a:t>
              </a:r>
              <a:r>
                <a:rPr lang="zh-CN" altLang="en-US" sz="1100" dirty="0"/>
                <a:t>程光权</a:t>
              </a:r>
              <a:r>
                <a:rPr lang="en-US" altLang="zh-CN" sz="1100" dirty="0"/>
                <a:t>,</a:t>
              </a:r>
              <a:r>
                <a:rPr lang="zh-CN" altLang="en-US" sz="1100" dirty="0"/>
                <a:t>黄金才</a:t>
              </a:r>
              <a:r>
                <a:rPr lang="en-US" altLang="zh-CN" sz="1100" dirty="0"/>
                <a:t>,</a:t>
              </a:r>
              <a:r>
                <a:rPr lang="zh-CN" altLang="en-US" sz="1100" dirty="0"/>
                <a:t>王琦</a:t>
              </a:r>
              <a:r>
                <a:rPr lang="en-US" altLang="zh-CN" sz="1100" dirty="0"/>
                <a:t>,</a:t>
              </a:r>
              <a:r>
                <a:rPr lang="zh-CN" altLang="en-US" sz="1100" dirty="0"/>
                <a:t>周玉珍</a:t>
              </a:r>
              <a:r>
                <a:rPr lang="en-US" altLang="zh-CN" sz="1100" dirty="0"/>
                <a:t>,</a:t>
              </a:r>
              <a:r>
                <a:rPr lang="zh-CN" altLang="en-US" sz="1100" dirty="0"/>
                <a:t>刘忠</a:t>
              </a:r>
              <a:r>
                <a:rPr lang="en-US" altLang="zh-CN" sz="1100" dirty="0"/>
                <a:t>.</a:t>
              </a:r>
              <a:r>
                <a:rPr lang="zh-CN" altLang="en-US" sz="1100" dirty="0"/>
                <a:t>多</a:t>
              </a:r>
              <a:r>
                <a:rPr lang="en-US" altLang="zh-CN" sz="1100" dirty="0"/>
                <a:t>Agent</a:t>
              </a:r>
              <a:r>
                <a:rPr lang="zh-CN" altLang="en-US" sz="1100" dirty="0"/>
                <a:t>深度强化学习综述</a:t>
              </a:r>
              <a:r>
                <a:rPr lang="en-US" altLang="zh-CN" sz="1100" dirty="0"/>
                <a:t>[J/OL].</a:t>
              </a:r>
              <a:r>
                <a:rPr lang="zh-CN" altLang="en-US" sz="1100" dirty="0"/>
                <a:t>自动化学报</a:t>
              </a:r>
              <a:r>
                <a:rPr lang="en-US" altLang="zh-CN" sz="1100" dirty="0"/>
                <a:t>:</a:t>
              </a:r>
              <a:r>
                <a:rPr lang="en-US" altLang="zh-CN" sz="1100" dirty="0" smtClean="0"/>
                <a:t>1-21[2019-12-26].</a:t>
              </a:r>
              <a:r>
                <a:rPr lang="en-US" altLang="zh-CN" sz="1100" dirty="0"/>
                <a:t>https://doi.org/10.16383/j.aas.c180372</a:t>
              </a:r>
              <a:r>
                <a:rPr lang="en-US" altLang="zh-CN" sz="1100" dirty="0" smtClean="0"/>
                <a:t>.</a:t>
              </a:r>
            </a:p>
            <a:p>
              <a:r>
                <a:rPr lang="en-US" altLang="zh-CN" sz="1100" dirty="0"/>
                <a:t>Bu L, </a:t>
              </a:r>
              <a:r>
                <a:rPr lang="en-US" altLang="zh-CN" sz="1100" dirty="0" err="1"/>
                <a:t>Babu</a:t>
              </a:r>
              <a:r>
                <a:rPr lang="en-US" altLang="zh-CN" sz="1100" dirty="0"/>
                <a:t> R, De </a:t>
              </a:r>
              <a:r>
                <a:rPr lang="en-US" altLang="zh-CN" sz="1100" dirty="0" err="1"/>
                <a:t>Schutter</a:t>
              </a:r>
              <a:r>
                <a:rPr lang="en-US" altLang="zh-CN" sz="1100" dirty="0"/>
                <a:t> B. A comprehensive survey of </a:t>
              </a:r>
              <a:r>
                <a:rPr lang="en-US" altLang="zh-CN" sz="1100" dirty="0" err="1"/>
                <a:t>multiagent</a:t>
              </a:r>
              <a:r>
                <a:rPr lang="en-US" altLang="zh-CN" sz="1100" dirty="0"/>
                <a:t> reinforcement learning[J]. IEEE Transactions on Systems, Man, and Cybernetics, Part C (Applications and Reviews), 2008, 38(2): 156-172.</a:t>
              </a:r>
              <a:endParaRPr lang="zh-CN" altLang="en-US" sz="11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4799" y="316653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综述：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62290" y="4553857"/>
            <a:ext cx="11999089" cy="1588128"/>
            <a:chOff x="304799" y="3166536"/>
            <a:chExt cx="10567687" cy="1698235"/>
          </a:xfrm>
        </p:grpSpPr>
        <p:sp>
          <p:nvSpPr>
            <p:cNvPr id="9" name="矩形 8"/>
            <p:cNvSpPr/>
            <p:nvPr/>
          </p:nvSpPr>
          <p:spPr>
            <a:xfrm>
              <a:off x="304799" y="3472082"/>
              <a:ext cx="10567687" cy="13926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dirty="0" err="1" smtClean="0"/>
                <a:t>Sunehag</a:t>
              </a:r>
              <a:r>
                <a:rPr lang="en-US" altLang="zh-CN" sz="1050" dirty="0" smtClean="0"/>
                <a:t> P, Lever G, </a:t>
              </a:r>
              <a:r>
                <a:rPr lang="en-US" altLang="zh-CN" sz="1050" dirty="0" err="1" smtClean="0"/>
                <a:t>Gruslys</a:t>
              </a:r>
              <a:r>
                <a:rPr lang="en-US" altLang="zh-CN" sz="1050" dirty="0" smtClean="0"/>
                <a:t> A, et al. Value-decomposition networks for cooperative multi-agent learning based on team reward[C]//Proceedings of the 17th International Conference on Autonomous Agents and </a:t>
              </a:r>
              <a:r>
                <a:rPr lang="en-US" altLang="zh-CN" sz="1050" dirty="0" err="1" smtClean="0"/>
                <a:t>MultiAgent</a:t>
              </a:r>
              <a:r>
                <a:rPr lang="en-US" altLang="zh-CN" sz="1050" dirty="0" smtClean="0"/>
                <a:t> Systems. International Foundation for Autonomous Agents and </a:t>
              </a:r>
              <a:r>
                <a:rPr lang="en-US" altLang="zh-CN" sz="1050" dirty="0" err="1" smtClean="0"/>
                <a:t>Multiagent</a:t>
              </a:r>
              <a:r>
                <a:rPr lang="en-US" altLang="zh-CN" sz="1050" dirty="0" smtClean="0"/>
                <a:t> Systems, 2018: 2085-2087.</a:t>
              </a:r>
            </a:p>
            <a:p>
              <a:r>
                <a:rPr lang="en-US" altLang="zh-CN" sz="1050" dirty="0" smtClean="0"/>
                <a:t>Rashid T, </a:t>
              </a:r>
              <a:r>
                <a:rPr lang="en-US" altLang="zh-CN" sz="1050" dirty="0" err="1" smtClean="0"/>
                <a:t>Samvelyan</a:t>
              </a:r>
              <a:r>
                <a:rPr lang="en-US" altLang="zh-CN" sz="1050" dirty="0" smtClean="0"/>
                <a:t> M, De Witt C S, et al. QMIX: monotonic value function </a:t>
              </a:r>
              <a:r>
                <a:rPr lang="en-US" altLang="zh-CN" sz="1050" dirty="0" err="1" smtClean="0"/>
                <a:t>factorisation</a:t>
              </a:r>
              <a:r>
                <a:rPr lang="en-US" altLang="zh-CN" sz="1050" dirty="0" smtClean="0"/>
                <a:t> for deep multi-agent reinforcement learning[J]. </a:t>
              </a:r>
              <a:r>
                <a:rPr lang="en-US" altLang="zh-CN" sz="1050" dirty="0" err="1" smtClean="0"/>
                <a:t>arXiv</a:t>
              </a:r>
              <a:r>
                <a:rPr lang="en-US" altLang="zh-CN" sz="1050" dirty="0" smtClean="0"/>
                <a:t> preprint arXiv:1803.11485, 2018.</a:t>
              </a:r>
            </a:p>
            <a:p>
              <a:r>
                <a:rPr lang="en-US" altLang="zh-CN" sz="1050" dirty="0" err="1" smtClean="0"/>
                <a:t>Foerster</a:t>
              </a:r>
              <a:r>
                <a:rPr lang="en-US" altLang="zh-CN" sz="1050" dirty="0" smtClean="0"/>
                <a:t> J N, Farquhar G, </a:t>
              </a:r>
              <a:r>
                <a:rPr lang="en-US" altLang="zh-CN" sz="1050" dirty="0" err="1" smtClean="0"/>
                <a:t>Afouras</a:t>
              </a:r>
              <a:r>
                <a:rPr lang="en-US" altLang="zh-CN" sz="1050" dirty="0" smtClean="0"/>
                <a:t> T, et al. Counterfactual multi-agent policy gradients[C]//Thirty-Second AAAI Conference on Artificial Intelligence. 2018.</a:t>
              </a:r>
            </a:p>
            <a:p>
              <a:r>
                <a:rPr lang="en-US" altLang="zh-CN" sz="1050" dirty="0"/>
                <a:t>Peng P, Yuan Q, Wen Y, et al. </a:t>
              </a:r>
              <a:r>
                <a:rPr lang="en-US" altLang="zh-CN" sz="1050" dirty="0" err="1"/>
                <a:t>Multiagent</a:t>
              </a:r>
              <a:r>
                <a:rPr lang="en-US" altLang="zh-CN" sz="1050" dirty="0"/>
                <a:t> </a:t>
              </a:r>
              <a:r>
                <a:rPr lang="en-US" altLang="zh-CN" sz="1050" dirty="0" err="1"/>
                <a:t>bidirectionally</a:t>
              </a:r>
              <a:r>
                <a:rPr lang="en-US" altLang="zh-CN" sz="1050" dirty="0"/>
                <a:t>-coordinated nets for learning to play </a:t>
              </a:r>
              <a:r>
                <a:rPr lang="en-US" altLang="zh-CN" sz="1050" dirty="0" err="1"/>
                <a:t>starcraft</a:t>
              </a:r>
              <a:r>
                <a:rPr lang="en-US" altLang="zh-CN" sz="1050" dirty="0"/>
                <a:t> combat games[J]. </a:t>
              </a:r>
              <a:r>
                <a:rPr lang="en-US" altLang="zh-CN" sz="1050" dirty="0" err="1"/>
                <a:t>arXiv</a:t>
              </a:r>
              <a:r>
                <a:rPr lang="en-US" altLang="zh-CN" sz="1050" dirty="0"/>
                <a:t> preprint arXiv:1703.10069, 2017, 2.</a:t>
              </a:r>
              <a:endParaRPr lang="zh-CN" altLang="en-US" sz="1050" dirty="0" smtClean="0"/>
            </a:p>
            <a:p>
              <a:endParaRPr lang="zh-CN" altLang="en-US" sz="1050" dirty="0" smtClean="0"/>
            </a:p>
            <a:p>
              <a:endParaRPr lang="zh-CN" altLang="en-US" sz="1050" dirty="0" smtClean="0"/>
            </a:p>
            <a:p>
              <a:endParaRPr lang="zh-CN" altLang="en-US" sz="11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04799" y="3166536"/>
              <a:ext cx="77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架构：</a:t>
              </a:r>
              <a:endParaRPr lang="zh-CN" altLang="en-US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2420670" y="5957319"/>
            <a:ext cx="6165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Github</a:t>
            </a:r>
            <a:r>
              <a:rPr lang="en-US" altLang="zh-CN" dirty="0" smtClean="0"/>
              <a:t> </a:t>
            </a:r>
            <a:r>
              <a:rPr lang="zh-CN" altLang="en-US" dirty="0" smtClean="0"/>
              <a:t>上关于</a:t>
            </a:r>
            <a:r>
              <a:rPr lang="en-US" altLang="zh-CN" dirty="0" smtClean="0"/>
              <a:t>MARL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paper list</a:t>
            </a:r>
            <a:r>
              <a:rPr lang="zh-CN" altLang="en-US" dirty="0" smtClean="0"/>
              <a:t>：</a:t>
            </a:r>
            <a:r>
              <a:rPr lang="en-US" altLang="zh-CN" sz="1100" dirty="0" smtClean="0"/>
              <a:t>https://github.com/LantaoYu/MARL-Papers</a:t>
            </a:r>
            <a:endParaRPr lang="zh-CN" altLang="en-US" dirty="0" smtClean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754" y="423820"/>
            <a:ext cx="6649993" cy="106256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90" y="417531"/>
            <a:ext cx="937255" cy="106885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90" y="1527476"/>
            <a:ext cx="944299" cy="78770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754" y="1423667"/>
            <a:ext cx="8013081" cy="91932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188" y="2356272"/>
            <a:ext cx="911401" cy="113374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8805" y="2342993"/>
            <a:ext cx="9726671" cy="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9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547</Words>
  <Application>Microsoft Office PowerPoint</Application>
  <PresentationFormat>宽屏</PresentationFormat>
  <Paragraphs>48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Yandong</dc:creator>
  <cp:lastModifiedBy>Liu Yandong</cp:lastModifiedBy>
  <cp:revision>8</cp:revision>
  <dcterms:created xsi:type="dcterms:W3CDTF">2019-12-26T08:02:29Z</dcterms:created>
  <dcterms:modified xsi:type="dcterms:W3CDTF">2019-12-26T09:12:30Z</dcterms:modified>
</cp:coreProperties>
</file>