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47" d="100"/>
          <a:sy n="247" d="100"/>
        </p:scale>
        <p:origin x="37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178107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1354192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298035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418227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921273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205825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155632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392038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1288469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197071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ACC4A87E-5983-429E-B8B6-3820DD073924}" type="datetimeFigureOut">
              <a:rPr lang="zh-CN" altLang="en-US" smtClean="0"/>
              <a:t>2020/1/9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2784590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4A87E-5983-429E-B8B6-3820DD073924}" type="datetimeFigureOut">
              <a:rPr lang="zh-CN" altLang="en-US" smtClean="0"/>
              <a:t>2020/1/9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B6D90-45FE-48B7-B05F-DC5D5D5A9985}" type="slidenum">
              <a:rPr lang="zh-CN" altLang="en-US" smtClean="0"/>
              <a:t>‹#›</a:t>
            </a:fld>
            <a:endParaRPr lang="zh-CN" altLang="en-US"/>
          </a:p>
        </p:txBody>
      </p:sp>
    </p:spTree>
    <p:extLst>
      <p:ext uri="{BB962C8B-B14F-4D97-AF65-F5344CB8AC3E}">
        <p14:creationId xmlns:p14="http://schemas.microsoft.com/office/powerpoint/2010/main" val="1825218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1920" y="174171"/>
            <a:ext cx="5697842" cy="584775"/>
          </a:xfrm>
          <a:prstGeom prst="rect">
            <a:avLst/>
          </a:prstGeom>
          <a:noFill/>
        </p:spPr>
        <p:txBody>
          <a:bodyPr wrap="none" rtlCol="0">
            <a:spAutoFit/>
          </a:bodyPr>
          <a:lstStyle/>
          <a:p>
            <a:r>
              <a:rPr lang="en-US" altLang="zh-CN" sz="3200" b="1" dirty="0" smtClean="0"/>
              <a:t>Problem </a:t>
            </a:r>
            <a:r>
              <a:rPr lang="zh-CN" altLang="en-US" sz="3200" dirty="0" smtClean="0"/>
              <a:t>：</a:t>
            </a:r>
            <a:r>
              <a:rPr lang="en-US" altLang="zh-CN" sz="2800" dirty="0" smtClean="0"/>
              <a:t>multi-goal path planning</a:t>
            </a:r>
            <a:endParaRPr lang="zh-CN" altLang="en-US" dirty="0"/>
          </a:p>
        </p:txBody>
      </p:sp>
      <p:sp>
        <p:nvSpPr>
          <p:cNvPr id="5" name="文本框 4"/>
          <p:cNvSpPr txBox="1"/>
          <p:nvPr/>
        </p:nvSpPr>
        <p:spPr>
          <a:xfrm>
            <a:off x="5819762" y="389614"/>
            <a:ext cx="4040530" cy="369332"/>
          </a:xfrm>
          <a:prstGeom prst="rect">
            <a:avLst/>
          </a:prstGeom>
          <a:noFill/>
        </p:spPr>
        <p:txBody>
          <a:bodyPr wrap="none" rtlCol="0">
            <a:spAutoFit/>
          </a:bodyPr>
          <a:lstStyle/>
          <a:p>
            <a:r>
              <a:rPr lang="en-US" altLang="zh-CN" dirty="0" smtClean="0"/>
              <a:t>(multi-task allocation and path planning )</a:t>
            </a:r>
            <a:endParaRPr lang="zh-CN" altLang="en-US" dirty="0"/>
          </a:p>
        </p:txBody>
      </p:sp>
      <p:sp>
        <p:nvSpPr>
          <p:cNvPr id="6" name="文本框 5"/>
          <p:cNvSpPr txBox="1"/>
          <p:nvPr/>
        </p:nvSpPr>
        <p:spPr>
          <a:xfrm>
            <a:off x="1489165" y="1427235"/>
            <a:ext cx="9135291"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The </a:t>
            </a:r>
            <a:r>
              <a:rPr lang="en-US" altLang="zh-CN" b="1" dirty="0" smtClean="0"/>
              <a:t>multi-goal path planning </a:t>
            </a:r>
            <a:r>
              <a:rPr lang="en-US" altLang="zh-CN" dirty="0" smtClean="0"/>
              <a:t>aims to search a collision-free path for visiting a sequence of goals with the minimized total route.</a:t>
            </a:r>
          </a:p>
          <a:p>
            <a:endParaRPr lang="en-US" altLang="zh-CN" b="1" dirty="0" smtClean="0"/>
          </a:p>
          <a:p>
            <a:pPr marL="285750" indent="-285750">
              <a:buFont typeface="Arial" panose="020B0604020202020204" pitchFamily="34" charset="0"/>
              <a:buChar char="•"/>
            </a:pPr>
            <a:r>
              <a:rPr lang="en-US" altLang="zh-CN" b="1" dirty="0" smtClean="0"/>
              <a:t>TSP</a:t>
            </a:r>
            <a:r>
              <a:rPr lang="en-US" altLang="zh-CN" dirty="0" smtClean="0"/>
              <a:t>: in </a:t>
            </a:r>
            <a:r>
              <a:rPr lang="en-US" altLang="zh-CN" dirty="0"/>
              <a:t>multi-goal path planning based on grid map, the cost </a:t>
            </a:r>
            <a:r>
              <a:rPr lang="en-US" altLang="zh-CN" dirty="0" smtClean="0"/>
              <a:t>of </a:t>
            </a:r>
            <a:r>
              <a:rPr lang="en-US" altLang="zh-CN" b="1" i="1" dirty="0" smtClean="0"/>
              <a:t>any </a:t>
            </a:r>
            <a:r>
              <a:rPr lang="en-US" altLang="zh-CN" b="1" i="1" dirty="0"/>
              <a:t>two nodes is unknown </a:t>
            </a:r>
            <a:r>
              <a:rPr lang="en-US" altLang="zh-CN" dirty="0"/>
              <a:t>before robot moving, which </a:t>
            </a:r>
            <a:r>
              <a:rPr lang="en-US" altLang="zh-CN" dirty="0" smtClean="0"/>
              <a:t>is different </a:t>
            </a:r>
            <a:r>
              <a:rPr lang="en-US" altLang="zh-CN" dirty="0"/>
              <a:t>from the traditional Traveling Salesman Problem</a:t>
            </a:r>
            <a:r>
              <a:rPr lang="en-US" altLang="zh-CN" dirty="0" smtClean="0"/>
              <a:t>.</a:t>
            </a:r>
          </a:p>
          <a:p>
            <a:endParaRPr lang="en-US" altLang="zh-CN" dirty="0"/>
          </a:p>
          <a:p>
            <a:pPr marL="285750" indent="-285750">
              <a:buFont typeface="Arial" panose="020B0604020202020204" pitchFamily="34" charset="0"/>
              <a:buChar char="•"/>
            </a:pPr>
            <a:r>
              <a:rPr lang="en-US" altLang="zh-CN" dirty="0" smtClean="0"/>
              <a:t>The local optimal path (path planning) and the global optimal goal sequence (TSP)</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 </a:t>
            </a:r>
            <a:r>
              <a:rPr lang="en-US" altLang="zh-CN" b="1" dirty="0" smtClean="0"/>
              <a:t>Structure</a:t>
            </a:r>
            <a:r>
              <a:rPr lang="en-US" altLang="zh-CN" dirty="0" smtClean="0"/>
              <a:t>: a </a:t>
            </a:r>
            <a:r>
              <a:rPr lang="en-US" altLang="zh-CN" b="1" i="1" dirty="0" smtClean="0"/>
              <a:t>high-level task allocation scheme </a:t>
            </a:r>
            <a:r>
              <a:rPr lang="en-US" altLang="zh-CN" dirty="0" smtClean="0"/>
              <a:t>and a </a:t>
            </a:r>
            <a:r>
              <a:rPr lang="en-US" altLang="zh-CN" b="1" i="1" dirty="0" smtClean="0"/>
              <a:t>low-level path planning scheme</a:t>
            </a:r>
            <a:r>
              <a:rPr lang="en-US" altLang="zh-CN" dirty="0" smtClean="0"/>
              <a:t>. A sophisticated task allocation algorithm is first used to calculate an optimal task execution sequence, and then the path planning algorithm is used to generate collision free trajectories visiting each goal point by following the sequence.</a:t>
            </a:r>
          </a:p>
        </p:txBody>
      </p:sp>
    </p:spTree>
    <p:extLst>
      <p:ext uri="{BB962C8B-B14F-4D97-AF65-F5344CB8AC3E}">
        <p14:creationId xmlns:p14="http://schemas.microsoft.com/office/powerpoint/2010/main" val="422263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2845" y="207706"/>
            <a:ext cx="1337226" cy="584775"/>
          </a:xfrm>
          <a:prstGeom prst="rect">
            <a:avLst/>
          </a:prstGeom>
          <a:noFill/>
        </p:spPr>
        <p:txBody>
          <a:bodyPr wrap="none" rtlCol="0">
            <a:spAutoFit/>
          </a:bodyPr>
          <a:lstStyle/>
          <a:p>
            <a:r>
              <a:rPr lang="en-US" altLang="zh-CN" sz="3200" b="1" dirty="0"/>
              <a:t>Idea 1:</a:t>
            </a:r>
            <a:endParaRPr lang="zh-CN" altLang="en-US" sz="3200" b="1" dirty="0"/>
          </a:p>
        </p:txBody>
      </p:sp>
      <p:sp>
        <p:nvSpPr>
          <p:cNvPr id="5" name="文本框 4"/>
          <p:cNvSpPr txBox="1"/>
          <p:nvPr/>
        </p:nvSpPr>
        <p:spPr>
          <a:xfrm>
            <a:off x="1790071" y="146150"/>
            <a:ext cx="9003648" cy="646331"/>
          </a:xfrm>
          <a:prstGeom prst="rect">
            <a:avLst/>
          </a:prstGeom>
          <a:noFill/>
        </p:spPr>
        <p:txBody>
          <a:bodyPr wrap="square" rtlCol="0">
            <a:spAutoFit/>
          </a:bodyPr>
          <a:lstStyle/>
          <a:p>
            <a:r>
              <a:rPr lang="en-US" altLang="zh-CN" dirty="0" err="1"/>
              <a:t>Hongyun</a:t>
            </a:r>
            <a:r>
              <a:rPr lang="en-US" altLang="zh-CN" dirty="0"/>
              <a:t> L, Xiao J, </a:t>
            </a:r>
            <a:r>
              <a:rPr lang="en-US" altLang="zh-CN" dirty="0" err="1"/>
              <a:t>Hehua</a:t>
            </a:r>
            <a:r>
              <a:rPr lang="en-US" altLang="zh-CN" dirty="0"/>
              <a:t> J. Multi-goal path planning algorithm for mobile robots in grid space[C]//2013 25th Chinese Control and Decision Conference (CCDC). IEEE, 2013: 2872-2876.</a:t>
            </a:r>
            <a:endParaRPr lang="zh-CN" altLang="en-US" dirty="0"/>
          </a:p>
        </p:txBody>
      </p:sp>
      <p:pic>
        <p:nvPicPr>
          <p:cNvPr id="6" name="图片 5"/>
          <p:cNvPicPr>
            <a:picLocks noChangeAspect="1"/>
          </p:cNvPicPr>
          <p:nvPr/>
        </p:nvPicPr>
        <p:blipFill>
          <a:blip r:embed="rId2"/>
          <a:stretch>
            <a:fillRect/>
          </a:stretch>
        </p:blipFill>
        <p:spPr>
          <a:xfrm>
            <a:off x="2228866" y="916905"/>
            <a:ext cx="5593031" cy="4452813"/>
          </a:xfrm>
          <a:prstGeom prst="rect">
            <a:avLst/>
          </a:prstGeom>
        </p:spPr>
      </p:pic>
      <p:pic>
        <p:nvPicPr>
          <p:cNvPr id="7" name="图片 6"/>
          <p:cNvPicPr>
            <a:picLocks noChangeAspect="1"/>
          </p:cNvPicPr>
          <p:nvPr/>
        </p:nvPicPr>
        <p:blipFill>
          <a:blip r:embed="rId3"/>
          <a:stretch>
            <a:fillRect/>
          </a:stretch>
        </p:blipFill>
        <p:spPr>
          <a:xfrm>
            <a:off x="7948174" y="2930434"/>
            <a:ext cx="4312252" cy="3927566"/>
          </a:xfrm>
          <a:prstGeom prst="rect">
            <a:avLst/>
          </a:prstGeom>
        </p:spPr>
      </p:pic>
      <p:cxnSp>
        <p:nvCxnSpPr>
          <p:cNvPr id="9" name="直接箭头连接符 8"/>
          <p:cNvCxnSpPr/>
          <p:nvPr/>
        </p:nvCxnSpPr>
        <p:spPr>
          <a:xfrm flipH="1" flipV="1">
            <a:off x="1972192" y="3334687"/>
            <a:ext cx="503829" cy="173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64043" y="2710647"/>
            <a:ext cx="2211978" cy="923330"/>
          </a:xfrm>
          <a:prstGeom prst="rect">
            <a:avLst/>
          </a:prstGeom>
          <a:noFill/>
        </p:spPr>
        <p:txBody>
          <a:bodyPr wrap="square" rtlCol="0">
            <a:spAutoFit/>
          </a:bodyPr>
          <a:lstStyle/>
          <a:p>
            <a:r>
              <a:rPr lang="en-US" altLang="zh-CN" dirty="0" smtClean="0"/>
              <a:t>TSP by goals’ Euclidean distances</a:t>
            </a:r>
          </a:p>
          <a:p>
            <a:r>
              <a:rPr lang="en-US" altLang="zh-CN" dirty="0" smtClean="0"/>
              <a:t>(A* Heuristic)</a:t>
            </a:r>
            <a:endParaRPr lang="zh-CN" altLang="en-US" dirty="0"/>
          </a:p>
        </p:txBody>
      </p:sp>
      <p:cxnSp>
        <p:nvCxnSpPr>
          <p:cNvPr id="14" name="直接箭头连接符 13"/>
          <p:cNvCxnSpPr/>
          <p:nvPr/>
        </p:nvCxnSpPr>
        <p:spPr>
          <a:xfrm flipH="1">
            <a:off x="2102589" y="4236846"/>
            <a:ext cx="408645" cy="22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64043" y="3915889"/>
            <a:ext cx="2211978" cy="646331"/>
          </a:xfrm>
          <a:prstGeom prst="rect">
            <a:avLst/>
          </a:prstGeom>
          <a:noFill/>
        </p:spPr>
        <p:txBody>
          <a:bodyPr wrap="square" rtlCol="0">
            <a:spAutoFit/>
          </a:bodyPr>
          <a:lstStyle/>
          <a:p>
            <a:r>
              <a:rPr lang="en-US" altLang="zh-CN" dirty="0" smtClean="0"/>
              <a:t>Temporary task optimal sequence</a:t>
            </a:r>
            <a:endParaRPr lang="zh-CN" altLang="en-US" dirty="0"/>
          </a:p>
        </p:txBody>
      </p:sp>
      <p:cxnSp>
        <p:nvCxnSpPr>
          <p:cNvPr id="17" name="直接箭头连接符 16"/>
          <p:cNvCxnSpPr/>
          <p:nvPr/>
        </p:nvCxnSpPr>
        <p:spPr>
          <a:xfrm flipV="1">
            <a:off x="7308898" y="1757081"/>
            <a:ext cx="669539" cy="14492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92322" y="1433915"/>
            <a:ext cx="2723428" cy="646331"/>
          </a:xfrm>
          <a:prstGeom prst="rect">
            <a:avLst/>
          </a:prstGeom>
          <a:noFill/>
        </p:spPr>
        <p:txBody>
          <a:bodyPr wrap="square" rtlCol="0">
            <a:spAutoFit/>
          </a:bodyPr>
          <a:lstStyle/>
          <a:p>
            <a:r>
              <a:rPr lang="en-US" altLang="zh-CN" dirty="0" smtClean="0"/>
              <a:t>Real cost by path planning</a:t>
            </a:r>
          </a:p>
          <a:p>
            <a:r>
              <a:rPr lang="en-US" altLang="zh-CN" dirty="0" smtClean="0"/>
              <a:t>(branch-detected) </a:t>
            </a:r>
          </a:p>
        </p:txBody>
      </p:sp>
      <p:cxnSp>
        <p:nvCxnSpPr>
          <p:cNvPr id="22" name="直接箭头连接符 21"/>
          <p:cNvCxnSpPr/>
          <p:nvPr/>
        </p:nvCxnSpPr>
        <p:spPr>
          <a:xfrm flipV="1">
            <a:off x="7308897" y="2621280"/>
            <a:ext cx="669540" cy="46270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948174" y="2269270"/>
            <a:ext cx="2723428" cy="646331"/>
          </a:xfrm>
          <a:prstGeom prst="rect">
            <a:avLst/>
          </a:prstGeom>
          <a:noFill/>
        </p:spPr>
        <p:txBody>
          <a:bodyPr wrap="square" rtlCol="0">
            <a:spAutoFit/>
          </a:bodyPr>
          <a:lstStyle/>
          <a:p>
            <a:r>
              <a:rPr lang="en-US" altLang="zh-CN" dirty="0" smtClean="0"/>
              <a:t>Update the distance matrix</a:t>
            </a:r>
          </a:p>
          <a:p>
            <a:r>
              <a:rPr lang="en-US" altLang="zh-CN" dirty="0" smtClean="0"/>
              <a:t>Re-calculate the tsp</a:t>
            </a:r>
          </a:p>
        </p:txBody>
      </p:sp>
      <p:sp>
        <p:nvSpPr>
          <p:cNvPr id="25" name="文本框 24"/>
          <p:cNvSpPr txBox="1"/>
          <p:nvPr/>
        </p:nvSpPr>
        <p:spPr>
          <a:xfrm>
            <a:off x="228830" y="5567804"/>
            <a:ext cx="2024721" cy="923330"/>
          </a:xfrm>
          <a:prstGeom prst="rect">
            <a:avLst/>
          </a:prstGeom>
          <a:noFill/>
        </p:spPr>
        <p:txBody>
          <a:bodyPr wrap="none" rtlCol="0">
            <a:spAutoFit/>
          </a:bodyPr>
          <a:lstStyle/>
          <a:p>
            <a:r>
              <a:rPr lang="en-US" altLang="zh-CN" b="1" dirty="0" smtClean="0"/>
              <a:t>Pros and cons:</a:t>
            </a:r>
          </a:p>
          <a:p>
            <a:pPr marL="285750" indent="-285750">
              <a:buFont typeface="Arial" panose="020B0604020202020204" pitchFamily="34" charset="0"/>
              <a:buChar char="•"/>
            </a:pPr>
            <a:r>
              <a:rPr lang="en-US" altLang="zh-CN" b="1" dirty="0" smtClean="0"/>
              <a:t>Real-time …</a:t>
            </a:r>
          </a:p>
          <a:p>
            <a:pPr marL="285750" indent="-285750">
              <a:buFont typeface="Arial" panose="020B0604020202020204" pitchFamily="34" charset="0"/>
              <a:buChar char="•"/>
            </a:pPr>
            <a:r>
              <a:rPr lang="en-US" altLang="zh-CN" b="1" dirty="0" smtClean="0"/>
              <a:t>Path planning …</a:t>
            </a:r>
            <a:endParaRPr lang="zh-CN" altLang="en-US" b="1" dirty="0"/>
          </a:p>
        </p:txBody>
      </p:sp>
    </p:spTree>
    <p:extLst>
      <p:ext uri="{BB962C8B-B14F-4D97-AF65-F5344CB8AC3E}">
        <p14:creationId xmlns:p14="http://schemas.microsoft.com/office/powerpoint/2010/main" val="108355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2845" y="207706"/>
            <a:ext cx="1337226" cy="584775"/>
          </a:xfrm>
          <a:prstGeom prst="rect">
            <a:avLst/>
          </a:prstGeom>
          <a:noFill/>
        </p:spPr>
        <p:txBody>
          <a:bodyPr wrap="none" rtlCol="0">
            <a:spAutoFit/>
          </a:bodyPr>
          <a:lstStyle/>
          <a:p>
            <a:r>
              <a:rPr lang="en-US" altLang="zh-CN" sz="3200" b="1" dirty="0"/>
              <a:t>Idea </a:t>
            </a:r>
            <a:r>
              <a:rPr lang="en-US" altLang="zh-CN" sz="3200" b="1" dirty="0" smtClean="0"/>
              <a:t>2:</a:t>
            </a:r>
            <a:endParaRPr lang="zh-CN" altLang="en-US" sz="3200" b="1" dirty="0"/>
          </a:p>
        </p:txBody>
      </p:sp>
      <p:sp>
        <p:nvSpPr>
          <p:cNvPr id="25" name="文本框 24"/>
          <p:cNvSpPr txBox="1"/>
          <p:nvPr/>
        </p:nvSpPr>
        <p:spPr>
          <a:xfrm>
            <a:off x="228830" y="5567804"/>
            <a:ext cx="2771143" cy="923330"/>
          </a:xfrm>
          <a:prstGeom prst="rect">
            <a:avLst/>
          </a:prstGeom>
          <a:noFill/>
        </p:spPr>
        <p:txBody>
          <a:bodyPr wrap="none" rtlCol="0">
            <a:spAutoFit/>
          </a:bodyPr>
          <a:lstStyle/>
          <a:p>
            <a:r>
              <a:rPr lang="en-US" altLang="zh-CN" b="1" dirty="0" smtClean="0"/>
              <a:t>Pros and cons:</a:t>
            </a:r>
          </a:p>
          <a:p>
            <a:pPr marL="285750" indent="-285750">
              <a:buFont typeface="Arial" panose="020B0604020202020204" pitchFamily="34" charset="0"/>
              <a:buChar char="•"/>
            </a:pPr>
            <a:r>
              <a:rPr lang="en-US" altLang="zh-CN" b="1" dirty="0" smtClean="0"/>
              <a:t>Real-time …</a:t>
            </a:r>
          </a:p>
          <a:p>
            <a:pPr marL="285750" indent="-285750">
              <a:buFont typeface="Arial" panose="020B0604020202020204" pitchFamily="34" charset="0"/>
              <a:buChar char="•"/>
            </a:pPr>
            <a:r>
              <a:rPr lang="en-US" altLang="zh-CN" b="1" dirty="0" smtClean="0"/>
              <a:t>Real world application…</a:t>
            </a:r>
            <a:endParaRPr lang="zh-CN" altLang="en-US" b="1" dirty="0"/>
          </a:p>
        </p:txBody>
      </p:sp>
      <p:sp>
        <p:nvSpPr>
          <p:cNvPr id="15" name="矩形 14"/>
          <p:cNvSpPr/>
          <p:nvPr/>
        </p:nvSpPr>
        <p:spPr>
          <a:xfrm>
            <a:off x="1790071" y="207706"/>
            <a:ext cx="10251458" cy="584775"/>
          </a:xfrm>
          <a:prstGeom prst="rect">
            <a:avLst/>
          </a:prstGeom>
        </p:spPr>
        <p:txBody>
          <a:bodyPr wrap="square">
            <a:spAutoFit/>
          </a:bodyPr>
          <a:lstStyle/>
          <a:p>
            <a:r>
              <a:rPr lang="en-US" altLang="zh-CN" sz="1600" dirty="0"/>
              <a:t>Luo C, Mo H, Shen F, et al. Multi-goal motion planning of an autonomous robot in unknown environments by an ant colony optimization approach[C]//International Conference on Swarm Intelligence. Springer, Cham, 2016: 519-527.</a:t>
            </a:r>
            <a:endParaRPr lang="zh-CN" altLang="en-US" sz="1600" dirty="0"/>
          </a:p>
        </p:txBody>
      </p:sp>
      <p:grpSp>
        <p:nvGrpSpPr>
          <p:cNvPr id="23" name="组合 22"/>
          <p:cNvGrpSpPr/>
          <p:nvPr/>
        </p:nvGrpSpPr>
        <p:grpSpPr>
          <a:xfrm>
            <a:off x="1160322" y="1014299"/>
            <a:ext cx="4633404" cy="5015170"/>
            <a:chOff x="2155745" y="921966"/>
            <a:chExt cx="4633404" cy="5015170"/>
          </a:xfrm>
        </p:grpSpPr>
        <p:pic>
          <p:nvPicPr>
            <p:cNvPr id="2" name="图片 1"/>
            <p:cNvPicPr>
              <a:picLocks noChangeAspect="1"/>
            </p:cNvPicPr>
            <p:nvPr/>
          </p:nvPicPr>
          <p:blipFill>
            <a:blip r:embed="rId2"/>
            <a:stretch>
              <a:fillRect/>
            </a:stretch>
          </p:blipFill>
          <p:spPr>
            <a:xfrm>
              <a:off x="3777034" y="921966"/>
              <a:ext cx="3012115" cy="4501464"/>
            </a:xfrm>
            <a:prstGeom prst="rect">
              <a:avLst/>
            </a:prstGeom>
          </p:spPr>
        </p:pic>
        <p:sp>
          <p:nvSpPr>
            <p:cNvPr id="3" name="矩形 2"/>
            <p:cNvSpPr/>
            <p:nvPr/>
          </p:nvSpPr>
          <p:spPr>
            <a:xfrm>
              <a:off x="4071257" y="3217762"/>
              <a:ext cx="2531697" cy="832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dirty="0" smtClean="0">
                  <a:solidFill>
                    <a:schemeClr val="tx1"/>
                  </a:solidFill>
                </a:rPr>
                <a:t>TSP by goals’ </a:t>
              </a:r>
            </a:p>
            <a:p>
              <a:pPr algn="ctr"/>
              <a:r>
                <a:rPr lang="en-US" altLang="zh-CN" dirty="0" smtClean="0">
                  <a:solidFill>
                    <a:schemeClr val="tx1"/>
                  </a:solidFill>
                </a:rPr>
                <a:t>Euclidean distances</a:t>
              </a:r>
            </a:p>
            <a:p>
              <a:pPr algn="ctr"/>
              <a:r>
                <a:rPr lang="en-US" altLang="zh-CN" sz="1400" dirty="0" smtClean="0">
                  <a:solidFill>
                    <a:schemeClr val="tx1"/>
                  </a:solidFill>
                </a:rPr>
                <a:t>(Ant  colony optimization)</a:t>
              </a:r>
              <a:endParaRPr lang="zh-CN" altLang="en-US" sz="1400" dirty="0" smtClean="0">
                <a:solidFill>
                  <a:schemeClr val="tx1"/>
                </a:solidFill>
              </a:endParaRPr>
            </a:p>
            <a:p>
              <a:pPr algn="ctr"/>
              <a:endParaRPr lang="zh-CN" altLang="en-US" dirty="0">
                <a:solidFill>
                  <a:schemeClr val="tx1"/>
                </a:solidFill>
              </a:endParaRPr>
            </a:p>
          </p:txBody>
        </p:sp>
        <p:sp>
          <p:nvSpPr>
            <p:cNvPr id="18" name="矩形 17"/>
            <p:cNvSpPr/>
            <p:nvPr/>
          </p:nvSpPr>
          <p:spPr>
            <a:xfrm>
              <a:off x="2155745" y="4001494"/>
              <a:ext cx="1474177" cy="4983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solidFill>
                  <a:schemeClr val="tx1"/>
                </a:solidFill>
              </a:endParaRPr>
            </a:p>
            <a:p>
              <a:pPr algn="ctr"/>
              <a:r>
                <a:rPr lang="en-US" altLang="zh-CN" dirty="0" smtClean="0">
                  <a:solidFill>
                    <a:schemeClr val="tx1"/>
                  </a:solidFill>
                </a:rPr>
                <a:t>Task optimal sequence</a:t>
              </a:r>
              <a:endParaRPr lang="zh-CN" altLang="en-US" dirty="0" smtClean="0">
                <a:solidFill>
                  <a:schemeClr val="tx1"/>
                </a:solidFill>
              </a:endParaRPr>
            </a:p>
            <a:p>
              <a:pPr algn="ctr"/>
              <a:endParaRPr lang="zh-CN" altLang="en-US" dirty="0">
                <a:solidFill>
                  <a:schemeClr val="tx1"/>
                </a:solidFill>
              </a:endParaRPr>
            </a:p>
          </p:txBody>
        </p:sp>
        <p:cxnSp>
          <p:nvCxnSpPr>
            <p:cNvPr id="14" name="直接箭头连接符 13"/>
            <p:cNvCxnSpPr/>
            <p:nvPr/>
          </p:nvCxnSpPr>
          <p:spPr>
            <a:xfrm flipH="1">
              <a:off x="3510843" y="4240192"/>
              <a:ext cx="1269501" cy="605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900668" y="4445858"/>
              <a:ext cx="2804932" cy="832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Goal-goal by path planning</a:t>
              </a:r>
            </a:p>
            <a:p>
              <a:pPr algn="ctr"/>
              <a:r>
                <a:rPr lang="en-US" altLang="zh-CN" dirty="0" smtClean="0">
                  <a:solidFill>
                    <a:schemeClr val="tx1"/>
                  </a:solidFill>
                </a:rPr>
                <a:t>Global (D*-Lite) </a:t>
              </a:r>
            </a:p>
            <a:p>
              <a:pPr algn="ctr"/>
              <a:r>
                <a:rPr lang="en-US" altLang="zh-CN" sz="1600" dirty="0" smtClean="0">
                  <a:solidFill>
                    <a:schemeClr val="tx1"/>
                  </a:solidFill>
                </a:rPr>
                <a:t>local (Vector Field Histogram) </a:t>
              </a:r>
            </a:p>
          </p:txBody>
        </p:sp>
        <p:cxnSp>
          <p:nvCxnSpPr>
            <p:cNvPr id="21" name="直接箭头连接符 20"/>
            <p:cNvCxnSpPr/>
            <p:nvPr/>
          </p:nvCxnSpPr>
          <p:spPr>
            <a:xfrm flipH="1">
              <a:off x="5303133" y="5370705"/>
              <a:ext cx="1" cy="250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96254" y="5567804"/>
              <a:ext cx="605615" cy="369332"/>
            </a:xfrm>
            <a:prstGeom prst="rect">
              <a:avLst/>
            </a:prstGeom>
          </p:spPr>
          <p:txBody>
            <a:bodyPr wrap="none">
              <a:spAutoFit/>
            </a:bodyPr>
            <a:lstStyle/>
            <a:p>
              <a:r>
                <a:rPr lang="en-US" altLang="zh-CN" dirty="0"/>
                <a:t>P</a:t>
              </a:r>
              <a:r>
                <a:rPr lang="en-US" altLang="zh-CN" dirty="0" smtClean="0">
                  <a:solidFill>
                    <a:schemeClr val="tx1"/>
                  </a:solidFill>
                </a:rPr>
                <a:t>ath</a:t>
              </a:r>
              <a:endParaRPr lang="zh-CN" altLang="en-US" dirty="0"/>
            </a:p>
          </p:txBody>
        </p:sp>
      </p:grpSp>
      <p:pic>
        <p:nvPicPr>
          <p:cNvPr id="26" name="图片 25"/>
          <p:cNvPicPr>
            <a:picLocks noChangeAspect="1"/>
          </p:cNvPicPr>
          <p:nvPr/>
        </p:nvPicPr>
        <p:blipFill>
          <a:blip r:embed="rId3"/>
          <a:stretch>
            <a:fillRect/>
          </a:stretch>
        </p:blipFill>
        <p:spPr>
          <a:xfrm>
            <a:off x="6087949" y="1006618"/>
            <a:ext cx="5772761" cy="5202223"/>
          </a:xfrm>
          <a:prstGeom prst="rect">
            <a:avLst/>
          </a:prstGeom>
        </p:spPr>
      </p:pic>
    </p:spTree>
    <p:extLst>
      <p:ext uri="{BB962C8B-B14F-4D97-AF65-F5344CB8AC3E}">
        <p14:creationId xmlns:p14="http://schemas.microsoft.com/office/powerpoint/2010/main" val="4008335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52845" y="207706"/>
            <a:ext cx="1337226" cy="584775"/>
          </a:xfrm>
          <a:prstGeom prst="rect">
            <a:avLst/>
          </a:prstGeom>
          <a:noFill/>
        </p:spPr>
        <p:txBody>
          <a:bodyPr wrap="none" rtlCol="0">
            <a:spAutoFit/>
          </a:bodyPr>
          <a:lstStyle/>
          <a:p>
            <a:r>
              <a:rPr lang="en-US" altLang="zh-CN" sz="3200" b="1" dirty="0"/>
              <a:t>Idea </a:t>
            </a:r>
            <a:r>
              <a:rPr lang="en-US" altLang="zh-CN" sz="3200" b="1" dirty="0"/>
              <a:t>3</a:t>
            </a:r>
            <a:r>
              <a:rPr lang="en-US" altLang="zh-CN" sz="3200" b="1" dirty="0" smtClean="0"/>
              <a:t>:</a:t>
            </a:r>
            <a:endParaRPr lang="zh-CN" altLang="en-US" sz="3200" b="1" dirty="0"/>
          </a:p>
        </p:txBody>
      </p:sp>
      <p:sp>
        <p:nvSpPr>
          <p:cNvPr id="5" name="矩形 4"/>
          <p:cNvSpPr/>
          <p:nvPr/>
        </p:nvSpPr>
        <p:spPr>
          <a:xfrm>
            <a:off x="1790071" y="146150"/>
            <a:ext cx="8490857" cy="646331"/>
          </a:xfrm>
          <a:prstGeom prst="rect">
            <a:avLst/>
          </a:prstGeom>
        </p:spPr>
        <p:txBody>
          <a:bodyPr wrap="square">
            <a:spAutoFit/>
          </a:bodyPr>
          <a:lstStyle/>
          <a:p>
            <a:r>
              <a:rPr lang="en-US" altLang="zh-CN" dirty="0"/>
              <a:t>Liu Y, </a:t>
            </a:r>
            <a:r>
              <a:rPr lang="en-US" altLang="zh-CN" dirty="0" err="1"/>
              <a:t>Bucknall</a:t>
            </a:r>
            <a:r>
              <a:rPr lang="en-US" altLang="zh-CN" dirty="0"/>
              <a:t> R. Efficient multi-task allocation and path planning for unmanned surface vehicle in support of ocean operations[J]. </a:t>
            </a:r>
            <a:r>
              <a:rPr lang="en-US" altLang="zh-CN" dirty="0" err="1"/>
              <a:t>Neurocomputing</a:t>
            </a:r>
            <a:r>
              <a:rPr lang="en-US" altLang="zh-CN" dirty="0"/>
              <a:t>, 2018, 275: 1550-1566.</a:t>
            </a:r>
            <a:endParaRPr lang="zh-CN" altLang="en-US" dirty="0"/>
          </a:p>
        </p:txBody>
      </p:sp>
    </p:spTree>
    <p:extLst>
      <p:ext uri="{BB962C8B-B14F-4D97-AF65-F5344CB8AC3E}">
        <p14:creationId xmlns:p14="http://schemas.microsoft.com/office/powerpoint/2010/main" val="1352229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335</Words>
  <Application>Microsoft Office PowerPoint</Application>
  <PresentationFormat>宽屏</PresentationFormat>
  <Paragraphs>38</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宋体</vt:lpstr>
      <vt:lpstr>Arial</vt:lpstr>
      <vt:lpstr>Calibri</vt:lpstr>
      <vt:lpstr>Calibri Light</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Yandong</dc:creator>
  <cp:lastModifiedBy>Liu Yandong</cp:lastModifiedBy>
  <cp:revision>12</cp:revision>
  <dcterms:created xsi:type="dcterms:W3CDTF">2020-01-07T17:51:19Z</dcterms:created>
  <dcterms:modified xsi:type="dcterms:W3CDTF">2020-01-08T22:21:24Z</dcterms:modified>
</cp:coreProperties>
</file>