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56" r:id="rId5"/>
    <p:sldId id="257" r:id="rId6"/>
    <p:sldId id="258" r:id="rId7"/>
    <p:sldId id="259" r:id="rId8"/>
    <p:sldId id="260"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2" autoAdjust="0"/>
    <p:restoredTop sz="94660"/>
  </p:normalViewPr>
  <p:slideViewPr>
    <p:cSldViewPr snapToGrid="0">
      <p:cViewPr varScale="1">
        <p:scale>
          <a:sx n="247" d="100"/>
          <a:sy n="247" d="100"/>
        </p:scale>
        <p:origin x="1302"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1CADE9B-9888-42C2-A83E-F86649CDC769}" type="datetimeFigureOut">
              <a:rPr lang="zh-CN" altLang="en-US" smtClean="0"/>
              <a:t>2019/12/25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86212-31F7-401F-BDF3-4C9B8F2AE525}" type="slidenum">
              <a:rPr lang="zh-CN" altLang="en-US" smtClean="0"/>
              <a:t>‹#›</a:t>
            </a:fld>
            <a:endParaRPr lang="zh-CN" altLang="en-US"/>
          </a:p>
        </p:txBody>
      </p:sp>
    </p:spTree>
    <p:extLst>
      <p:ext uri="{BB962C8B-B14F-4D97-AF65-F5344CB8AC3E}">
        <p14:creationId xmlns:p14="http://schemas.microsoft.com/office/powerpoint/2010/main" val="181466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CADE9B-9888-42C2-A83E-F86649CDC769}" type="datetimeFigureOut">
              <a:rPr lang="zh-CN" altLang="en-US" smtClean="0"/>
              <a:t>2019/12/25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86212-31F7-401F-BDF3-4C9B8F2AE525}" type="slidenum">
              <a:rPr lang="zh-CN" altLang="en-US" smtClean="0"/>
              <a:t>‹#›</a:t>
            </a:fld>
            <a:endParaRPr lang="zh-CN" altLang="en-US"/>
          </a:p>
        </p:txBody>
      </p:sp>
    </p:spTree>
    <p:extLst>
      <p:ext uri="{BB962C8B-B14F-4D97-AF65-F5344CB8AC3E}">
        <p14:creationId xmlns:p14="http://schemas.microsoft.com/office/powerpoint/2010/main" val="3042885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CADE9B-9888-42C2-A83E-F86649CDC769}" type="datetimeFigureOut">
              <a:rPr lang="zh-CN" altLang="en-US" smtClean="0"/>
              <a:t>2019/12/25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86212-31F7-401F-BDF3-4C9B8F2AE525}" type="slidenum">
              <a:rPr lang="zh-CN" altLang="en-US" smtClean="0"/>
              <a:t>‹#›</a:t>
            </a:fld>
            <a:endParaRPr lang="zh-CN" altLang="en-US"/>
          </a:p>
        </p:txBody>
      </p:sp>
    </p:spTree>
    <p:extLst>
      <p:ext uri="{BB962C8B-B14F-4D97-AF65-F5344CB8AC3E}">
        <p14:creationId xmlns:p14="http://schemas.microsoft.com/office/powerpoint/2010/main" val="1923248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CADE9B-9888-42C2-A83E-F86649CDC769}" type="datetimeFigureOut">
              <a:rPr lang="zh-CN" altLang="en-US" smtClean="0"/>
              <a:t>2019/12/25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86212-31F7-401F-BDF3-4C9B8F2AE525}" type="slidenum">
              <a:rPr lang="zh-CN" altLang="en-US" smtClean="0"/>
              <a:t>‹#›</a:t>
            </a:fld>
            <a:endParaRPr lang="zh-CN" altLang="en-US"/>
          </a:p>
        </p:txBody>
      </p:sp>
    </p:spTree>
    <p:extLst>
      <p:ext uri="{BB962C8B-B14F-4D97-AF65-F5344CB8AC3E}">
        <p14:creationId xmlns:p14="http://schemas.microsoft.com/office/powerpoint/2010/main" val="329192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1CADE9B-9888-42C2-A83E-F86649CDC769}" type="datetimeFigureOut">
              <a:rPr lang="zh-CN" altLang="en-US" smtClean="0"/>
              <a:t>2019/12/25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2F86212-31F7-401F-BDF3-4C9B8F2AE525}" type="slidenum">
              <a:rPr lang="zh-CN" altLang="en-US" smtClean="0"/>
              <a:t>‹#›</a:t>
            </a:fld>
            <a:endParaRPr lang="zh-CN" altLang="en-US"/>
          </a:p>
        </p:txBody>
      </p:sp>
    </p:spTree>
    <p:extLst>
      <p:ext uri="{BB962C8B-B14F-4D97-AF65-F5344CB8AC3E}">
        <p14:creationId xmlns:p14="http://schemas.microsoft.com/office/powerpoint/2010/main" val="1360227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1CADE9B-9888-42C2-A83E-F86649CDC769}" type="datetimeFigureOut">
              <a:rPr lang="zh-CN" altLang="en-US" smtClean="0"/>
              <a:t>2019/12/25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F86212-31F7-401F-BDF3-4C9B8F2AE525}" type="slidenum">
              <a:rPr lang="zh-CN" altLang="en-US" smtClean="0"/>
              <a:t>‹#›</a:t>
            </a:fld>
            <a:endParaRPr lang="zh-CN" altLang="en-US"/>
          </a:p>
        </p:txBody>
      </p:sp>
    </p:spTree>
    <p:extLst>
      <p:ext uri="{BB962C8B-B14F-4D97-AF65-F5344CB8AC3E}">
        <p14:creationId xmlns:p14="http://schemas.microsoft.com/office/powerpoint/2010/main" val="2856674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1CADE9B-9888-42C2-A83E-F86649CDC769}" type="datetimeFigureOut">
              <a:rPr lang="zh-CN" altLang="en-US" smtClean="0"/>
              <a:t>2019/12/25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2F86212-31F7-401F-BDF3-4C9B8F2AE525}" type="slidenum">
              <a:rPr lang="zh-CN" altLang="en-US" smtClean="0"/>
              <a:t>‹#›</a:t>
            </a:fld>
            <a:endParaRPr lang="zh-CN" altLang="en-US"/>
          </a:p>
        </p:txBody>
      </p:sp>
    </p:spTree>
    <p:extLst>
      <p:ext uri="{BB962C8B-B14F-4D97-AF65-F5344CB8AC3E}">
        <p14:creationId xmlns:p14="http://schemas.microsoft.com/office/powerpoint/2010/main" val="50348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1CADE9B-9888-42C2-A83E-F86649CDC769}" type="datetimeFigureOut">
              <a:rPr lang="zh-CN" altLang="en-US" smtClean="0"/>
              <a:t>2019/12/25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2F86212-31F7-401F-BDF3-4C9B8F2AE525}" type="slidenum">
              <a:rPr lang="zh-CN" altLang="en-US" smtClean="0"/>
              <a:t>‹#›</a:t>
            </a:fld>
            <a:endParaRPr lang="zh-CN" altLang="en-US"/>
          </a:p>
        </p:txBody>
      </p:sp>
    </p:spTree>
    <p:extLst>
      <p:ext uri="{BB962C8B-B14F-4D97-AF65-F5344CB8AC3E}">
        <p14:creationId xmlns:p14="http://schemas.microsoft.com/office/powerpoint/2010/main" val="2307869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CADE9B-9888-42C2-A83E-F86649CDC769}" type="datetimeFigureOut">
              <a:rPr lang="zh-CN" altLang="en-US" smtClean="0"/>
              <a:t>2019/12/25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2F86212-31F7-401F-BDF3-4C9B8F2AE525}" type="slidenum">
              <a:rPr lang="zh-CN" altLang="en-US" smtClean="0"/>
              <a:t>‹#›</a:t>
            </a:fld>
            <a:endParaRPr lang="zh-CN" altLang="en-US"/>
          </a:p>
        </p:txBody>
      </p:sp>
    </p:spTree>
    <p:extLst>
      <p:ext uri="{BB962C8B-B14F-4D97-AF65-F5344CB8AC3E}">
        <p14:creationId xmlns:p14="http://schemas.microsoft.com/office/powerpoint/2010/main" val="23336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CADE9B-9888-42C2-A83E-F86649CDC769}" type="datetimeFigureOut">
              <a:rPr lang="zh-CN" altLang="en-US" smtClean="0"/>
              <a:t>2019/12/25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F86212-31F7-401F-BDF3-4C9B8F2AE525}" type="slidenum">
              <a:rPr lang="zh-CN" altLang="en-US" smtClean="0"/>
              <a:t>‹#›</a:t>
            </a:fld>
            <a:endParaRPr lang="zh-CN" altLang="en-US"/>
          </a:p>
        </p:txBody>
      </p:sp>
    </p:spTree>
    <p:extLst>
      <p:ext uri="{BB962C8B-B14F-4D97-AF65-F5344CB8AC3E}">
        <p14:creationId xmlns:p14="http://schemas.microsoft.com/office/powerpoint/2010/main" val="650063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CADE9B-9888-42C2-A83E-F86649CDC769}" type="datetimeFigureOut">
              <a:rPr lang="zh-CN" altLang="en-US" smtClean="0"/>
              <a:t>2019/12/25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2F86212-31F7-401F-BDF3-4C9B8F2AE525}" type="slidenum">
              <a:rPr lang="zh-CN" altLang="en-US" smtClean="0"/>
              <a:t>‹#›</a:t>
            </a:fld>
            <a:endParaRPr lang="zh-CN" altLang="en-US"/>
          </a:p>
        </p:txBody>
      </p:sp>
    </p:spTree>
    <p:extLst>
      <p:ext uri="{BB962C8B-B14F-4D97-AF65-F5344CB8AC3E}">
        <p14:creationId xmlns:p14="http://schemas.microsoft.com/office/powerpoint/2010/main" val="4241346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CADE9B-9888-42C2-A83E-F86649CDC769}" type="datetimeFigureOut">
              <a:rPr lang="zh-CN" altLang="en-US" smtClean="0"/>
              <a:t>2019/12/25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F86212-31F7-401F-BDF3-4C9B8F2AE525}" type="slidenum">
              <a:rPr lang="zh-CN" altLang="en-US" smtClean="0"/>
              <a:t>‹#›</a:t>
            </a:fld>
            <a:endParaRPr lang="zh-CN" altLang="en-US"/>
          </a:p>
        </p:txBody>
      </p:sp>
    </p:spTree>
    <p:extLst>
      <p:ext uri="{BB962C8B-B14F-4D97-AF65-F5344CB8AC3E}">
        <p14:creationId xmlns:p14="http://schemas.microsoft.com/office/powerpoint/2010/main" val="3470068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medium.com/free-code-camp/an-introduction-to-deep-q-learning-lets-play-doom-54d02d8017d8"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3777" y="304800"/>
            <a:ext cx="4826578" cy="461665"/>
          </a:xfrm>
          <a:prstGeom prst="rect">
            <a:avLst/>
          </a:prstGeom>
          <a:noFill/>
        </p:spPr>
        <p:txBody>
          <a:bodyPr wrap="none" rtlCol="0">
            <a:spAutoFit/>
          </a:bodyPr>
          <a:lstStyle/>
          <a:p>
            <a:r>
              <a:rPr lang="en-US" altLang="zh-CN" sz="2400" b="1" dirty="0" smtClean="0"/>
              <a:t>Topic</a:t>
            </a:r>
            <a:r>
              <a:rPr lang="zh-CN" altLang="en-US" sz="2400" b="1" dirty="0" smtClean="0"/>
              <a:t>：</a:t>
            </a:r>
            <a:r>
              <a:rPr lang="en-US" altLang="zh-CN" sz="2400" b="1" dirty="0" smtClean="0"/>
              <a:t>Deep reinforcement learning</a:t>
            </a:r>
            <a:endParaRPr lang="zh-CN" altLang="en-US" sz="2400" b="1" dirty="0"/>
          </a:p>
        </p:txBody>
      </p:sp>
      <p:sp>
        <p:nvSpPr>
          <p:cNvPr id="5" name="文本框 4"/>
          <p:cNvSpPr txBox="1"/>
          <p:nvPr/>
        </p:nvSpPr>
        <p:spPr>
          <a:xfrm>
            <a:off x="223777" y="1207626"/>
            <a:ext cx="4569649" cy="369332"/>
          </a:xfrm>
          <a:prstGeom prst="rect">
            <a:avLst/>
          </a:prstGeom>
          <a:noFill/>
        </p:spPr>
        <p:txBody>
          <a:bodyPr wrap="none" rtlCol="0">
            <a:spAutoFit/>
          </a:bodyPr>
          <a:lstStyle/>
          <a:p>
            <a:r>
              <a:rPr lang="en-US" altLang="zh-CN" b="1" dirty="0" smtClean="0"/>
              <a:t>Problem 1: TSP + path planning</a:t>
            </a:r>
            <a:r>
              <a:rPr lang="zh-CN" altLang="en-US" b="1" dirty="0" smtClean="0"/>
              <a:t>（</a:t>
            </a:r>
            <a:r>
              <a:rPr lang="en-US" altLang="zh-CN" b="1" dirty="0" smtClean="0"/>
              <a:t>obstacles</a:t>
            </a:r>
            <a:r>
              <a:rPr lang="zh-CN" altLang="en-US" b="1" dirty="0" smtClean="0"/>
              <a:t>）</a:t>
            </a:r>
            <a:r>
              <a:rPr lang="en-US" altLang="zh-CN" b="1" dirty="0" smtClean="0"/>
              <a:t> </a:t>
            </a:r>
            <a:endParaRPr lang="zh-CN" altLang="en-US" b="1" dirty="0"/>
          </a:p>
        </p:txBody>
      </p:sp>
      <p:sp>
        <p:nvSpPr>
          <p:cNvPr id="6" name="文本框 5"/>
          <p:cNvSpPr txBox="1"/>
          <p:nvPr/>
        </p:nvSpPr>
        <p:spPr>
          <a:xfrm>
            <a:off x="1292505" y="1612739"/>
            <a:ext cx="9310562" cy="646331"/>
          </a:xfrm>
          <a:prstGeom prst="rect">
            <a:avLst/>
          </a:prstGeom>
          <a:noFill/>
        </p:spPr>
        <p:txBody>
          <a:bodyPr wrap="none" rtlCol="0">
            <a:spAutoFit/>
          </a:bodyPr>
          <a:lstStyle/>
          <a:p>
            <a:r>
              <a:rPr lang="zh-CN" altLang="en-US" dirty="0" smtClean="0"/>
              <a:t>问题难度（有待进一步论证）：多任务调度（</a:t>
            </a:r>
            <a:r>
              <a:rPr lang="en-US" altLang="zh-CN" dirty="0" smtClean="0"/>
              <a:t>NP</a:t>
            </a:r>
            <a:r>
              <a:rPr lang="zh-CN" altLang="en-US" dirty="0" smtClean="0"/>
              <a:t>）、局部最优化（避障）、全局最优化</a:t>
            </a:r>
            <a:r>
              <a:rPr lang="en-US" altLang="zh-CN" dirty="0" smtClean="0"/>
              <a:t>……</a:t>
            </a:r>
          </a:p>
          <a:p>
            <a:r>
              <a:rPr lang="en-US" altLang="zh-CN" dirty="0"/>
              <a:t>	</a:t>
            </a:r>
            <a:r>
              <a:rPr lang="en-US" altLang="zh-CN" dirty="0" smtClean="0"/>
              <a:t>		         </a:t>
            </a:r>
            <a:r>
              <a:rPr lang="zh-CN" altLang="en-US" dirty="0" smtClean="0"/>
              <a:t>两个问题结合到一起产生了什么新的挑战。</a:t>
            </a:r>
            <a:endParaRPr lang="zh-CN" altLang="en-US" dirty="0"/>
          </a:p>
        </p:txBody>
      </p:sp>
      <p:sp>
        <p:nvSpPr>
          <p:cNvPr id="7" name="文本框 6"/>
          <p:cNvSpPr txBox="1"/>
          <p:nvPr/>
        </p:nvSpPr>
        <p:spPr>
          <a:xfrm>
            <a:off x="0" y="5750004"/>
            <a:ext cx="11327759" cy="1107996"/>
          </a:xfrm>
          <a:prstGeom prst="rect">
            <a:avLst/>
          </a:prstGeom>
          <a:noFill/>
        </p:spPr>
        <p:txBody>
          <a:bodyPr wrap="square" rtlCol="0">
            <a:spAutoFit/>
          </a:bodyPr>
          <a:lstStyle/>
          <a:p>
            <a:r>
              <a:rPr lang="en-US" altLang="zh-CN" sz="1100" dirty="0" smtClean="0"/>
              <a:t>[1]Spitz </a:t>
            </a:r>
            <a:r>
              <a:rPr lang="en-US" altLang="zh-CN" sz="1100" dirty="0"/>
              <a:t>S N, </a:t>
            </a:r>
            <a:r>
              <a:rPr lang="en-US" altLang="zh-CN" sz="1100" dirty="0" err="1"/>
              <a:t>Requicha</a:t>
            </a:r>
            <a:r>
              <a:rPr lang="en-US" altLang="zh-CN" sz="1100" dirty="0"/>
              <a:t> A </a:t>
            </a:r>
            <a:r>
              <a:rPr lang="en-US" altLang="zh-CN" sz="1100" dirty="0" err="1"/>
              <a:t>A</a:t>
            </a:r>
            <a:r>
              <a:rPr lang="en-US" altLang="zh-CN" sz="1100" dirty="0"/>
              <a:t> G. Multiple-goals path planning for coordinate measuring machines[C]//Proceedings 2000 ICRA. Millennium Conference. IEEE International Conference on Robotics and Automation. Symposia Proceedings (Cat. No. 00CH37065). IEEE, 2000, 3: 2322-2327</a:t>
            </a:r>
            <a:r>
              <a:rPr lang="en-US" altLang="zh-CN" sz="1100" dirty="0" smtClean="0"/>
              <a:t>.</a:t>
            </a:r>
          </a:p>
          <a:p>
            <a:r>
              <a:rPr lang="en-US" altLang="zh-CN" sz="1100" dirty="0" smtClean="0"/>
              <a:t>[2]</a:t>
            </a:r>
            <a:r>
              <a:rPr lang="en-US" altLang="zh-CN" sz="1100" dirty="0"/>
              <a:t> </a:t>
            </a:r>
            <a:r>
              <a:rPr lang="en-US" altLang="zh-CN" sz="1100" dirty="0" err="1"/>
              <a:t>Bolourian</a:t>
            </a:r>
            <a:r>
              <a:rPr lang="en-US" altLang="zh-CN" sz="1100" dirty="0"/>
              <a:t> N, </a:t>
            </a:r>
            <a:r>
              <a:rPr lang="en-US" altLang="zh-CN" sz="1100" dirty="0" err="1"/>
              <a:t>Hammad</a:t>
            </a:r>
            <a:r>
              <a:rPr lang="en-US" altLang="zh-CN" sz="1100" dirty="0"/>
              <a:t> A. Path Planning of LiDAR-Equipped UAV for Bridge Inspection Considering Potential Locations of Defects[M]//Advances in Informatics and Computing in Civil and Construction Engineering. Springer, Cham, 2019: 545-552</a:t>
            </a:r>
            <a:r>
              <a:rPr lang="en-US" altLang="zh-CN" sz="1100" dirty="0" smtClean="0"/>
              <a:t>.</a:t>
            </a:r>
          </a:p>
          <a:p>
            <a:r>
              <a:rPr lang="en-US" altLang="zh-CN" sz="1100" dirty="0" smtClean="0"/>
              <a:t>[3]</a:t>
            </a:r>
            <a:r>
              <a:rPr lang="en-US" altLang="zh-CN" sz="1100" dirty="0" err="1" smtClean="0"/>
              <a:t>Haarnoja</a:t>
            </a:r>
            <a:r>
              <a:rPr lang="en-US" altLang="zh-CN" sz="1100" dirty="0" smtClean="0"/>
              <a:t> </a:t>
            </a:r>
            <a:r>
              <a:rPr lang="en-US" altLang="zh-CN" sz="1100" dirty="0"/>
              <a:t>T, Pong V, Zhou A, et al. </a:t>
            </a:r>
            <a:r>
              <a:rPr lang="en-US" altLang="zh-CN" sz="1100" dirty="0" err="1"/>
              <a:t>Composable</a:t>
            </a:r>
            <a:r>
              <a:rPr lang="en-US" altLang="zh-CN" sz="1100" dirty="0"/>
              <a:t> deep reinforcement learning for robotic manipulation[C]//2018 IEEE International Conference on Robotics and Automation (ICRA). IEEE, 2018: 6244-6251.</a:t>
            </a:r>
            <a:endParaRPr lang="zh-CN" altLang="en-US" sz="1100" dirty="0"/>
          </a:p>
        </p:txBody>
      </p:sp>
      <p:sp>
        <p:nvSpPr>
          <p:cNvPr id="8" name="矩形 7"/>
          <p:cNvSpPr/>
          <p:nvPr/>
        </p:nvSpPr>
        <p:spPr>
          <a:xfrm>
            <a:off x="219917" y="2294851"/>
            <a:ext cx="1602362" cy="369332"/>
          </a:xfrm>
          <a:prstGeom prst="rect">
            <a:avLst/>
          </a:prstGeom>
        </p:spPr>
        <p:txBody>
          <a:bodyPr wrap="none">
            <a:spAutoFit/>
          </a:bodyPr>
          <a:lstStyle/>
          <a:p>
            <a:r>
              <a:rPr lang="en-US" altLang="zh-CN" b="1" dirty="0" smtClean="0"/>
              <a:t>Related works:</a:t>
            </a:r>
            <a:endParaRPr lang="zh-CN" altLang="en-US" dirty="0"/>
          </a:p>
        </p:txBody>
      </p:sp>
      <p:sp>
        <p:nvSpPr>
          <p:cNvPr id="9" name="文本框 8"/>
          <p:cNvSpPr txBox="1"/>
          <p:nvPr/>
        </p:nvSpPr>
        <p:spPr>
          <a:xfrm>
            <a:off x="219917" y="2736012"/>
            <a:ext cx="12283171" cy="369332"/>
          </a:xfrm>
          <a:prstGeom prst="rect">
            <a:avLst/>
          </a:prstGeom>
          <a:noFill/>
        </p:spPr>
        <p:txBody>
          <a:bodyPr wrap="none" rtlCol="0">
            <a:spAutoFit/>
          </a:bodyPr>
          <a:lstStyle/>
          <a:p>
            <a:r>
              <a:rPr lang="en-US" altLang="zh-CN" dirty="0" smtClean="0"/>
              <a:t>Work[1]: </a:t>
            </a:r>
            <a:r>
              <a:rPr lang="en-US" altLang="zh-CN" dirty="0"/>
              <a:t>solving the appropriate travelling salesperson problem </a:t>
            </a:r>
            <a:r>
              <a:rPr lang="en-US" altLang="zh-CN" dirty="0" smtClean="0"/>
              <a:t>(Heuristic) &amp; a </a:t>
            </a:r>
            <a:r>
              <a:rPr lang="en-US" altLang="zh-CN" dirty="0"/>
              <a:t>roadmap of </a:t>
            </a:r>
            <a:r>
              <a:rPr lang="en-US" altLang="zh-CN" dirty="0" smtClean="0"/>
              <a:t>free-space</a:t>
            </a:r>
            <a:r>
              <a:rPr lang="zh-CN" altLang="en-US" dirty="0" smtClean="0"/>
              <a:t>（启发</a:t>
            </a:r>
            <a:r>
              <a:rPr lang="en-US" altLang="zh-CN" dirty="0" smtClean="0"/>
              <a:t>+</a:t>
            </a:r>
            <a:r>
              <a:rPr lang="zh-CN" altLang="en-US" dirty="0" smtClean="0"/>
              <a:t>经典路径规划）</a:t>
            </a:r>
            <a:endParaRPr lang="zh-CN" altLang="en-US" dirty="0"/>
          </a:p>
        </p:txBody>
      </p:sp>
      <p:sp>
        <p:nvSpPr>
          <p:cNvPr id="10" name="矩形 9"/>
          <p:cNvSpPr/>
          <p:nvPr/>
        </p:nvSpPr>
        <p:spPr>
          <a:xfrm>
            <a:off x="219917" y="3066795"/>
            <a:ext cx="10764459" cy="369332"/>
          </a:xfrm>
          <a:prstGeom prst="rect">
            <a:avLst/>
          </a:prstGeom>
        </p:spPr>
        <p:txBody>
          <a:bodyPr wrap="square">
            <a:spAutoFit/>
          </a:bodyPr>
          <a:lstStyle/>
          <a:p>
            <a:r>
              <a:rPr lang="en-US" altLang="zh-CN" dirty="0"/>
              <a:t>Work[2</a:t>
            </a:r>
            <a:r>
              <a:rPr lang="en-US" altLang="zh-CN" dirty="0" smtClean="0"/>
              <a:t>]:</a:t>
            </a:r>
            <a:r>
              <a:rPr lang="en-US" altLang="zh-CN" dirty="0"/>
              <a:t> Genetic Algorithm (GA) and A* to solve Traveling Salesman Problem (TSP</a:t>
            </a:r>
            <a:r>
              <a:rPr lang="en-US" altLang="zh-CN" dirty="0" smtClean="0"/>
              <a:t>)</a:t>
            </a:r>
            <a:r>
              <a:rPr lang="zh-CN" altLang="en-US" dirty="0"/>
              <a:t> （启发</a:t>
            </a:r>
            <a:r>
              <a:rPr lang="en-US" altLang="zh-CN" dirty="0"/>
              <a:t>+</a:t>
            </a:r>
            <a:r>
              <a:rPr lang="zh-CN" altLang="en-US" dirty="0"/>
              <a:t>经典路径规划</a:t>
            </a:r>
            <a:r>
              <a:rPr lang="zh-CN" altLang="en-US" dirty="0" smtClean="0"/>
              <a:t>）</a:t>
            </a:r>
            <a:endParaRPr lang="zh-CN" altLang="en-US" dirty="0"/>
          </a:p>
        </p:txBody>
      </p:sp>
      <p:sp>
        <p:nvSpPr>
          <p:cNvPr id="11" name="矩形 10"/>
          <p:cNvSpPr/>
          <p:nvPr/>
        </p:nvSpPr>
        <p:spPr>
          <a:xfrm>
            <a:off x="219917" y="3381808"/>
            <a:ext cx="7773603" cy="369332"/>
          </a:xfrm>
          <a:prstGeom prst="rect">
            <a:avLst/>
          </a:prstGeom>
        </p:spPr>
        <p:txBody>
          <a:bodyPr wrap="none">
            <a:spAutoFit/>
          </a:bodyPr>
          <a:lstStyle/>
          <a:p>
            <a:r>
              <a:rPr lang="en-US" altLang="zh-CN" dirty="0" smtClean="0"/>
              <a:t>Work[3]: soft q-learning  multimodal exploration strategies</a:t>
            </a:r>
            <a:r>
              <a:rPr lang="zh-CN" altLang="en-US" dirty="0" smtClean="0"/>
              <a:t>（</a:t>
            </a:r>
            <a:r>
              <a:rPr lang="en-US" altLang="zh-CN" dirty="0" smtClean="0"/>
              <a:t>RL</a:t>
            </a:r>
            <a:r>
              <a:rPr lang="zh-CN" altLang="en-US" dirty="0" smtClean="0"/>
              <a:t>做抓取任务）</a:t>
            </a:r>
            <a:r>
              <a:rPr lang="en-US" altLang="zh-CN" dirty="0" smtClean="0"/>
              <a:t> </a:t>
            </a:r>
            <a:endParaRPr lang="zh-CN" altLang="en-US" dirty="0"/>
          </a:p>
        </p:txBody>
      </p:sp>
      <p:sp>
        <p:nvSpPr>
          <p:cNvPr id="12" name="矩形 11"/>
          <p:cNvSpPr/>
          <p:nvPr/>
        </p:nvSpPr>
        <p:spPr>
          <a:xfrm>
            <a:off x="219917" y="3923382"/>
            <a:ext cx="662361" cy="369332"/>
          </a:xfrm>
          <a:prstGeom prst="rect">
            <a:avLst/>
          </a:prstGeom>
        </p:spPr>
        <p:txBody>
          <a:bodyPr wrap="none">
            <a:spAutoFit/>
          </a:bodyPr>
          <a:lstStyle/>
          <a:p>
            <a:r>
              <a:rPr lang="en-US" altLang="zh-CN" b="1" dirty="0" smtClean="0"/>
              <a:t>Idea:</a:t>
            </a:r>
            <a:endParaRPr lang="zh-CN" altLang="en-US" dirty="0"/>
          </a:p>
        </p:txBody>
      </p:sp>
      <p:sp>
        <p:nvSpPr>
          <p:cNvPr id="13" name="矩形 12"/>
          <p:cNvSpPr/>
          <p:nvPr/>
        </p:nvSpPr>
        <p:spPr>
          <a:xfrm>
            <a:off x="754754" y="4229682"/>
            <a:ext cx="6161943" cy="369332"/>
          </a:xfrm>
          <a:prstGeom prst="rect">
            <a:avLst/>
          </a:prstGeom>
        </p:spPr>
        <p:txBody>
          <a:bodyPr wrap="none">
            <a:spAutoFit/>
          </a:bodyPr>
          <a:lstStyle/>
          <a:p>
            <a:r>
              <a:rPr lang="en-US" altLang="zh-CN" dirty="0" smtClean="0"/>
              <a:t>Multimodal deep reinforcement learning (</a:t>
            </a:r>
            <a:r>
              <a:rPr lang="zh-CN" altLang="en-US" dirty="0" smtClean="0"/>
              <a:t>如何设计网络架构</a:t>
            </a:r>
            <a:r>
              <a:rPr lang="en-US" altLang="zh-CN" dirty="0" smtClean="0"/>
              <a:t>)</a:t>
            </a:r>
            <a:endParaRPr lang="zh-CN" altLang="en-US" dirty="0"/>
          </a:p>
        </p:txBody>
      </p:sp>
      <p:sp>
        <p:nvSpPr>
          <p:cNvPr id="14" name="矩形 13"/>
          <p:cNvSpPr/>
          <p:nvPr/>
        </p:nvSpPr>
        <p:spPr>
          <a:xfrm>
            <a:off x="219917" y="4839098"/>
            <a:ext cx="6562848" cy="369332"/>
          </a:xfrm>
          <a:prstGeom prst="rect">
            <a:avLst/>
          </a:prstGeom>
        </p:spPr>
        <p:txBody>
          <a:bodyPr wrap="square">
            <a:spAutoFit/>
          </a:bodyPr>
          <a:lstStyle/>
          <a:p>
            <a:r>
              <a:rPr lang="en-US" altLang="zh-CN" b="1" dirty="0" smtClean="0"/>
              <a:t>Concrete </a:t>
            </a:r>
            <a:r>
              <a:rPr lang="en-US" altLang="zh-CN" b="1" dirty="0"/>
              <a:t>works</a:t>
            </a:r>
            <a:r>
              <a:rPr lang="en-US" altLang="zh-CN" b="1" dirty="0" smtClean="0"/>
              <a:t>: </a:t>
            </a:r>
            <a:r>
              <a:rPr lang="en-US" altLang="zh-CN" dirty="0" smtClean="0"/>
              <a:t>theoretical analysis &amp;  Experimental verification</a:t>
            </a:r>
            <a:endParaRPr lang="zh-CN" altLang="en-US" dirty="0"/>
          </a:p>
        </p:txBody>
      </p:sp>
    </p:spTree>
    <p:extLst>
      <p:ext uri="{BB962C8B-B14F-4D97-AF65-F5344CB8AC3E}">
        <p14:creationId xmlns:p14="http://schemas.microsoft.com/office/powerpoint/2010/main" val="1296904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6725" y="161609"/>
            <a:ext cx="3420295" cy="369332"/>
          </a:xfrm>
          <a:prstGeom prst="rect">
            <a:avLst/>
          </a:prstGeom>
        </p:spPr>
        <p:txBody>
          <a:bodyPr wrap="none">
            <a:spAutoFit/>
          </a:bodyPr>
          <a:lstStyle/>
          <a:p>
            <a:r>
              <a:rPr lang="en-US" altLang="zh-CN" b="1" dirty="0"/>
              <a:t>Problem </a:t>
            </a:r>
            <a:r>
              <a:rPr lang="en-US" altLang="zh-CN" b="1" dirty="0" smtClean="0"/>
              <a:t>2: Problem 1 + Dynamic</a:t>
            </a:r>
            <a:endParaRPr lang="zh-CN" altLang="en-US" b="1" dirty="0"/>
          </a:p>
        </p:txBody>
      </p:sp>
      <p:sp>
        <p:nvSpPr>
          <p:cNvPr id="5" name="文本框 4"/>
          <p:cNvSpPr txBox="1"/>
          <p:nvPr/>
        </p:nvSpPr>
        <p:spPr>
          <a:xfrm>
            <a:off x="1261641" y="530941"/>
            <a:ext cx="7027052" cy="923330"/>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在</a:t>
            </a:r>
            <a:r>
              <a:rPr lang="en-US" altLang="zh-CN" dirty="0" smtClean="0"/>
              <a:t>Agent</a:t>
            </a:r>
            <a:r>
              <a:rPr lang="zh-CN" altLang="en-US" dirty="0" smtClean="0"/>
              <a:t>移动过程中，有新的目标节点加入或已规划的节点消失。</a:t>
            </a:r>
            <a:endParaRPr lang="en-US" altLang="zh-CN" dirty="0" smtClean="0"/>
          </a:p>
          <a:p>
            <a:pPr marL="285750" indent="-285750">
              <a:buFont typeface="Arial" panose="020B0604020202020204" pitchFamily="34" charset="0"/>
              <a:buChar char="•"/>
            </a:pPr>
            <a:r>
              <a:rPr lang="zh-CN" altLang="en-US" dirty="0" smtClean="0"/>
              <a:t>环境是动态的（障碍物的消失或出现）</a:t>
            </a:r>
            <a:endParaRPr lang="en-US" altLang="zh-CN" dirty="0" smtClean="0"/>
          </a:p>
          <a:p>
            <a:pPr marL="285750" indent="-285750">
              <a:buFont typeface="Arial" panose="020B0604020202020204" pitchFamily="34" charset="0"/>
              <a:buChar char="•"/>
            </a:pPr>
            <a:r>
              <a:rPr lang="zh-CN" altLang="en-US" dirty="0"/>
              <a:t>某</a:t>
            </a:r>
            <a:r>
              <a:rPr lang="zh-CN" altLang="en-US" dirty="0" smtClean="0"/>
              <a:t>条线路处有拥堵（随机延时）</a:t>
            </a:r>
            <a:endParaRPr lang="zh-CN" altLang="en-US" dirty="0"/>
          </a:p>
        </p:txBody>
      </p:sp>
      <p:sp>
        <p:nvSpPr>
          <p:cNvPr id="6" name="矩形 5"/>
          <p:cNvSpPr/>
          <p:nvPr/>
        </p:nvSpPr>
        <p:spPr>
          <a:xfrm>
            <a:off x="176725" y="1650527"/>
            <a:ext cx="1602362" cy="369332"/>
          </a:xfrm>
          <a:prstGeom prst="rect">
            <a:avLst/>
          </a:prstGeom>
        </p:spPr>
        <p:txBody>
          <a:bodyPr wrap="none">
            <a:spAutoFit/>
          </a:bodyPr>
          <a:lstStyle/>
          <a:p>
            <a:r>
              <a:rPr lang="en-US" altLang="zh-CN" b="1" dirty="0" smtClean="0"/>
              <a:t>Related works:</a:t>
            </a:r>
            <a:endParaRPr lang="zh-CN" altLang="en-US" dirty="0"/>
          </a:p>
        </p:txBody>
      </p:sp>
      <p:sp>
        <p:nvSpPr>
          <p:cNvPr id="8" name="文本框 7"/>
          <p:cNvSpPr txBox="1"/>
          <p:nvPr/>
        </p:nvSpPr>
        <p:spPr>
          <a:xfrm>
            <a:off x="176725" y="2019859"/>
            <a:ext cx="11513706" cy="2031325"/>
          </a:xfrm>
          <a:prstGeom prst="rect">
            <a:avLst/>
          </a:prstGeom>
          <a:noFill/>
        </p:spPr>
        <p:txBody>
          <a:bodyPr wrap="square" rtlCol="0">
            <a:spAutoFit/>
          </a:bodyPr>
          <a:lstStyle/>
          <a:p>
            <a:r>
              <a:rPr lang="en-US" altLang="zh-CN" dirty="0" smtClean="0"/>
              <a:t>Work[1]: </a:t>
            </a:r>
            <a:r>
              <a:rPr lang="en-US" altLang="zh-CN" dirty="0"/>
              <a:t>the genetic algorithm (GA) and applied to the path planning problem of mobile robots in dynamic </a:t>
            </a:r>
            <a:r>
              <a:rPr lang="en-US" altLang="zh-CN" dirty="0" smtClean="0"/>
              <a:t>	environments(</a:t>
            </a:r>
            <a:r>
              <a:rPr lang="zh-CN" altLang="en-US" dirty="0" smtClean="0"/>
              <a:t>启发式</a:t>
            </a:r>
            <a:r>
              <a:rPr lang="en-US" altLang="zh-CN" dirty="0" smtClean="0"/>
              <a:t>)</a:t>
            </a:r>
            <a:r>
              <a:rPr lang="en-US" altLang="zh-CN" dirty="0"/>
              <a:t> </a:t>
            </a:r>
            <a:endParaRPr lang="en-US" altLang="zh-CN" dirty="0" smtClean="0"/>
          </a:p>
          <a:p>
            <a:r>
              <a:rPr lang="en-US" altLang="zh-CN" dirty="0" smtClean="0"/>
              <a:t>Work[2</a:t>
            </a:r>
            <a:r>
              <a:rPr lang="en-US" altLang="zh-CN" dirty="0"/>
              <a:t>]: The proposed path planning method determines not only an optimal path, but also the appropriate acceleration </a:t>
            </a:r>
            <a:r>
              <a:rPr lang="en-US" altLang="zh-CN" dirty="0" smtClean="0"/>
              <a:t>	and </a:t>
            </a:r>
            <a:r>
              <a:rPr lang="en-US" altLang="zh-CN" dirty="0"/>
              <a:t>speed for a </a:t>
            </a:r>
            <a:r>
              <a:rPr lang="en-US" altLang="zh-CN" dirty="0" smtClean="0"/>
              <a:t>vehicle</a:t>
            </a:r>
          </a:p>
          <a:p>
            <a:r>
              <a:rPr lang="en-US" altLang="zh-CN" dirty="0" smtClean="0"/>
              <a:t>Work[3</a:t>
            </a:r>
            <a:r>
              <a:rPr lang="en-US" altLang="zh-CN" dirty="0"/>
              <a:t>]: Socially Adaptive Path Planning in Human Environments Using Inverse Reinforcement Learning</a:t>
            </a:r>
            <a:r>
              <a:rPr lang="zh-CN" altLang="en-US" dirty="0"/>
              <a:t>强化（逆学习）</a:t>
            </a:r>
            <a:endParaRPr lang="en-US" altLang="zh-CN" dirty="0"/>
          </a:p>
          <a:p>
            <a:endParaRPr lang="zh-CN" altLang="en-US" dirty="0"/>
          </a:p>
          <a:p>
            <a:endParaRPr lang="zh-CN" altLang="en-US" dirty="0"/>
          </a:p>
        </p:txBody>
      </p:sp>
      <p:sp>
        <p:nvSpPr>
          <p:cNvPr id="9" name="矩形 8"/>
          <p:cNvSpPr/>
          <p:nvPr/>
        </p:nvSpPr>
        <p:spPr>
          <a:xfrm>
            <a:off x="0" y="6204305"/>
            <a:ext cx="12110977" cy="600164"/>
          </a:xfrm>
          <a:prstGeom prst="rect">
            <a:avLst/>
          </a:prstGeom>
        </p:spPr>
        <p:txBody>
          <a:bodyPr wrap="square">
            <a:spAutoFit/>
          </a:bodyPr>
          <a:lstStyle/>
          <a:p>
            <a:r>
              <a:rPr lang="en-US" altLang="zh-CN" sz="1100" dirty="0"/>
              <a:t>[</a:t>
            </a:r>
            <a:r>
              <a:rPr lang="en-US" altLang="zh-CN" sz="1100" dirty="0"/>
              <a:t>1]</a:t>
            </a:r>
            <a:r>
              <a:rPr lang="en-US" altLang="zh-CN" sz="1100" dirty="0" err="1"/>
              <a:t>Tuncer</a:t>
            </a:r>
            <a:r>
              <a:rPr lang="en-US" altLang="zh-CN" sz="1100" dirty="0"/>
              <a:t> </a:t>
            </a:r>
            <a:r>
              <a:rPr lang="en-US" altLang="zh-CN" sz="1100" dirty="0"/>
              <a:t>A, </a:t>
            </a:r>
            <a:r>
              <a:rPr lang="en-US" altLang="zh-CN" sz="1100" dirty="0" err="1"/>
              <a:t>Yildirim</a:t>
            </a:r>
            <a:r>
              <a:rPr lang="en-US" altLang="zh-CN" sz="1100" dirty="0"/>
              <a:t> M. Dynamic path planning of mobile robots with improved genetic algorithm[J]. </a:t>
            </a:r>
            <a:r>
              <a:rPr lang="en-US" altLang="zh-CN" sz="1100" dirty="0"/>
              <a:t>Computers &amp; Electrical Engineering, 2012, 38(6): 1564-1572</a:t>
            </a:r>
            <a:r>
              <a:rPr lang="en-US" altLang="zh-CN" sz="1100" dirty="0" smtClean="0"/>
              <a:t>.</a:t>
            </a:r>
          </a:p>
          <a:p>
            <a:r>
              <a:rPr lang="en-US" altLang="zh-CN" sz="1100" dirty="0" smtClean="0"/>
              <a:t>[2]Hu </a:t>
            </a:r>
            <a:r>
              <a:rPr lang="en-US" altLang="zh-CN" sz="1100" dirty="0"/>
              <a:t>X, Chen L, Tang B, et al. Dynamic path planning for autonomous driving on various roads with avoidance of static and moving obstacles[J]. Mechanical Systems and Signal Processing, 2018, 100: 482-500.</a:t>
            </a:r>
            <a:endParaRPr lang="en-US" altLang="zh-CN" sz="1100" dirty="0" smtClean="0"/>
          </a:p>
          <a:p>
            <a:r>
              <a:rPr lang="en-US" altLang="zh-CN" sz="1100" dirty="0" smtClean="0"/>
              <a:t>[3] </a:t>
            </a:r>
            <a:r>
              <a:rPr lang="en-US" altLang="zh-CN" sz="1100" dirty="0"/>
              <a:t>Kim B, </a:t>
            </a:r>
            <a:r>
              <a:rPr lang="en-US" altLang="zh-CN" sz="1100" dirty="0" err="1"/>
              <a:t>Pineau</a:t>
            </a:r>
            <a:r>
              <a:rPr lang="en-US" altLang="zh-CN" sz="1100" dirty="0"/>
              <a:t> J. Socially adaptive path planning in human environments using inverse reinforcement learning[J]. International Journal of Social Robotics, 2016, 8(1): 51-66.</a:t>
            </a:r>
            <a:endParaRPr lang="zh-CN" altLang="en-US" sz="1100" dirty="0"/>
          </a:p>
        </p:txBody>
      </p:sp>
    </p:spTree>
    <p:extLst>
      <p:ext uri="{BB962C8B-B14F-4D97-AF65-F5344CB8AC3E}">
        <p14:creationId xmlns:p14="http://schemas.microsoft.com/office/powerpoint/2010/main" val="4172597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6725" y="161609"/>
            <a:ext cx="3943965" cy="369332"/>
          </a:xfrm>
          <a:prstGeom prst="rect">
            <a:avLst/>
          </a:prstGeom>
        </p:spPr>
        <p:txBody>
          <a:bodyPr wrap="none">
            <a:spAutoFit/>
          </a:bodyPr>
          <a:lstStyle/>
          <a:p>
            <a:r>
              <a:rPr lang="en-US" altLang="zh-CN" b="1" dirty="0"/>
              <a:t>Problem </a:t>
            </a:r>
            <a:r>
              <a:rPr lang="en-US" altLang="zh-CN" b="1" dirty="0" smtClean="0"/>
              <a:t>2: Problem 2 + Multi-objective</a:t>
            </a:r>
            <a:endParaRPr lang="zh-CN" altLang="en-US" b="1" dirty="0"/>
          </a:p>
        </p:txBody>
      </p:sp>
      <p:sp>
        <p:nvSpPr>
          <p:cNvPr id="5" name="文本框 4"/>
          <p:cNvSpPr txBox="1"/>
          <p:nvPr/>
        </p:nvSpPr>
        <p:spPr>
          <a:xfrm>
            <a:off x="1261641" y="530941"/>
            <a:ext cx="3474028" cy="369332"/>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距离，时间，耗电量（货物）</a:t>
            </a:r>
            <a:endParaRPr lang="zh-CN" altLang="en-US" dirty="0"/>
          </a:p>
        </p:txBody>
      </p:sp>
      <p:sp>
        <p:nvSpPr>
          <p:cNvPr id="6" name="矩形 5"/>
          <p:cNvSpPr/>
          <p:nvPr/>
        </p:nvSpPr>
        <p:spPr>
          <a:xfrm>
            <a:off x="176725" y="1650527"/>
            <a:ext cx="1602362" cy="369332"/>
          </a:xfrm>
          <a:prstGeom prst="rect">
            <a:avLst/>
          </a:prstGeom>
        </p:spPr>
        <p:txBody>
          <a:bodyPr wrap="none">
            <a:spAutoFit/>
          </a:bodyPr>
          <a:lstStyle/>
          <a:p>
            <a:r>
              <a:rPr lang="en-US" altLang="zh-CN" b="1" dirty="0" smtClean="0"/>
              <a:t>Related works:</a:t>
            </a:r>
            <a:endParaRPr lang="zh-CN" altLang="en-US" dirty="0"/>
          </a:p>
        </p:txBody>
      </p:sp>
      <p:sp>
        <p:nvSpPr>
          <p:cNvPr id="8" name="文本框 7"/>
          <p:cNvSpPr txBox="1"/>
          <p:nvPr/>
        </p:nvSpPr>
        <p:spPr>
          <a:xfrm>
            <a:off x="176725" y="2019859"/>
            <a:ext cx="11513706" cy="1477328"/>
          </a:xfrm>
          <a:prstGeom prst="rect">
            <a:avLst/>
          </a:prstGeom>
          <a:noFill/>
        </p:spPr>
        <p:txBody>
          <a:bodyPr wrap="square" rtlCol="0">
            <a:spAutoFit/>
          </a:bodyPr>
          <a:lstStyle/>
          <a:p>
            <a:r>
              <a:rPr lang="en-US" altLang="zh-CN" dirty="0" smtClean="0"/>
              <a:t>Work[1]:</a:t>
            </a:r>
            <a:r>
              <a:rPr lang="en-US" altLang="zh-CN" dirty="0"/>
              <a:t>A simulation-based approach by means of particle swarm optimization (PSO</a:t>
            </a:r>
            <a:r>
              <a:rPr lang="en-US" altLang="zh-CN" dirty="0" smtClean="0"/>
              <a:t>)</a:t>
            </a:r>
            <a:r>
              <a:rPr lang="zh-CN" altLang="en-US" dirty="0" smtClean="0"/>
              <a:t>（粒子群优化）</a:t>
            </a:r>
            <a:r>
              <a:rPr lang="en-US" altLang="zh-CN" dirty="0" smtClean="0"/>
              <a:t> </a:t>
            </a:r>
          </a:p>
          <a:p>
            <a:r>
              <a:rPr lang="en-US" altLang="zh-CN" dirty="0" smtClean="0"/>
              <a:t>Work[2]:</a:t>
            </a:r>
            <a:r>
              <a:rPr lang="en-US" altLang="zh-CN" dirty="0"/>
              <a:t>a Multi-Objective Grey Wolf Optimizer (MOGWO) </a:t>
            </a:r>
            <a:r>
              <a:rPr lang="zh-CN" altLang="en-US" dirty="0" smtClean="0"/>
              <a:t>优化求解器</a:t>
            </a:r>
            <a:r>
              <a:rPr lang="en-US" altLang="zh-CN" dirty="0" smtClean="0"/>
              <a:t> </a:t>
            </a:r>
          </a:p>
          <a:p>
            <a:r>
              <a:rPr lang="en-US" altLang="zh-CN" dirty="0" smtClean="0"/>
              <a:t>Work[3]:</a:t>
            </a:r>
            <a:r>
              <a:rPr lang="en-US" altLang="zh-CN" dirty="0"/>
              <a:t>Deep Optimistic Linear Support Learning (DOL) to solve high-dimensional multi-objective decision </a:t>
            </a:r>
            <a:r>
              <a:rPr lang="en-US" altLang="zh-CN" dirty="0" smtClean="0"/>
              <a:t>problems</a:t>
            </a:r>
            <a:r>
              <a:rPr lang="zh-CN" altLang="en-US" dirty="0" smtClean="0"/>
              <a:t>（</a:t>
            </a:r>
            <a:r>
              <a:rPr lang="en-US" altLang="zh-CN" dirty="0" smtClean="0"/>
              <a:t>DRL</a:t>
            </a:r>
            <a:r>
              <a:rPr lang="zh-CN" altLang="en-US" dirty="0" smtClean="0"/>
              <a:t>）</a:t>
            </a:r>
            <a:endParaRPr lang="zh-CN" altLang="en-US" dirty="0"/>
          </a:p>
          <a:p>
            <a:endParaRPr lang="zh-CN" altLang="en-US" dirty="0"/>
          </a:p>
        </p:txBody>
      </p:sp>
      <p:sp>
        <p:nvSpPr>
          <p:cNvPr id="9" name="矩形 8"/>
          <p:cNvSpPr/>
          <p:nvPr/>
        </p:nvSpPr>
        <p:spPr>
          <a:xfrm>
            <a:off x="30866" y="5876355"/>
            <a:ext cx="12110977" cy="769441"/>
          </a:xfrm>
          <a:prstGeom prst="rect">
            <a:avLst/>
          </a:prstGeom>
        </p:spPr>
        <p:txBody>
          <a:bodyPr wrap="square">
            <a:spAutoFit/>
          </a:bodyPr>
          <a:lstStyle/>
          <a:p>
            <a:r>
              <a:rPr lang="en-US" altLang="zh-CN" sz="1100" dirty="0" smtClean="0"/>
              <a:t>[1]</a:t>
            </a:r>
            <a:r>
              <a:rPr lang="en-US" altLang="zh-CN" sz="1100" dirty="0"/>
              <a:t> </a:t>
            </a:r>
            <a:r>
              <a:rPr lang="en-US" altLang="zh-CN" sz="1100" dirty="0" err="1"/>
              <a:t>Delgarm</a:t>
            </a:r>
            <a:r>
              <a:rPr lang="en-US" altLang="zh-CN" sz="1100" dirty="0"/>
              <a:t> N, </a:t>
            </a:r>
            <a:r>
              <a:rPr lang="en-US" altLang="zh-CN" sz="1100" dirty="0" err="1"/>
              <a:t>Sajadi</a:t>
            </a:r>
            <a:r>
              <a:rPr lang="en-US" altLang="zh-CN" sz="1100" dirty="0"/>
              <a:t> B, </a:t>
            </a:r>
            <a:r>
              <a:rPr lang="en-US" altLang="zh-CN" sz="1100" dirty="0" err="1"/>
              <a:t>Kowsary</a:t>
            </a:r>
            <a:r>
              <a:rPr lang="en-US" altLang="zh-CN" sz="1100" dirty="0"/>
              <a:t> F, et al. Multi-objective optimization of the building energy performance: A simulation-based approach by means of particle swarm optimization (PSO)[J]. Applied energy, 2016, 170: 293-303.</a:t>
            </a:r>
            <a:endParaRPr lang="en-US" altLang="zh-CN" sz="1100" dirty="0" smtClean="0"/>
          </a:p>
          <a:p>
            <a:r>
              <a:rPr lang="en-US" altLang="zh-CN" sz="1100" dirty="0" smtClean="0"/>
              <a:t> [2]</a:t>
            </a:r>
            <a:r>
              <a:rPr lang="en-US" altLang="zh-CN" sz="1100" dirty="0"/>
              <a:t> </a:t>
            </a:r>
            <a:r>
              <a:rPr lang="en-US" altLang="zh-CN" sz="1100" dirty="0" err="1"/>
              <a:t>Mirjalili</a:t>
            </a:r>
            <a:r>
              <a:rPr lang="en-US" altLang="zh-CN" sz="1100" dirty="0"/>
              <a:t> S, </a:t>
            </a:r>
            <a:r>
              <a:rPr lang="en-US" altLang="zh-CN" sz="1100" dirty="0" err="1"/>
              <a:t>Saremi</a:t>
            </a:r>
            <a:r>
              <a:rPr lang="en-US" altLang="zh-CN" sz="1100" dirty="0"/>
              <a:t> S, </a:t>
            </a:r>
            <a:r>
              <a:rPr lang="en-US" altLang="zh-CN" sz="1100" dirty="0" err="1"/>
              <a:t>Mirjalili</a:t>
            </a:r>
            <a:r>
              <a:rPr lang="en-US" altLang="zh-CN" sz="1100" dirty="0"/>
              <a:t> S M, et al. Multi-objective grey wolf optimizer: a novel algorithm for multi-criterion optimization[J]. Expert Systems with Applications, 2016, 47: 106-119.</a:t>
            </a:r>
            <a:endParaRPr lang="en-US" altLang="zh-CN" sz="1100" dirty="0" smtClean="0"/>
          </a:p>
          <a:p>
            <a:r>
              <a:rPr lang="en-US" altLang="zh-CN" sz="1100" dirty="0" smtClean="0"/>
              <a:t> [3]</a:t>
            </a:r>
            <a:r>
              <a:rPr lang="en-US" altLang="zh-CN" sz="1100" dirty="0"/>
              <a:t> </a:t>
            </a:r>
            <a:r>
              <a:rPr lang="en-US" altLang="zh-CN" sz="1100" dirty="0" err="1"/>
              <a:t>Mossalam</a:t>
            </a:r>
            <a:r>
              <a:rPr lang="en-US" altLang="zh-CN" sz="1100" dirty="0"/>
              <a:t> H, </a:t>
            </a:r>
            <a:r>
              <a:rPr lang="en-US" altLang="zh-CN" sz="1100" dirty="0" err="1"/>
              <a:t>Assael</a:t>
            </a:r>
            <a:r>
              <a:rPr lang="en-US" altLang="zh-CN" sz="1100" dirty="0"/>
              <a:t> Y M, </a:t>
            </a:r>
            <a:r>
              <a:rPr lang="en-US" altLang="zh-CN" sz="1100" dirty="0" err="1"/>
              <a:t>Roijers</a:t>
            </a:r>
            <a:r>
              <a:rPr lang="en-US" altLang="zh-CN" sz="1100" dirty="0"/>
              <a:t> D M, et al. Multi-objective deep reinforcement learning[J]. </a:t>
            </a:r>
            <a:r>
              <a:rPr lang="en-US" altLang="zh-CN" sz="1100" dirty="0" err="1"/>
              <a:t>arXiv</a:t>
            </a:r>
            <a:r>
              <a:rPr lang="en-US" altLang="zh-CN" sz="1100" dirty="0"/>
              <a:t> preprint arXiv:1610.02707, 2016.</a:t>
            </a:r>
            <a:endParaRPr lang="zh-CN" altLang="en-US" sz="1100" dirty="0"/>
          </a:p>
        </p:txBody>
      </p:sp>
      <p:sp>
        <p:nvSpPr>
          <p:cNvPr id="2" name="矩形 1"/>
          <p:cNvSpPr/>
          <p:nvPr/>
        </p:nvSpPr>
        <p:spPr>
          <a:xfrm>
            <a:off x="176725" y="3578775"/>
            <a:ext cx="652743" cy="369332"/>
          </a:xfrm>
          <a:prstGeom prst="rect">
            <a:avLst/>
          </a:prstGeom>
        </p:spPr>
        <p:txBody>
          <a:bodyPr wrap="none">
            <a:spAutoFit/>
          </a:bodyPr>
          <a:lstStyle/>
          <a:p>
            <a:r>
              <a:rPr lang="en-US" altLang="zh-CN" dirty="0" smtClean="0"/>
              <a:t>Idea:</a:t>
            </a:r>
          </a:p>
        </p:txBody>
      </p:sp>
      <p:grpSp>
        <p:nvGrpSpPr>
          <p:cNvPr id="23" name="组合 22"/>
          <p:cNvGrpSpPr/>
          <p:nvPr/>
        </p:nvGrpSpPr>
        <p:grpSpPr>
          <a:xfrm>
            <a:off x="652400" y="3998264"/>
            <a:ext cx="3520222" cy="1218196"/>
            <a:chOff x="652400" y="3998264"/>
            <a:chExt cx="3520222" cy="1218196"/>
          </a:xfrm>
        </p:grpSpPr>
        <p:sp>
          <p:nvSpPr>
            <p:cNvPr id="3" name="矩形 2"/>
            <p:cNvSpPr/>
            <p:nvPr/>
          </p:nvSpPr>
          <p:spPr>
            <a:xfrm>
              <a:off x="1261641" y="4089722"/>
              <a:ext cx="856526" cy="466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NN</a:t>
              </a:r>
              <a:endParaRPr lang="zh-CN" altLang="en-US" dirty="0"/>
            </a:p>
          </p:txBody>
        </p:sp>
        <p:sp>
          <p:nvSpPr>
            <p:cNvPr id="10" name="矩形 9"/>
            <p:cNvSpPr/>
            <p:nvPr/>
          </p:nvSpPr>
          <p:spPr>
            <a:xfrm>
              <a:off x="1261641" y="4749615"/>
              <a:ext cx="856526" cy="466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N</a:t>
              </a:r>
              <a:r>
                <a:rPr lang="en-US" altLang="zh-CN" dirty="0" smtClean="0"/>
                <a:t>N</a:t>
              </a:r>
              <a:endParaRPr lang="zh-CN" altLang="en-US" dirty="0"/>
            </a:p>
          </p:txBody>
        </p:sp>
        <p:cxnSp>
          <p:nvCxnSpPr>
            <p:cNvPr id="11" name="直接箭头连接符 10"/>
            <p:cNvCxnSpPr>
              <a:endCxn id="3" idx="1"/>
            </p:cNvCxnSpPr>
            <p:nvPr/>
          </p:nvCxnSpPr>
          <p:spPr>
            <a:xfrm>
              <a:off x="829468" y="4323144"/>
              <a:ext cx="4321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671027" y="4658159"/>
              <a:ext cx="613758" cy="369332"/>
            </a:xfrm>
            <a:prstGeom prst="rect">
              <a:avLst/>
            </a:prstGeom>
            <a:noFill/>
          </p:spPr>
          <p:txBody>
            <a:bodyPr wrap="none" rtlCol="0">
              <a:spAutoFit/>
            </a:bodyPr>
            <a:lstStyle/>
            <a:p>
              <a:r>
                <a:rPr lang="en-US" altLang="zh-CN" dirty="0" smtClean="0"/>
                <a:t>path</a:t>
              </a:r>
              <a:endParaRPr lang="zh-CN" altLang="en-US" dirty="0"/>
            </a:p>
          </p:txBody>
        </p:sp>
        <p:cxnSp>
          <p:nvCxnSpPr>
            <p:cNvPr id="13" name="直接箭头连接符 12"/>
            <p:cNvCxnSpPr/>
            <p:nvPr/>
          </p:nvCxnSpPr>
          <p:spPr>
            <a:xfrm>
              <a:off x="829467" y="4983037"/>
              <a:ext cx="4321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52400" y="3998264"/>
              <a:ext cx="651012" cy="369332"/>
            </a:xfrm>
            <a:prstGeom prst="rect">
              <a:avLst/>
            </a:prstGeom>
            <a:noFill/>
          </p:spPr>
          <p:txBody>
            <a:bodyPr wrap="none" rtlCol="0">
              <a:spAutoFit/>
            </a:bodyPr>
            <a:lstStyle/>
            <a:p>
              <a:r>
                <a:rPr lang="en-US" altLang="zh-CN" dirty="0" smtClean="0"/>
                <a:t>tasks</a:t>
              </a:r>
              <a:endParaRPr lang="zh-CN" altLang="en-US" dirty="0"/>
            </a:p>
          </p:txBody>
        </p:sp>
        <p:cxnSp>
          <p:nvCxnSpPr>
            <p:cNvPr id="16" name="肘形连接符 15"/>
            <p:cNvCxnSpPr>
              <a:stCxn id="3" idx="3"/>
              <a:endCxn id="10" idx="3"/>
            </p:cNvCxnSpPr>
            <p:nvPr/>
          </p:nvCxnSpPr>
          <p:spPr>
            <a:xfrm>
              <a:off x="2118167" y="4323145"/>
              <a:ext cx="12700" cy="659893"/>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2341944" y="4653091"/>
              <a:ext cx="327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2663307" y="4485258"/>
              <a:ext cx="601883" cy="3356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NN</a:t>
              </a:r>
              <a:endParaRPr lang="zh-CN" altLang="en-US" dirty="0"/>
            </a:p>
          </p:txBody>
        </p:sp>
        <p:cxnSp>
          <p:nvCxnSpPr>
            <p:cNvPr id="21" name="直接箭头连接符 20"/>
            <p:cNvCxnSpPr>
              <a:stCxn id="19" idx="3"/>
            </p:cNvCxnSpPr>
            <p:nvPr/>
          </p:nvCxnSpPr>
          <p:spPr>
            <a:xfrm>
              <a:off x="3265190" y="4653091"/>
              <a:ext cx="593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267631" y="4277813"/>
              <a:ext cx="904991" cy="369332"/>
            </a:xfrm>
            <a:prstGeom prst="rect">
              <a:avLst/>
            </a:prstGeom>
            <a:noFill/>
          </p:spPr>
          <p:txBody>
            <a:bodyPr wrap="none" rtlCol="0">
              <a:spAutoFit/>
            </a:bodyPr>
            <a:lstStyle/>
            <a:p>
              <a:r>
                <a:rPr lang="en-US" altLang="zh-CN" dirty="0" smtClean="0"/>
                <a:t>optimal</a:t>
              </a:r>
              <a:endParaRPr lang="zh-CN" altLang="en-US" dirty="0"/>
            </a:p>
          </p:txBody>
        </p:sp>
      </p:grpSp>
      <p:sp>
        <p:nvSpPr>
          <p:cNvPr id="24" name="矩形 23"/>
          <p:cNvSpPr/>
          <p:nvPr/>
        </p:nvSpPr>
        <p:spPr>
          <a:xfrm>
            <a:off x="2589981" y="4897925"/>
            <a:ext cx="2436180" cy="369332"/>
          </a:xfrm>
          <a:prstGeom prst="rect">
            <a:avLst/>
          </a:prstGeom>
        </p:spPr>
        <p:txBody>
          <a:bodyPr wrap="none">
            <a:spAutoFit/>
          </a:bodyPr>
          <a:lstStyle/>
          <a:p>
            <a:r>
              <a:rPr lang="en-US" altLang="zh-CN" dirty="0"/>
              <a:t>multimodal exploration </a:t>
            </a:r>
            <a:endParaRPr lang="zh-CN" altLang="en-US" dirty="0"/>
          </a:p>
        </p:txBody>
      </p:sp>
    </p:spTree>
    <p:extLst>
      <p:ext uri="{BB962C8B-B14F-4D97-AF65-F5344CB8AC3E}">
        <p14:creationId xmlns:p14="http://schemas.microsoft.com/office/powerpoint/2010/main" val="3062092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5341" y="67188"/>
            <a:ext cx="8778109" cy="369332"/>
          </a:xfrm>
          <a:prstGeom prst="rect">
            <a:avLst/>
          </a:prstGeom>
          <a:noFill/>
        </p:spPr>
        <p:txBody>
          <a:bodyPr wrap="none" rtlCol="0">
            <a:spAutoFit/>
          </a:bodyPr>
          <a:lstStyle/>
          <a:p>
            <a:r>
              <a:rPr lang="zh-CN" altLang="en-US" dirty="0" smtClean="0"/>
              <a:t>问题背景：</a:t>
            </a:r>
            <a:r>
              <a:rPr lang="en-US" altLang="zh-CN" dirty="0" smtClean="0"/>
              <a:t>DQN</a:t>
            </a:r>
            <a:r>
              <a:rPr lang="zh-CN" altLang="en-US" dirty="0" smtClean="0"/>
              <a:t>迷宫多目标最短路径，在</a:t>
            </a:r>
            <a:r>
              <a:rPr lang="en-US" altLang="zh-CN" dirty="0" smtClean="0"/>
              <a:t>reward</a:t>
            </a:r>
            <a:r>
              <a:rPr lang="zh-CN" altLang="en-US" dirty="0" smtClean="0"/>
              <a:t>值收敛后，有震荡，寻找震荡原因。</a:t>
            </a:r>
            <a:endParaRPr lang="zh-CN" altLang="en-US" dirty="0"/>
          </a:p>
        </p:txBody>
      </p:sp>
      <p:sp>
        <p:nvSpPr>
          <p:cNvPr id="5" name="文本框 4"/>
          <p:cNvSpPr txBox="1"/>
          <p:nvPr/>
        </p:nvSpPr>
        <p:spPr>
          <a:xfrm>
            <a:off x="95341" y="530175"/>
            <a:ext cx="5196294" cy="553998"/>
          </a:xfrm>
          <a:prstGeom prst="rect">
            <a:avLst/>
          </a:prstGeom>
          <a:noFill/>
        </p:spPr>
        <p:txBody>
          <a:bodyPr wrap="none" rtlCol="0">
            <a:spAutoFit/>
          </a:bodyPr>
          <a:lstStyle/>
          <a:p>
            <a:r>
              <a:rPr lang="zh-CN" altLang="en-US" dirty="0" smtClean="0"/>
              <a:t>理论：</a:t>
            </a:r>
            <a:r>
              <a:rPr lang="en-US" altLang="zh-CN" dirty="0" err="1" smtClean="0"/>
              <a:t>q_learning</a:t>
            </a:r>
            <a:r>
              <a:rPr lang="zh-CN" altLang="en-US" dirty="0" smtClean="0"/>
              <a:t>算法一定收敛于最优解处。</a:t>
            </a:r>
            <a:endParaRPr lang="en-US" altLang="zh-CN" dirty="0" smtClean="0"/>
          </a:p>
          <a:p>
            <a:r>
              <a:rPr lang="en-US" altLang="zh-CN" sz="1200" dirty="0"/>
              <a:t>Watkins C J C H, Dayan P. Q-learning[J]. Machine learning, 1992, 8(3-4): 279-292.</a:t>
            </a:r>
            <a:endParaRPr lang="zh-CN" altLang="en-US" sz="1200" dirty="0"/>
          </a:p>
        </p:txBody>
      </p:sp>
      <p:sp>
        <p:nvSpPr>
          <p:cNvPr id="6" name="矩形 5"/>
          <p:cNvSpPr/>
          <p:nvPr/>
        </p:nvSpPr>
        <p:spPr>
          <a:xfrm>
            <a:off x="95341" y="1084173"/>
            <a:ext cx="8224816" cy="553998"/>
          </a:xfrm>
          <a:prstGeom prst="rect">
            <a:avLst/>
          </a:prstGeom>
        </p:spPr>
        <p:txBody>
          <a:bodyPr wrap="none">
            <a:spAutoFit/>
          </a:bodyPr>
          <a:lstStyle/>
          <a:p>
            <a:r>
              <a:rPr lang="zh-CN" altLang="en-US" dirty="0" smtClean="0"/>
              <a:t>实际：</a:t>
            </a:r>
            <a:r>
              <a:rPr lang="en-US" altLang="zh-CN" dirty="0" err="1" smtClean="0"/>
              <a:t>q_learning</a:t>
            </a:r>
            <a:r>
              <a:rPr lang="zh-CN" altLang="en-US" dirty="0" smtClean="0"/>
              <a:t>算法</a:t>
            </a:r>
            <a:r>
              <a:rPr lang="en-US" altLang="zh-CN" dirty="0" smtClean="0"/>
              <a:t>epsilon-greed</a:t>
            </a:r>
            <a:r>
              <a:rPr lang="zh-CN" altLang="en-US" dirty="0" smtClean="0"/>
              <a:t>探索，不可靠收敛，</a:t>
            </a:r>
            <a:r>
              <a:rPr lang="en-US" altLang="zh-CN" dirty="0" smtClean="0"/>
              <a:t>epsilon</a:t>
            </a:r>
            <a:r>
              <a:rPr lang="zh-CN" altLang="en-US" dirty="0" smtClean="0"/>
              <a:t>、学习率参数有关</a:t>
            </a:r>
            <a:endParaRPr lang="en-US" altLang="zh-CN" dirty="0" smtClean="0"/>
          </a:p>
          <a:p>
            <a:r>
              <a:rPr lang="en-US" altLang="zh-CN" sz="1200" dirty="0" smtClean="0"/>
              <a:t>https://stats.stackexchange.com/questions/206944/how-do-i-know-when-a-q-learning-algorithm-converges</a:t>
            </a:r>
            <a:endParaRPr lang="zh-CN" altLang="en-US" sz="1200" dirty="0"/>
          </a:p>
        </p:txBody>
      </p:sp>
      <p:sp>
        <p:nvSpPr>
          <p:cNvPr id="7" name="文本框 6"/>
          <p:cNvSpPr txBox="1"/>
          <p:nvPr/>
        </p:nvSpPr>
        <p:spPr>
          <a:xfrm>
            <a:off x="95341" y="1964889"/>
            <a:ext cx="3157403" cy="369332"/>
          </a:xfrm>
          <a:prstGeom prst="rect">
            <a:avLst/>
          </a:prstGeom>
          <a:noFill/>
        </p:spPr>
        <p:txBody>
          <a:bodyPr wrap="none" rtlCol="0">
            <a:spAutoFit/>
          </a:bodyPr>
          <a:lstStyle/>
          <a:p>
            <a:r>
              <a:rPr lang="en-US" altLang="zh-CN" dirty="0" smtClean="0"/>
              <a:t>Q-learning</a:t>
            </a:r>
            <a:r>
              <a:rPr lang="zh-CN" altLang="en-US" dirty="0" smtClean="0"/>
              <a:t>实例（</a:t>
            </a:r>
            <a:r>
              <a:rPr lang="en-US" altLang="zh-CN" dirty="0" smtClean="0"/>
              <a:t>rat-maze</a:t>
            </a:r>
            <a:r>
              <a:rPr lang="zh-CN" altLang="en-US" dirty="0" smtClean="0"/>
              <a:t>）：</a:t>
            </a:r>
            <a:endParaRPr lang="zh-CN" altLang="en-US" dirty="0"/>
          </a:p>
        </p:txBody>
      </p:sp>
      <p:pic>
        <p:nvPicPr>
          <p:cNvPr id="8" name="图片 7"/>
          <p:cNvPicPr>
            <a:picLocks noChangeAspect="1"/>
          </p:cNvPicPr>
          <p:nvPr/>
        </p:nvPicPr>
        <p:blipFill>
          <a:blip r:embed="rId2"/>
          <a:stretch>
            <a:fillRect/>
          </a:stretch>
        </p:blipFill>
        <p:spPr>
          <a:xfrm>
            <a:off x="184366" y="2706343"/>
            <a:ext cx="1776300" cy="1217594"/>
          </a:xfrm>
          <a:prstGeom prst="rect">
            <a:avLst/>
          </a:prstGeom>
        </p:spPr>
      </p:pic>
      <p:sp>
        <p:nvSpPr>
          <p:cNvPr id="9" name="矩形 8"/>
          <p:cNvSpPr/>
          <p:nvPr/>
        </p:nvSpPr>
        <p:spPr>
          <a:xfrm>
            <a:off x="95341" y="2379615"/>
            <a:ext cx="646331" cy="369332"/>
          </a:xfrm>
          <a:prstGeom prst="rect">
            <a:avLst/>
          </a:prstGeom>
        </p:spPr>
        <p:txBody>
          <a:bodyPr wrap="none">
            <a:spAutoFit/>
          </a:bodyPr>
          <a:lstStyle/>
          <a:p>
            <a:r>
              <a:rPr lang="zh-CN" altLang="en-US" dirty="0" smtClean="0"/>
              <a:t>环境</a:t>
            </a:r>
            <a:endParaRPr lang="zh-CN" altLang="en-US" dirty="0"/>
          </a:p>
        </p:txBody>
      </p:sp>
      <p:pic>
        <p:nvPicPr>
          <p:cNvPr id="10" name="图片 9"/>
          <p:cNvPicPr>
            <a:picLocks noChangeAspect="1"/>
          </p:cNvPicPr>
          <p:nvPr/>
        </p:nvPicPr>
        <p:blipFill>
          <a:blip r:embed="rId3"/>
          <a:stretch>
            <a:fillRect/>
          </a:stretch>
        </p:blipFill>
        <p:spPr>
          <a:xfrm>
            <a:off x="2107141" y="2697411"/>
            <a:ext cx="2184274" cy="1223779"/>
          </a:xfrm>
          <a:prstGeom prst="rect">
            <a:avLst/>
          </a:prstGeom>
        </p:spPr>
      </p:pic>
      <p:sp>
        <p:nvSpPr>
          <p:cNvPr id="11" name="矩形 10"/>
          <p:cNvSpPr/>
          <p:nvPr/>
        </p:nvSpPr>
        <p:spPr>
          <a:xfrm>
            <a:off x="2049691" y="2386249"/>
            <a:ext cx="1338828" cy="369332"/>
          </a:xfrm>
          <a:prstGeom prst="rect">
            <a:avLst/>
          </a:prstGeom>
        </p:spPr>
        <p:txBody>
          <a:bodyPr wrap="none">
            <a:spAutoFit/>
          </a:bodyPr>
          <a:lstStyle/>
          <a:p>
            <a:r>
              <a:rPr lang="zh-CN" altLang="en-US" dirty="0" smtClean="0"/>
              <a:t>状态、动作</a:t>
            </a:r>
            <a:endParaRPr lang="zh-CN" altLang="en-US" dirty="0"/>
          </a:p>
        </p:txBody>
      </p:sp>
      <p:sp>
        <p:nvSpPr>
          <p:cNvPr id="13" name="矩形 12"/>
          <p:cNvSpPr/>
          <p:nvPr/>
        </p:nvSpPr>
        <p:spPr>
          <a:xfrm>
            <a:off x="4460620" y="2337011"/>
            <a:ext cx="891911" cy="369332"/>
          </a:xfrm>
          <a:prstGeom prst="rect">
            <a:avLst/>
          </a:prstGeom>
        </p:spPr>
        <p:txBody>
          <a:bodyPr wrap="none">
            <a:spAutoFit/>
          </a:bodyPr>
          <a:lstStyle/>
          <a:p>
            <a:r>
              <a:rPr lang="en-US" altLang="zh-CN" dirty="0"/>
              <a:t>R</a:t>
            </a:r>
            <a:r>
              <a:rPr lang="en-US" altLang="zh-CN" dirty="0" smtClean="0"/>
              <a:t>eward</a:t>
            </a:r>
            <a:endParaRPr lang="zh-CN" altLang="en-US" dirty="0"/>
          </a:p>
        </p:txBody>
      </p:sp>
      <p:sp>
        <p:nvSpPr>
          <p:cNvPr id="14" name="文本框 13"/>
          <p:cNvSpPr txBox="1"/>
          <p:nvPr/>
        </p:nvSpPr>
        <p:spPr>
          <a:xfrm>
            <a:off x="4487787" y="2624314"/>
            <a:ext cx="1859875" cy="1600438"/>
          </a:xfrm>
          <a:prstGeom prst="rect">
            <a:avLst/>
          </a:prstGeom>
          <a:noFill/>
        </p:spPr>
        <p:txBody>
          <a:bodyPr wrap="square" rtlCol="0">
            <a:spAutoFit/>
          </a:bodyPr>
          <a:lstStyle/>
          <a:p>
            <a:r>
              <a:rPr lang="en-US" altLang="zh-CN" sz="1400" dirty="0" smtClean="0"/>
              <a:t>One cheese</a:t>
            </a:r>
            <a:r>
              <a:rPr lang="zh-CN" altLang="en-US" sz="1400" dirty="0" smtClean="0"/>
              <a:t>： </a:t>
            </a:r>
            <a:r>
              <a:rPr lang="en-US" altLang="zh-CN" sz="1400" dirty="0" smtClean="0"/>
              <a:t>+1</a:t>
            </a:r>
          </a:p>
          <a:p>
            <a:r>
              <a:rPr lang="en-US" altLang="zh-CN" sz="1400" dirty="0" smtClean="0"/>
              <a:t>Two cheese:    +3</a:t>
            </a:r>
          </a:p>
          <a:p>
            <a:r>
              <a:rPr lang="en-US" altLang="zh-CN" sz="1400" dirty="0" smtClean="0"/>
              <a:t>Big pile of cheese:  +10 </a:t>
            </a:r>
          </a:p>
          <a:p>
            <a:r>
              <a:rPr lang="en-US" altLang="zh-CN" sz="1400" dirty="0" smtClean="0"/>
              <a:t>(end of the episode)</a:t>
            </a:r>
          </a:p>
          <a:p>
            <a:r>
              <a:rPr lang="en-US" altLang="zh-CN" sz="1400" dirty="0" smtClean="0"/>
              <a:t>Trap</a:t>
            </a:r>
            <a:r>
              <a:rPr lang="zh-CN" altLang="en-US" sz="1400" dirty="0" smtClean="0"/>
              <a:t>：</a:t>
            </a:r>
            <a:r>
              <a:rPr lang="en-US" altLang="zh-CN" sz="1400" dirty="0" smtClean="0"/>
              <a:t>-10 </a:t>
            </a:r>
          </a:p>
          <a:p>
            <a:r>
              <a:rPr lang="en-US" altLang="zh-CN" sz="1400" dirty="0" smtClean="0"/>
              <a:t>(end of the episode)</a:t>
            </a:r>
          </a:p>
          <a:p>
            <a:r>
              <a:rPr lang="en-US" altLang="zh-CN" sz="1400" dirty="0" smtClean="0"/>
              <a:t>Moving: -0.1</a:t>
            </a:r>
            <a:endParaRPr lang="zh-CN" altLang="en-US" sz="1400" dirty="0"/>
          </a:p>
        </p:txBody>
      </p:sp>
      <p:pic>
        <p:nvPicPr>
          <p:cNvPr id="15" name="图片 14"/>
          <p:cNvPicPr>
            <a:picLocks noChangeAspect="1"/>
          </p:cNvPicPr>
          <p:nvPr/>
        </p:nvPicPr>
        <p:blipFill rotWithShape="1">
          <a:blip r:embed="rId4">
            <a:extLst>
              <a:ext uri="{28A0092B-C50C-407E-A947-70E740481C1C}">
                <a14:useLocalDpi xmlns:a14="http://schemas.microsoft.com/office/drawing/2010/main" val="0"/>
              </a:ext>
            </a:extLst>
          </a:blip>
          <a:srcRect l="6941" t="9775" r="9117" b="5577"/>
          <a:stretch/>
        </p:blipFill>
        <p:spPr>
          <a:xfrm>
            <a:off x="226457" y="4431487"/>
            <a:ext cx="2503162" cy="1877372"/>
          </a:xfrm>
          <a:prstGeom prst="rect">
            <a:avLst/>
          </a:prstGeom>
        </p:spPr>
      </p:pic>
      <p:sp>
        <p:nvSpPr>
          <p:cNvPr id="16" name="矩形 15"/>
          <p:cNvSpPr/>
          <p:nvPr/>
        </p:nvSpPr>
        <p:spPr>
          <a:xfrm>
            <a:off x="95341" y="4010127"/>
            <a:ext cx="3557128" cy="369332"/>
          </a:xfrm>
          <a:prstGeom prst="rect">
            <a:avLst/>
          </a:prstGeom>
        </p:spPr>
        <p:txBody>
          <a:bodyPr wrap="none">
            <a:spAutoFit/>
          </a:bodyPr>
          <a:lstStyle/>
          <a:p>
            <a:r>
              <a:rPr lang="zh-CN" altLang="en-US" dirty="0" smtClean="0"/>
              <a:t>结果（</a:t>
            </a:r>
            <a:r>
              <a:rPr lang="en-US" altLang="zh-CN" dirty="0" smtClean="0"/>
              <a:t>episode-reward </a:t>
            </a:r>
            <a:r>
              <a:rPr lang="zh-CN" altLang="en-US" dirty="0" smtClean="0"/>
              <a:t>收敛图）：</a:t>
            </a:r>
            <a:endParaRPr lang="zh-CN" altLang="en-US" dirty="0"/>
          </a:p>
        </p:txBody>
      </p:sp>
      <p:sp>
        <p:nvSpPr>
          <p:cNvPr id="17" name="矩形 16"/>
          <p:cNvSpPr/>
          <p:nvPr/>
        </p:nvSpPr>
        <p:spPr>
          <a:xfrm>
            <a:off x="2811843" y="4564564"/>
            <a:ext cx="2959143" cy="646331"/>
          </a:xfrm>
          <a:prstGeom prst="rect">
            <a:avLst/>
          </a:prstGeom>
        </p:spPr>
        <p:txBody>
          <a:bodyPr wrap="none">
            <a:spAutoFit/>
          </a:bodyPr>
          <a:lstStyle/>
          <a:p>
            <a:r>
              <a:rPr lang="zh-CN" altLang="en-US" dirty="0" smtClean="0"/>
              <a:t>Best reward: </a:t>
            </a:r>
            <a:r>
              <a:rPr lang="zh-CN" altLang="en-US" dirty="0" smtClean="0">
                <a:solidFill>
                  <a:srgbClr val="FF0000"/>
                </a:solidFill>
              </a:rPr>
              <a:t>1</a:t>
            </a:r>
            <a:r>
              <a:rPr lang="en-US" altLang="zh-CN" dirty="0" smtClean="0">
                <a:solidFill>
                  <a:srgbClr val="FF0000"/>
                </a:solidFill>
              </a:rPr>
              <a:t>0</a:t>
            </a:r>
            <a:r>
              <a:rPr lang="zh-CN" altLang="en-US" dirty="0" smtClean="0">
                <a:solidFill>
                  <a:srgbClr val="FF0000"/>
                </a:solidFill>
              </a:rPr>
              <a:t>.</a:t>
            </a:r>
            <a:r>
              <a:rPr lang="en-US" altLang="zh-CN" dirty="0">
                <a:solidFill>
                  <a:srgbClr val="FF0000"/>
                </a:solidFill>
              </a:rPr>
              <a:t>7</a:t>
            </a:r>
            <a:r>
              <a:rPr lang="zh-CN" altLang="en-US" dirty="0" smtClean="0"/>
              <a:t>, </a:t>
            </a:r>
            <a:endParaRPr lang="en-US" altLang="zh-CN" dirty="0" smtClean="0"/>
          </a:p>
          <a:p>
            <a:r>
              <a:rPr lang="zh-CN" altLang="en-US" dirty="0" smtClean="0"/>
              <a:t>action: </a:t>
            </a:r>
            <a:r>
              <a:rPr lang="en-US" altLang="zh-CN" dirty="0"/>
              <a:t>[</a:t>
            </a:r>
            <a:r>
              <a:rPr lang="zh-CN" altLang="en-US" dirty="0" smtClean="0"/>
              <a:t>'right', 'right', 'down']</a:t>
            </a:r>
            <a:endParaRPr lang="zh-CN" altLang="en-US" dirty="0"/>
          </a:p>
        </p:txBody>
      </p:sp>
      <p:sp>
        <p:nvSpPr>
          <p:cNvPr id="18" name="矩形 17"/>
          <p:cNvSpPr/>
          <p:nvPr/>
        </p:nvSpPr>
        <p:spPr>
          <a:xfrm>
            <a:off x="2811843" y="5576545"/>
            <a:ext cx="3618042" cy="646331"/>
          </a:xfrm>
          <a:prstGeom prst="rect">
            <a:avLst/>
          </a:prstGeom>
        </p:spPr>
        <p:txBody>
          <a:bodyPr wrap="none">
            <a:spAutoFit/>
          </a:bodyPr>
          <a:lstStyle/>
          <a:p>
            <a:r>
              <a:rPr lang="zh-CN" altLang="en-US" dirty="0" smtClean="0">
                <a:solidFill>
                  <a:srgbClr val="FF0000"/>
                </a:solidFill>
              </a:rPr>
              <a:t>问题：</a:t>
            </a:r>
            <a:endParaRPr lang="en-US" altLang="zh-CN" dirty="0" smtClean="0">
              <a:solidFill>
                <a:srgbClr val="FF0000"/>
              </a:solidFill>
            </a:endParaRPr>
          </a:p>
          <a:p>
            <a:r>
              <a:rPr lang="en-US" altLang="zh-CN" dirty="0" smtClean="0"/>
              <a:t>reward</a:t>
            </a:r>
            <a:r>
              <a:rPr lang="zh-CN" altLang="en-US" dirty="0" smtClean="0"/>
              <a:t>值并没有收敛于最优解处。</a:t>
            </a:r>
            <a:endParaRPr lang="zh-CN" altLang="en-US" dirty="0"/>
          </a:p>
        </p:txBody>
      </p:sp>
      <p:sp>
        <p:nvSpPr>
          <p:cNvPr id="19" name="矩形 18"/>
          <p:cNvSpPr/>
          <p:nvPr/>
        </p:nvSpPr>
        <p:spPr>
          <a:xfrm>
            <a:off x="6776674" y="2094158"/>
            <a:ext cx="3805850" cy="369332"/>
          </a:xfrm>
          <a:prstGeom prst="rect">
            <a:avLst/>
          </a:prstGeom>
        </p:spPr>
        <p:txBody>
          <a:bodyPr wrap="none">
            <a:spAutoFit/>
          </a:bodyPr>
          <a:lstStyle/>
          <a:p>
            <a:r>
              <a:rPr lang="zh-CN" altLang="en-US" dirty="0" smtClean="0"/>
              <a:t>状态信息不全（</a:t>
            </a:r>
            <a:r>
              <a:rPr lang="en-US" altLang="zh-CN" dirty="0" smtClean="0"/>
              <a:t>6</a:t>
            </a:r>
            <a:r>
              <a:rPr lang="zh-CN" altLang="en-US" dirty="0" smtClean="0"/>
              <a:t>*</a:t>
            </a:r>
            <a:r>
              <a:rPr lang="en-US" altLang="zh-CN" dirty="0" smtClean="0"/>
              <a:t>8(cheese or not)</a:t>
            </a:r>
            <a:r>
              <a:rPr lang="zh-CN" altLang="en-US" dirty="0" smtClean="0"/>
              <a:t>）</a:t>
            </a:r>
            <a:endParaRPr lang="zh-CN" altLang="en-US" dirty="0"/>
          </a:p>
        </p:txBody>
      </p:sp>
      <p:pic>
        <p:nvPicPr>
          <p:cNvPr id="20" name="图片 19"/>
          <p:cNvPicPr>
            <a:picLocks noChangeAspect="1"/>
          </p:cNvPicPr>
          <p:nvPr/>
        </p:nvPicPr>
        <p:blipFill>
          <a:blip r:embed="rId3"/>
          <a:stretch>
            <a:fillRect/>
          </a:stretch>
        </p:blipFill>
        <p:spPr>
          <a:xfrm>
            <a:off x="6921035" y="2515026"/>
            <a:ext cx="2184274" cy="1223779"/>
          </a:xfrm>
          <a:prstGeom prst="rect">
            <a:avLst/>
          </a:prstGeom>
        </p:spPr>
      </p:pic>
      <p:sp>
        <p:nvSpPr>
          <p:cNvPr id="21" name="左大括号 20"/>
          <p:cNvSpPr/>
          <p:nvPr/>
        </p:nvSpPr>
        <p:spPr>
          <a:xfrm>
            <a:off x="9218904" y="2515026"/>
            <a:ext cx="45719" cy="5603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22" name="表格 21"/>
          <p:cNvGraphicFramePr>
            <a:graphicFrameLocks noGrp="1"/>
          </p:cNvGraphicFramePr>
          <p:nvPr>
            <p:extLst>
              <p:ext uri="{D42A27DB-BD31-4B8C-83A1-F6EECF244321}">
                <p14:modId xmlns:p14="http://schemas.microsoft.com/office/powerpoint/2010/main" val="1235704861"/>
              </p:ext>
            </p:extLst>
          </p:nvPr>
        </p:nvGraphicFramePr>
        <p:xfrm>
          <a:off x="9432534" y="2521677"/>
          <a:ext cx="1820421" cy="1770208"/>
        </p:xfrm>
        <a:graphic>
          <a:graphicData uri="http://schemas.openxmlformats.org/drawingml/2006/table">
            <a:tbl>
              <a:tblPr firstRow="1" bandRow="1">
                <a:tableStyleId>{5C22544A-7EE6-4342-B048-85BDC9FD1C3A}</a:tableStyleId>
              </a:tblPr>
              <a:tblGrid>
                <a:gridCol w="606807"/>
                <a:gridCol w="606807"/>
                <a:gridCol w="606807"/>
              </a:tblGrid>
              <a:tr h="225882">
                <a:tc>
                  <a:txBody>
                    <a:bodyPr/>
                    <a:lstStyle/>
                    <a:p>
                      <a:pPr algn="ctr"/>
                      <a:r>
                        <a:rPr lang="en-US" altLang="zh-CN" sz="900" dirty="0" smtClean="0">
                          <a:solidFill>
                            <a:schemeClr val="tx1"/>
                          </a:solidFill>
                        </a:rPr>
                        <a:t>one</a:t>
                      </a:r>
                      <a:endParaRPr lang="zh-CN"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900" dirty="0" smtClean="0">
                          <a:solidFill>
                            <a:schemeClr val="tx1"/>
                          </a:solidFill>
                        </a:rPr>
                        <a:t>two</a:t>
                      </a:r>
                      <a:endParaRPr lang="zh-CN"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900" dirty="0" smtClean="0">
                          <a:solidFill>
                            <a:schemeClr val="tx1"/>
                          </a:solidFill>
                        </a:rPr>
                        <a:t>big</a:t>
                      </a:r>
                      <a:endParaRPr lang="zh-CN" altLang="en-US" sz="9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14755">
                <a:tc>
                  <a:txBody>
                    <a:bodyPr/>
                    <a:lstStyle/>
                    <a:p>
                      <a:pPr algn="ctr"/>
                      <a:r>
                        <a:rPr lang="en-US" altLang="zh-CN" sz="600" dirty="0" smtClean="0"/>
                        <a:t>False</a:t>
                      </a:r>
                      <a:endParaRPr lang="zh-CN" altLang="en-US" sz="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smtClean="0"/>
                        <a:t>False</a:t>
                      </a:r>
                      <a:endParaRPr lang="zh-CN" altLang="en-US" sz="6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smtClean="0"/>
                        <a:t>False</a:t>
                      </a:r>
                      <a:endParaRPr lang="zh-CN" altLang="en-US" sz="6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070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smtClean="0"/>
                        <a:t>False</a:t>
                      </a:r>
                      <a:endParaRPr lang="zh-CN" altLang="en-US" sz="6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kern="1200" dirty="0" smtClean="0">
                          <a:solidFill>
                            <a:schemeClr val="dk1"/>
                          </a:solidFill>
                          <a:latin typeface="+mn-lt"/>
                          <a:ea typeface="+mn-ea"/>
                          <a:cs typeface="+mn-cs"/>
                        </a:rPr>
                        <a:t>False</a:t>
                      </a:r>
                      <a:endParaRPr lang="zh-CN" altLang="en-US" sz="6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600" kern="1200" dirty="0" smtClean="0">
                          <a:solidFill>
                            <a:schemeClr val="dk1"/>
                          </a:solidFill>
                          <a:latin typeface="+mn-lt"/>
                          <a:ea typeface="+mn-ea"/>
                          <a:cs typeface="+mn-cs"/>
                        </a:rPr>
                        <a:t>True</a:t>
                      </a:r>
                      <a:endParaRPr lang="zh-CN" altLang="en-US" sz="600" kern="1200" dirty="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622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smtClean="0"/>
                        <a:t>False</a:t>
                      </a:r>
                      <a:endParaRPr lang="zh-CN" altLang="en-US" sz="6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kern="1200" dirty="0" smtClean="0">
                          <a:solidFill>
                            <a:schemeClr val="dk1"/>
                          </a:solidFill>
                          <a:latin typeface="+mn-lt"/>
                          <a:ea typeface="+mn-ea"/>
                          <a:cs typeface="+mn-cs"/>
                        </a:rPr>
                        <a:t>True</a:t>
                      </a:r>
                      <a:endParaRPr lang="zh-CN" altLang="en-US" sz="6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smtClean="0"/>
                        <a:t>False</a:t>
                      </a:r>
                      <a:endParaRPr lang="zh-CN" altLang="en-US" sz="6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20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smtClean="0"/>
                        <a:t>False</a:t>
                      </a:r>
                      <a:endParaRPr lang="zh-CN" altLang="en-US" sz="6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kern="1200" dirty="0" smtClean="0">
                          <a:solidFill>
                            <a:schemeClr val="dk1"/>
                          </a:solidFill>
                          <a:latin typeface="+mn-lt"/>
                          <a:ea typeface="+mn-ea"/>
                          <a:cs typeface="+mn-cs"/>
                        </a:rPr>
                        <a:t>True</a:t>
                      </a:r>
                      <a:endParaRPr lang="zh-CN" altLang="en-US" sz="6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kern="1200" dirty="0" smtClean="0">
                          <a:solidFill>
                            <a:schemeClr val="dk1"/>
                          </a:solidFill>
                          <a:latin typeface="+mn-lt"/>
                          <a:ea typeface="+mn-ea"/>
                          <a:cs typeface="+mn-cs"/>
                        </a:rPr>
                        <a:t>True</a:t>
                      </a:r>
                      <a:endParaRPr lang="zh-CN" altLang="en-US" sz="6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062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kern="1200" dirty="0" smtClean="0">
                          <a:solidFill>
                            <a:schemeClr val="dk1"/>
                          </a:solidFill>
                          <a:latin typeface="+mn-lt"/>
                          <a:ea typeface="+mn-ea"/>
                          <a:cs typeface="+mn-cs"/>
                        </a:rPr>
                        <a:t>True</a:t>
                      </a:r>
                      <a:endParaRPr lang="zh-CN" altLang="en-US" sz="6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smtClean="0"/>
                        <a:t>False</a:t>
                      </a:r>
                      <a:endParaRPr lang="zh-CN" altLang="en-US" sz="6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smtClean="0"/>
                        <a:t>False</a:t>
                      </a:r>
                      <a:endParaRPr lang="zh-CN" altLang="en-US" sz="6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828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kern="1200" dirty="0" smtClean="0">
                          <a:solidFill>
                            <a:schemeClr val="dk1"/>
                          </a:solidFill>
                          <a:latin typeface="+mn-lt"/>
                          <a:ea typeface="+mn-ea"/>
                          <a:cs typeface="+mn-cs"/>
                        </a:rPr>
                        <a:t>True</a:t>
                      </a:r>
                      <a:endParaRPr lang="zh-CN" altLang="en-US" sz="6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smtClean="0"/>
                        <a:t>False</a:t>
                      </a:r>
                      <a:endParaRPr lang="zh-CN" altLang="en-US" sz="6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kern="1200" dirty="0" smtClean="0">
                          <a:solidFill>
                            <a:schemeClr val="dk1"/>
                          </a:solidFill>
                          <a:latin typeface="+mn-lt"/>
                          <a:ea typeface="+mn-ea"/>
                          <a:cs typeface="+mn-cs"/>
                        </a:rPr>
                        <a:t>True</a:t>
                      </a:r>
                      <a:endParaRPr lang="zh-CN" altLang="en-US" sz="6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5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kern="1200" dirty="0" smtClean="0">
                          <a:solidFill>
                            <a:schemeClr val="dk1"/>
                          </a:solidFill>
                          <a:latin typeface="+mn-lt"/>
                          <a:ea typeface="+mn-ea"/>
                          <a:cs typeface="+mn-cs"/>
                        </a:rPr>
                        <a:t>True</a:t>
                      </a:r>
                      <a:endParaRPr lang="zh-CN" altLang="en-US" sz="6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kern="1200" dirty="0" smtClean="0">
                          <a:solidFill>
                            <a:schemeClr val="dk1"/>
                          </a:solidFill>
                          <a:latin typeface="+mn-lt"/>
                          <a:ea typeface="+mn-ea"/>
                          <a:cs typeface="+mn-cs"/>
                        </a:rPr>
                        <a:t>True</a:t>
                      </a:r>
                      <a:endParaRPr lang="zh-CN" altLang="en-US" sz="6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dirty="0" smtClean="0"/>
                        <a:t>False</a:t>
                      </a:r>
                      <a:endParaRPr lang="zh-CN" altLang="en-US" sz="600" dirty="0" smtClean="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595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kern="1200" dirty="0" smtClean="0">
                          <a:solidFill>
                            <a:schemeClr val="dk1"/>
                          </a:solidFill>
                          <a:latin typeface="+mn-lt"/>
                          <a:ea typeface="+mn-ea"/>
                          <a:cs typeface="+mn-cs"/>
                        </a:rPr>
                        <a:t>True</a:t>
                      </a:r>
                      <a:endParaRPr lang="zh-CN" altLang="en-US" sz="6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kern="1200" dirty="0" smtClean="0">
                          <a:solidFill>
                            <a:schemeClr val="dk1"/>
                          </a:solidFill>
                          <a:latin typeface="+mn-lt"/>
                          <a:ea typeface="+mn-ea"/>
                          <a:cs typeface="+mn-cs"/>
                        </a:rPr>
                        <a:t>True</a:t>
                      </a:r>
                      <a:endParaRPr lang="zh-CN" altLang="en-US" sz="6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600" kern="1200" dirty="0" smtClean="0">
                          <a:solidFill>
                            <a:schemeClr val="dk1"/>
                          </a:solidFill>
                          <a:latin typeface="+mn-lt"/>
                          <a:ea typeface="+mn-ea"/>
                          <a:cs typeface="+mn-cs"/>
                        </a:rPr>
                        <a:t>True</a:t>
                      </a:r>
                      <a:endParaRPr lang="zh-CN" altLang="en-US" sz="600" kern="1200" dirty="0" smtClean="0">
                        <a:solidFill>
                          <a:schemeClr val="dk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pic>
        <p:nvPicPr>
          <p:cNvPr id="23" name="图片 22"/>
          <p:cNvPicPr>
            <a:picLocks noChangeAspect="1"/>
          </p:cNvPicPr>
          <p:nvPr/>
        </p:nvPicPr>
        <p:blipFill rotWithShape="1">
          <a:blip r:embed="rId5">
            <a:extLst>
              <a:ext uri="{28A0092B-C50C-407E-A947-70E740481C1C}">
                <a14:useLocalDpi xmlns:a14="http://schemas.microsoft.com/office/drawing/2010/main" val="0"/>
              </a:ext>
            </a:extLst>
          </a:blip>
          <a:srcRect l="7674" t="9543" r="8645" b="5074"/>
          <a:stretch/>
        </p:blipFill>
        <p:spPr>
          <a:xfrm>
            <a:off x="6402669" y="4564564"/>
            <a:ext cx="2517519" cy="1910512"/>
          </a:xfrm>
          <a:prstGeom prst="rect">
            <a:avLst/>
          </a:prstGeom>
        </p:spPr>
      </p:pic>
      <p:sp>
        <p:nvSpPr>
          <p:cNvPr id="24" name="矩形 23"/>
          <p:cNvSpPr/>
          <p:nvPr/>
        </p:nvSpPr>
        <p:spPr>
          <a:xfrm>
            <a:off x="6360624" y="3876499"/>
            <a:ext cx="2031325" cy="615553"/>
          </a:xfrm>
          <a:prstGeom prst="rect">
            <a:avLst/>
          </a:prstGeom>
        </p:spPr>
        <p:txBody>
          <a:bodyPr wrap="none">
            <a:spAutoFit/>
          </a:bodyPr>
          <a:lstStyle/>
          <a:p>
            <a:r>
              <a:rPr lang="zh-CN" altLang="en-US" dirty="0" smtClean="0"/>
              <a:t>结果</a:t>
            </a:r>
            <a:endParaRPr lang="en-US" altLang="zh-CN" dirty="0"/>
          </a:p>
          <a:p>
            <a:r>
              <a:rPr lang="zh-CN" altLang="en-US" sz="1100" dirty="0" smtClean="0"/>
              <a:t>（</a:t>
            </a:r>
            <a:r>
              <a:rPr lang="en-US" altLang="zh-CN" sz="1100" dirty="0" smtClean="0"/>
              <a:t>episode-reward </a:t>
            </a:r>
            <a:r>
              <a:rPr lang="zh-CN" altLang="en-US" sz="1100" dirty="0" smtClean="0"/>
              <a:t>收敛图）</a:t>
            </a:r>
            <a:r>
              <a:rPr lang="zh-CN" altLang="en-US" sz="1600" dirty="0" smtClean="0"/>
              <a:t>：</a:t>
            </a:r>
            <a:endParaRPr lang="zh-CN" altLang="en-US" sz="1600" dirty="0"/>
          </a:p>
        </p:txBody>
      </p:sp>
      <p:cxnSp>
        <p:nvCxnSpPr>
          <p:cNvPr id="26" name="直接连接符 25"/>
          <p:cNvCxnSpPr/>
          <p:nvPr/>
        </p:nvCxnSpPr>
        <p:spPr>
          <a:xfrm>
            <a:off x="6289333" y="2576363"/>
            <a:ext cx="0" cy="3976402"/>
          </a:xfrm>
          <a:prstGeom prst="line">
            <a:avLst/>
          </a:prstGeom>
          <a:ln w="285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8918283" y="4626119"/>
            <a:ext cx="3273717" cy="523220"/>
          </a:xfrm>
          <a:prstGeom prst="rect">
            <a:avLst/>
          </a:prstGeom>
        </p:spPr>
        <p:txBody>
          <a:bodyPr wrap="none">
            <a:spAutoFit/>
          </a:bodyPr>
          <a:lstStyle/>
          <a:p>
            <a:r>
              <a:rPr lang="zh-CN" altLang="en-US" sz="1400" dirty="0" smtClean="0"/>
              <a:t>Best reward: </a:t>
            </a:r>
            <a:r>
              <a:rPr lang="zh-CN" altLang="en-US" sz="1400" dirty="0" smtClean="0">
                <a:solidFill>
                  <a:srgbClr val="FF0000"/>
                </a:solidFill>
              </a:rPr>
              <a:t>13.5</a:t>
            </a:r>
            <a:r>
              <a:rPr lang="zh-CN" altLang="en-US" sz="1400" dirty="0" smtClean="0"/>
              <a:t>, </a:t>
            </a:r>
            <a:endParaRPr lang="en-US" altLang="zh-CN" sz="1400" dirty="0" smtClean="0"/>
          </a:p>
          <a:p>
            <a:r>
              <a:rPr lang="zh-CN" altLang="en-US" sz="1400" dirty="0" smtClean="0"/>
              <a:t>action: ['down', 'up', 'right', 'right', 'down']</a:t>
            </a:r>
            <a:endParaRPr lang="zh-CN" altLang="en-US" sz="1400" dirty="0"/>
          </a:p>
        </p:txBody>
      </p:sp>
      <p:sp>
        <p:nvSpPr>
          <p:cNvPr id="30" name="矩形 29"/>
          <p:cNvSpPr/>
          <p:nvPr/>
        </p:nvSpPr>
        <p:spPr>
          <a:xfrm>
            <a:off x="9432534" y="5576545"/>
            <a:ext cx="2348720" cy="923330"/>
          </a:xfrm>
          <a:prstGeom prst="rect">
            <a:avLst/>
          </a:prstGeom>
        </p:spPr>
        <p:txBody>
          <a:bodyPr wrap="none">
            <a:spAutoFit/>
          </a:bodyPr>
          <a:lstStyle/>
          <a:p>
            <a:r>
              <a:rPr lang="zh-CN" altLang="en-US" dirty="0" smtClean="0">
                <a:solidFill>
                  <a:srgbClr val="FF0000"/>
                </a:solidFill>
              </a:rPr>
              <a:t>问题：</a:t>
            </a:r>
            <a:endParaRPr lang="en-US" altLang="zh-CN" dirty="0" smtClean="0">
              <a:solidFill>
                <a:srgbClr val="FF0000"/>
              </a:solidFill>
            </a:endParaRPr>
          </a:p>
          <a:p>
            <a:r>
              <a:rPr lang="en-US" altLang="zh-CN" dirty="0" smtClean="0"/>
              <a:t>DQN</a:t>
            </a:r>
            <a:r>
              <a:rPr lang="zh-CN" altLang="en-US" dirty="0" smtClean="0"/>
              <a:t>收敛吗？</a:t>
            </a:r>
            <a:endParaRPr lang="en-US" altLang="zh-CN" dirty="0" smtClean="0"/>
          </a:p>
          <a:p>
            <a:r>
              <a:rPr lang="zh-CN" altLang="en-US" dirty="0"/>
              <a:t>收敛</a:t>
            </a:r>
            <a:r>
              <a:rPr lang="zh-CN" altLang="en-US" dirty="0" smtClean="0"/>
              <a:t>后震荡的原因</a:t>
            </a:r>
            <a:r>
              <a:rPr lang="en-US" altLang="zh-CN" dirty="0" smtClean="0"/>
              <a:t>……</a:t>
            </a:r>
            <a:endParaRPr lang="zh-CN" altLang="en-US" dirty="0"/>
          </a:p>
        </p:txBody>
      </p:sp>
    </p:spTree>
    <p:extLst>
      <p:ext uri="{BB962C8B-B14F-4D97-AF65-F5344CB8AC3E}">
        <p14:creationId xmlns:p14="http://schemas.microsoft.com/office/powerpoint/2010/main" val="153038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67369" y="6408516"/>
            <a:ext cx="5952655" cy="369332"/>
          </a:xfrm>
          <a:prstGeom prst="rect">
            <a:avLst/>
          </a:prstGeom>
          <a:noFill/>
        </p:spPr>
        <p:txBody>
          <a:bodyPr wrap="none" rtlCol="0">
            <a:spAutoFit/>
          </a:bodyPr>
          <a:lstStyle/>
          <a:p>
            <a:r>
              <a:rPr lang="en-US" altLang="zh-CN" dirty="0" err="1" smtClean="0"/>
              <a:t>OpenAI</a:t>
            </a:r>
            <a:r>
              <a:rPr lang="en-US" altLang="zh-CN" dirty="0"/>
              <a:t>: </a:t>
            </a:r>
            <a:r>
              <a:rPr lang="en-US" altLang="zh-CN" sz="1400" dirty="0"/>
              <a:t>https://spinningup.openai.com/en/latest/spinningup/rl_intro3.html</a:t>
            </a:r>
            <a:endParaRPr lang="zh-CN" altLang="en-US" dirty="0"/>
          </a:p>
        </p:txBody>
      </p:sp>
      <p:sp>
        <p:nvSpPr>
          <p:cNvPr id="6" name="矩形 5"/>
          <p:cNvSpPr/>
          <p:nvPr/>
        </p:nvSpPr>
        <p:spPr>
          <a:xfrm>
            <a:off x="124790" y="135438"/>
            <a:ext cx="1555234" cy="646331"/>
          </a:xfrm>
          <a:prstGeom prst="rect">
            <a:avLst/>
          </a:prstGeom>
        </p:spPr>
        <p:txBody>
          <a:bodyPr wrap="none">
            <a:spAutoFit/>
          </a:bodyPr>
          <a:lstStyle/>
          <a:p>
            <a:r>
              <a:rPr lang="en-US" altLang="zh-CN" dirty="0"/>
              <a:t>DQN</a:t>
            </a:r>
            <a:r>
              <a:rPr lang="zh-CN" altLang="en-US" dirty="0"/>
              <a:t>收敛吗</a:t>
            </a:r>
            <a:r>
              <a:rPr lang="zh-CN" altLang="en-US" dirty="0" smtClean="0"/>
              <a:t>？</a:t>
            </a:r>
            <a:endParaRPr lang="en-US" altLang="zh-CN" dirty="0" smtClean="0"/>
          </a:p>
          <a:p>
            <a:r>
              <a:rPr lang="en-US" altLang="zh-CN" dirty="0" smtClean="0"/>
              <a:t>Q-loss, reward</a:t>
            </a:r>
            <a:endParaRPr lang="en-US" altLang="zh-CN" dirty="0"/>
          </a:p>
        </p:txBody>
      </p:sp>
      <p:grpSp>
        <p:nvGrpSpPr>
          <p:cNvPr id="30" name="组合 29"/>
          <p:cNvGrpSpPr/>
          <p:nvPr/>
        </p:nvGrpSpPr>
        <p:grpSpPr>
          <a:xfrm>
            <a:off x="501151" y="1069804"/>
            <a:ext cx="11118977" cy="2896454"/>
            <a:chOff x="296665" y="749571"/>
            <a:chExt cx="11118977" cy="2896454"/>
          </a:xfrm>
        </p:grpSpPr>
        <p:sp>
          <p:nvSpPr>
            <p:cNvPr id="7" name="矩形 6"/>
            <p:cNvSpPr/>
            <p:nvPr/>
          </p:nvSpPr>
          <p:spPr>
            <a:xfrm>
              <a:off x="871894" y="875835"/>
              <a:ext cx="1439119" cy="875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Neural Network</a:t>
              </a:r>
              <a:endParaRPr lang="zh-CN" altLang="en-US" dirty="0"/>
            </a:p>
          </p:txBody>
        </p:sp>
        <p:cxnSp>
          <p:nvCxnSpPr>
            <p:cNvPr id="9" name="直接箭头连接符 8"/>
            <p:cNvCxnSpPr/>
            <p:nvPr/>
          </p:nvCxnSpPr>
          <p:spPr>
            <a:xfrm flipV="1">
              <a:off x="516937" y="1118903"/>
              <a:ext cx="354957" cy="3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296665" y="822832"/>
              <a:ext cx="629339" cy="307777"/>
            </a:xfrm>
            <a:prstGeom prst="rect">
              <a:avLst/>
            </a:prstGeom>
            <a:noFill/>
          </p:spPr>
          <p:txBody>
            <a:bodyPr wrap="none" rtlCol="0">
              <a:spAutoFit/>
            </a:bodyPr>
            <a:lstStyle/>
            <a:p>
              <a:r>
                <a:rPr lang="en-US" altLang="zh-CN" sz="1400" dirty="0" smtClean="0"/>
                <a:t>States</a:t>
              </a:r>
              <a:endParaRPr lang="zh-CN" altLang="en-US" sz="1400" dirty="0"/>
            </a:p>
          </p:txBody>
        </p:sp>
        <p:cxnSp>
          <p:nvCxnSpPr>
            <p:cNvPr id="12" name="直接箭头连接符 11"/>
            <p:cNvCxnSpPr/>
            <p:nvPr/>
          </p:nvCxnSpPr>
          <p:spPr>
            <a:xfrm>
              <a:off x="2311013" y="1176776"/>
              <a:ext cx="2700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365123" y="749571"/>
              <a:ext cx="2773971" cy="871914"/>
              <a:chOff x="2527234" y="1594506"/>
              <a:chExt cx="2773971" cy="871914"/>
            </a:xfrm>
          </p:grpSpPr>
          <p:sp>
            <p:nvSpPr>
              <p:cNvPr id="13" name="文本框 12"/>
              <p:cNvSpPr txBox="1"/>
              <p:nvPr/>
            </p:nvSpPr>
            <p:spPr>
              <a:xfrm>
                <a:off x="2527234" y="1897068"/>
                <a:ext cx="1652632" cy="523220"/>
              </a:xfrm>
              <a:prstGeom prst="rect">
                <a:avLst/>
              </a:prstGeom>
              <a:noFill/>
            </p:spPr>
            <p:txBody>
              <a:bodyPr wrap="none" rtlCol="0">
                <a:spAutoFit/>
              </a:bodyPr>
              <a:lstStyle/>
              <a:p>
                <a:pPr algn="ctr"/>
                <a:r>
                  <a:rPr lang="en-US" altLang="zh-CN" sz="1400" dirty="0" smtClean="0"/>
                  <a:t>Q-value</a:t>
                </a:r>
              </a:p>
              <a:p>
                <a:pPr algn="ctr"/>
                <a:r>
                  <a:rPr lang="en-US" altLang="zh-CN" sz="1400" dirty="0" smtClean="0"/>
                  <a:t>(action-distribution)</a:t>
                </a:r>
                <a:endParaRPr lang="zh-CN" altLang="en-US" sz="1400" dirty="0"/>
              </a:p>
            </p:txBody>
          </p:sp>
          <p:sp>
            <p:nvSpPr>
              <p:cNvPr id="14" name="圆角矩形 13"/>
              <p:cNvSpPr/>
              <p:nvPr/>
            </p:nvSpPr>
            <p:spPr>
              <a:xfrm>
                <a:off x="2608162" y="1667767"/>
                <a:ext cx="2693043" cy="7986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a:off x="4132161" y="1897068"/>
                <a:ext cx="0" cy="471884"/>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4157008" y="2112511"/>
                <a:ext cx="1032975" cy="307777"/>
              </a:xfrm>
              <a:prstGeom prst="rect">
                <a:avLst/>
              </a:prstGeom>
              <a:noFill/>
            </p:spPr>
            <p:txBody>
              <a:bodyPr wrap="none" rtlCol="0">
                <a:spAutoFit/>
              </a:bodyPr>
              <a:lstStyle/>
              <a:p>
                <a:pPr algn="ctr"/>
                <a:r>
                  <a:rPr lang="en-US" altLang="zh-CN" sz="1400" dirty="0" smtClean="0"/>
                  <a:t>Target label</a:t>
                </a:r>
                <a:endParaRPr lang="zh-CN" altLang="en-US" sz="1400" dirty="0"/>
              </a:p>
            </p:txBody>
          </p:sp>
          <p:sp>
            <p:nvSpPr>
              <p:cNvPr id="19" name="文本框 18"/>
              <p:cNvSpPr txBox="1"/>
              <p:nvPr/>
            </p:nvSpPr>
            <p:spPr>
              <a:xfrm>
                <a:off x="3806206" y="1594506"/>
                <a:ext cx="651910" cy="369332"/>
              </a:xfrm>
              <a:prstGeom prst="rect">
                <a:avLst/>
              </a:prstGeom>
              <a:noFill/>
            </p:spPr>
            <p:txBody>
              <a:bodyPr wrap="none" rtlCol="0">
                <a:spAutoFit/>
              </a:bodyPr>
              <a:lstStyle/>
              <a:p>
                <a:r>
                  <a:rPr lang="en-US" altLang="zh-CN" b="1" dirty="0" smtClean="0"/>
                  <a:t>LOSS</a:t>
                </a:r>
                <a:endParaRPr lang="zh-CN" altLang="en-US" b="1" dirty="0"/>
              </a:p>
            </p:txBody>
          </p:sp>
        </p:grpSp>
        <p:sp>
          <p:nvSpPr>
            <p:cNvPr id="21" name="矩形 20"/>
            <p:cNvSpPr/>
            <p:nvPr/>
          </p:nvSpPr>
          <p:spPr>
            <a:xfrm>
              <a:off x="4050979" y="1267576"/>
              <a:ext cx="976893" cy="277959"/>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p:cNvCxnSpPr>
              <a:stCxn id="21" idx="3"/>
            </p:cNvCxnSpPr>
            <p:nvPr/>
          </p:nvCxnSpPr>
          <p:spPr>
            <a:xfrm>
              <a:off x="5027872" y="1406556"/>
              <a:ext cx="2578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左大括号 23"/>
            <p:cNvSpPr/>
            <p:nvPr/>
          </p:nvSpPr>
          <p:spPr>
            <a:xfrm>
              <a:off x="5370588" y="875835"/>
              <a:ext cx="94461" cy="1103453"/>
            </a:xfrm>
            <a:prstGeom prst="leftBrace">
              <a:avLst>
                <a:gd name="adj1" fmla="val 130623"/>
                <a:gd name="adj2" fmla="val 47902"/>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p:cNvSpPr txBox="1"/>
            <p:nvPr/>
          </p:nvSpPr>
          <p:spPr>
            <a:xfrm>
              <a:off x="5450046" y="976720"/>
              <a:ext cx="4542975" cy="369332"/>
            </a:xfrm>
            <a:prstGeom prst="rect">
              <a:avLst/>
            </a:prstGeom>
            <a:noFill/>
          </p:spPr>
          <p:txBody>
            <a:bodyPr wrap="none" rtlCol="0">
              <a:spAutoFit/>
            </a:bodyPr>
            <a:lstStyle/>
            <a:p>
              <a:pPr marL="285750" indent="-285750">
                <a:buFont typeface="Arial" panose="020B0604020202020204" pitchFamily="34" charset="0"/>
                <a:buChar char="•"/>
              </a:pPr>
              <a:r>
                <a:rPr lang="en-US" altLang="zh-CN" dirty="0" smtClean="0"/>
                <a:t>Supervise learning: </a:t>
              </a:r>
              <a:r>
                <a:rPr lang="en-US" altLang="zh-CN" dirty="0"/>
                <a:t>a fixed data distribution</a:t>
              </a:r>
              <a:endParaRPr lang="zh-CN" altLang="en-US" dirty="0"/>
            </a:p>
          </p:txBody>
        </p:sp>
        <p:sp>
          <p:nvSpPr>
            <p:cNvPr id="26" name="文本框 25"/>
            <p:cNvSpPr txBox="1"/>
            <p:nvPr/>
          </p:nvSpPr>
          <p:spPr>
            <a:xfrm>
              <a:off x="5465049" y="1545535"/>
              <a:ext cx="5927456" cy="369332"/>
            </a:xfrm>
            <a:prstGeom prst="rect">
              <a:avLst/>
            </a:prstGeom>
            <a:noFill/>
          </p:spPr>
          <p:txBody>
            <a:bodyPr wrap="none" rtlCol="0">
              <a:spAutoFit/>
            </a:bodyPr>
            <a:lstStyle/>
            <a:p>
              <a:pPr marL="285750" indent="-285750">
                <a:buFont typeface="Arial" panose="020B0604020202020204" pitchFamily="34" charset="0"/>
                <a:buChar char="•"/>
              </a:pPr>
              <a:r>
                <a:rPr lang="en-US" altLang="zh-CN" dirty="0" smtClean="0"/>
                <a:t>DQN: </a:t>
              </a:r>
              <a:r>
                <a:rPr lang="en-US" altLang="zh-CN" dirty="0"/>
                <a:t>the data must be sampled on the most recent policy</a:t>
              </a:r>
              <a:endParaRPr lang="zh-CN" altLang="en-US" dirty="0"/>
            </a:p>
          </p:txBody>
        </p:sp>
        <p:pic>
          <p:nvPicPr>
            <p:cNvPr id="27" name="图片 26"/>
            <p:cNvPicPr>
              <a:picLocks noChangeAspect="1"/>
            </p:cNvPicPr>
            <p:nvPr/>
          </p:nvPicPr>
          <p:blipFill>
            <a:blip r:embed="rId2"/>
            <a:stretch>
              <a:fillRect/>
            </a:stretch>
          </p:blipFill>
          <p:spPr>
            <a:xfrm>
              <a:off x="5545112" y="2465309"/>
              <a:ext cx="5870530" cy="1180716"/>
            </a:xfrm>
            <a:prstGeom prst="rect">
              <a:avLst/>
            </a:prstGeom>
          </p:spPr>
        </p:pic>
      </p:grpSp>
      <p:pic>
        <p:nvPicPr>
          <p:cNvPr id="28" name="图片 27"/>
          <p:cNvPicPr>
            <a:picLocks noChangeAspect="1"/>
          </p:cNvPicPr>
          <p:nvPr/>
        </p:nvPicPr>
        <p:blipFill>
          <a:blip r:embed="rId3"/>
          <a:stretch>
            <a:fillRect/>
          </a:stretch>
        </p:blipFill>
        <p:spPr>
          <a:xfrm>
            <a:off x="767369" y="2288994"/>
            <a:ext cx="4254905" cy="3689204"/>
          </a:xfrm>
          <a:prstGeom prst="rect">
            <a:avLst/>
          </a:prstGeom>
        </p:spPr>
      </p:pic>
      <p:sp>
        <p:nvSpPr>
          <p:cNvPr id="29" name="矩形 28"/>
          <p:cNvSpPr/>
          <p:nvPr/>
        </p:nvSpPr>
        <p:spPr>
          <a:xfrm>
            <a:off x="767369" y="6051937"/>
            <a:ext cx="2565126" cy="369332"/>
          </a:xfrm>
          <a:prstGeom prst="rect">
            <a:avLst/>
          </a:prstGeom>
        </p:spPr>
        <p:txBody>
          <a:bodyPr wrap="none">
            <a:spAutoFit/>
          </a:bodyPr>
          <a:lstStyle/>
          <a:p>
            <a:r>
              <a:rPr lang="zh-CN" altLang="en-US" dirty="0" smtClean="0"/>
              <a:t>策略梯度</a:t>
            </a:r>
            <a:r>
              <a:rPr lang="en-US" altLang="zh-CN" dirty="0" smtClean="0"/>
              <a:t>……</a:t>
            </a:r>
            <a:r>
              <a:rPr lang="zh-CN" altLang="en-US" dirty="0" smtClean="0"/>
              <a:t>（非</a:t>
            </a:r>
            <a:r>
              <a:rPr lang="en-US" altLang="zh-CN" dirty="0" smtClean="0"/>
              <a:t>DQN</a:t>
            </a:r>
            <a:r>
              <a:rPr lang="zh-CN" altLang="en-US" dirty="0" smtClean="0"/>
              <a:t>）</a:t>
            </a:r>
            <a:endParaRPr lang="en-US" altLang="zh-CN" dirty="0"/>
          </a:p>
        </p:txBody>
      </p:sp>
      <p:sp>
        <p:nvSpPr>
          <p:cNvPr id="2" name="文本框 1"/>
          <p:cNvSpPr txBox="1"/>
          <p:nvPr/>
        </p:nvSpPr>
        <p:spPr>
          <a:xfrm>
            <a:off x="5749598" y="4264057"/>
            <a:ext cx="5186035" cy="738664"/>
          </a:xfrm>
          <a:prstGeom prst="rect">
            <a:avLst/>
          </a:prstGeom>
          <a:noFill/>
        </p:spPr>
        <p:txBody>
          <a:bodyPr wrap="none" rtlCol="0">
            <a:spAutoFit/>
          </a:bodyPr>
          <a:lstStyle/>
          <a:p>
            <a:r>
              <a:rPr lang="en-US" altLang="zh-CN" dirty="0" smtClean="0"/>
              <a:t>Experience Replay</a:t>
            </a:r>
          </a:p>
          <a:p>
            <a:r>
              <a:rPr lang="en-US" altLang="zh-CN" sz="800" dirty="0">
                <a:hlinkClick r:id="rId4"/>
              </a:rPr>
              <a:t>https://</a:t>
            </a:r>
            <a:r>
              <a:rPr lang="en-US" altLang="zh-CN" sz="800" dirty="0" smtClean="0">
                <a:hlinkClick r:id="rId4"/>
              </a:rPr>
              <a:t>medium.com/free-code-camp/an-introduction-to-deep-q-learning-lets-play-doom-54d02d8017d8</a:t>
            </a:r>
            <a:endParaRPr lang="en-US" altLang="zh-CN" sz="800" dirty="0" smtClean="0"/>
          </a:p>
          <a:p>
            <a:r>
              <a:rPr lang="zh-CN" altLang="en-US" sz="1600" dirty="0" smtClean="0"/>
              <a:t>降低动作的相关性，避免动作灾难性的震荡和不收敛</a:t>
            </a:r>
            <a:r>
              <a:rPr lang="en-US" altLang="zh-CN" sz="1600" dirty="0" smtClean="0"/>
              <a:t>……</a:t>
            </a:r>
            <a:endParaRPr lang="zh-CN" altLang="en-US" sz="1600" dirty="0"/>
          </a:p>
        </p:txBody>
      </p:sp>
    </p:spTree>
    <p:extLst>
      <p:ext uri="{BB962C8B-B14F-4D97-AF65-F5344CB8AC3E}">
        <p14:creationId xmlns:p14="http://schemas.microsoft.com/office/powerpoint/2010/main" val="2140675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1634" y="0"/>
            <a:ext cx="2756780" cy="369332"/>
          </a:xfrm>
          <a:prstGeom prst="rect">
            <a:avLst/>
          </a:prstGeom>
          <a:noFill/>
        </p:spPr>
        <p:txBody>
          <a:bodyPr wrap="none" rtlCol="0">
            <a:spAutoFit/>
          </a:bodyPr>
          <a:lstStyle/>
          <a:p>
            <a:r>
              <a:rPr lang="en-US" altLang="zh-CN" b="1" dirty="0" smtClean="0"/>
              <a:t>Topic</a:t>
            </a:r>
            <a:r>
              <a:rPr lang="zh-CN" altLang="en-US" b="1" dirty="0" smtClean="0"/>
              <a:t>：</a:t>
            </a:r>
            <a:r>
              <a:rPr lang="zh-CN" altLang="en-US" dirty="0" smtClean="0"/>
              <a:t>从</a:t>
            </a:r>
            <a:r>
              <a:rPr lang="zh-CN" altLang="en-US" dirty="0" smtClean="0"/>
              <a:t>单体到多智能体</a:t>
            </a:r>
            <a:endParaRPr lang="zh-CN" altLang="en-US" dirty="0"/>
          </a:p>
        </p:txBody>
      </p:sp>
      <p:sp>
        <p:nvSpPr>
          <p:cNvPr id="5" name="文本框 4"/>
          <p:cNvSpPr txBox="1"/>
          <p:nvPr/>
        </p:nvSpPr>
        <p:spPr>
          <a:xfrm>
            <a:off x="5612705" y="565224"/>
            <a:ext cx="5019451" cy="1231106"/>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挑战：</a:t>
            </a:r>
            <a:endParaRPr lang="en-US" altLang="zh-CN" dirty="0" smtClean="0"/>
          </a:p>
          <a:p>
            <a:pPr marL="342900" indent="-342900">
              <a:buFont typeface="+mj-lt"/>
              <a:buAutoNum type="arabicPeriod"/>
            </a:pPr>
            <a:r>
              <a:rPr lang="zh-CN" altLang="en-US" sz="1400" dirty="0"/>
              <a:t>维</a:t>
            </a:r>
            <a:r>
              <a:rPr lang="zh-CN" altLang="en-US" sz="1400" dirty="0" smtClean="0"/>
              <a:t>度爆炸，联合动作空间随</a:t>
            </a:r>
            <a:r>
              <a:rPr lang="en-US" altLang="zh-CN" sz="1400" dirty="0" smtClean="0"/>
              <a:t>agent</a:t>
            </a:r>
            <a:r>
              <a:rPr lang="zh-CN" altLang="en-US" sz="1400" dirty="0" smtClean="0"/>
              <a:t>个数指数增长；</a:t>
            </a:r>
            <a:endParaRPr lang="en-US" altLang="zh-CN" sz="1400" dirty="0" smtClean="0"/>
          </a:p>
          <a:p>
            <a:pPr marL="342900" indent="-342900">
              <a:buFont typeface="+mj-lt"/>
              <a:buAutoNum type="arabicPeriod"/>
            </a:pPr>
            <a:r>
              <a:rPr lang="en-US" altLang="zh-CN" sz="1400" dirty="0" smtClean="0"/>
              <a:t>Reward</a:t>
            </a:r>
            <a:r>
              <a:rPr lang="zh-CN" altLang="en-US" sz="1400" dirty="0" smtClean="0"/>
              <a:t>难以设计，</a:t>
            </a:r>
            <a:r>
              <a:rPr lang="en-US" altLang="zh-CN" sz="1400" dirty="0" smtClean="0"/>
              <a:t>agent</a:t>
            </a:r>
            <a:r>
              <a:rPr lang="zh-CN" altLang="en-US" sz="1400" dirty="0" smtClean="0"/>
              <a:t>的任务不同，且相互影响；</a:t>
            </a:r>
            <a:endParaRPr lang="en-US" altLang="zh-CN" sz="1400" dirty="0" smtClean="0"/>
          </a:p>
          <a:p>
            <a:pPr marL="342900" indent="-342900">
              <a:buFont typeface="+mj-lt"/>
              <a:buAutoNum type="arabicPeriod"/>
            </a:pPr>
            <a:r>
              <a:rPr lang="zh-CN" altLang="en-US" sz="1400" dirty="0" smtClean="0"/>
              <a:t>协同，</a:t>
            </a:r>
            <a:r>
              <a:rPr lang="en-US" altLang="zh-CN" sz="1400" dirty="0" smtClean="0"/>
              <a:t>agent</a:t>
            </a:r>
            <a:r>
              <a:rPr lang="zh-CN" altLang="en-US" sz="1400" dirty="0" smtClean="0"/>
              <a:t>个体动作对环境的改变，依赖于其他</a:t>
            </a:r>
            <a:r>
              <a:rPr lang="en-US" altLang="zh-CN" sz="1400" dirty="0" smtClean="0"/>
              <a:t>agents</a:t>
            </a:r>
            <a:r>
              <a:rPr lang="zh-CN" altLang="en-US" sz="1400" dirty="0" smtClean="0"/>
              <a:t>；</a:t>
            </a:r>
            <a:endParaRPr lang="en-US" altLang="zh-CN" sz="1400" dirty="0" smtClean="0"/>
          </a:p>
          <a:p>
            <a:pPr marL="342900" indent="-342900">
              <a:buFont typeface="+mj-lt"/>
              <a:buAutoNum type="arabicPeriod"/>
            </a:pPr>
            <a:r>
              <a:rPr lang="zh-CN" altLang="en-US" sz="1400" dirty="0" smtClean="0"/>
              <a:t>探索</a:t>
            </a:r>
            <a:r>
              <a:rPr lang="en-US" altLang="zh-CN" sz="1400" dirty="0" smtClean="0"/>
              <a:t>/</a:t>
            </a:r>
            <a:r>
              <a:rPr lang="zh-CN" altLang="en-US" sz="1400" dirty="0" smtClean="0"/>
              <a:t>利用策略，不仅针对环境，还针对其他</a:t>
            </a:r>
            <a:r>
              <a:rPr lang="en-US" altLang="zh-CN" sz="1400" dirty="0" smtClean="0"/>
              <a:t>agent</a:t>
            </a:r>
            <a:r>
              <a:rPr lang="zh-CN" altLang="en-US" sz="1400" dirty="0" smtClean="0"/>
              <a:t>；</a:t>
            </a:r>
            <a:endParaRPr lang="zh-CN" altLang="en-US" sz="1400" dirty="0"/>
          </a:p>
        </p:txBody>
      </p:sp>
      <p:grpSp>
        <p:nvGrpSpPr>
          <p:cNvPr id="3" name="组合 2"/>
          <p:cNvGrpSpPr/>
          <p:nvPr/>
        </p:nvGrpSpPr>
        <p:grpSpPr>
          <a:xfrm>
            <a:off x="192895" y="2103770"/>
            <a:ext cx="8185291" cy="1969770"/>
            <a:chOff x="420547" y="2816070"/>
            <a:chExt cx="8185291" cy="1969770"/>
          </a:xfrm>
        </p:grpSpPr>
        <p:sp>
          <p:nvSpPr>
            <p:cNvPr id="6" name="矩形 5"/>
            <p:cNvSpPr/>
            <p:nvPr/>
          </p:nvSpPr>
          <p:spPr>
            <a:xfrm>
              <a:off x="421495" y="2816070"/>
              <a:ext cx="5201617" cy="369332"/>
            </a:xfrm>
            <a:prstGeom prst="rect">
              <a:avLst/>
            </a:prstGeom>
          </p:spPr>
          <p:txBody>
            <a:bodyPr wrap="none">
              <a:spAutoFit/>
            </a:bodyPr>
            <a:lstStyle/>
            <a:p>
              <a:pPr marL="285750" indent="-285750">
                <a:buFont typeface="Arial" panose="020B0604020202020204" pitchFamily="34" charset="0"/>
                <a:buChar char="•"/>
              </a:pPr>
              <a:r>
                <a:rPr lang="zh-CN" altLang="en-US" dirty="0" smtClean="0"/>
                <a:t>几个博弈的概念和随机博弈（</a:t>
              </a:r>
              <a:r>
                <a:rPr lang="en-US" altLang="zh-CN" dirty="0" smtClean="0"/>
                <a:t>stochastic game</a:t>
              </a:r>
              <a:r>
                <a:rPr lang="zh-CN" altLang="en-US" dirty="0" smtClean="0"/>
                <a:t>）</a:t>
              </a:r>
              <a:endParaRPr lang="zh-CN" altLang="en-US" dirty="0"/>
            </a:p>
          </p:txBody>
        </p:sp>
        <p:sp>
          <p:nvSpPr>
            <p:cNvPr id="7" name="文本框 6"/>
            <p:cNvSpPr txBox="1"/>
            <p:nvPr/>
          </p:nvSpPr>
          <p:spPr>
            <a:xfrm>
              <a:off x="420547" y="3185402"/>
              <a:ext cx="8185291" cy="1600438"/>
            </a:xfrm>
            <a:prstGeom prst="rect">
              <a:avLst/>
            </a:prstGeom>
            <a:noFill/>
          </p:spPr>
          <p:txBody>
            <a:bodyPr wrap="square" rtlCol="0">
              <a:spAutoFit/>
            </a:bodyPr>
            <a:lstStyle/>
            <a:p>
              <a:pPr marL="342900" indent="-342900">
                <a:buFont typeface="+mj-lt"/>
                <a:buAutoNum type="arabicPeriod"/>
              </a:pPr>
              <a:r>
                <a:rPr lang="zh-CN" altLang="en-US" sz="1400" dirty="0"/>
                <a:t>静态博弈（</a:t>
              </a:r>
              <a:r>
                <a:rPr lang="en-US" altLang="zh-CN" sz="1400" dirty="0"/>
                <a:t>static game</a:t>
              </a:r>
              <a:r>
                <a:rPr lang="zh-CN" altLang="en-US" sz="1400" dirty="0"/>
                <a:t>），不存在状态转移，回报值只由</a:t>
              </a:r>
              <a:r>
                <a:rPr lang="en-US" altLang="zh-CN" sz="1400" dirty="0"/>
                <a:t>agent</a:t>
              </a:r>
              <a:r>
                <a:rPr lang="zh-CN" altLang="en-US" sz="1400" dirty="0"/>
                <a:t>动作决定；</a:t>
              </a:r>
              <a:endParaRPr lang="en-US" altLang="zh-CN" sz="1400" dirty="0"/>
            </a:p>
            <a:p>
              <a:pPr marL="342900" indent="-342900">
                <a:buFont typeface="+mj-lt"/>
                <a:buAutoNum type="arabicPeriod"/>
              </a:pPr>
              <a:r>
                <a:rPr lang="zh-CN" altLang="en-US" sz="1400" dirty="0"/>
                <a:t>阶段博弈（</a:t>
              </a:r>
              <a:r>
                <a:rPr lang="en-US" altLang="zh-CN" sz="1400" dirty="0"/>
                <a:t>stage game</a:t>
              </a:r>
              <a:r>
                <a:rPr lang="zh-CN" altLang="en-US" sz="1400" dirty="0"/>
                <a:t>），是随机博弈的组成成分，状态</a:t>
              </a:r>
              <a:r>
                <a:rPr lang="en-US" altLang="zh-CN" sz="1400" dirty="0"/>
                <a:t>s</a:t>
              </a:r>
              <a:r>
                <a:rPr lang="zh-CN" altLang="en-US" sz="1400" dirty="0"/>
                <a:t>是固定的，相当于一个状态固定的静态博弈，随机博弈中的</a:t>
              </a:r>
              <a:r>
                <a:rPr lang="en-US" altLang="zh-CN" sz="1400" dirty="0"/>
                <a:t>Q</a:t>
              </a:r>
              <a:r>
                <a:rPr lang="zh-CN" altLang="en-US" sz="1400" dirty="0"/>
                <a:t>值函数就是该阶段博弈的奖励函数。</a:t>
              </a:r>
              <a:r>
                <a:rPr lang="zh-CN" altLang="en-US" sz="1400" b="1" dirty="0">
                  <a:latin typeface="微软雅黑" panose="020B0503020204020204" pitchFamily="34" charset="-122"/>
                  <a:ea typeface="微软雅黑" panose="020B0503020204020204" pitchFamily="34" charset="-122"/>
                </a:rPr>
                <a:t>若干状态的阶段博弈组成一个随机博弈</a:t>
              </a:r>
              <a:r>
                <a:rPr lang="zh-CN" altLang="en-US" sz="1400" dirty="0"/>
                <a:t>。</a:t>
              </a:r>
              <a:endParaRPr lang="en-US" altLang="zh-CN" sz="1400" dirty="0"/>
            </a:p>
            <a:p>
              <a:pPr marL="342900" indent="-342900">
                <a:buFont typeface="+mj-lt"/>
                <a:buAutoNum type="arabicPeriod"/>
              </a:pPr>
              <a:r>
                <a:rPr lang="zh-CN" altLang="en-US" sz="1400" dirty="0"/>
                <a:t>重复博弈（</a:t>
              </a:r>
              <a:r>
                <a:rPr lang="en-US" altLang="zh-CN" sz="1400" dirty="0"/>
                <a:t>repeat game</a:t>
              </a:r>
              <a:r>
                <a:rPr lang="zh-CN" altLang="en-US" sz="1400" dirty="0"/>
                <a:t>），智能体重复访问同一个状态的阶段博弈，并且在访问同一个状态的阶段博弈的过程中收集其他智能体的信息与奖励值，并学习更好的</a:t>
              </a:r>
              <a:r>
                <a:rPr lang="en-US" altLang="zh-CN" sz="1400" dirty="0"/>
                <a:t>Q</a:t>
              </a:r>
              <a:r>
                <a:rPr lang="zh-CN" altLang="en-US" sz="1400" dirty="0"/>
                <a:t>值函数与策略。</a:t>
              </a:r>
              <a:endParaRPr lang="en-US" altLang="zh-CN" sz="1400" dirty="0"/>
            </a:p>
            <a:p>
              <a:pPr marL="342900" indent="-342900">
                <a:buFont typeface="+mj-lt"/>
                <a:buAutoNum type="arabicPeriod"/>
              </a:pPr>
              <a:r>
                <a:rPr lang="zh-CN" altLang="en-US" sz="1400" b="1" dirty="0"/>
                <a:t>随机博弈</a:t>
              </a:r>
              <a:r>
                <a:rPr lang="en-US" altLang="zh-CN" sz="1400" b="1" dirty="0"/>
                <a:t>(stochastic game / Markov game)</a:t>
              </a:r>
              <a:r>
                <a:rPr lang="zh-CN" altLang="en-US" sz="1400" dirty="0"/>
                <a:t>是马尔可夫决策过程与矩阵</a:t>
              </a:r>
              <a:r>
                <a:rPr lang="zh-CN" altLang="en-US" sz="1400" dirty="0" smtClean="0"/>
                <a:t>博弈（只有一个状态，静态博弈）的</a:t>
              </a:r>
              <a:r>
                <a:rPr lang="zh-CN" altLang="en-US" sz="1400" dirty="0"/>
                <a:t>结合，具有多个智能体与多个状态，即多智能体强化</a:t>
              </a:r>
              <a:r>
                <a:rPr lang="zh-CN" altLang="en-US" sz="1400" dirty="0" smtClean="0"/>
                <a:t>学习</a:t>
              </a:r>
              <a:r>
                <a:rPr lang="zh-CN" altLang="en-US" sz="1400" dirty="0"/>
                <a:t>。</a:t>
              </a:r>
            </a:p>
          </p:txBody>
        </p:sp>
      </p:grpSp>
      <p:sp>
        <p:nvSpPr>
          <p:cNvPr id="2" name="文本框 1"/>
          <p:cNvSpPr txBox="1"/>
          <p:nvPr/>
        </p:nvSpPr>
        <p:spPr>
          <a:xfrm>
            <a:off x="346526" y="565224"/>
            <a:ext cx="4894353" cy="800219"/>
          </a:xfrm>
          <a:prstGeom prst="rect">
            <a:avLst/>
          </a:prstGeom>
          <a:noFill/>
        </p:spPr>
        <p:txBody>
          <a:bodyPr wrap="none" rtlCol="0">
            <a:spAutoFit/>
          </a:bodyPr>
          <a:lstStyle/>
          <a:p>
            <a:pPr marL="285750" indent="-285750">
              <a:buFont typeface="Arial" panose="020B0604020202020204" pitchFamily="34" charset="0"/>
              <a:buChar char="•"/>
            </a:pPr>
            <a:r>
              <a:rPr lang="zh-CN" altLang="en-US" dirty="0" smtClean="0"/>
              <a:t>获利（分布式架构）：</a:t>
            </a:r>
            <a:endParaRPr lang="en-US" altLang="zh-CN" dirty="0" smtClean="0"/>
          </a:p>
          <a:p>
            <a:pPr marL="342900" indent="-342900">
              <a:buFont typeface="+mj-lt"/>
              <a:buAutoNum type="arabicPeriod"/>
            </a:pPr>
            <a:r>
              <a:rPr lang="zh-CN" altLang="en-US" sz="1400" dirty="0"/>
              <a:t>加快</a:t>
            </a:r>
            <a:r>
              <a:rPr lang="zh-CN" altLang="en-US" sz="1400" dirty="0" smtClean="0"/>
              <a:t>学习速度，经验分享（示教，模拟）；</a:t>
            </a:r>
            <a:endParaRPr lang="en-US" altLang="zh-CN" sz="1400" dirty="0" smtClean="0"/>
          </a:p>
          <a:p>
            <a:pPr marL="342900" indent="-342900">
              <a:buFont typeface="+mj-lt"/>
              <a:buAutoNum type="arabicPeriod"/>
            </a:pPr>
            <a:r>
              <a:rPr lang="zh-CN" altLang="en-US" sz="1400" dirty="0" smtClean="0"/>
              <a:t>系统更稳定（鲁棒性），个别</a:t>
            </a:r>
            <a:r>
              <a:rPr lang="en-US" altLang="zh-CN" sz="1400" dirty="0" smtClean="0"/>
              <a:t>agent</a:t>
            </a:r>
            <a:r>
              <a:rPr lang="zh-CN" altLang="en-US" sz="1400" dirty="0" smtClean="0"/>
              <a:t>任务失败（接管）；</a:t>
            </a:r>
            <a:endParaRPr lang="zh-CN" altLang="en-US" dirty="0"/>
          </a:p>
        </p:txBody>
      </p:sp>
      <p:grpSp>
        <p:nvGrpSpPr>
          <p:cNvPr id="11" name="组合 10"/>
          <p:cNvGrpSpPr/>
          <p:nvPr/>
        </p:nvGrpSpPr>
        <p:grpSpPr>
          <a:xfrm>
            <a:off x="192895" y="4161045"/>
            <a:ext cx="9684168" cy="2668018"/>
            <a:chOff x="192895" y="4161045"/>
            <a:chExt cx="9684168" cy="2668018"/>
          </a:xfrm>
        </p:grpSpPr>
        <p:sp>
          <p:nvSpPr>
            <p:cNvPr id="8" name="矩形 7"/>
            <p:cNvSpPr/>
            <p:nvPr/>
          </p:nvSpPr>
          <p:spPr>
            <a:xfrm>
              <a:off x="192895" y="4380980"/>
              <a:ext cx="2872902" cy="369332"/>
            </a:xfrm>
            <a:prstGeom prst="rect">
              <a:avLst/>
            </a:prstGeom>
          </p:spPr>
          <p:txBody>
            <a:bodyPr wrap="none">
              <a:spAutoFit/>
            </a:bodyPr>
            <a:lstStyle/>
            <a:p>
              <a:pPr marL="285750" indent="-285750">
                <a:buFont typeface="Arial" panose="020B0604020202020204" pitchFamily="34" charset="0"/>
                <a:buChar char="•"/>
              </a:pPr>
              <a:r>
                <a:rPr lang="en-US" altLang="zh-CN" dirty="0" smtClean="0"/>
                <a:t>MARL</a:t>
              </a:r>
              <a:r>
                <a:rPr lang="zh-CN" altLang="en-US" dirty="0" smtClean="0"/>
                <a:t>随机博弈过程描述</a:t>
              </a:r>
              <a:endParaRPr lang="zh-CN" altLang="en-US" dirty="0"/>
            </a:p>
          </p:txBody>
        </p:sp>
        <p:sp>
          <p:nvSpPr>
            <p:cNvPr id="9" name="文本框 8"/>
            <p:cNvSpPr txBox="1"/>
            <p:nvPr/>
          </p:nvSpPr>
          <p:spPr>
            <a:xfrm>
              <a:off x="482723" y="4750312"/>
              <a:ext cx="3895618" cy="738664"/>
            </a:xfrm>
            <a:prstGeom prst="rect">
              <a:avLst/>
            </a:prstGeom>
            <a:noFill/>
          </p:spPr>
          <p:txBody>
            <a:bodyPr wrap="none" rtlCol="0">
              <a:spAutoFit/>
            </a:bodyPr>
            <a:lstStyle/>
            <a:p>
              <a:r>
                <a:rPr lang="zh-CN" altLang="en-US" sz="1400" dirty="0" smtClean="0"/>
                <a:t>将随机博弈过程分解为多个阶段博弈。</a:t>
              </a:r>
              <a:endParaRPr lang="en-US" altLang="zh-CN" sz="1400" dirty="0" smtClean="0"/>
            </a:p>
            <a:p>
              <a:r>
                <a:rPr lang="zh-CN" altLang="en-US" sz="1400" dirty="0" smtClean="0"/>
                <a:t>与环境交互更新每一个状态阶段博弈中的</a:t>
              </a:r>
              <a:r>
                <a:rPr lang="en-US" altLang="zh-CN" sz="1400" dirty="0" smtClean="0"/>
                <a:t>Q</a:t>
              </a:r>
              <a:r>
                <a:rPr lang="zh-CN" altLang="en-US" sz="1400" dirty="0" smtClean="0"/>
                <a:t>值。</a:t>
              </a:r>
              <a:endParaRPr lang="en-US" altLang="zh-CN" sz="1400" dirty="0" smtClean="0"/>
            </a:p>
            <a:p>
              <a:r>
                <a:rPr lang="zh-CN" altLang="en-US" sz="1400" dirty="0" smtClean="0"/>
                <a:t>马尔可夫决策过程</a:t>
              </a:r>
              <a:endParaRPr lang="zh-CN" altLang="en-US" sz="1400" dirty="0"/>
            </a:p>
          </p:txBody>
        </p:sp>
        <p:pic>
          <p:nvPicPr>
            <p:cNvPr id="10" name="图片 9"/>
            <p:cNvPicPr>
              <a:picLocks noChangeAspect="1"/>
            </p:cNvPicPr>
            <p:nvPr/>
          </p:nvPicPr>
          <p:blipFill>
            <a:blip r:embed="rId2"/>
            <a:stretch>
              <a:fillRect/>
            </a:stretch>
          </p:blipFill>
          <p:spPr>
            <a:xfrm>
              <a:off x="4637587" y="4161045"/>
              <a:ext cx="5239476" cy="2668018"/>
            </a:xfrm>
            <a:prstGeom prst="rect">
              <a:avLst/>
            </a:prstGeom>
          </p:spPr>
        </p:pic>
      </p:grpSp>
    </p:spTree>
    <p:extLst>
      <p:ext uri="{BB962C8B-B14F-4D97-AF65-F5344CB8AC3E}">
        <p14:creationId xmlns:p14="http://schemas.microsoft.com/office/powerpoint/2010/main" val="4220851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6283" y="247963"/>
            <a:ext cx="1540806" cy="369332"/>
          </a:xfrm>
          <a:prstGeom prst="rect">
            <a:avLst/>
          </a:prstGeom>
        </p:spPr>
        <p:txBody>
          <a:bodyPr wrap="none">
            <a:spAutoFit/>
          </a:bodyPr>
          <a:lstStyle/>
          <a:p>
            <a:pPr marL="285750" indent="-285750">
              <a:buFont typeface="Arial" panose="020B0604020202020204" pitchFamily="34" charset="0"/>
              <a:buChar char="•"/>
            </a:pPr>
            <a:r>
              <a:rPr lang="en-US" altLang="zh-CN" dirty="0" smtClean="0"/>
              <a:t>MARL </a:t>
            </a:r>
            <a:r>
              <a:rPr lang="zh-CN" altLang="en-US" dirty="0" smtClean="0"/>
              <a:t>目标</a:t>
            </a:r>
            <a:endParaRPr lang="zh-CN" altLang="en-US" dirty="0"/>
          </a:p>
        </p:txBody>
      </p:sp>
      <p:sp>
        <p:nvSpPr>
          <p:cNvPr id="5" name="文本框 4"/>
          <p:cNvSpPr txBox="1"/>
          <p:nvPr/>
        </p:nvSpPr>
        <p:spPr>
          <a:xfrm>
            <a:off x="482279" y="694480"/>
            <a:ext cx="3877985" cy="338554"/>
          </a:xfrm>
          <a:prstGeom prst="rect">
            <a:avLst/>
          </a:prstGeom>
          <a:noFill/>
        </p:spPr>
        <p:txBody>
          <a:bodyPr wrap="none" rtlCol="0">
            <a:spAutoFit/>
          </a:bodyPr>
          <a:lstStyle/>
          <a:p>
            <a:r>
              <a:rPr lang="zh-CN" altLang="en-US" sz="1600" dirty="0" smtClean="0"/>
              <a:t>每个状态下的</a:t>
            </a:r>
            <a:r>
              <a:rPr lang="zh-CN" altLang="en-US" sz="1600" b="1" dirty="0" smtClean="0">
                <a:solidFill>
                  <a:srgbClr val="00B0F0"/>
                </a:solidFill>
                <a:latin typeface="微软雅黑" panose="020B0503020204020204" pitchFamily="34" charset="-122"/>
                <a:ea typeface="微软雅黑" panose="020B0503020204020204" pitchFamily="34" charset="-122"/>
              </a:rPr>
              <a:t>纳什均衡策略</a:t>
            </a:r>
            <a:r>
              <a:rPr lang="zh-CN" altLang="en-US" sz="1600" dirty="0" smtClean="0"/>
              <a:t>（最优策略）</a:t>
            </a:r>
            <a:endParaRPr lang="zh-CN" altLang="en-US" sz="1600" dirty="0"/>
          </a:p>
        </p:txBody>
      </p:sp>
      <p:pic>
        <p:nvPicPr>
          <p:cNvPr id="6" name="图片 5"/>
          <p:cNvPicPr>
            <a:picLocks noChangeAspect="1"/>
          </p:cNvPicPr>
          <p:nvPr/>
        </p:nvPicPr>
        <p:blipFill>
          <a:blip r:embed="rId2"/>
          <a:stretch>
            <a:fillRect/>
          </a:stretch>
        </p:blipFill>
        <p:spPr>
          <a:xfrm>
            <a:off x="5179220" y="247963"/>
            <a:ext cx="5200425" cy="2541571"/>
          </a:xfrm>
          <a:prstGeom prst="rect">
            <a:avLst/>
          </a:prstGeom>
        </p:spPr>
      </p:pic>
      <p:sp>
        <p:nvSpPr>
          <p:cNvPr id="7" name="矩形 6"/>
          <p:cNvSpPr/>
          <p:nvPr/>
        </p:nvSpPr>
        <p:spPr>
          <a:xfrm>
            <a:off x="238587" y="2535385"/>
            <a:ext cx="2872902" cy="369332"/>
          </a:xfrm>
          <a:prstGeom prst="rect">
            <a:avLst/>
          </a:prstGeom>
        </p:spPr>
        <p:txBody>
          <a:bodyPr wrap="none">
            <a:spAutoFit/>
          </a:bodyPr>
          <a:lstStyle/>
          <a:p>
            <a:pPr marL="285750" indent="-285750">
              <a:buFont typeface="Arial" panose="020B0604020202020204" pitchFamily="34" charset="0"/>
              <a:buChar char="•"/>
            </a:pPr>
            <a:r>
              <a:rPr lang="en-US" altLang="zh-CN" dirty="0" smtClean="0"/>
              <a:t>MARL</a:t>
            </a:r>
            <a:r>
              <a:rPr lang="zh-CN" altLang="en-US" dirty="0" smtClean="0"/>
              <a:t>最优策略数学描述</a:t>
            </a:r>
            <a:endParaRPr lang="zh-CN" altLang="en-US" dirty="0"/>
          </a:p>
        </p:txBody>
      </p:sp>
      <p:pic>
        <p:nvPicPr>
          <p:cNvPr id="8" name="图片 7"/>
          <p:cNvPicPr>
            <a:picLocks noChangeAspect="1"/>
          </p:cNvPicPr>
          <p:nvPr/>
        </p:nvPicPr>
        <p:blipFill>
          <a:blip r:embed="rId3"/>
          <a:stretch>
            <a:fillRect/>
          </a:stretch>
        </p:blipFill>
        <p:spPr>
          <a:xfrm>
            <a:off x="374136" y="2904717"/>
            <a:ext cx="3576690" cy="871861"/>
          </a:xfrm>
          <a:prstGeom prst="rect">
            <a:avLst/>
          </a:prstGeom>
        </p:spPr>
      </p:pic>
      <p:pic>
        <p:nvPicPr>
          <p:cNvPr id="9" name="图片 8"/>
          <p:cNvPicPr>
            <a:picLocks noChangeAspect="1"/>
          </p:cNvPicPr>
          <p:nvPr/>
        </p:nvPicPr>
        <p:blipFill>
          <a:blip r:embed="rId4"/>
          <a:stretch>
            <a:fillRect/>
          </a:stretch>
        </p:blipFill>
        <p:spPr>
          <a:xfrm>
            <a:off x="482279" y="3776577"/>
            <a:ext cx="4182318" cy="1833285"/>
          </a:xfrm>
          <a:prstGeom prst="rect">
            <a:avLst/>
          </a:prstGeom>
        </p:spPr>
      </p:pic>
      <p:pic>
        <p:nvPicPr>
          <p:cNvPr id="10" name="图片 9"/>
          <p:cNvPicPr>
            <a:picLocks noChangeAspect="1"/>
          </p:cNvPicPr>
          <p:nvPr/>
        </p:nvPicPr>
        <p:blipFill>
          <a:blip r:embed="rId5"/>
          <a:stretch>
            <a:fillRect/>
          </a:stretch>
        </p:blipFill>
        <p:spPr>
          <a:xfrm>
            <a:off x="4664597" y="3776576"/>
            <a:ext cx="3959902" cy="1759980"/>
          </a:xfrm>
          <a:prstGeom prst="rect">
            <a:avLst/>
          </a:prstGeom>
        </p:spPr>
      </p:pic>
      <p:pic>
        <p:nvPicPr>
          <p:cNvPr id="11" name="图片 10"/>
          <p:cNvPicPr>
            <a:picLocks noChangeAspect="1"/>
          </p:cNvPicPr>
          <p:nvPr/>
        </p:nvPicPr>
        <p:blipFill>
          <a:blip r:embed="rId6"/>
          <a:stretch>
            <a:fillRect/>
          </a:stretch>
        </p:blipFill>
        <p:spPr>
          <a:xfrm>
            <a:off x="8790365" y="3950827"/>
            <a:ext cx="3309037" cy="1341406"/>
          </a:xfrm>
          <a:prstGeom prst="rect">
            <a:avLst/>
          </a:prstGeom>
        </p:spPr>
      </p:pic>
      <p:sp>
        <p:nvSpPr>
          <p:cNvPr id="12" name="矩形 11"/>
          <p:cNvSpPr/>
          <p:nvPr/>
        </p:nvSpPr>
        <p:spPr>
          <a:xfrm>
            <a:off x="8567290" y="3333938"/>
            <a:ext cx="3624710" cy="369332"/>
          </a:xfrm>
          <a:prstGeom prst="rect">
            <a:avLst/>
          </a:prstGeom>
        </p:spPr>
        <p:txBody>
          <a:bodyPr wrap="none">
            <a:spAutoFit/>
          </a:bodyPr>
          <a:lstStyle/>
          <a:p>
            <a:r>
              <a:rPr lang="zh-CN" altLang="en-US" dirty="0" smtClean="0">
                <a:solidFill>
                  <a:srgbClr val="00B0F0"/>
                </a:solidFill>
              </a:rPr>
              <a:t>状态价值函数</a:t>
            </a:r>
            <a:r>
              <a:rPr lang="en-US" altLang="zh-CN" dirty="0" smtClean="0">
                <a:solidFill>
                  <a:srgbClr val="00B0F0"/>
                </a:solidFill>
              </a:rPr>
              <a:t>—</a:t>
            </a:r>
            <a:r>
              <a:rPr lang="zh-CN" altLang="en-US" dirty="0" smtClean="0">
                <a:solidFill>
                  <a:srgbClr val="00B0F0"/>
                </a:solidFill>
              </a:rPr>
              <a:t>动作状态价值函数</a:t>
            </a:r>
            <a:endParaRPr lang="zh-CN" altLang="en-US" dirty="0">
              <a:solidFill>
                <a:srgbClr val="00B0F0"/>
              </a:solidFill>
            </a:endParaRPr>
          </a:p>
        </p:txBody>
      </p:sp>
      <p:sp>
        <p:nvSpPr>
          <p:cNvPr id="13" name="矩形 12"/>
          <p:cNvSpPr/>
          <p:nvPr/>
        </p:nvSpPr>
        <p:spPr>
          <a:xfrm>
            <a:off x="9699010" y="6350208"/>
            <a:ext cx="2492990" cy="369332"/>
          </a:xfrm>
          <a:prstGeom prst="rect">
            <a:avLst/>
          </a:prstGeom>
        </p:spPr>
        <p:txBody>
          <a:bodyPr wrap="none">
            <a:spAutoFit/>
          </a:bodyPr>
          <a:lstStyle/>
          <a:p>
            <a:r>
              <a:rPr lang="zh-CN" altLang="en-US" dirty="0" smtClean="0">
                <a:solidFill>
                  <a:srgbClr val="FF0000"/>
                </a:solidFill>
              </a:rPr>
              <a:t>如何得到最优策略呢？</a:t>
            </a:r>
            <a:endParaRPr lang="zh-CN" altLang="en-US" dirty="0">
              <a:solidFill>
                <a:srgbClr val="FF0000"/>
              </a:solidFill>
            </a:endParaRPr>
          </a:p>
        </p:txBody>
      </p:sp>
    </p:spTree>
    <p:extLst>
      <p:ext uri="{BB962C8B-B14F-4D97-AF65-F5344CB8AC3E}">
        <p14:creationId xmlns:p14="http://schemas.microsoft.com/office/powerpoint/2010/main" val="21696826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0380" y="105209"/>
            <a:ext cx="1540806" cy="369332"/>
          </a:xfrm>
          <a:prstGeom prst="rect">
            <a:avLst/>
          </a:prstGeom>
        </p:spPr>
        <p:txBody>
          <a:bodyPr wrap="none">
            <a:spAutoFit/>
          </a:bodyPr>
          <a:lstStyle/>
          <a:p>
            <a:pPr marL="285750" indent="-285750">
              <a:buFont typeface="Arial" panose="020B0604020202020204" pitchFamily="34" charset="0"/>
              <a:buChar char="•"/>
            </a:pPr>
            <a:r>
              <a:rPr lang="en-US" altLang="zh-CN" dirty="0" smtClean="0"/>
              <a:t>MARL </a:t>
            </a:r>
            <a:r>
              <a:rPr lang="zh-CN" altLang="en-US" dirty="0" smtClean="0"/>
              <a:t>算法</a:t>
            </a:r>
            <a:endParaRPr lang="zh-CN" altLang="en-US" dirty="0"/>
          </a:p>
        </p:txBody>
      </p:sp>
      <p:grpSp>
        <p:nvGrpSpPr>
          <p:cNvPr id="10" name="组合 9"/>
          <p:cNvGrpSpPr/>
          <p:nvPr/>
        </p:nvGrpSpPr>
        <p:grpSpPr>
          <a:xfrm>
            <a:off x="-65591" y="474541"/>
            <a:ext cx="7904627" cy="2120154"/>
            <a:chOff x="2882096" y="505428"/>
            <a:chExt cx="7904627" cy="2120154"/>
          </a:xfrm>
        </p:grpSpPr>
        <p:sp>
          <p:nvSpPr>
            <p:cNvPr id="5" name="文本框 4"/>
            <p:cNvSpPr txBox="1"/>
            <p:nvPr/>
          </p:nvSpPr>
          <p:spPr>
            <a:xfrm>
              <a:off x="4714754" y="505428"/>
              <a:ext cx="4677499" cy="369332"/>
            </a:xfrm>
            <a:prstGeom prst="rect">
              <a:avLst/>
            </a:prstGeom>
            <a:noFill/>
          </p:spPr>
          <p:txBody>
            <a:bodyPr wrap="none" rtlCol="0">
              <a:spAutoFit/>
            </a:bodyPr>
            <a:lstStyle/>
            <a:p>
              <a:r>
                <a:rPr lang="zh-CN" altLang="en-US" dirty="0" smtClean="0"/>
                <a:t>从</a:t>
              </a:r>
              <a:r>
                <a:rPr lang="en-US" altLang="zh-CN" dirty="0" smtClean="0">
                  <a:solidFill>
                    <a:srgbClr val="00B0F0"/>
                  </a:solidFill>
                </a:rPr>
                <a:t>Task</a:t>
              </a:r>
              <a:r>
                <a:rPr lang="zh-CN" altLang="en-US" dirty="0" smtClean="0">
                  <a:solidFill>
                    <a:srgbClr val="00B0F0"/>
                  </a:solidFill>
                </a:rPr>
                <a:t>类型</a:t>
              </a:r>
              <a:r>
                <a:rPr lang="zh-CN" altLang="en-US" dirty="0" smtClean="0"/>
                <a:t>和 </a:t>
              </a:r>
              <a:r>
                <a:rPr lang="en-US" altLang="zh-CN" dirty="0" smtClean="0">
                  <a:solidFill>
                    <a:srgbClr val="00B0F0"/>
                  </a:solidFill>
                </a:rPr>
                <a:t>agent awareness </a:t>
              </a:r>
              <a:r>
                <a:rPr lang="zh-CN" altLang="en-US" dirty="0" smtClean="0"/>
                <a:t>两个维度分析</a:t>
              </a:r>
              <a:endParaRPr lang="zh-CN" altLang="en-US" dirty="0"/>
            </a:p>
          </p:txBody>
        </p:sp>
        <p:pic>
          <p:nvPicPr>
            <p:cNvPr id="6" name="图片 5"/>
            <p:cNvPicPr>
              <a:picLocks noChangeAspect="1"/>
            </p:cNvPicPr>
            <p:nvPr/>
          </p:nvPicPr>
          <p:blipFill>
            <a:blip r:embed="rId2"/>
            <a:stretch>
              <a:fillRect/>
            </a:stretch>
          </p:blipFill>
          <p:spPr>
            <a:xfrm>
              <a:off x="2882096" y="1258568"/>
              <a:ext cx="3319892" cy="1367014"/>
            </a:xfrm>
            <a:prstGeom prst="rect">
              <a:avLst/>
            </a:prstGeom>
          </p:spPr>
        </p:pic>
        <p:sp>
          <p:nvSpPr>
            <p:cNvPr id="7" name="下箭头 6"/>
            <p:cNvSpPr/>
            <p:nvPr/>
          </p:nvSpPr>
          <p:spPr>
            <a:xfrm>
              <a:off x="5370653" y="874761"/>
              <a:ext cx="146613" cy="383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下箭头 7"/>
            <p:cNvSpPr/>
            <p:nvPr/>
          </p:nvSpPr>
          <p:spPr>
            <a:xfrm>
              <a:off x="7521615" y="814959"/>
              <a:ext cx="146613" cy="383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701246" y="1373530"/>
              <a:ext cx="4085477" cy="830997"/>
            </a:xfrm>
            <a:prstGeom prst="rect">
              <a:avLst/>
            </a:prstGeom>
            <a:noFill/>
          </p:spPr>
          <p:txBody>
            <a:bodyPr wrap="none" rtlCol="0">
              <a:spAutoFit/>
            </a:bodyPr>
            <a:lstStyle/>
            <a:p>
              <a:pPr marL="342900" indent="-342900">
                <a:buFont typeface="+mj-lt"/>
                <a:buAutoNum type="arabicPeriod"/>
              </a:pPr>
              <a:r>
                <a:rPr lang="en-US" altLang="zh-CN" sz="1600" dirty="0" smtClean="0"/>
                <a:t>Independent</a:t>
              </a:r>
              <a:r>
                <a:rPr lang="zh-CN" altLang="en-US" sz="1600" dirty="0" smtClean="0"/>
                <a:t>（聚焦</a:t>
              </a:r>
              <a:r>
                <a:rPr lang="zh-CN" altLang="en-US" sz="1600" dirty="0" smtClean="0">
                  <a:solidFill>
                    <a:srgbClr val="00B0F0"/>
                  </a:solidFill>
                  <a:latin typeface="微软雅黑" panose="020B0503020204020204" pitchFamily="34" charset="-122"/>
                  <a:ea typeface="微软雅黑" panose="020B0503020204020204" pitchFamily="34" charset="-122"/>
                </a:rPr>
                <a:t>稳定性</a:t>
              </a:r>
              <a:r>
                <a:rPr lang="zh-CN" altLang="en-US" sz="1600" dirty="0" smtClean="0"/>
                <a:t>的算法）</a:t>
              </a:r>
              <a:endParaRPr lang="en-US" altLang="zh-CN" sz="1600" dirty="0" smtClean="0"/>
            </a:p>
            <a:p>
              <a:pPr marL="342900" indent="-342900">
                <a:buFont typeface="+mj-lt"/>
                <a:buAutoNum type="arabicPeriod"/>
              </a:pPr>
              <a:r>
                <a:rPr lang="en-US" altLang="zh-CN" sz="1600" dirty="0" smtClean="0"/>
                <a:t>Aware</a:t>
              </a:r>
              <a:r>
                <a:rPr lang="zh-CN" altLang="en-US" sz="1600" dirty="0" smtClean="0"/>
                <a:t>（对其他代理的</a:t>
              </a:r>
              <a:r>
                <a:rPr lang="zh-CN" altLang="en-US" sz="1600" dirty="0" smtClean="0">
                  <a:solidFill>
                    <a:srgbClr val="00B0F0"/>
                  </a:solidFill>
                  <a:latin typeface="微软雅黑" panose="020B0503020204020204" pitchFamily="34" charset="-122"/>
                  <a:ea typeface="微软雅黑" panose="020B0503020204020204" pitchFamily="34" charset="-122"/>
                </a:rPr>
                <a:t>适应</a:t>
              </a:r>
              <a:r>
                <a:rPr lang="zh-CN" altLang="en-US" sz="1600" dirty="0" smtClean="0"/>
                <a:t>能力）</a:t>
              </a:r>
              <a:endParaRPr lang="en-US" altLang="zh-CN" sz="1600" dirty="0" smtClean="0"/>
            </a:p>
            <a:p>
              <a:pPr marL="342900" indent="-342900">
                <a:buFont typeface="+mj-lt"/>
                <a:buAutoNum type="arabicPeriod"/>
              </a:pPr>
              <a:r>
                <a:rPr lang="en-US" altLang="zh-CN" sz="1600" dirty="0" smtClean="0"/>
                <a:t>Tracking</a:t>
              </a:r>
              <a:r>
                <a:rPr lang="zh-CN" altLang="en-US" sz="1600" dirty="0" smtClean="0"/>
                <a:t>（只考虑稳定性，不考虑收敛）</a:t>
              </a:r>
              <a:endParaRPr lang="zh-CN" altLang="en-US" sz="1600" dirty="0"/>
            </a:p>
          </p:txBody>
        </p:sp>
      </p:grpSp>
      <p:grpSp>
        <p:nvGrpSpPr>
          <p:cNvPr id="13" name="组合 12"/>
          <p:cNvGrpSpPr/>
          <p:nvPr/>
        </p:nvGrpSpPr>
        <p:grpSpPr>
          <a:xfrm>
            <a:off x="7611400" y="482236"/>
            <a:ext cx="4463970" cy="1995237"/>
            <a:chOff x="7611400" y="482236"/>
            <a:chExt cx="4463970" cy="1995237"/>
          </a:xfrm>
        </p:grpSpPr>
        <p:pic>
          <p:nvPicPr>
            <p:cNvPr id="11" name="图片 10"/>
            <p:cNvPicPr>
              <a:picLocks noChangeAspect="1"/>
            </p:cNvPicPr>
            <p:nvPr/>
          </p:nvPicPr>
          <p:blipFill>
            <a:blip r:embed="rId3"/>
            <a:stretch>
              <a:fillRect/>
            </a:stretch>
          </p:blipFill>
          <p:spPr>
            <a:xfrm>
              <a:off x="7611400" y="843873"/>
              <a:ext cx="4463970" cy="1633600"/>
            </a:xfrm>
            <a:prstGeom prst="rect">
              <a:avLst/>
            </a:prstGeom>
          </p:spPr>
        </p:pic>
        <p:sp>
          <p:nvSpPr>
            <p:cNvPr id="12" name="矩形 11"/>
            <p:cNvSpPr/>
            <p:nvPr/>
          </p:nvSpPr>
          <p:spPr>
            <a:xfrm>
              <a:off x="7644075" y="482236"/>
              <a:ext cx="2262158" cy="369332"/>
            </a:xfrm>
            <a:prstGeom prst="rect">
              <a:avLst/>
            </a:prstGeom>
          </p:spPr>
          <p:txBody>
            <a:bodyPr wrap="none">
              <a:spAutoFit/>
            </a:bodyPr>
            <a:lstStyle/>
            <a:p>
              <a:r>
                <a:rPr lang="zh-CN" altLang="en-US" dirty="0" smtClean="0"/>
                <a:t>对稳定和适应的理解</a:t>
              </a:r>
              <a:endParaRPr lang="zh-CN" altLang="en-US" dirty="0"/>
            </a:p>
          </p:txBody>
        </p:sp>
      </p:grpSp>
      <p:pic>
        <p:nvPicPr>
          <p:cNvPr id="14" name="图片 13"/>
          <p:cNvPicPr>
            <a:picLocks noChangeAspect="1"/>
          </p:cNvPicPr>
          <p:nvPr/>
        </p:nvPicPr>
        <p:blipFill>
          <a:blip r:embed="rId4"/>
          <a:stretch>
            <a:fillRect/>
          </a:stretch>
        </p:blipFill>
        <p:spPr>
          <a:xfrm>
            <a:off x="292153" y="3867032"/>
            <a:ext cx="6730748" cy="2194075"/>
          </a:xfrm>
          <a:prstGeom prst="rect">
            <a:avLst/>
          </a:prstGeom>
        </p:spPr>
      </p:pic>
      <p:sp>
        <p:nvSpPr>
          <p:cNvPr id="15" name="矩形 14"/>
          <p:cNvSpPr/>
          <p:nvPr/>
        </p:nvSpPr>
        <p:spPr>
          <a:xfrm>
            <a:off x="3103529" y="3497700"/>
            <a:ext cx="1107996" cy="369332"/>
          </a:xfrm>
          <a:prstGeom prst="rect">
            <a:avLst/>
          </a:prstGeom>
        </p:spPr>
        <p:txBody>
          <a:bodyPr wrap="none">
            <a:spAutoFit/>
          </a:bodyPr>
          <a:lstStyle/>
          <a:p>
            <a:r>
              <a:rPr lang="zh-CN" altLang="en-US" dirty="0" smtClean="0"/>
              <a:t>算法</a:t>
            </a:r>
            <a:r>
              <a:rPr lang="zh-CN" altLang="en-US" dirty="0"/>
              <a:t>分类</a:t>
            </a:r>
          </a:p>
        </p:txBody>
      </p:sp>
      <p:graphicFrame>
        <p:nvGraphicFramePr>
          <p:cNvPr id="16" name="表格 15"/>
          <p:cNvGraphicFramePr>
            <a:graphicFrameLocks noGrp="1"/>
          </p:cNvGraphicFramePr>
          <p:nvPr>
            <p:extLst>
              <p:ext uri="{D42A27DB-BD31-4B8C-83A1-F6EECF244321}">
                <p14:modId xmlns:p14="http://schemas.microsoft.com/office/powerpoint/2010/main" val="98547208"/>
              </p:ext>
            </p:extLst>
          </p:nvPr>
        </p:nvGraphicFramePr>
        <p:xfrm>
          <a:off x="7040023" y="4572000"/>
          <a:ext cx="5035347" cy="1404116"/>
        </p:xfrm>
        <a:graphic>
          <a:graphicData uri="http://schemas.openxmlformats.org/drawingml/2006/table">
            <a:tbl>
              <a:tblPr firstRow="1" bandRow="1">
                <a:tableStyleId>{5C22544A-7EE6-4342-B048-85BDC9FD1C3A}</a:tableStyleId>
              </a:tblPr>
              <a:tblGrid>
                <a:gridCol w="1891774"/>
                <a:gridCol w="1269357"/>
                <a:gridCol w="1874216"/>
              </a:tblGrid>
              <a:tr h="462894">
                <a:tc>
                  <a:txBody>
                    <a:bodyPr/>
                    <a:lstStyle/>
                    <a:p>
                      <a:pPr marL="0" algn="ctr" defTabSz="914400" rtl="0" eaLnBrk="1" latinLnBrk="0" hangingPunct="1"/>
                      <a:r>
                        <a:rPr lang="en-US" altLang="zh-CN" sz="1400" b="0" kern="1200" dirty="0" smtClean="0">
                          <a:solidFill>
                            <a:schemeClr val="tx1"/>
                          </a:solidFill>
                          <a:latin typeface="+mn-lt"/>
                          <a:ea typeface="+mn-ea"/>
                          <a:cs typeface="+mn-cs"/>
                        </a:rPr>
                        <a:t>Team Q-learning</a:t>
                      </a:r>
                      <a:endParaRPr lang="zh-CN"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a:txBody>
                    <a:bodyPr/>
                    <a:lstStyle/>
                    <a:p>
                      <a:pPr marL="0" algn="ctr" defTabSz="914400" rtl="0" eaLnBrk="1" latinLnBrk="0" hangingPunct="1"/>
                      <a:r>
                        <a:rPr lang="en-US" altLang="zh-CN" sz="1400" b="0" kern="1200" dirty="0" smtClean="0">
                          <a:solidFill>
                            <a:schemeClr val="tx1"/>
                          </a:solidFill>
                          <a:latin typeface="+mn-lt"/>
                          <a:ea typeface="+mn-ea"/>
                          <a:cs typeface="+mn-cs"/>
                        </a:rPr>
                        <a:t>Minimax-Q</a:t>
                      </a:r>
                      <a:endParaRPr lang="zh-CN"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400" b="0" kern="1200" dirty="0" smtClean="0">
                          <a:solidFill>
                            <a:schemeClr val="tx1"/>
                          </a:solidFill>
                          <a:latin typeface="+mn-lt"/>
                          <a:ea typeface="+mn-ea"/>
                          <a:cs typeface="+mn-cs"/>
                        </a:rPr>
                        <a:t>CE-Q</a:t>
                      </a:r>
                      <a:endParaRPr lang="zh-CN"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0611">
                <a:tc>
                  <a:txBody>
                    <a:bodyPr/>
                    <a:lstStyle/>
                    <a:p>
                      <a:pPr marL="0" algn="ctr" defTabSz="914400" rtl="0" eaLnBrk="1" latinLnBrk="0" hangingPunct="1"/>
                      <a:r>
                        <a:rPr lang="en-US" altLang="zh-CN" sz="1400" b="0" kern="1200" dirty="0" smtClean="0">
                          <a:solidFill>
                            <a:schemeClr val="tx1"/>
                          </a:solidFill>
                          <a:latin typeface="+mn-lt"/>
                          <a:ea typeface="+mn-ea"/>
                          <a:cs typeface="+mn-cs"/>
                        </a:rPr>
                        <a:t>Coordination</a:t>
                      </a:r>
                      <a:r>
                        <a:rPr lang="en-US" altLang="zh-CN" sz="1400" b="0" kern="1200" baseline="0" dirty="0" smtClean="0">
                          <a:solidFill>
                            <a:schemeClr val="tx1"/>
                          </a:solidFill>
                          <a:latin typeface="+mn-lt"/>
                          <a:ea typeface="+mn-ea"/>
                          <a:cs typeface="+mn-cs"/>
                        </a:rPr>
                        <a:t> </a:t>
                      </a:r>
                      <a:r>
                        <a:rPr lang="en-US" altLang="zh-CN" sz="1400" b="0" kern="1200" dirty="0" smtClean="0">
                          <a:solidFill>
                            <a:schemeClr val="tx1"/>
                          </a:solidFill>
                          <a:latin typeface="+mn-lt"/>
                          <a:ea typeface="+mn-ea"/>
                          <a:cs typeface="+mn-cs"/>
                        </a:rPr>
                        <a:t>graph</a:t>
                      </a:r>
                      <a:endParaRPr lang="zh-CN"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400" b="0" kern="1200" dirty="0" smtClean="0">
                          <a:solidFill>
                            <a:schemeClr val="tx1"/>
                          </a:solidFill>
                          <a:latin typeface="+mn-lt"/>
                          <a:ea typeface="+mn-ea"/>
                          <a:cs typeface="+mn-cs"/>
                        </a:rPr>
                        <a:t>Hyper-Q</a:t>
                      </a:r>
                      <a:endParaRPr lang="zh-CN"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70611">
                <a:tc>
                  <a:txBody>
                    <a:bodyPr/>
                    <a:lstStyle/>
                    <a:p>
                      <a:pPr marL="0" algn="ctr" defTabSz="914400" rtl="0" eaLnBrk="1" latinLnBrk="0" hangingPunct="1"/>
                      <a:r>
                        <a:rPr lang="en-US" altLang="zh-CN" sz="1400" b="0" kern="1200" dirty="0" smtClean="0">
                          <a:solidFill>
                            <a:schemeClr val="tx1"/>
                          </a:solidFill>
                          <a:latin typeface="+mn-lt"/>
                          <a:ea typeface="+mn-ea"/>
                          <a:cs typeface="+mn-cs"/>
                        </a:rPr>
                        <a:t>FMQ</a:t>
                      </a:r>
                      <a:endParaRPr lang="zh-CN"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1400" b="0" kern="1200" dirty="0" smtClean="0">
                          <a:solidFill>
                            <a:schemeClr val="tx1"/>
                          </a:solidFill>
                          <a:latin typeface="+mn-lt"/>
                          <a:ea typeface="+mn-ea"/>
                          <a:cs typeface="+mn-cs"/>
                        </a:rPr>
                        <a:t>IGA</a:t>
                      </a:r>
                      <a:endParaRPr lang="zh-CN" altLang="en-US" sz="14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1739430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26334" y="45856"/>
            <a:ext cx="3585662" cy="369332"/>
          </a:xfrm>
          <a:prstGeom prst="rect">
            <a:avLst/>
          </a:prstGeom>
          <a:noFill/>
        </p:spPr>
        <p:txBody>
          <a:bodyPr wrap="none" rtlCol="0">
            <a:spAutoFit/>
          </a:bodyPr>
          <a:lstStyle/>
          <a:p>
            <a:r>
              <a:rPr lang="en-US" altLang="zh-CN" dirty="0" smtClean="0"/>
              <a:t>Multi-agent Reinforcement Learning</a:t>
            </a:r>
            <a:endParaRPr lang="zh-CN" altLang="en-US" dirty="0"/>
          </a:p>
        </p:txBody>
      </p:sp>
      <p:sp>
        <p:nvSpPr>
          <p:cNvPr id="5" name="文本框 4"/>
          <p:cNvSpPr txBox="1"/>
          <p:nvPr/>
        </p:nvSpPr>
        <p:spPr>
          <a:xfrm>
            <a:off x="126334" y="415188"/>
            <a:ext cx="2954655" cy="369332"/>
          </a:xfrm>
          <a:prstGeom prst="rect">
            <a:avLst/>
          </a:prstGeom>
          <a:noFill/>
        </p:spPr>
        <p:txBody>
          <a:bodyPr wrap="none" rtlCol="0">
            <a:spAutoFit/>
          </a:bodyPr>
          <a:lstStyle/>
          <a:p>
            <a:r>
              <a:rPr lang="zh-CN" altLang="en-US" dirty="0" smtClean="0"/>
              <a:t>从深度强化学习到多智能体</a:t>
            </a:r>
            <a:endParaRPr lang="zh-CN" altLang="en-US" dirty="0"/>
          </a:p>
        </p:txBody>
      </p:sp>
      <p:sp>
        <p:nvSpPr>
          <p:cNvPr id="6" name="文本框 5"/>
          <p:cNvSpPr txBox="1"/>
          <p:nvPr/>
        </p:nvSpPr>
        <p:spPr>
          <a:xfrm>
            <a:off x="3781567" y="141680"/>
            <a:ext cx="2729145" cy="1569660"/>
          </a:xfrm>
          <a:prstGeom prst="rect">
            <a:avLst/>
          </a:prstGeom>
          <a:noFill/>
        </p:spPr>
        <p:txBody>
          <a:bodyPr wrap="none" rtlCol="0">
            <a:spAutoFit/>
          </a:bodyPr>
          <a:lstStyle/>
          <a:p>
            <a:r>
              <a:rPr lang="zh-CN" altLang="en-US" sz="1200" dirty="0" smtClean="0"/>
              <a:t>好处：</a:t>
            </a:r>
            <a:endParaRPr lang="en-US" altLang="zh-CN" sz="1200" dirty="0" smtClean="0"/>
          </a:p>
          <a:p>
            <a:pPr marL="342900" indent="-342900">
              <a:buFont typeface="+mj-lt"/>
              <a:buAutoNum type="arabicPeriod"/>
            </a:pPr>
            <a:r>
              <a:rPr lang="zh-CN" altLang="en-US" sz="1200" dirty="0" smtClean="0"/>
              <a:t>天生并发，大量样本；</a:t>
            </a:r>
            <a:endParaRPr lang="en-US" altLang="zh-CN" sz="1200" dirty="0"/>
          </a:p>
          <a:p>
            <a:pPr marL="342900" indent="-342900">
              <a:buFont typeface="+mj-lt"/>
              <a:buAutoNum type="arabicPeriod"/>
            </a:pPr>
            <a:r>
              <a:rPr lang="zh-CN" altLang="en-US" sz="1200" dirty="0" smtClean="0"/>
              <a:t>并行计算，提高学习效率；</a:t>
            </a:r>
            <a:endParaRPr lang="en-US" altLang="zh-CN" sz="1200" dirty="0" smtClean="0"/>
          </a:p>
          <a:p>
            <a:pPr marL="342900" indent="-342900">
              <a:buFont typeface="+mj-lt"/>
              <a:buAutoNum type="arabicPeriod"/>
            </a:pPr>
            <a:r>
              <a:rPr lang="zh-CN" altLang="en-US" sz="1200" dirty="0" smtClean="0"/>
              <a:t>神经网络，内部通信；</a:t>
            </a:r>
            <a:endParaRPr lang="en-US" altLang="zh-CN" sz="1200" dirty="0" smtClean="0"/>
          </a:p>
          <a:p>
            <a:r>
              <a:rPr lang="zh-CN" altLang="en-US" sz="1200" dirty="0" smtClean="0"/>
              <a:t>坏处：</a:t>
            </a:r>
            <a:endParaRPr lang="en-US" altLang="zh-CN" sz="1200" dirty="0" smtClean="0"/>
          </a:p>
          <a:p>
            <a:pPr marL="342900" indent="-342900">
              <a:buFont typeface="+mj-lt"/>
              <a:buAutoNum type="arabicPeriod"/>
            </a:pPr>
            <a:r>
              <a:rPr lang="zh-CN" altLang="en-US" sz="1200" dirty="0" smtClean="0"/>
              <a:t>动作空间指数上升；</a:t>
            </a:r>
            <a:endParaRPr lang="en-US" altLang="zh-CN" sz="1200" dirty="0" smtClean="0"/>
          </a:p>
          <a:p>
            <a:pPr marL="342900" indent="-342900">
              <a:buFont typeface="+mj-lt"/>
              <a:buAutoNum type="arabicPeriod"/>
            </a:pPr>
            <a:r>
              <a:rPr lang="zh-CN" altLang="en-US" sz="1200" dirty="0" smtClean="0"/>
              <a:t>难以指定学习目标；</a:t>
            </a:r>
            <a:endParaRPr lang="en-US" altLang="zh-CN" sz="1200" dirty="0" smtClean="0"/>
          </a:p>
          <a:p>
            <a:pPr marL="342900" indent="-342900">
              <a:buFont typeface="+mj-lt"/>
              <a:buAutoNum type="arabicPeriod"/>
            </a:pPr>
            <a:r>
              <a:rPr lang="zh-CN" altLang="en-US" sz="1200" dirty="0" smtClean="0"/>
              <a:t>多</a:t>
            </a:r>
            <a:r>
              <a:rPr lang="en-US" altLang="zh-CN" sz="1200" dirty="0" smtClean="0"/>
              <a:t>agent</a:t>
            </a:r>
            <a:r>
              <a:rPr lang="zh-CN" altLang="en-US" sz="1200" dirty="0" smtClean="0"/>
              <a:t>学习，打破环境平稳性；</a:t>
            </a:r>
            <a:endParaRPr lang="zh-CN" altLang="en-US" sz="1200" dirty="0"/>
          </a:p>
        </p:txBody>
      </p:sp>
      <p:pic>
        <p:nvPicPr>
          <p:cNvPr id="7" name="图片 6"/>
          <p:cNvPicPr>
            <a:picLocks noChangeAspect="1"/>
          </p:cNvPicPr>
          <p:nvPr/>
        </p:nvPicPr>
        <p:blipFill>
          <a:blip r:embed="rId2"/>
          <a:stretch>
            <a:fillRect/>
          </a:stretch>
        </p:blipFill>
        <p:spPr>
          <a:xfrm>
            <a:off x="592780" y="1623191"/>
            <a:ext cx="3290969" cy="2499858"/>
          </a:xfrm>
          <a:prstGeom prst="rect">
            <a:avLst/>
          </a:prstGeom>
        </p:spPr>
      </p:pic>
      <p:pic>
        <p:nvPicPr>
          <p:cNvPr id="8" name="图片 7"/>
          <p:cNvPicPr>
            <a:picLocks noChangeAspect="1"/>
          </p:cNvPicPr>
          <p:nvPr/>
        </p:nvPicPr>
        <p:blipFill>
          <a:blip r:embed="rId3"/>
          <a:stretch>
            <a:fillRect/>
          </a:stretch>
        </p:blipFill>
        <p:spPr>
          <a:xfrm>
            <a:off x="4174914" y="1846285"/>
            <a:ext cx="3288146" cy="2392562"/>
          </a:xfrm>
          <a:prstGeom prst="rect">
            <a:avLst/>
          </a:prstGeom>
        </p:spPr>
      </p:pic>
      <p:pic>
        <p:nvPicPr>
          <p:cNvPr id="9" name="图片 8"/>
          <p:cNvPicPr>
            <a:picLocks noChangeAspect="1"/>
          </p:cNvPicPr>
          <p:nvPr/>
        </p:nvPicPr>
        <p:blipFill>
          <a:blip r:embed="rId4"/>
          <a:stretch>
            <a:fillRect/>
          </a:stretch>
        </p:blipFill>
        <p:spPr>
          <a:xfrm>
            <a:off x="8101754" y="1445327"/>
            <a:ext cx="3577068" cy="2793520"/>
          </a:xfrm>
          <a:prstGeom prst="rect">
            <a:avLst/>
          </a:prstGeom>
        </p:spPr>
      </p:pic>
      <p:sp>
        <p:nvSpPr>
          <p:cNvPr id="10" name="文本框 9"/>
          <p:cNvSpPr txBox="1"/>
          <p:nvPr/>
        </p:nvSpPr>
        <p:spPr>
          <a:xfrm>
            <a:off x="576747" y="1206501"/>
            <a:ext cx="1669047" cy="369332"/>
          </a:xfrm>
          <a:prstGeom prst="rect">
            <a:avLst/>
          </a:prstGeom>
          <a:noFill/>
        </p:spPr>
        <p:txBody>
          <a:bodyPr wrap="none" rtlCol="0">
            <a:spAutoFit/>
          </a:bodyPr>
          <a:lstStyle/>
          <a:p>
            <a:r>
              <a:rPr lang="en-US" altLang="zh-CN" dirty="0" smtClean="0"/>
              <a:t>MARF</a:t>
            </a:r>
            <a:r>
              <a:rPr lang="zh-CN" altLang="en-US" dirty="0" smtClean="0"/>
              <a:t>算法分类</a:t>
            </a:r>
            <a:endParaRPr lang="zh-CN" altLang="en-US" dirty="0"/>
          </a:p>
        </p:txBody>
      </p:sp>
      <p:sp>
        <p:nvSpPr>
          <p:cNvPr id="13" name="文本框 12"/>
          <p:cNvSpPr txBox="1"/>
          <p:nvPr/>
        </p:nvSpPr>
        <p:spPr>
          <a:xfrm>
            <a:off x="126334" y="5607939"/>
            <a:ext cx="12178334" cy="1323439"/>
          </a:xfrm>
          <a:prstGeom prst="rect">
            <a:avLst/>
          </a:prstGeom>
          <a:noFill/>
        </p:spPr>
        <p:txBody>
          <a:bodyPr wrap="none" rtlCol="0">
            <a:spAutoFit/>
          </a:bodyPr>
          <a:lstStyle/>
          <a:p>
            <a:r>
              <a:rPr lang="en-US" altLang="zh-CN" sz="800" dirty="0" smtClean="0"/>
              <a:t>[1]</a:t>
            </a:r>
            <a:r>
              <a:rPr lang="en-US" altLang="zh-CN" sz="800" dirty="0"/>
              <a:t> </a:t>
            </a:r>
            <a:r>
              <a:rPr lang="en-US" altLang="zh-CN" sz="800" dirty="0" err="1"/>
              <a:t>Sukhbaatar</a:t>
            </a:r>
            <a:r>
              <a:rPr lang="en-US" altLang="zh-CN" sz="800" dirty="0"/>
              <a:t> S, Fergus R. Learning </a:t>
            </a:r>
            <a:r>
              <a:rPr lang="en-US" altLang="zh-CN" sz="800" dirty="0" err="1"/>
              <a:t>multiagent</a:t>
            </a:r>
            <a:r>
              <a:rPr lang="en-US" altLang="zh-CN" sz="800" dirty="0"/>
              <a:t> communication with backpropagation[C]//Advances in Neural Information Processing Systems. 2016: 2244-2252</a:t>
            </a:r>
            <a:r>
              <a:rPr lang="en-US" altLang="zh-CN" sz="800" dirty="0" smtClean="0"/>
              <a:t>.</a:t>
            </a:r>
          </a:p>
          <a:p>
            <a:r>
              <a:rPr lang="en-US" altLang="zh-CN" sz="800" dirty="0" smtClean="0"/>
              <a:t>[2]</a:t>
            </a:r>
            <a:r>
              <a:rPr lang="en-US" altLang="zh-CN" sz="800" dirty="0"/>
              <a:t> Peng P, Yuan Q, Wen Y, et al. </a:t>
            </a:r>
            <a:r>
              <a:rPr lang="en-US" altLang="zh-CN" sz="800" dirty="0" err="1"/>
              <a:t>Multiagent</a:t>
            </a:r>
            <a:r>
              <a:rPr lang="en-US" altLang="zh-CN" sz="800" dirty="0"/>
              <a:t> </a:t>
            </a:r>
            <a:r>
              <a:rPr lang="en-US" altLang="zh-CN" sz="800" dirty="0" err="1"/>
              <a:t>bidirectionally</a:t>
            </a:r>
            <a:r>
              <a:rPr lang="en-US" altLang="zh-CN" sz="800" dirty="0"/>
              <a:t>-coordinated nets for learning to play </a:t>
            </a:r>
            <a:r>
              <a:rPr lang="en-US" altLang="zh-CN" sz="800" dirty="0" err="1"/>
              <a:t>starcraft</a:t>
            </a:r>
            <a:r>
              <a:rPr lang="en-US" altLang="zh-CN" sz="800" dirty="0"/>
              <a:t> combat games[J]. </a:t>
            </a:r>
            <a:r>
              <a:rPr lang="en-US" altLang="zh-CN" sz="800" dirty="0" err="1"/>
              <a:t>arXiv</a:t>
            </a:r>
            <a:r>
              <a:rPr lang="en-US" altLang="zh-CN" sz="800" dirty="0"/>
              <a:t> preprint arXiv:1703.10069, 2017, 2</a:t>
            </a:r>
            <a:r>
              <a:rPr lang="en-US" altLang="zh-CN" sz="800" dirty="0" smtClean="0"/>
              <a:t>.</a:t>
            </a:r>
          </a:p>
          <a:p>
            <a:r>
              <a:rPr lang="en-US" altLang="zh-CN" sz="800" dirty="0" smtClean="0"/>
              <a:t>[3]</a:t>
            </a:r>
            <a:r>
              <a:rPr lang="en-US" altLang="zh-CN" sz="800" b="0" i="0" dirty="0" smtClean="0">
                <a:solidFill>
                  <a:srgbClr val="222222"/>
                </a:solidFill>
                <a:effectLst/>
                <a:latin typeface="Arial" panose="020B0604020202020204" pitchFamily="34" charset="0"/>
              </a:rPr>
              <a:t> </a:t>
            </a:r>
            <a:r>
              <a:rPr lang="en-US" altLang="zh-CN" sz="800" b="0" i="0" dirty="0" err="1" smtClean="0">
                <a:solidFill>
                  <a:srgbClr val="222222"/>
                </a:solidFill>
                <a:effectLst/>
                <a:latin typeface="Arial" panose="020B0604020202020204" pitchFamily="34" charset="0"/>
              </a:rPr>
              <a:t>Sunehag</a:t>
            </a:r>
            <a:r>
              <a:rPr lang="en-US" altLang="zh-CN" sz="800" b="0" i="0" dirty="0" smtClean="0">
                <a:solidFill>
                  <a:srgbClr val="222222"/>
                </a:solidFill>
                <a:effectLst/>
                <a:latin typeface="Arial" panose="020B0604020202020204" pitchFamily="34" charset="0"/>
              </a:rPr>
              <a:t> P, Lever G, </a:t>
            </a:r>
            <a:r>
              <a:rPr lang="en-US" altLang="zh-CN" sz="800" b="0" i="0" dirty="0" err="1" smtClean="0">
                <a:solidFill>
                  <a:srgbClr val="222222"/>
                </a:solidFill>
                <a:effectLst/>
                <a:latin typeface="Arial" panose="020B0604020202020204" pitchFamily="34" charset="0"/>
              </a:rPr>
              <a:t>Gruslys</a:t>
            </a:r>
            <a:r>
              <a:rPr lang="en-US" altLang="zh-CN" sz="800" b="0" i="0" dirty="0" smtClean="0">
                <a:solidFill>
                  <a:srgbClr val="222222"/>
                </a:solidFill>
                <a:effectLst/>
                <a:latin typeface="Arial" panose="020B0604020202020204" pitchFamily="34" charset="0"/>
              </a:rPr>
              <a:t> A, et al. Value-decomposition networks for cooperative multi-agent learning[J]. </a:t>
            </a:r>
            <a:r>
              <a:rPr lang="en-US" altLang="zh-CN" sz="800" b="0" i="0" dirty="0" err="1" smtClean="0">
                <a:solidFill>
                  <a:srgbClr val="222222"/>
                </a:solidFill>
                <a:effectLst/>
                <a:latin typeface="Arial" panose="020B0604020202020204" pitchFamily="34" charset="0"/>
              </a:rPr>
              <a:t>arXiv</a:t>
            </a:r>
            <a:r>
              <a:rPr lang="en-US" altLang="zh-CN" sz="800" b="0" i="0" dirty="0" smtClean="0">
                <a:solidFill>
                  <a:srgbClr val="222222"/>
                </a:solidFill>
                <a:effectLst/>
                <a:latin typeface="Arial" panose="020B0604020202020204" pitchFamily="34" charset="0"/>
              </a:rPr>
              <a:t> preprint arXiv:1706.05296, 2017.</a:t>
            </a:r>
          </a:p>
          <a:p>
            <a:r>
              <a:rPr lang="en-US" altLang="zh-CN" sz="800" dirty="0" smtClean="0">
                <a:solidFill>
                  <a:srgbClr val="222222"/>
                </a:solidFill>
                <a:latin typeface="Arial" panose="020B0604020202020204" pitchFamily="34" charset="0"/>
              </a:rPr>
              <a:t>[4]</a:t>
            </a:r>
            <a:r>
              <a:rPr lang="en-US" altLang="zh-CN" sz="800" dirty="0"/>
              <a:t> </a:t>
            </a:r>
            <a:r>
              <a:rPr lang="en-US" altLang="zh-CN" sz="800" dirty="0" err="1"/>
              <a:t>Foerster</a:t>
            </a:r>
            <a:r>
              <a:rPr lang="en-US" altLang="zh-CN" sz="800" dirty="0"/>
              <a:t> J, </a:t>
            </a:r>
            <a:r>
              <a:rPr lang="en-US" altLang="zh-CN" sz="800" dirty="0" err="1"/>
              <a:t>Assael</a:t>
            </a:r>
            <a:r>
              <a:rPr lang="en-US" altLang="zh-CN" sz="800" dirty="0"/>
              <a:t> I A, de Freitas N, et al. Learning to communicate with deep multi-agent reinforcement learning[C]//Advances in Neural Information Processing Systems. 2016: 2137-2145</a:t>
            </a:r>
            <a:r>
              <a:rPr lang="en-US" altLang="zh-CN" sz="800" dirty="0" smtClean="0"/>
              <a:t>.</a:t>
            </a:r>
          </a:p>
          <a:p>
            <a:r>
              <a:rPr lang="en-US" altLang="zh-CN" sz="800" dirty="0" smtClean="0"/>
              <a:t>[5]</a:t>
            </a:r>
            <a:r>
              <a:rPr lang="en-US" altLang="zh-CN" sz="800" dirty="0"/>
              <a:t> Mao H, Gong Z, Ni Y, et al. </a:t>
            </a:r>
            <a:r>
              <a:rPr lang="en-US" altLang="zh-CN" sz="800" dirty="0" err="1"/>
              <a:t>ACCNet</a:t>
            </a:r>
            <a:r>
              <a:rPr lang="en-US" altLang="zh-CN" sz="800" dirty="0"/>
              <a:t>: Actor-Coordinator-Critic Net for" Learning-to-Communicate" with Deep Multi-agent Reinforcement Learning[J]. </a:t>
            </a:r>
            <a:r>
              <a:rPr lang="en-US" altLang="zh-CN" sz="800" dirty="0" err="1"/>
              <a:t>arXiv</a:t>
            </a:r>
            <a:r>
              <a:rPr lang="en-US" altLang="zh-CN" sz="800" dirty="0"/>
              <a:t> preprint arXiv:1706.03235, 2017.</a:t>
            </a:r>
            <a:endParaRPr lang="en-US" altLang="zh-CN" sz="800" dirty="0" smtClean="0"/>
          </a:p>
          <a:p>
            <a:r>
              <a:rPr lang="en-US" altLang="zh-CN" sz="800" dirty="0" smtClean="0"/>
              <a:t>[6]</a:t>
            </a:r>
            <a:r>
              <a:rPr lang="en-US" altLang="zh-CN" sz="800" dirty="0"/>
              <a:t> Yang Y, Luo R, Li M, et al. Mean field multi-agent reinforcement learning[J]. </a:t>
            </a:r>
            <a:r>
              <a:rPr lang="en-US" altLang="zh-CN" sz="800" dirty="0" err="1"/>
              <a:t>arXiv</a:t>
            </a:r>
            <a:r>
              <a:rPr lang="en-US" altLang="zh-CN" sz="800" dirty="0"/>
              <a:t> preprint arXiv:1802.05438, 2018</a:t>
            </a:r>
            <a:r>
              <a:rPr lang="en-US" altLang="zh-CN" sz="800" dirty="0" smtClean="0"/>
              <a:t>.</a:t>
            </a:r>
          </a:p>
          <a:p>
            <a:r>
              <a:rPr lang="en-US" altLang="zh-CN" sz="800" dirty="0" smtClean="0"/>
              <a:t>[7]</a:t>
            </a:r>
            <a:r>
              <a:rPr lang="en-US" altLang="zh-CN" sz="800" dirty="0"/>
              <a:t> </a:t>
            </a:r>
            <a:r>
              <a:rPr lang="en-US" altLang="zh-CN" sz="800" dirty="0" err="1"/>
              <a:t>Tampuu</a:t>
            </a:r>
            <a:r>
              <a:rPr lang="en-US" altLang="zh-CN" sz="800" dirty="0"/>
              <a:t> A, </a:t>
            </a:r>
            <a:r>
              <a:rPr lang="en-US" altLang="zh-CN" sz="800" dirty="0" err="1"/>
              <a:t>Matiisen</a:t>
            </a:r>
            <a:r>
              <a:rPr lang="en-US" altLang="zh-CN" sz="800" dirty="0"/>
              <a:t> T, </a:t>
            </a:r>
            <a:r>
              <a:rPr lang="en-US" altLang="zh-CN" sz="800" dirty="0" err="1"/>
              <a:t>Kodelja</a:t>
            </a:r>
            <a:r>
              <a:rPr lang="en-US" altLang="zh-CN" sz="800" dirty="0"/>
              <a:t> D, et al. </a:t>
            </a:r>
            <a:r>
              <a:rPr lang="en-US" altLang="zh-CN" sz="800" dirty="0" err="1"/>
              <a:t>Multiagent</a:t>
            </a:r>
            <a:r>
              <a:rPr lang="en-US" altLang="zh-CN" sz="800" dirty="0"/>
              <a:t> cooperation and competition with deep reinforcement learning[J]. </a:t>
            </a:r>
            <a:r>
              <a:rPr lang="en-US" altLang="zh-CN" sz="800" dirty="0" err="1"/>
              <a:t>PloS</a:t>
            </a:r>
            <a:r>
              <a:rPr lang="en-US" altLang="zh-CN" sz="800" dirty="0"/>
              <a:t> one, 2017, 12(4): e0172395.</a:t>
            </a:r>
            <a:endParaRPr lang="en-US" altLang="zh-CN" sz="800" dirty="0" smtClean="0"/>
          </a:p>
          <a:p>
            <a:r>
              <a:rPr lang="en-US" altLang="zh-CN" sz="800" dirty="0" smtClean="0"/>
              <a:t>[8]</a:t>
            </a:r>
            <a:r>
              <a:rPr lang="en-US" altLang="zh-CN" sz="800" dirty="0"/>
              <a:t> </a:t>
            </a:r>
            <a:r>
              <a:rPr lang="en-US" altLang="zh-CN" sz="800" dirty="0" err="1"/>
              <a:t>Omidshafiei</a:t>
            </a:r>
            <a:r>
              <a:rPr lang="en-US" altLang="zh-CN" sz="800" dirty="0"/>
              <a:t> S, </a:t>
            </a:r>
            <a:r>
              <a:rPr lang="en-US" altLang="zh-CN" sz="800" dirty="0" err="1"/>
              <a:t>Pazis</a:t>
            </a:r>
            <a:r>
              <a:rPr lang="en-US" altLang="zh-CN" sz="800" dirty="0"/>
              <a:t> J, Amato C, et al. Deep decentralized multi-task multi-agent reinforcement learning under partial observability[C]//Proceedings of the 34th International Conference on Machine Learning-Volume 70. JMLR. org, 2017: 2681-2690.</a:t>
            </a:r>
            <a:endParaRPr lang="en-US" altLang="zh-CN" sz="800" dirty="0" smtClean="0"/>
          </a:p>
          <a:p>
            <a:r>
              <a:rPr lang="en-US" altLang="zh-CN" sz="800" dirty="0" smtClean="0"/>
              <a:t>[9]</a:t>
            </a:r>
            <a:r>
              <a:rPr lang="en-US" altLang="zh-CN" sz="800" dirty="0"/>
              <a:t> Palmer G, </a:t>
            </a:r>
            <a:r>
              <a:rPr lang="en-US" altLang="zh-CN" sz="800" dirty="0" err="1"/>
              <a:t>Tuyls</a:t>
            </a:r>
            <a:r>
              <a:rPr lang="en-US" altLang="zh-CN" sz="800" dirty="0"/>
              <a:t> K, Bloembergen D, et al. Lenient multi-agent deep reinforcement learning[C]//Proceedings of the 17th International Conference on Autonomous Agents and </a:t>
            </a:r>
            <a:r>
              <a:rPr lang="en-US" altLang="zh-CN" sz="800" dirty="0" err="1"/>
              <a:t>MultiAgent</a:t>
            </a:r>
            <a:r>
              <a:rPr lang="en-US" altLang="zh-CN" sz="800" dirty="0"/>
              <a:t> Systems. International Foundation for Autonomous Agents and </a:t>
            </a:r>
            <a:r>
              <a:rPr lang="en-US" altLang="zh-CN" sz="800" dirty="0" err="1"/>
              <a:t>Multiagent</a:t>
            </a:r>
            <a:r>
              <a:rPr lang="en-US" altLang="zh-CN" sz="800" dirty="0"/>
              <a:t> Systems, 2018: 443-451.</a:t>
            </a:r>
            <a:endParaRPr lang="zh-CN" altLang="en-US" sz="800" dirty="0" smtClean="0"/>
          </a:p>
          <a:p>
            <a:endParaRPr lang="zh-CN" altLang="en-US" sz="800" dirty="0"/>
          </a:p>
        </p:txBody>
      </p:sp>
      <p:grpSp>
        <p:nvGrpSpPr>
          <p:cNvPr id="18" name="组合 17"/>
          <p:cNvGrpSpPr/>
          <p:nvPr/>
        </p:nvGrpSpPr>
        <p:grpSpPr>
          <a:xfrm>
            <a:off x="713832" y="4502008"/>
            <a:ext cx="3426258" cy="968265"/>
            <a:chOff x="713833" y="4287598"/>
            <a:chExt cx="3426258" cy="968265"/>
          </a:xfrm>
        </p:grpSpPr>
        <p:sp>
          <p:nvSpPr>
            <p:cNvPr id="11" name="文本框 10"/>
            <p:cNvSpPr txBox="1"/>
            <p:nvPr/>
          </p:nvSpPr>
          <p:spPr>
            <a:xfrm>
              <a:off x="741539" y="4287598"/>
              <a:ext cx="3126177" cy="276999"/>
            </a:xfrm>
            <a:prstGeom prst="rect">
              <a:avLst/>
            </a:prstGeom>
            <a:noFill/>
          </p:spPr>
          <p:txBody>
            <a:bodyPr wrap="none" rtlCol="0">
              <a:spAutoFit/>
            </a:bodyPr>
            <a:lstStyle/>
            <a:p>
              <a:r>
                <a:rPr lang="zh-CN" altLang="en-US" sz="1200" dirty="0"/>
                <a:t>基于隐藏层信息池化共享的集中决策架构</a:t>
              </a:r>
              <a:r>
                <a:rPr lang="en-US" altLang="zh-CN" sz="1200" dirty="0" smtClean="0"/>
                <a:t>[1]</a:t>
              </a:r>
              <a:endParaRPr lang="zh-CN" altLang="en-US" sz="1200" dirty="0"/>
            </a:p>
          </p:txBody>
        </p:sp>
        <p:sp>
          <p:nvSpPr>
            <p:cNvPr id="12" name="文本框 11"/>
            <p:cNvSpPr txBox="1"/>
            <p:nvPr/>
          </p:nvSpPr>
          <p:spPr>
            <a:xfrm>
              <a:off x="713833" y="4540898"/>
              <a:ext cx="3426258" cy="461665"/>
            </a:xfrm>
            <a:prstGeom prst="rect">
              <a:avLst/>
            </a:prstGeom>
            <a:noFill/>
          </p:spPr>
          <p:txBody>
            <a:bodyPr wrap="square" rtlCol="0">
              <a:spAutoFit/>
            </a:bodyPr>
            <a:lstStyle/>
            <a:p>
              <a:r>
                <a:rPr lang="zh-CN" altLang="en-US" sz="1200" dirty="0"/>
                <a:t>基</a:t>
              </a:r>
              <a:r>
                <a:rPr lang="zh-CN" altLang="en-US" sz="1200" dirty="0" smtClean="0"/>
                <a:t>于</a:t>
              </a:r>
              <a:r>
                <a:rPr lang="en-US" altLang="zh-CN" sz="1200" dirty="0"/>
                <a:t>AC </a:t>
              </a:r>
              <a:r>
                <a:rPr lang="zh-CN" altLang="en-US" sz="1200" dirty="0" smtClean="0"/>
                <a:t>（</a:t>
              </a:r>
              <a:r>
                <a:rPr lang="en-US" altLang="zh-CN" sz="1200" dirty="0" smtClean="0"/>
                <a:t>actor-critic</a:t>
              </a:r>
              <a:r>
                <a:rPr lang="zh-CN" altLang="en-US" sz="1200" dirty="0" smtClean="0"/>
                <a:t>）的</a:t>
              </a:r>
              <a:r>
                <a:rPr lang="zh-CN" altLang="en-US" sz="1200" dirty="0"/>
                <a:t>多</a:t>
              </a:r>
              <a:r>
                <a:rPr lang="en-US" altLang="zh-CN" sz="1200" dirty="0"/>
                <a:t>agent </a:t>
              </a:r>
              <a:r>
                <a:rPr lang="zh-CN" altLang="en-US" sz="1200" dirty="0" smtClean="0"/>
                <a:t>双向协作网络</a:t>
              </a:r>
              <a:endParaRPr lang="en-US" altLang="zh-CN" sz="1200" dirty="0" smtClean="0"/>
            </a:p>
            <a:p>
              <a:r>
                <a:rPr lang="zh-CN" altLang="en-US" sz="1200" dirty="0" smtClean="0"/>
                <a:t>（</a:t>
              </a:r>
              <a:r>
                <a:rPr lang="en-US" altLang="zh-CN" sz="1200" dirty="0" err="1"/>
                <a:t>Bidirectionally</a:t>
              </a:r>
              <a:r>
                <a:rPr lang="en-US" altLang="zh-CN" sz="1200" dirty="0"/>
                <a:t>-Coordinated </a:t>
              </a:r>
              <a:r>
                <a:rPr lang="en-US" altLang="zh-CN" sz="1200" dirty="0" smtClean="0"/>
                <a:t>Network, </a:t>
              </a:r>
              <a:r>
                <a:rPr lang="en-US" altLang="zh-CN" sz="1200" dirty="0" err="1" smtClean="0"/>
                <a:t>BiCNet</a:t>
              </a:r>
              <a:r>
                <a:rPr lang="zh-CN" altLang="en-US" sz="1200" dirty="0"/>
                <a:t>）</a:t>
              </a:r>
              <a:r>
                <a:rPr lang="en-US" altLang="zh-CN" sz="1200" dirty="0" smtClean="0"/>
                <a:t>[2]</a:t>
              </a:r>
              <a:endParaRPr lang="zh-CN" altLang="en-US" sz="1200" dirty="0"/>
            </a:p>
          </p:txBody>
        </p:sp>
        <p:sp>
          <p:nvSpPr>
            <p:cNvPr id="15" name="文本框 14"/>
            <p:cNvSpPr txBox="1"/>
            <p:nvPr/>
          </p:nvSpPr>
          <p:spPr>
            <a:xfrm>
              <a:off x="741539" y="4978864"/>
              <a:ext cx="2107188" cy="276999"/>
            </a:xfrm>
            <a:prstGeom prst="rect">
              <a:avLst/>
            </a:prstGeom>
            <a:noFill/>
          </p:spPr>
          <p:txBody>
            <a:bodyPr wrap="square" rtlCol="0">
              <a:spAutoFit/>
            </a:bodyPr>
            <a:lstStyle/>
            <a:p>
              <a:r>
                <a:rPr lang="zh-CN" altLang="en-US" sz="1200" dirty="0" smtClean="0"/>
                <a:t>全局奖赏下的值分解网络</a:t>
              </a:r>
              <a:r>
                <a:rPr lang="en-US" altLang="zh-CN" sz="1200" dirty="0" smtClean="0"/>
                <a:t>[3]</a:t>
              </a:r>
              <a:endParaRPr lang="zh-CN" altLang="en-US" sz="1200" dirty="0"/>
            </a:p>
          </p:txBody>
        </p:sp>
      </p:grpSp>
      <p:sp>
        <p:nvSpPr>
          <p:cNvPr id="16" name="文本框 15"/>
          <p:cNvSpPr txBox="1"/>
          <p:nvPr/>
        </p:nvSpPr>
        <p:spPr>
          <a:xfrm>
            <a:off x="4657100" y="4581243"/>
            <a:ext cx="2495177" cy="646331"/>
          </a:xfrm>
          <a:prstGeom prst="rect">
            <a:avLst/>
          </a:prstGeom>
          <a:noFill/>
        </p:spPr>
        <p:txBody>
          <a:bodyPr wrap="square" rtlCol="0">
            <a:spAutoFit/>
          </a:bodyPr>
          <a:lstStyle/>
          <a:p>
            <a:r>
              <a:rPr lang="zh-CN" altLang="en-US" sz="1200" dirty="0"/>
              <a:t>自</a:t>
            </a:r>
            <a:r>
              <a:rPr lang="zh-CN" altLang="en-US" sz="1200" dirty="0" smtClean="0"/>
              <a:t>适应端到端的通信协议算法</a:t>
            </a:r>
            <a:r>
              <a:rPr lang="en-US" altLang="zh-CN" sz="1200" dirty="0" smtClean="0"/>
              <a:t>[4]</a:t>
            </a:r>
          </a:p>
          <a:p>
            <a:r>
              <a:rPr lang="zh-CN" altLang="en-US" sz="1200" dirty="0" smtClean="0"/>
              <a:t>一般性协作</a:t>
            </a:r>
            <a:r>
              <a:rPr lang="en-US" altLang="zh-CN" sz="1200" dirty="0" smtClean="0"/>
              <a:t>actor-critic</a:t>
            </a:r>
            <a:r>
              <a:rPr lang="zh-CN" altLang="en-US" sz="1200" dirty="0" smtClean="0"/>
              <a:t>网络</a:t>
            </a:r>
            <a:r>
              <a:rPr lang="en-US" altLang="zh-CN" sz="1200" dirty="0" smtClean="0"/>
              <a:t>[5]</a:t>
            </a:r>
          </a:p>
          <a:p>
            <a:r>
              <a:rPr lang="zh-CN" altLang="en-US" sz="1200" dirty="0" smtClean="0"/>
              <a:t>平均强化学习分析</a:t>
            </a:r>
            <a:r>
              <a:rPr lang="en-US" altLang="zh-CN" sz="1200" dirty="0" smtClean="0"/>
              <a:t>[6]</a:t>
            </a:r>
            <a:endParaRPr lang="zh-CN" altLang="en-US" sz="1200" dirty="0"/>
          </a:p>
        </p:txBody>
      </p:sp>
      <p:sp>
        <p:nvSpPr>
          <p:cNvPr id="17" name="矩形 16"/>
          <p:cNvSpPr/>
          <p:nvPr/>
        </p:nvSpPr>
        <p:spPr>
          <a:xfrm>
            <a:off x="7836602" y="4662974"/>
            <a:ext cx="5179006" cy="646331"/>
          </a:xfrm>
          <a:prstGeom prst="rect">
            <a:avLst/>
          </a:prstGeom>
        </p:spPr>
        <p:txBody>
          <a:bodyPr wrap="square">
            <a:spAutoFit/>
          </a:bodyPr>
          <a:lstStyle/>
          <a:p>
            <a:r>
              <a:rPr lang="zh-CN" altLang="en-US" sz="1200" dirty="0" smtClean="0"/>
              <a:t>全局奖赏，</a:t>
            </a:r>
            <a:r>
              <a:rPr lang="en-US" altLang="zh-CN" sz="1200" dirty="0" smtClean="0"/>
              <a:t>2</a:t>
            </a:r>
            <a:r>
              <a:rPr lang="zh-CN" altLang="en-US" sz="1200" dirty="0" smtClean="0"/>
              <a:t>个独立</a:t>
            </a:r>
            <a:r>
              <a:rPr lang="en-US" altLang="zh-CN" sz="1200" dirty="0" smtClean="0"/>
              <a:t>DQN</a:t>
            </a:r>
            <a:r>
              <a:rPr lang="zh-CN" altLang="en-US" sz="1200" dirty="0" smtClean="0"/>
              <a:t>网络</a:t>
            </a:r>
            <a:r>
              <a:rPr lang="en-US" altLang="zh-CN" sz="1200" dirty="0" smtClean="0"/>
              <a:t>[7]</a:t>
            </a:r>
          </a:p>
          <a:p>
            <a:r>
              <a:rPr lang="zh-CN" altLang="en-US" sz="1200" dirty="0" smtClean="0"/>
              <a:t>采用</a:t>
            </a:r>
            <a:r>
              <a:rPr lang="zh-CN" altLang="en-US" sz="1200" dirty="0"/>
              <a:t>分散滞后深度</a:t>
            </a:r>
            <a:r>
              <a:rPr lang="en-US" altLang="zh-CN" sz="1200" dirty="0"/>
              <a:t>RNN </a:t>
            </a:r>
            <a:r>
              <a:rPr lang="zh-CN" altLang="en-US" sz="1200" dirty="0" smtClean="0"/>
              <a:t>的</a:t>
            </a:r>
            <a:r>
              <a:rPr lang="en-US" altLang="zh-CN" sz="1200" dirty="0" smtClean="0"/>
              <a:t>Q </a:t>
            </a:r>
            <a:r>
              <a:rPr lang="zh-CN" altLang="en-US" sz="1200" dirty="0" smtClean="0"/>
              <a:t>网络（</a:t>
            </a:r>
            <a:r>
              <a:rPr lang="en-US" altLang="zh-CN" sz="1200" dirty="0"/>
              <a:t>Dec-HDRQNs</a:t>
            </a:r>
            <a:r>
              <a:rPr lang="zh-CN" altLang="en-US" sz="1200" dirty="0"/>
              <a:t>）</a:t>
            </a:r>
            <a:r>
              <a:rPr lang="zh-CN" altLang="en-US" sz="1200" dirty="0" smtClean="0"/>
              <a:t>架构</a:t>
            </a:r>
            <a:r>
              <a:rPr lang="en-US" altLang="zh-CN" sz="1200" dirty="0" smtClean="0"/>
              <a:t>[8]</a:t>
            </a:r>
          </a:p>
          <a:p>
            <a:r>
              <a:rPr lang="zh-CN" altLang="en-US" sz="1200" dirty="0"/>
              <a:t>随访问次数的</a:t>
            </a:r>
            <a:r>
              <a:rPr lang="zh-CN" altLang="en-US" sz="1200" dirty="0" smtClean="0"/>
              <a:t>增加</a:t>
            </a:r>
            <a:r>
              <a:rPr lang="zh-CN" altLang="en-US" sz="1200" dirty="0"/>
              <a:t>而增大接受负</a:t>
            </a:r>
            <a:r>
              <a:rPr lang="en-US" altLang="zh-CN" sz="1200" dirty="0"/>
              <a:t>TD error </a:t>
            </a:r>
            <a:r>
              <a:rPr lang="zh-CN" altLang="en-US" sz="1200" dirty="0"/>
              <a:t>的</a:t>
            </a:r>
            <a:r>
              <a:rPr lang="zh-CN" altLang="en-US" sz="1200" dirty="0" smtClean="0"/>
              <a:t>概率</a:t>
            </a:r>
            <a:r>
              <a:rPr lang="en-US" altLang="zh-CN" sz="1200" dirty="0" smtClean="0"/>
              <a:t>[9]</a:t>
            </a:r>
          </a:p>
        </p:txBody>
      </p:sp>
      <p:sp>
        <p:nvSpPr>
          <p:cNvPr id="19" name="矩形 18"/>
          <p:cNvSpPr/>
          <p:nvPr/>
        </p:nvSpPr>
        <p:spPr>
          <a:xfrm>
            <a:off x="1348068" y="4157366"/>
            <a:ext cx="1800493" cy="369332"/>
          </a:xfrm>
          <a:prstGeom prst="rect">
            <a:avLst/>
          </a:prstGeom>
        </p:spPr>
        <p:txBody>
          <a:bodyPr wrap="none">
            <a:spAutoFit/>
          </a:bodyPr>
          <a:lstStyle/>
          <a:p>
            <a:r>
              <a:rPr lang="zh-CN" altLang="en-US" dirty="0"/>
              <a:t>全</a:t>
            </a:r>
            <a:r>
              <a:rPr lang="zh-CN" altLang="en-US" dirty="0" smtClean="0"/>
              <a:t>通信集中决策</a:t>
            </a:r>
            <a:endParaRPr lang="zh-CN" altLang="en-US" dirty="0"/>
          </a:p>
        </p:txBody>
      </p:sp>
      <p:sp>
        <p:nvSpPr>
          <p:cNvPr id="20" name="矩形 19"/>
          <p:cNvSpPr/>
          <p:nvPr/>
        </p:nvSpPr>
        <p:spPr>
          <a:xfrm>
            <a:off x="4881802" y="4269682"/>
            <a:ext cx="1800493" cy="369332"/>
          </a:xfrm>
          <a:prstGeom prst="rect">
            <a:avLst/>
          </a:prstGeom>
        </p:spPr>
        <p:txBody>
          <a:bodyPr wrap="none">
            <a:spAutoFit/>
          </a:bodyPr>
          <a:lstStyle/>
          <a:p>
            <a:r>
              <a:rPr lang="zh-CN" altLang="en-US" dirty="0"/>
              <a:t>全</a:t>
            </a:r>
            <a:r>
              <a:rPr lang="zh-CN" altLang="en-US" dirty="0" smtClean="0"/>
              <a:t>通信自主决策</a:t>
            </a:r>
            <a:endParaRPr lang="zh-CN" altLang="en-US" dirty="0"/>
          </a:p>
        </p:txBody>
      </p:sp>
      <p:sp>
        <p:nvSpPr>
          <p:cNvPr id="21" name="矩形 20"/>
          <p:cNvSpPr/>
          <p:nvPr/>
        </p:nvSpPr>
        <p:spPr>
          <a:xfrm>
            <a:off x="8885518" y="4276534"/>
            <a:ext cx="1800493" cy="369332"/>
          </a:xfrm>
          <a:prstGeom prst="rect">
            <a:avLst/>
          </a:prstGeom>
        </p:spPr>
        <p:txBody>
          <a:bodyPr wrap="none">
            <a:spAutoFit/>
          </a:bodyPr>
          <a:lstStyle/>
          <a:p>
            <a:r>
              <a:rPr lang="zh-CN" altLang="en-US" smtClean="0"/>
              <a:t>欠通信自主决策</a:t>
            </a:r>
            <a:endParaRPr lang="zh-CN" altLang="en-US" dirty="0"/>
          </a:p>
        </p:txBody>
      </p:sp>
    </p:spTree>
    <p:extLst>
      <p:ext uri="{BB962C8B-B14F-4D97-AF65-F5344CB8AC3E}">
        <p14:creationId xmlns:p14="http://schemas.microsoft.com/office/powerpoint/2010/main" val="3244391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933</TotalTime>
  <Words>1779</Words>
  <Application>Microsoft Office PowerPoint</Application>
  <PresentationFormat>宽屏</PresentationFormat>
  <Paragraphs>183</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Yandong</dc:creator>
  <cp:lastModifiedBy>Liu Yandong</cp:lastModifiedBy>
  <cp:revision>42</cp:revision>
  <dcterms:created xsi:type="dcterms:W3CDTF">2019-12-23T06:43:10Z</dcterms:created>
  <dcterms:modified xsi:type="dcterms:W3CDTF">2019-12-25T12:01:25Z</dcterms:modified>
</cp:coreProperties>
</file>