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78" r:id="rId5"/>
    <p:sldId id="280" r:id="rId6"/>
    <p:sldId id="282" r:id="rId7"/>
    <p:sldId id="277" r:id="rId8"/>
    <p:sldId id="279"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81" r:id="rId23"/>
    <p:sldId id="272" r:id="rId24"/>
    <p:sldId id="273" r:id="rId25"/>
    <p:sldId id="274" r:id="rId26"/>
    <p:sldId id="275" r:id="rId27"/>
    <p:sldId id="276"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1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4"/>
    <p:restoredTop sz="89358"/>
  </p:normalViewPr>
  <p:slideViewPr>
    <p:cSldViewPr snapToGrid="0" snapToObjects="1" showGuides="1">
      <p:cViewPr varScale="1">
        <p:scale>
          <a:sx n="98" d="100"/>
          <a:sy n="98" d="100"/>
        </p:scale>
        <p:origin x="1296" y="184"/>
      </p:cViewPr>
      <p:guideLst>
        <p:guide orient="horz" pos="2160"/>
        <p:guide pos="41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336C5D-A33F-624E-9B29-3B9F0B597615}" type="datetimeFigureOut">
              <a:rPr kumimoji="1" lang="zh-CN" altLang="en-US" smtClean="0"/>
              <a:t>2022/3/15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5CF254-FAA7-E140-B0CF-111D3B07D8E0}" type="slidenum">
              <a:rPr kumimoji="1" lang="zh-CN" altLang="en-US" smtClean="0"/>
              <a:t>‹#›</a:t>
            </a:fld>
            <a:endParaRPr kumimoji="1" lang="zh-CN" altLang="en-US"/>
          </a:p>
        </p:txBody>
      </p:sp>
    </p:spTree>
    <p:extLst>
      <p:ext uri="{BB962C8B-B14F-4D97-AF65-F5344CB8AC3E}">
        <p14:creationId xmlns:p14="http://schemas.microsoft.com/office/powerpoint/2010/main" val="1429182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今天给大家介绍一篇在</a:t>
            </a:r>
            <a:r>
              <a:rPr kumimoji="1" lang="en-US" altLang="zh-CN" dirty="0"/>
              <a:t>2022</a:t>
            </a:r>
            <a:r>
              <a:rPr kumimoji="1" lang="zh-CN" altLang="en-US" dirty="0"/>
              <a:t>年</a:t>
            </a:r>
            <a:r>
              <a:rPr kumimoji="1" lang="en-US" altLang="zh-CN" dirty="0"/>
              <a:t>2</a:t>
            </a:r>
            <a:r>
              <a:rPr kumimoji="1" lang="zh-CN" altLang="en-US" dirty="0"/>
              <a:t>月</a:t>
            </a:r>
            <a:r>
              <a:rPr kumimoji="1" lang="en-US" altLang="zh-CN" dirty="0"/>
              <a:t>21</a:t>
            </a:r>
            <a:r>
              <a:rPr kumimoji="1" lang="zh-CN" altLang="en-US" dirty="0"/>
              <a:t>日在</a:t>
            </a:r>
            <a:r>
              <a:rPr kumimoji="1" lang="en-US" altLang="zh-CN" dirty="0"/>
              <a:t>nature</a:t>
            </a:r>
            <a:r>
              <a:rPr kumimoji="1" lang="zh-CN" altLang="en-US" dirty="0"/>
              <a:t> </a:t>
            </a:r>
            <a:r>
              <a:rPr kumimoji="1" lang="en-US" altLang="zh-CN" dirty="0"/>
              <a:t>immunology</a:t>
            </a:r>
            <a:r>
              <a:rPr kumimoji="1" lang="zh-CN" altLang="en-US" dirty="0"/>
              <a:t>在线发表的一篇文章，</a:t>
            </a:r>
            <a:r>
              <a:rPr lang="zh-CN" altLang="en-US" sz="1200" b="0" i="0" u="none" strike="noStrike" kern="1200" dirty="0">
                <a:solidFill>
                  <a:schemeClr val="tx1"/>
                </a:solidFill>
                <a:effectLst/>
                <a:latin typeface="+mn-lt"/>
                <a:ea typeface="+mn-ea"/>
                <a:cs typeface="+mn-cs"/>
              </a:rPr>
              <a:t>薛海晖教授和臧充之教授为这篇文章的共同通讯作者。薛海晖课题组的单强博士和臧充之课题组的胡圣恩博士为本文共同第一作者。</a:t>
            </a:r>
            <a:endParaRPr kumimoji="1" lang="zh-CN" altLang="en-US" dirty="0"/>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1</a:t>
            </a:fld>
            <a:endParaRPr kumimoji="1" lang="zh-CN" altLang="en-US"/>
          </a:p>
        </p:txBody>
      </p:sp>
    </p:spTree>
    <p:extLst>
      <p:ext uri="{BB962C8B-B14F-4D97-AF65-F5344CB8AC3E}">
        <p14:creationId xmlns:p14="http://schemas.microsoft.com/office/powerpoint/2010/main" val="301087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由于 </a:t>
            </a:r>
            <a:r>
              <a:rPr kumimoji="1" lang="en" altLang="zh-CN" dirty="0"/>
              <a:t>Tcf7-/- T</a:t>
            </a:r>
            <a:r>
              <a:rPr kumimoji="1" lang="en" altLang="zh-CN" baseline="-25000" dirty="0"/>
              <a:t>CM</a:t>
            </a:r>
            <a:r>
              <a:rPr kumimoji="1" lang="en" altLang="zh-CN" dirty="0"/>
              <a:t> </a:t>
            </a:r>
            <a:r>
              <a:rPr kumimoji="1" lang="zh-CN" altLang="en-US" dirty="0"/>
              <a:t>细胞数量随时间下降 ，于是他们研究 </a:t>
            </a:r>
            <a:r>
              <a:rPr kumimoji="1" lang="en" altLang="zh-CN" dirty="0"/>
              <a:t>Tcf1 </a:t>
            </a:r>
            <a:r>
              <a:rPr kumimoji="1" lang="zh-CN" altLang="en-US" dirty="0"/>
              <a:t>如何调节 </a:t>
            </a:r>
            <a:r>
              <a:rPr kumimoji="1" lang="en" altLang="zh-CN" dirty="0"/>
              <a:t>CD8+ T</a:t>
            </a:r>
            <a:r>
              <a:rPr kumimoji="1" lang="en" altLang="zh-CN" baseline="-25000" dirty="0"/>
              <a:t>CM</a:t>
            </a:r>
            <a:r>
              <a:rPr kumimoji="1" lang="en" altLang="zh-CN" dirty="0"/>
              <a:t> </a:t>
            </a:r>
            <a:r>
              <a:rPr kumimoji="1" lang="zh-CN" altLang="en-US" dirty="0"/>
              <a:t>细胞。 </a:t>
            </a:r>
            <a:r>
              <a:rPr kumimoji="1" lang="en" altLang="zh-CN" dirty="0"/>
              <a:t>CD45.2+CD8+CD62L+ T</a:t>
            </a:r>
            <a:r>
              <a:rPr kumimoji="1" lang="en" altLang="zh-CN" baseline="-25000" dirty="0"/>
              <a:t>CM</a:t>
            </a:r>
            <a:r>
              <a:rPr kumimoji="1" lang="en" altLang="zh-CN" dirty="0"/>
              <a:t> </a:t>
            </a:r>
            <a:r>
              <a:rPr kumimoji="1" lang="zh-CN" altLang="en-US" dirty="0"/>
              <a:t>和 </a:t>
            </a:r>
            <a:r>
              <a:rPr kumimoji="1" lang="en" altLang="zh-CN" dirty="0"/>
              <a:t>CD62L- TEM </a:t>
            </a:r>
            <a:r>
              <a:rPr kumimoji="1" lang="zh-CN" altLang="en-US" dirty="0"/>
              <a:t>细胞在接种后第 </a:t>
            </a:r>
            <a:r>
              <a:rPr kumimoji="1" lang="en-US" altLang="zh-CN" dirty="0"/>
              <a:t>30-35 </a:t>
            </a:r>
            <a:r>
              <a:rPr kumimoji="1" lang="zh-CN" altLang="en-US" dirty="0"/>
              <a:t>天从如上所述设置的主要受体小鼠中分选出来，然后过继转移到 </a:t>
            </a:r>
            <a:r>
              <a:rPr kumimoji="1" lang="en" altLang="zh-CN" dirty="0"/>
              <a:t>CD45.1 </a:t>
            </a:r>
            <a:r>
              <a:rPr kumimoji="1" lang="zh-CN" altLang="en-US" dirty="0"/>
              <a:t>野生型受体中，然后用</a:t>
            </a:r>
            <a:r>
              <a:rPr kumimoji="1" lang="en" altLang="zh-CN" dirty="0"/>
              <a:t>LCMV-Arm</a:t>
            </a:r>
            <a:r>
              <a:rPr kumimoji="1" lang="zh-CN" altLang="en" dirty="0"/>
              <a:t>感染</a:t>
            </a:r>
            <a:r>
              <a:rPr kumimoji="1" lang="zh-CN" altLang="en-US" dirty="0"/>
              <a:t>。在感染后第 </a:t>
            </a:r>
            <a:r>
              <a:rPr kumimoji="1" lang="en-US" altLang="zh-CN" dirty="0"/>
              <a:t>8 </a:t>
            </a:r>
            <a:r>
              <a:rPr kumimoji="1" lang="zh-CN" altLang="en-US" dirty="0"/>
              <a:t>天，</a:t>
            </a:r>
            <a:r>
              <a:rPr kumimoji="1" lang="en" altLang="zh-CN" dirty="0"/>
              <a:t>Tcf7</a:t>
            </a:r>
            <a:r>
              <a:rPr kumimoji="1" lang="el-GR" altLang="zh-CN" dirty="0"/>
              <a:t>Δ</a:t>
            </a:r>
            <a:r>
              <a:rPr kumimoji="1" lang="en" altLang="zh-CN" dirty="0" err="1"/>
              <a:t>Gzmb</a:t>
            </a:r>
            <a:r>
              <a:rPr kumimoji="1" lang="en" altLang="zh-CN" dirty="0"/>
              <a:t> CD8+ T</a:t>
            </a:r>
            <a:r>
              <a:rPr kumimoji="1" lang="en" altLang="zh-CN" baseline="-25000" dirty="0"/>
              <a:t>CM</a:t>
            </a:r>
            <a:r>
              <a:rPr kumimoji="1" lang="en" altLang="zh-CN" dirty="0"/>
              <a:t> </a:t>
            </a:r>
            <a:r>
              <a:rPr kumimoji="1" lang="zh-CN" altLang="en-US" dirty="0"/>
              <a:t>细胞产生的次级效应 </a:t>
            </a:r>
            <a:r>
              <a:rPr kumimoji="1" lang="en" altLang="zh-CN" dirty="0"/>
              <a:t>CD8+ T </a:t>
            </a:r>
            <a:r>
              <a:rPr kumimoji="1" lang="zh-CN" altLang="en-US" dirty="0"/>
              <a:t>细胞明显少于野生型 </a:t>
            </a:r>
            <a:r>
              <a:rPr kumimoji="1" lang="en" altLang="zh-CN" dirty="0"/>
              <a:t>CD8+ TCM </a:t>
            </a:r>
            <a:r>
              <a:rPr kumimoji="1" lang="zh-CN" altLang="en-US" dirty="0"/>
              <a:t>细胞，而与野生型 </a:t>
            </a:r>
            <a:r>
              <a:rPr kumimoji="1" lang="en" altLang="zh-CN" dirty="0"/>
              <a:t>CD8+ </a:t>
            </a:r>
            <a:r>
              <a:rPr kumimoji="1" lang="zh-CN" altLang="en-US" dirty="0"/>
              <a:t>相比，</a:t>
            </a:r>
            <a:r>
              <a:rPr kumimoji="1" lang="en" altLang="zh-CN" dirty="0"/>
              <a:t>Tcf7</a:t>
            </a:r>
            <a:r>
              <a:rPr kumimoji="1" lang="el-GR" altLang="zh-CN" dirty="0"/>
              <a:t>Δ</a:t>
            </a:r>
            <a:r>
              <a:rPr kumimoji="1" lang="en" altLang="zh-CN" dirty="0" err="1"/>
              <a:t>Gzmb</a:t>
            </a:r>
            <a:r>
              <a:rPr kumimoji="1" lang="en" altLang="zh-CN" dirty="0"/>
              <a:t> </a:t>
            </a:r>
            <a:r>
              <a:rPr kumimoji="1" lang="zh-CN" altLang="en-US" dirty="0"/>
              <a:t>和野生型 </a:t>
            </a:r>
            <a:r>
              <a:rPr kumimoji="1" lang="en" altLang="zh-CN" dirty="0"/>
              <a:t>CD8+ TEM </a:t>
            </a:r>
            <a:r>
              <a:rPr kumimoji="1" lang="zh-CN" altLang="en-US" dirty="0"/>
              <a:t>细胞产生的效应 </a:t>
            </a:r>
            <a:r>
              <a:rPr kumimoji="1" lang="en" altLang="zh-CN" dirty="0"/>
              <a:t>CD8+ </a:t>
            </a:r>
            <a:r>
              <a:rPr kumimoji="1" lang="zh-CN" altLang="en-US" dirty="0"/>
              <a:t>细胞数量相似。 </a:t>
            </a:r>
            <a:r>
              <a:rPr kumimoji="1" lang="en" altLang="zh-CN" dirty="0"/>
              <a:t>TCM </a:t>
            </a:r>
            <a:r>
              <a:rPr kumimoji="1" lang="zh-CN" altLang="en-US" dirty="0"/>
              <a:t>细胞（图 </a:t>
            </a:r>
            <a:r>
              <a:rPr kumimoji="1" lang="en-US" altLang="zh-CN" dirty="0"/>
              <a:t>2</a:t>
            </a:r>
            <a:r>
              <a:rPr kumimoji="1" lang="en" altLang="zh-CN" dirty="0"/>
              <a:t>a</a:t>
            </a:r>
            <a:r>
              <a:rPr kumimoji="1" lang="zh-CN" altLang="en" dirty="0"/>
              <a:t>）。</a:t>
            </a:r>
            <a:r>
              <a:rPr kumimoji="1" lang="zh-CN" altLang="en-US" dirty="0"/>
              <a:t>在感染后 </a:t>
            </a:r>
            <a:r>
              <a:rPr kumimoji="1" lang="en-US" altLang="zh-CN" dirty="0"/>
              <a:t>60 </a:t>
            </a:r>
            <a:r>
              <a:rPr kumimoji="1" lang="zh-CN" altLang="en-US" dirty="0"/>
              <a:t>小时，细胞痕量紫 </a:t>
            </a:r>
            <a:r>
              <a:rPr kumimoji="1" lang="en-US" altLang="zh-CN" dirty="0"/>
              <a:t>(</a:t>
            </a:r>
            <a:r>
              <a:rPr kumimoji="1" lang="en" altLang="zh-CN" dirty="0"/>
              <a:t>CTV) </a:t>
            </a:r>
            <a:r>
              <a:rPr kumimoji="1" lang="zh-CN" altLang="en-US" dirty="0"/>
              <a:t>标记的野生型 </a:t>
            </a:r>
            <a:r>
              <a:rPr kumimoji="1" lang="en" altLang="zh-CN" dirty="0"/>
              <a:t>CD8+ TCM </a:t>
            </a:r>
            <a:r>
              <a:rPr kumimoji="1" lang="zh-CN" altLang="en-US" dirty="0"/>
              <a:t>细胞在如上所述的过继转移和 </a:t>
            </a:r>
            <a:r>
              <a:rPr kumimoji="1" lang="en" altLang="zh-CN" dirty="0"/>
              <a:t>LCMV-Arm </a:t>
            </a:r>
            <a:r>
              <a:rPr kumimoji="1" lang="zh-CN" altLang="en-US" dirty="0"/>
              <a:t>感染后主要位于 </a:t>
            </a:r>
            <a:r>
              <a:rPr kumimoji="1" lang="en-US" altLang="zh-CN" dirty="0"/>
              <a:t>5 </a:t>
            </a:r>
            <a:r>
              <a:rPr kumimoji="1" lang="zh-CN" altLang="en-US" dirty="0"/>
              <a:t>和 </a:t>
            </a:r>
            <a:r>
              <a:rPr kumimoji="1" lang="en-US" altLang="zh-CN" dirty="0"/>
              <a:t>6 </a:t>
            </a:r>
            <a:r>
              <a:rPr kumimoji="1" lang="zh-CN" altLang="en-US" dirty="0"/>
              <a:t>区，而 </a:t>
            </a:r>
            <a:r>
              <a:rPr kumimoji="1" lang="en" altLang="zh-CN" dirty="0"/>
              <a:t>Tcf7</a:t>
            </a:r>
            <a:r>
              <a:rPr kumimoji="1" lang="el-GR" altLang="zh-CN" dirty="0"/>
              <a:t>Δ</a:t>
            </a:r>
            <a:r>
              <a:rPr kumimoji="1" lang="en" altLang="zh-CN" dirty="0" err="1"/>
              <a:t>Gzmb</a:t>
            </a:r>
            <a:r>
              <a:rPr kumimoji="1" lang="en" altLang="zh-CN" dirty="0"/>
              <a:t> CD8+ TCM </a:t>
            </a:r>
            <a:r>
              <a:rPr kumimoji="1" lang="zh-CN" altLang="en-US" dirty="0"/>
              <a:t>细胞主要位于 </a:t>
            </a:r>
            <a:r>
              <a:rPr kumimoji="1" lang="en-US" altLang="zh-CN" dirty="0"/>
              <a:t>4 </a:t>
            </a:r>
            <a:r>
              <a:rPr kumimoji="1" lang="zh-CN" altLang="en-US" dirty="0"/>
              <a:t>区和</a:t>
            </a:r>
            <a:r>
              <a:rPr kumimoji="1" lang="en-US" altLang="zh-CN" dirty="0"/>
              <a:t>5</a:t>
            </a:r>
            <a:r>
              <a:rPr kumimoji="1" lang="zh-CN" altLang="en-US" dirty="0"/>
              <a:t>（图</a:t>
            </a:r>
            <a:r>
              <a:rPr kumimoji="1" lang="en-US" altLang="zh-CN" dirty="0"/>
              <a:t>2</a:t>
            </a:r>
            <a:r>
              <a:rPr kumimoji="1" lang="en" altLang="zh-CN" dirty="0"/>
              <a:t>b</a:t>
            </a:r>
            <a:r>
              <a:rPr kumimoji="1" lang="zh-CN" altLang="en" dirty="0"/>
              <a:t>，</a:t>
            </a:r>
            <a:r>
              <a:rPr kumimoji="1" lang="en" altLang="zh-CN" dirty="0"/>
              <a:t>c</a:t>
            </a:r>
            <a:r>
              <a:rPr kumimoji="1" lang="zh-CN" altLang="en" dirty="0"/>
              <a:t>）。</a:t>
            </a:r>
            <a:r>
              <a:rPr kumimoji="1" lang="zh-CN" altLang="en-US" dirty="0"/>
              <a:t>过继转移到 </a:t>
            </a:r>
            <a:r>
              <a:rPr kumimoji="1" lang="en" altLang="zh-CN" dirty="0" err="1"/>
              <a:t>Tcra</a:t>
            </a:r>
            <a:r>
              <a:rPr kumimoji="1" lang="en" altLang="zh-CN" dirty="0"/>
              <a:t>-/-</a:t>
            </a:r>
            <a:r>
              <a:rPr kumimoji="1" lang="zh-CN" altLang="en-US" dirty="0"/>
              <a:t>小鼠（缺乏 </a:t>
            </a:r>
            <a:r>
              <a:rPr kumimoji="1" lang="en" altLang="zh-CN" dirty="0"/>
              <a:t>T </a:t>
            </a:r>
            <a:r>
              <a:rPr kumimoji="1" lang="zh-CN" altLang="en-US" dirty="0"/>
              <a:t>细胞）随后感染表达 </a:t>
            </a:r>
            <a:r>
              <a:rPr kumimoji="1" lang="en" altLang="zh-CN" dirty="0"/>
              <a:t>GP33 </a:t>
            </a:r>
            <a:r>
              <a:rPr kumimoji="1" lang="zh-CN" altLang="en-US" dirty="0"/>
              <a:t>表位 </a:t>
            </a:r>
            <a:r>
              <a:rPr kumimoji="1" lang="en-US" altLang="zh-CN" dirty="0"/>
              <a:t>(</a:t>
            </a:r>
            <a:r>
              <a:rPr kumimoji="1" lang="en" altLang="zh-CN" dirty="0"/>
              <a:t>LM-GP33) </a:t>
            </a:r>
            <a:r>
              <a:rPr kumimoji="1" lang="zh-CN" altLang="en-US" dirty="0"/>
              <a:t>的单核细胞增生李斯特菌，在感染后第 </a:t>
            </a:r>
            <a:r>
              <a:rPr kumimoji="1" lang="en-US" altLang="zh-CN" dirty="0"/>
              <a:t>5 </a:t>
            </a:r>
            <a:r>
              <a:rPr kumimoji="1" lang="zh-CN" altLang="en-US" dirty="0"/>
              <a:t>天，肝脏 </a:t>
            </a:r>
            <a:r>
              <a:rPr kumimoji="1" lang="en" altLang="zh-CN" dirty="0"/>
              <a:t>LM-GP33 </a:t>
            </a:r>
            <a:r>
              <a:rPr kumimoji="1" lang="zh-CN" altLang="en-US" dirty="0"/>
              <a:t>的清除效率较低。在 </a:t>
            </a:r>
            <a:r>
              <a:rPr kumimoji="1" lang="en" altLang="zh-CN" dirty="0"/>
              <a:t>Tcf7</a:t>
            </a:r>
            <a:r>
              <a:rPr kumimoji="1" lang="el-GR" altLang="zh-CN" dirty="0"/>
              <a:t>Δ</a:t>
            </a:r>
            <a:r>
              <a:rPr kumimoji="1" lang="en" altLang="zh-CN" dirty="0" err="1"/>
              <a:t>Gzmb</a:t>
            </a:r>
            <a:r>
              <a:rPr kumimoji="1" lang="en" altLang="zh-CN" dirty="0"/>
              <a:t> CD8+ TCM </a:t>
            </a:r>
            <a:r>
              <a:rPr kumimoji="1" lang="zh-CN" altLang="en-US" dirty="0"/>
              <a:t>细胞的受体中，与野生型 </a:t>
            </a:r>
            <a:r>
              <a:rPr kumimoji="1" lang="en" altLang="zh-CN" dirty="0"/>
              <a:t>CD8+ TCM </a:t>
            </a:r>
            <a:r>
              <a:rPr kumimoji="1" lang="zh-CN" altLang="en-US" dirty="0"/>
              <a:t>细胞相比（图 </a:t>
            </a:r>
            <a:r>
              <a:rPr kumimoji="1" lang="en-US" altLang="zh-CN" dirty="0"/>
              <a:t>2</a:t>
            </a:r>
            <a:r>
              <a:rPr kumimoji="1" lang="en" altLang="zh-CN" dirty="0"/>
              <a:t>d</a:t>
            </a:r>
            <a:r>
              <a:rPr kumimoji="1" lang="zh-CN" altLang="en" dirty="0"/>
              <a:t>）。</a:t>
            </a:r>
            <a:r>
              <a:rPr kumimoji="1" lang="zh-CN" altLang="en-US" dirty="0"/>
              <a:t>因此，</a:t>
            </a:r>
            <a:r>
              <a:rPr kumimoji="1" lang="en" altLang="zh-CN" dirty="0"/>
              <a:t>Tcf1 </a:t>
            </a:r>
            <a:r>
              <a:rPr kumimoji="1" lang="zh-CN" altLang="en-US" dirty="0"/>
              <a:t>严格调节 </a:t>
            </a:r>
            <a:r>
              <a:rPr kumimoji="1" lang="en" altLang="zh-CN" dirty="0"/>
              <a:t>CD8+ T</a:t>
            </a:r>
            <a:r>
              <a:rPr kumimoji="1" lang="en" altLang="zh-CN" baseline="-25000" dirty="0"/>
              <a:t>CM</a:t>
            </a:r>
            <a:r>
              <a:rPr kumimoji="1" lang="en" altLang="zh-CN" dirty="0"/>
              <a:t> </a:t>
            </a:r>
            <a:r>
              <a:rPr kumimoji="1" lang="zh-CN" altLang="en-US" dirty="0"/>
              <a:t>细胞向次级效应 </a:t>
            </a:r>
            <a:r>
              <a:rPr kumimoji="1" lang="en" altLang="zh-CN" dirty="0"/>
              <a:t>CD8+ T </a:t>
            </a:r>
            <a:r>
              <a:rPr kumimoji="1" lang="zh-CN" altLang="en-US" dirty="0"/>
              <a:t>细胞的分化。</a:t>
            </a:r>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11</a:t>
            </a:fld>
            <a:endParaRPr kumimoji="1" lang="zh-CN" altLang="en-US"/>
          </a:p>
        </p:txBody>
      </p:sp>
    </p:spTree>
    <p:extLst>
      <p:ext uri="{BB962C8B-B14F-4D97-AF65-F5344CB8AC3E}">
        <p14:creationId xmlns:p14="http://schemas.microsoft.com/office/powerpoint/2010/main" val="914132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CD8+ T</a:t>
            </a:r>
            <a:r>
              <a:rPr kumimoji="1" lang="en" altLang="zh-CN" baseline="-25000" dirty="0"/>
              <a:t>CM</a:t>
            </a:r>
            <a:r>
              <a:rPr kumimoji="1" lang="en" altLang="zh-CN" dirty="0"/>
              <a:t> </a:t>
            </a:r>
            <a:r>
              <a:rPr kumimoji="1" lang="zh-CN" altLang="en-US" dirty="0"/>
              <a:t>细胞在再刺激后迅速调动细胞毒性机制，事实上，野生型 </a:t>
            </a:r>
            <a:r>
              <a:rPr kumimoji="1" lang="en" altLang="zh-CN" dirty="0"/>
              <a:t>CD8+ T</a:t>
            </a:r>
            <a:r>
              <a:rPr kumimoji="1" lang="en" altLang="zh-CN" baseline="-25000" dirty="0"/>
              <a:t>CM</a:t>
            </a:r>
            <a:r>
              <a:rPr kumimoji="1" lang="en" altLang="zh-CN" dirty="0"/>
              <a:t> </a:t>
            </a:r>
            <a:r>
              <a:rPr kumimoji="1" lang="zh-CN" altLang="en-US" dirty="0"/>
              <a:t>细胞，在用 </a:t>
            </a:r>
            <a:r>
              <a:rPr kumimoji="1" lang="en" altLang="zh-CN" dirty="0"/>
              <a:t>GP33 </a:t>
            </a:r>
            <a:r>
              <a:rPr kumimoji="1" lang="zh-CN" altLang="en-US" dirty="0"/>
              <a:t>肽离体刺激 </a:t>
            </a:r>
            <a:r>
              <a:rPr kumimoji="1" lang="en-US" altLang="zh-CN" dirty="0"/>
              <a:t>24 </a:t>
            </a:r>
            <a:r>
              <a:rPr kumimoji="1" lang="zh-CN" altLang="en-US" dirty="0"/>
              <a:t>小时后产生 </a:t>
            </a:r>
            <a:r>
              <a:rPr kumimoji="1" lang="en" altLang="zh-CN" dirty="0"/>
              <a:t>IFN-</a:t>
            </a:r>
            <a:r>
              <a:rPr kumimoji="1" lang="el-GR" altLang="zh-CN" dirty="0"/>
              <a:t>γ</a:t>
            </a:r>
            <a:r>
              <a:rPr kumimoji="1" lang="zh-CN" altLang="el-GR" dirty="0"/>
              <a:t>（</a:t>
            </a:r>
            <a:r>
              <a:rPr kumimoji="1" lang="zh-CN" altLang="en-US" dirty="0"/>
              <a:t>图 </a:t>
            </a:r>
            <a:r>
              <a:rPr kumimoji="1" lang="en-US" altLang="zh-CN" dirty="0"/>
              <a:t>3</a:t>
            </a:r>
            <a:r>
              <a:rPr kumimoji="1" lang="en" altLang="zh-CN" dirty="0"/>
              <a:t>a</a:t>
            </a:r>
            <a:r>
              <a:rPr kumimoji="1" lang="zh-CN" altLang="en" dirty="0"/>
              <a:t>）。 </a:t>
            </a:r>
            <a:r>
              <a:rPr kumimoji="1" lang="zh-CN" altLang="en-US" dirty="0"/>
              <a:t>为了捕捉 </a:t>
            </a:r>
            <a:r>
              <a:rPr kumimoji="1" lang="en" altLang="zh-CN" dirty="0"/>
              <a:t>Tcf1 </a:t>
            </a:r>
            <a:r>
              <a:rPr kumimoji="1" lang="zh-CN" altLang="en-US" dirty="0"/>
              <a:t>缺乏对刺激的 </a:t>
            </a:r>
            <a:r>
              <a:rPr kumimoji="1" lang="en" altLang="zh-CN" dirty="0"/>
              <a:t>CD8+ T</a:t>
            </a:r>
            <a:r>
              <a:rPr kumimoji="1" lang="en" altLang="zh-CN" baseline="-25000" dirty="0"/>
              <a:t>CM</a:t>
            </a:r>
            <a:r>
              <a:rPr kumimoji="1" lang="en" altLang="zh-CN" dirty="0"/>
              <a:t> </a:t>
            </a:r>
            <a:r>
              <a:rPr kumimoji="1" lang="zh-CN" altLang="en-US" dirty="0"/>
              <a:t>细胞的最早分子影响，他们在用 </a:t>
            </a:r>
            <a:r>
              <a:rPr kumimoji="1" lang="en" altLang="zh-CN" dirty="0"/>
              <a:t>GP33 </a:t>
            </a:r>
            <a:r>
              <a:rPr kumimoji="1" lang="zh-CN" altLang="en-US" dirty="0"/>
              <a:t>刺激 </a:t>
            </a:r>
            <a:r>
              <a:rPr kumimoji="1" lang="en-US" altLang="zh-CN" dirty="0"/>
              <a:t>24 </a:t>
            </a:r>
            <a:r>
              <a:rPr kumimoji="1" lang="zh-CN" altLang="en-US" dirty="0"/>
              <a:t>小时之前和之后对分选的野生型和 </a:t>
            </a:r>
            <a:r>
              <a:rPr kumimoji="1" lang="en" altLang="zh-CN" dirty="0"/>
              <a:t>Tcf7</a:t>
            </a:r>
            <a:r>
              <a:rPr kumimoji="1" lang="el-GR" altLang="zh-CN" dirty="0"/>
              <a:t>Δ</a:t>
            </a:r>
            <a:r>
              <a:rPr kumimoji="1" lang="en" altLang="zh-CN" dirty="0" err="1"/>
              <a:t>Gzmb</a:t>
            </a:r>
            <a:r>
              <a:rPr kumimoji="1" lang="en" altLang="zh-CN" dirty="0"/>
              <a:t> CD8+ T</a:t>
            </a:r>
            <a:r>
              <a:rPr kumimoji="1" lang="en" altLang="zh-CN" baseline="-25000" dirty="0"/>
              <a:t>CM</a:t>
            </a:r>
            <a:r>
              <a:rPr kumimoji="1" lang="en" altLang="zh-CN" dirty="0"/>
              <a:t> </a:t>
            </a:r>
            <a:r>
              <a:rPr kumimoji="1" lang="zh-CN" altLang="en-US" dirty="0"/>
              <a:t>细胞进行了 </a:t>
            </a:r>
            <a:r>
              <a:rPr kumimoji="1" lang="en" altLang="zh-CN" dirty="0"/>
              <a:t>RNA </a:t>
            </a:r>
            <a:r>
              <a:rPr kumimoji="1" lang="zh-CN" altLang="en-US" dirty="0"/>
              <a:t>测序 </a:t>
            </a:r>
            <a:r>
              <a:rPr kumimoji="1" lang="en-US" altLang="zh-CN" dirty="0"/>
              <a:t>(</a:t>
            </a:r>
            <a:r>
              <a:rPr kumimoji="1" lang="en" altLang="zh-CN" dirty="0"/>
              <a:t>RNA-seq)</a:t>
            </a:r>
            <a:r>
              <a:rPr kumimoji="1" lang="zh-CN" altLang="en" dirty="0"/>
              <a:t>。 </a:t>
            </a:r>
            <a:r>
              <a:rPr kumimoji="1" lang="en" altLang="zh-CN" dirty="0"/>
              <a:t>GP33 </a:t>
            </a:r>
            <a:r>
              <a:rPr kumimoji="1" lang="zh-CN" altLang="en-US" dirty="0"/>
              <a:t>刺激在野生型 </a:t>
            </a:r>
            <a:r>
              <a:rPr kumimoji="1" lang="en" altLang="zh-CN" dirty="0"/>
              <a:t>CD8+ TCM </a:t>
            </a:r>
            <a:r>
              <a:rPr kumimoji="1" lang="zh-CN" altLang="en-US" dirty="0"/>
              <a:t>细胞中诱导了 </a:t>
            </a:r>
            <a:r>
              <a:rPr kumimoji="1" lang="en-US" altLang="zh-CN" dirty="0"/>
              <a:t>3,144 </a:t>
            </a:r>
            <a:r>
              <a:rPr kumimoji="1" lang="zh-CN" altLang="en-US" dirty="0"/>
              <a:t>个基因并抑制了 </a:t>
            </a:r>
            <a:r>
              <a:rPr kumimoji="1" lang="en-US" altLang="zh-CN" dirty="0"/>
              <a:t>2,998 </a:t>
            </a:r>
            <a:r>
              <a:rPr kumimoji="1" lang="zh-CN" altLang="en-US" dirty="0"/>
              <a:t>个基因（图 </a:t>
            </a:r>
            <a:r>
              <a:rPr kumimoji="1" lang="en-US" altLang="zh-CN" dirty="0"/>
              <a:t>3</a:t>
            </a:r>
            <a:r>
              <a:rPr kumimoji="1" lang="en" altLang="zh-CN" dirty="0"/>
              <a:t>b</a:t>
            </a:r>
            <a:r>
              <a:rPr kumimoji="1" lang="zh-CN" altLang="en" dirty="0"/>
              <a:t>）。</a:t>
            </a:r>
            <a:endParaRPr kumimoji="1" lang="zh-CN" altLang="en-US" dirty="0"/>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12</a:t>
            </a:fld>
            <a:endParaRPr kumimoji="1" lang="zh-CN" altLang="en-US"/>
          </a:p>
        </p:txBody>
      </p:sp>
    </p:spTree>
    <p:extLst>
      <p:ext uri="{BB962C8B-B14F-4D97-AF65-F5344CB8AC3E}">
        <p14:creationId xmlns:p14="http://schemas.microsoft.com/office/powerpoint/2010/main" val="3927463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 </a:t>
            </a:r>
            <a:r>
              <a:rPr kumimoji="1" lang="en" altLang="zh-CN" dirty="0"/>
              <a:t>GP33 </a:t>
            </a:r>
            <a:r>
              <a:rPr kumimoji="1" lang="zh-CN" altLang="en-US" dirty="0"/>
              <a:t>刺激之前，野生型和 </a:t>
            </a:r>
            <a:r>
              <a:rPr kumimoji="1" lang="en" altLang="zh-CN" dirty="0"/>
              <a:t>Tcf7</a:t>
            </a:r>
            <a:r>
              <a:rPr kumimoji="1" lang="el-GR" altLang="zh-CN" dirty="0"/>
              <a:t>Δ</a:t>
            </a:r>
            <a:r>
              <a:rPr kumimoji="1" lang="en" altLang="zh-CN" dirty="0" err="1"/>
              <a:t>Gzmb</a:t>
            </a:r>
            <a:r>
              <a:rPr kumimoji="1" lang="en" altLang="zh-CN" dirty="0"/>
              <a:t> CD8+ T</a:t>
            </a:r>
            <a:r>
              <a:rPr kumimoji="1" lang="en" altLang="zh-CN" baseline="-25000" dirty="0"/>
              <a:t>CM</a:t>
            </a:r>
            <a:r>
              <a:rPr kumimoji="1" lang="en" altLang="zh-CN" dirty="0"/>
              <a:t> </a:t>
            </a:r>
            <a:r>
              <a:rPr kumimoji="1" lang="zh-CN" altLang="en-US" dirty="0"/>
              <a:t>转录组的比较（图 </a:t>
            </a:r>
            <a:r>
              <a:rPr kumimoji="1" lang="en-US" altLang="zh-CN" dirty="0"/>
              <a:t>3</a:t>
            </a:r>
            <a:r>
              <a:rPr kumimoji="1" lang="en" altLang="zh-CN" dirty="0"/>
              <a:t>c</a:t>
            </a:r>
            <a:r>
              <a:rPr kumimoji="1" lang="zh-CN" altLang="en" dirty="0"/>
              <a:t>）</a:t>
            </a:r>
            <a:r>
              <a:rPr kumimoji="1" lang="zh-CN" altLang="en-US" dirty="0"/>
              <a:t>和之后（图 </a:t>
            </a:r>
            <a:r>
              <a:rPr kumimoji="1" lang="en-US" altLang="zh-CN" dirty="0"/>
              <a:t>3</a:t>
            </a:r>
            <a:r>
              <a:rPr kumimoji="1" lang="en" altLang="zh-CN" dirty="0"/>
              <a:t>d</a:t>
            </a:r>
            <a:r>
              <a:rPr kumimoji="1" lang="zh-CN" altLang="en" dirty="0"/>
              <a:t>）</a:t>
            </a:r>
            <a:r>
              <a:rPr kumimoji="1" lang="zh-CN" altLang="en-US" dirty="0"/>
              <a:t>确定了 </a:t>
            </a:r>
            <a:r>
              <a:rPr kumimoji="1" lang="en-US" altLang="zh-CN" dirty="0"/>
              <a:t>458 </a:t>
            </a:r>
            <a:r>
              <a:rPr kumimoji="1" lang="zh-CN" altLang="en-US" dirty="0"/>
              <a:t>个差异表达基因（</a:t>
            </a:r>
            <a:r>
              <a:rPr kumimoji="1" lang="en" altLang="zh-CN" dirty="0"/>
              <a:t>DEG</a:t>
            </a:r>
            <a:r>
              <a:rPr kumimoji="1" lang="zh-CN" altLang="en" dirty="0"/>
              <a:t>）</a:t>
            </a:r>
            <a:r>
              <a:rPr kumimoji="1" lang="zh-CN" altLang="en-US" dirty="0"/>
              <a:t>和 </a:t>
            </a:r>
            <a:r>
              <a:rPr kumimoji="1" lang="en-US" altLang="zh-CN" dirty="0"/>
              <a:t>795 </a:t>
            </a:r>
            <a:r>
              <a:rPr kumimoji="1" lang="zh-CN" altLang="en-US" dirty="0"/>
              <a:t>个差异表达基因（</a:t>
            </a:r>
            <a:r>
              <a:rPr kumimoji="1" lang="en" altLang="zh-CN" dirty="0"/>
              <a:t>DEG</a:t>
            </a:r>
            <a:r>
              <a:rPr kumimoji="1" lang="zh-CN" altLang="en" dirty="0"/>
              <a:t>），</a:t>
            </a:r>
            <a:r>
              <a:rPr kumimoji="1" lang="zh-CN" altLang="en-US" dirty="0"/>
              <a:t>它们根据它们的差异表达模式共同形成了四个主要簇（图 </a:t>
            </a:r>
            <a:r>
              <a:rPr kumimoji="1" lang="en-US" altLang="zh-CN" dirty="0"/>
              <a:t>. 3</a:t>
            </a:r>
            <a:r>
              <a:rPr kumimoji="1" lang="en" altLang="zh-CN" dirty="0"/>
              <a:t>e)</a:t>
            </a:r>
            <a:r>
              <a:rPr kumimoji="1" lang="zh-CN" altLang="en" dirty="0"/>
              <a:t>。 </a:t>
            </a:r>
            <a:r>
              <a:rPr kumimoji="1" lang="en-US" altLang="zh-CN" dirty="0"/>
              <a:t>C3 </a:t>
            </a:r>
            <a:r>
              <a:rPr kumimoji="1" lang="zh-CN" altLang="en-US" dirty="0"/>
              <a:t>和</a:t>
            </a:r>
            <a:r>
              <a:rPr kumimoji="1" lang="en-US" altLang="zh-CN" dirty="0"/>
              <a:t>C4</a:t>
            </a:r>
            <a:r>
              <a:rPr kumimoji="1" lang="en" altLang="zh-CN" dirty="0"/>
              <a:t>a </a:t>
            </a:r>
            <a:r>
              <a:rPr kumimoji="1" lang="zh-CN" altLang="en-US" dirty="0"/>
              <a:t>中的基因在 </a:t>
            </a:r>
            <a:r>
              <a:rPr kumimoji="1" lang="en" altLang="zh-CN" dirty="0"/>
              <a:t>GP33 </a:t>
            </a:r>
            <a:r>
              <a:rPr kumimoji="1" lang="zh-CN" altLang="en-US" dirty="0"/>
              <a:t>刺激的野生型 </a:t>
            </a:r>
            <a:r>
              <a:rPr kumimoji="1" lang="en" altLang="zh-CN" dirty="0"/>
              <a:t>CD8+ TCM </a:t>
            </a:r>
            <a:r>
              <a:rPr kumimoji="1" lang="zh-CN" altLang="en-US" dirty="0"/>
              <a:t>细胞中被诱导，但在 </a:t>
            </a:r>
            <a:r>
              <a:rPr kumimoji="1" lang="en" altLang="zh-CN" dirty="0"/>
              <a:t>GP33 </a:t>
            </a:r>
            <a:r>
              <a:rPr kumimoji="1" lang="zh-CN" altLang="en-US" dirty="0"/>
              <a:t>刺激的 </a:t>
            </a:r>
            <a:r>
              <a:rPr kumimoji="1" lang="en" altLang="zh-CN" dirty="0"/>
              <a:t>Tcf7</a:t>
            </a:r>
            <a:r>
              <a:rPr kumimoji="1" lang="el-GR" altLang="zh-CN" dirty="0"/>
              <a:t>Δ</a:t>
            </a:r>
            <a:r>
              <a:rPr kumimoji="1" lang="en" altLang="zh-CN" dirty="0" err="1"/>
              <a:t>Gzmb</a:t>
            </a:r>
            <a:r>
              <a:rPr kumimoji="1" lang="en" altLang="zh-CN" dirty="0"/>
              <a:t> CD8+ TCM </a:t>
            </a:r>
            <a:r>
              <a:rPr kumimoji="1" lang="zh-CN" altLang="en-US" dirty="0"/>
              <a:t>细胞中显示出诱导受损（图 </a:t>
            </a:r>
            <a:r>
              <a:rPr kumimoji="1" lang="en-US" altLang="zh-CN" dirty="0"/>
              <a:t>3</a:t>
            </a:r>
            <a:r>
              <a:rPr kumimoji="1" lang="en" altLang="zh-CN" dirty="0"/>
              <a:t>b</a:t>
            </a:r>
            <a:r>
              <a:rPr kumimoji="1" lang="zh-CN" altLang="en" dirty="0"/>
              <a:t>，</a:t>
            </a:r>
            <a:r>
              <a:rPr kumimoji="1" lang="en" altLang="zh-CN" dirty="0"/>
              <a:t>e</a:t>
            </a:r>
            <a:r>
              <a:rPr kumimoji="1" lang="zh-CN" altLang="en" dirty="0"/>
              <a:t>）。</a:t>
            </a:r>
            <a:endParaRPr kumimoji="1" lang="zh-CN" altLang="en-US" dirty="0"/>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13</a:t>
            </a:fld>
            <a:endParaRPr kumimoji="1" lang="zh-CN" altLang="en-US"/>
          </a:p>
        </p:txBody>
      </p:sp>
    </p:spTree>
    <p:extLst>
      <p:ext uri="{BB962C8B-B14F-4D97-AF65-F5344CB8AC3E}">
        <p14:creationId xmlns:p14="http://schemas.microsoft.com/office/powerpoint/2010/main" val="294870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这些“</a:t>
            </a:r>
            <a:r>
              <a:rPr kumimoji="1" lang="en" altLang="zh-CN" dirty="0"/>
              <a:t>Tcf1 </a:t>
            </a:r>
            <a:r>
              <a:rPr kumimoji="1" lang="zh-CN" altLang="en-US" dirty="0"/>
              <a:t>依赖的、</a:t>
            </a:r>
            <a:r>
              <a:rPr kumimoji="1" lang="en-US" altLang="zh-CN" dirty="0"/>
              <a:t>recall</a:t>
            </a:r>
            <a:r>
              <a:rPr kumimoji="1" lang="zh-CN" altLang="en-US" dirty="0"/>
              <a:t>诱导的 </a:t>
            </a:r>
            <a:r>
              <a:rPr kumimoji="1" lang="en" altLang="zh-CN" dirty="0"/>
              <a:t>T</a:t>
            </a:r>
            <a:r>
              <a:rPr kumimoji="1" lang="en" altLang="zh-CN" baseline="-25000" dirty="0"/>
              <a:t>CM</a:t>
            </a:r>
            <a:r>
              <a:rPr kumimoji="1" lang="en" altLang="zh-CN" dirty="0"/>
              <a:t> </a:t>
            </a:r>
            <a:r>
              <a:rPr kumimoji="1" lang="zh-CN" altLang="en-US" dirty="0"/>
              <a:t>基因” 的功能注释表明“细胞周期”、“</a:t>
            </a:r>
            <a:r>
              <a:rPr kumimoji="1" lang="en" altLang="zh-CN" dirty="0"/>
              <a:t>DNA </a:t>
            </a:r>
            <a:r>
              <a:rPr kumimoji="1" lang="zh-CN" altLang="en-US" dirty="0"/>
              <a:t>复制”和“核糖核蛋白</a:t>
            </a:r>
            <a:r>
              <a:rPr kumimoji="1" lang="en-US" altLang="zh-CN" dirty="0"/>
              <a:t>/</a:t>
            </a:r>
            <a:r>
              <a:rPr kumimoji="1" lang="zh-CN" altLang="en-US" dirty="0"/>
              <a:t>蛋白质翻译”的强烈富集（图 </a:t>
            </a:r>
            <a:r>
              <a:rPr kumimoji="1" lang="en-US" altLang="zh-CN" dirty="0"/>
              <a:t>3</a:t>
            </a:r>
            <a:r>
              <a:rPr kumimoji="1" lang="en" altLang="zh-CN" dirty="0"/>
              <a:t>f</a:t>
            </a:r>
            <a:r>
              <a:rPr kumimoji="1" lang="zh-CN" altLang="en" dirty="0"/>
              <a:t>），</a:t>
            </a:r>
            <a:r>
              <a:rPr kumimoji="1" lang="zh-CN" altLang="en-US" dirty="0"/>
              <a:t>与快速二次效应 </a:t>
            </a:r>
            <a:r>
              <a:rPr kumimoji="1" lang="en" altLang="zh-CN" dirty="0"/>
              <a:t>CD8+ T </a:t>
            </a:r>
            <a:r>
              <a:rPr kumimoji="1" lang="zh-CN" altLang="en-US" dirty="0"/>
              <a:t>细胞的扩增，以及“线粒体”、“氧化磷酸化”和“糖酵解”的强烈富集（图 </a:t>
            </a:r>
            <a:r>
              <a:rPr kumimoji="1" lang="en-US" altLang="zh-CN" dirty="0"/>
              <a:t>3</a:t>
            </a:r>
            <a:r>
              <a:rPr kumimoji="1" lang="en" altLang="zh-CN" dirty="0"/>
              <a:t>f</a:t>
            </a:r>
            <a:r>
              <a:rPr kumimoji="1" lang="zh-CN" altLang="en" dirty="0"/>
              <a:t>），</a:t>
            </a:r>
            <a:r>
              <a:rPr kumimoji="1" lang="zh-CN" altLang="en-US" dirty="0"/>
              <a:t>符合</a:t>
            </a:r>
            <a:r>
              <a:rPr kumimoji="1" lang="en-US" altLang="zh-CN" dirty="0"/>
              <a:t>recall</a:t>
            </a:r>
            <a:r>
              <a:rPr kumimoji="1" lang="zh-CN" altLang="en-US" dirty="0"/>
              <a:t>反应期间的生物能量需求。具体来说，</a:t>
            </a:r>
            <a:r>
              <a:rPr kumimoji="1" lang="en" altLang="zh-CN" dirty="0"/>
              <a:t>Cluster 3 </a:t>
            </a:r>
            <a:r>
              <a:rPr kumimoji="1" lang="zh-CN" altLang="en-US" dirty="0"/>
              <a:t>和 </a:t>
            </a:r>
            <a:r>
              <a:rPr kumimoji="1" lang="en" altLang="zh-CN" dirty="0"/>
              <a:t>Cluster 4a </a:t>
            </a:r>
            <a:r>
              <a:rPr kumimoji="1" lang="zh-CN" altLang="en-US" dirty="0"/>
              <a:t>包括编码多种细胞周期蛋白和细胞周期蛋白依赖性激酶的基因，</a:t>
            </a:r>
            <a:r>
              <a:rPr kumimoji="1" lang="en" altLang="zh-CN" dirty="0"/>
              <a:t>CD8+ T </a:t>
            </a:r>
            <a:r>
              <a:rPr kumimoji="1" lang="zh-CN" altLang="en-US" dirty="0"/>
              <a:t>细胞反应的转录调节因子，如 </a:t>
            </a:r>
            <a:r>
              <a:rPr kumimoji="1" lang="en" altLang="zh-CN" dirty="0"/>
              <a:t>Id3</a:t>
            </a:r>
            <a:r>
              <a:rPr kumimoji="1" lang="zh-CN" altLang="en" dirty="0"/>
              <a:t>、</a:t>
            </a:r>
            <a:r>
              <a:rPr kumimoji="1" lang="en" altLang="zh-CN" dirty="0"/>
              <a:t>Irf8 </a:t>
            </a:r>
            <a:r>
              <a:rPr kumimoji="1" lang="zh-CN" altLang="en-US" dirty="0"/>
              <a:t>和 </a:t>
            </a:r>
            <a:r>
              <a:rPr kumimoji="1" lang="en" altLang="zh-CN" dirty="0" err="1"/>
              <a:t>Ezh</a:t>
            </a:r>
            <a:r>
              <a:rPr kumimoji="1" lang="en-US" altLang="zh-CN" dirty="0"/>
              <a:t>2</a:t>
            </a:r>
            <a:r>
              <a:rPr kumimoji="1" lang="zh-CN" altLang="en-US" dirty="0"/>
              <a:t>（图 </a:t>
            </a:r>
            <a:r>
              <a:rPr kumimoji="1" lang="en-US" altLang="zh-CN" dirty="0"/>
              <a:t>3</a:t>
            </a:r>
            <a:r>
              <a:rPr kumimoji="1" lang="en" altLang="zh-CN" dirty="0"/>
              <a:t>g</a:t>
            </a:r>
            <a:r>
              <a:rPr kumimoji="1" lang="zh-CN" altLang="en" dirty="0"/>
              <a:t>）。</a:t>
            </a:r>
            <a:r>
              <a:rPr kumimoji="1" lang="zh-CN" altLang="en-US" dirty="0"/>
              <a:t>与静息状态下的野生型 </a:t>
            </a:r>
            <a:r>
              <a:rPr kumimoji="1" lang="en" altLang="zh-CN" dirty="0"/>
              <a:t>CD8+ TCM </a:t>
            </a:r>
            <a:r>
              <a:rPr kumimoji="1" lang="zh-CN" altLang="en-US" dirty="0"/>
              <a:t>细胞相比，</a:t>
            </a:r>
            <a:r>
              <a:rPr kumimoji="1" lang="en" altLang="zh-CN" dirty="0"/>
              <a:t>Cluster 4a </a:t>
            </a:r>
            <a:r>
              <a:rPr kumimoji="1" lang="zh-CN" altLang="en-US" dirty="0"/>
              <a:t>中的 </a:t>
            </a:r>
            <a:r>
              <a:rPr kumimoji="1" lang="en-US" altLang="zh-CN" dirty="0"/>
              <a:t>93 </a:t>
            </a:r>
            <a:r>
              <a:rPr kumimoji="1" lang="zh-CN" altLang="en-US" dirty="0"/>
              <a:t>个基因在 </a:t>
            </a:r>
            <a:r>
              <a:rPr kumimoji="1" lang="en" altLang="zh-CN" dirty="0"/>
              <a:t>Tcf7</a:t>
            </a:r>
            <a:r>
              <a:rPr kumimoji="1" lang="el-GR" altLang="zh-CN" dirty="0"/>
              <a:t>Δ</a:t>
            </a:r>
            <a:r>
              <a:rPr kumimoji="1" lang="en" altLang="zh-CN" dirty="0" err="1"/>
              <a:t>Gzmb</a:t>
            </a:r>
            <a:r>
              <a:rPr kumimoji="1" lang="en" altLang="zh-CN" dirty="0"/>
              <a:t> </a:t>
            </a:r>
            <a:r>
              <a:rPr kumimoji="1" lang="zh-CN" altLang="en-US" dirty="0"/>
              <a:t>中下调，而 </a:t>
            </a:r>
            <a:r>
              <a:rPr kumimoji="1" lang="en" altLang="zh-CN" dirty="0"/>
              <a:t>Cluster 3 </a:t>
            </a:r>
            <a:r>
              <a:rPr kumimoji="1" lang="zh-CN" altLang="en-US" dirty="0"/>
              <a:t>中的 </a:t>
            </a:r>
            <a:r>
              <a:rPr kumimoji="1" lang="en-US" altLang="zh-CN" dirty="0"/>
              <a:t>530 </a:t>
            </a:r>
            <a:r>
              <a:rPr kumimoji="1" lang="zh-CN" altLang="en-US" dirty="0"/>
              <a:t>个基因在静息野生型和 </a:t>
            </a:r>
            <a:r>
              <a:rPr kumimoji="1" lang="en" altLang="zh-CN" dirty="0"/>
              <a:t>Tcf7</a:t>
            </a:r>
            <a:r>
              <a:rPr kumimoji="1" lang="el-GR" altLang="zh-CN" dirty="0"/>
              <a:t>Δ</a:t>
            </a:r>
            <a:r>
              <a:rPr kumimoji="1" lang="en" altLang="zh-CN" dirty="0" err="1"/>
              <a:t>Gzmb</a:t>
            </a:r>
            <a:r>
              <a:rPr kumimoji="1" lang="en" altLang="zh-CN" dirty="0"/>
              <a:t> TCM </a:t>
            </a:r>
            <a:r>
              <a:rPr kumimoji="1" lang="zh-CN" altLang="en-US" dirty="0"/>
              <a:t>细胞中类似表达（图 </a:t>
            </a:r>
            <a:r>
              <a:rPr kumimoji="1" lang="en-US" altLang="zh-CN" dirty="0"/>
              <a:t>3</a:t>
            </a:r>
            <a:r>
              <a:rPr kumimoji="1" lang="en" altLang="zh-CN" dirty="0"/>
              <a:t>e</a:t>
            </a:r>
            <a:r>
              <a:rPr kumimoji="1" lang="zh-CN" altLang="en" dirty="0"/>
              <a:t>），</a:t>
            </a:r>
            <a:r>
              <a:rPr kumimoji="1" lang="zh-CN" altLang="en-US" dirty="0"/>
              <a:t>表明 </a:t>
            </a:r>
            <a:r>
              <a:rPr kumimoji="1" lang="en" altLang="zh-CN" dirty="0"/>
              <a:t>Tcf1</a:t>
            </a:r>
            <a:r>
              <a:rPr kumimoji="1" lang="zh-CN" altLang="en-US" dirty="0"/>
              <a:t>对于制备 </a:t>
            </a:r>
            <a:r>
              <a:rPr kumimoji="1" lang="en" altLang="zh-CN" dirty="0"/>
              <a:t>CD8+ TCM </a:t>
            </a:r>
            <a:r>
              <a:rPr kumimoji="1" lang="zh-CN" altLang="en-US" dirty="0"/>
              <a:t>细胞以进行</a:t>
            </a:r>
            <a:r>
              <a:rPr kumimoji="1" lang="en-US" altLang="zh-CN" dirty="0"/>
              <a:t>recall</a:t>
            </a:r>
            <a:r>
              <a:rPr kumimoji="1" lang="zh-CN" altLang="en-US" dirty="0"/>
              <a:t>刺激的基因诱导至关重要。</a:t>
            </a:r>
            <a:endParaRPr kumimoji="1" lang="en-US" altLang="zh-CN" dirty="0"/>
          </a:p>
          <a:p>
            <a:r>
              <a:rPr kumimoji="1" lang="zh-CN" altLang="en-US" dirty="0"/>
              <a:t>他们发现</a:t>
            </a:r>
            <a:r>
              <a:rPr kumimoji="1" lang="en-US" altLang="zh-CN" dirty="0"/>
              <a:t>C1</a:t>
            </a:r>
            <a:r>
              <a:rPr kumimoji="1" lang="zh-CN" altLang="en-US" dirty="0"/>
              <a:t>、</a:t>
            </a:r>
            <a:r>
              <a:rPr kumimoji="1" lang="en-US" altLang="zh-CN" dirty="0"/>
              <a:t>C2 </a:t>
            </a:r>
            <a:r>
              <a:rPr kumimoji="1" lang="zh-CN" altLang="en-US" dirty="0"/>
              <a:t>和</a:t>
            </a:r>
            <a:r>
              <a:rPr kumimoji="1" lang="en-US" altLang="zh-CN" dirty="0"/>
              <a:t>C4</a:t>
            </a:r>
            <a:r>
              <a:rPr kumimoji="1" lang="en" altLang="zh-CN" dirty="0"/>
              <a:t>b </a:t>
            </a:r>
            <a:r>
              <a:rPr kumimoji="1" lang="zh-CN" altLang="en-US" dirty="0"/>
              <a:t>中的基因富集免疫、对病毒反应的防御和脂质代谢过程 ，细胞因子</a:t>
            </a:r>
            <a:r>
              <a:rPr kumimoji="1" lang="en-US" altLang="zh-CN" dirty="0"/>
              <a:t>-</a:t>
            </a:r>
            <a:r>
              <a:rPr kumimoji="1" lang="zh-CN" altLang="en-US" dirty="0"/>
              <a:t>细胞因子受体相互作用等过程，他们被认为与</a:t>
            </a:r>
            <a:r>
              <a:rPr kumimoji="1" lang="en" altLang="zh-CN" dirty="0"/>
              <a:t>Tcf7</a:t>
            </a:r>
            <a:r>
              <a:rPr kumimoji="1" lang="el-GR" altLang="zh-CN" dirty="0"/>
              <a:t>Δ</a:t>
            </a:r>
            <a:r>
              <a:rPr kumimoji="1" lang="en" altLang="zh-CN" dirty="0" err="1"/>
              <a:t>Gzmb</a:t>
            </a:r>
            <a:r>
              <a:rPr kumimoji="1" lang="en" altLang="zh-CN" dirty="0"/>
              <a:t> CD8+ TCM </a:t>
            </a:r>
            <a:r>
              <a:rPr kumimoji="1" lang="zh-CN" altLang="en-US" dirty="0"/>
              <a:t>细胞中的缺陷</a:t>
            </a:r>
            <a:r>
              <a:rPr kumimoji="1" lang="en-US" altLang="zh-CN" dirty="0"/>
              <a:t>recall</a:t>
            </a:r>
            <a:r>
              <a:rPr kumimoji="1" lang="zh-CN" altLang="en-US" dirty="0"/>
              <a:t>反应没有实质性贡献。</a:t>
            </a:r>
          </a:p>
          <a:p>
            <a:r>
              <a:rPr kumimoji="1" lang="zh-CN" altLang="en-US" dirty="0"/>
              <a:t>接下来，他们对</a:t>
            </a:r>
            <a:r>
              <a:rPr kumimoji="1" lang="en-US" altLang="zh-CN" dirty="0"/>
              <a:t>rest</a:t>
            </a:r>
            <a:r>
              <a:rPr kumimoji="1" lang="zh-CN" altLang="en-US" dirty="0"/>
              <a:t> 野生型</a:t>
            </a:r>
            <a:r>
              <a:rPr kumimoji="1" lang="en" altLang="zh-CN" dirty="0"/>
              <a:t>CD8+ T</a:t>
            </a:r>
            <a:r>
              <a:rPr kumimoji="1" lang="en" altLang="zh-CN" baseline="-25000" dirty="0"/>
              <a:t>CM</a:t>
            </a:r>
            <a:r>
              <a:rPr kumimoji="1" lang="en" altLang="zh-CN" baseline="30000" dirty="0"/>
              <a:t> </a:t>
            </a:r>
            <a:r>
              <a:rPr kumimoji="1" lang="zh-CN" altLang="en-US" dirty="0"/>
              <a:t>细胞进行了</a:t>
            </a:r>
            <a:r>
              <a:rPr kumimoji="1" lang="en" altLang="zh-CN" dirty="0"/>
              <a:t> </a:t>
            </a:r>
            <a:r>
              <a:rPr kumimoji="1" lang="en" altLang="zh-CN" dirty="0" err="1"/>
              <a:t>ChIP</a:t>
            </a:r>
            <a:r>
              <a:rPr kumimoji="1" lang="en" altLang="zh-CN" dirty="0"/>
              <a:t>-seq</a:t>
            </a:r>
            <a:r>
              <a:rPr kumimoji="1" lang="zh-CN" altLang="en-US" dirty="0"/>
              <a:t>，</a:t>
            </a:r>
            <a:r>
              <a:rPr kumimoji="1" lang="zh-CN" altLang="en" dirty="0"/>
              <a:t>共</a:t>
            </a:r>
            <a:r>
              <a:rPr kumimoji="1" lang="zh-CN" altLang="en-US" dirty="0"/>
              <a:t>鉴定了 </a:t>
            </a:r>
            <a:r>
              <a:rPr kumimoji="1" lang="en-US" altLang="zh-CN" dirty="0"/>
              <a:t>11,183 </a:t>
            </a:r>
            <a:r>
              <a:rPr kumimoji="1" lang="zh-CN" altLang="en-US" dirty="0"/>
              <a:t>个高置信度 </a:t>
            </a:r>
            <a:r>
              <a:rPr kumimoji="1" lang="en" altLang="zh-CN" dirty="0"/>
              <a:t>Tcf1 </a:t>
            </a:r>
            <a:r>
              <a:rPr kumimoji="1" lang="zh-CN" altLang="en-US" dirty="0"/>
              <a:t>结合位点。 他们发现</a:t>
            </a:r>
            <a:r>
              <a:rPr kumimoji="1" lang="en-US" altLang="zh-CN" dirty="0"/>
              <a:t>TCF1</a:t>
            </a:r>
            <a:r>
              <a:rPr kumimoji="1" lang="zh-CN" altLang="en-US" dirty="0"/>
              <a:t>与</a:t>
            </a:r>
            <a:r>
              <a:rPr kumimoji="1" lang="en-US" altLang="zh-CN" dirty="0"/>
              <a:t>C2</a:t>
            </a:r>
            <a:r>
              <a:rPr kumimoji="1" lang="zh-CN" altLang="en-US" dirty="0"/>
              <a:t>，</a:t>
            </a:r>
            <a:r>
              <a:rPr kumimoji="1" lang="en-US" altLang="zh-CN" dirty="0"/>
              <a:t>C3,C4a</a:t>
            </a:r>
            <a:r>
              <a:rPr kumimoji="1" lang="zh-CN" altLang="en-US" dirty="0"/>
              <a:t>基因的</a:t>
            </a:r>
            <a:r>
              <a:rPr kumimoji="1" lang="en-US" altLang="zh-CN" dirty="0"/>
              <a:t>Tcf1</a:t>
            </a:r>
            <a:r>
              <a:rPr kumimoji="1" lang="zh-CN" altLang="en-US" dirty="0"/>
              <a:t>的启动子区域结合</a:t>
            </a:r>
            <a:r>
              <a:rPr kumimoji="1" lang="zh-CN" altLang="en" dirty="0"/>
              <a:t>（</a:t>
            </a:r>
            <a:r>
              <a:rPr kumimoji="1" lang="zh-CN" altLang="en-US" dirty="0"/>
              <a:t>图</a:t>
            </a:r>
            <a:r>
              <a:rPr kumimoji="1" lang="en-US" altLang="zh-CN" dirty="0"/>
              <a:t>3</a:t>
            </a:r>
            <a:r>
              <a:rPr kumimoji="1" lang="en" altLang="zh-CN" dirty="0"/>
              <a:t>e</a:t>
            </a:r>
            <a:r>
              <a:rPr kumimoji="1" lang="zh-CN" altLang="en" dirty="0"/>
              <a:t>）。</a:t>
            </a:r>
            <a:r>
              <a:rPr kumimoji="1" lang="zh-CN" altLang="en-US" dirty="0"/>
              <a:t>对于</a:t>
            </a:r>
            <a:r>
              <a:rPr kumimoji="1" lang="en-US" altLang="zh-CN" dirty="0"/>
              <a:t>C1 </a:t>
            </a:r>
            <a:r>
              <a:rPr kumimoji="1" lang="zh-CN" altLang="en-US" dirty="0"/>
              <a:t>和</a:t>
            </a:r>
            <a:r>
              <a:rPr kumimoji="1" lang="en-US" altLang="zh-CN" dirty="0"/>
              <a:t>C4</a:t>
            </a:r>
            <a:r>
              <a:rPr kumimoji="1" lang="en" altLang="zh-CN" dirty="0"/>
              <a:t>b </a:t>
            </a:r>
            <a:r>
              <a:rPr kumimoji="1" lang="zh-CN" altLang="en-US" dirty="0"/>
              <a:t>中的基因，</a:t>
            </a:r>
            <a:r>
              <a:rPr kumimoji="1" lang="en" altLang="zh-CN" dirty="0"/>
              <a:t>Tcf1 </a:t>
            </a:r>
            <a:r>
              <a:rPr kumimoji="1" lang="zh-CN" altLang="en-US" dirty="0"/>
              <a:t>结合位点更常见于远端区域（基因体及其</a:t>
            </a:r>
            <a:r>
              <a:rPr kumimoji="1" lang="en-US" altLang="zh-CN" dirty="0"/>
              <a:t>±50-</a:t>
            </a:r>
            <a:r>
              <a:rPr kumimoji="1" lang="en" altLang="zh-CN" dirty="0"/>
              <a:t>kb </a:t>
            </a:r>
            <a:r>
              <a:rPr kumimoji="1" lang="zh-CN" altLang="en-US" dirty="0"/>
              <a:t>侧翼序列，不包括启动子）（图 </a:t>
            </a:r>
            <a:r>
              <a:rPr kumimoji="1" lang="en-US" altLang="zh-CN" dirty="0"/>
              <a:t>3</a:t>
            </a:r>
            <a:r>
              <a:rPr kumimoji="1" lang="en" altLang="zh-CN" dirty="0"/>
              <a:t>e</a:t>
            </a:r>
            <a:r>
              <a:rPr kumimoji="1" lang="zh-CN" altLang="en" dirty="0"/>
              <a:t>）。</a:t>
            </a:r>
            <a:r>
              <a:rPr kumimoji="1" lang="zh-CN" altLang="en-US" dirty="0"/>
              <a:t>这些数据表明，</a:t>
            </a:r>
            <a:r>
              <a:rPr kumimoji="1" lang="en" altLang="zh-CN" dirty="0"/>
              <a:t>Tcf1 </a:t>
            </a:r>
            <a:r>
              <a:rPr kumimoji="1" lang="zh-CN" altLang="en-US" dirty="0"/>
              <a:t>与静息 </a:t>
            </a:r>
            <a:r>
              <a:rPr kumimoji="1" lang="en" altLang="zh-CN" dirty="0"/>
              <a:t>CD8+ T</a:t>
            </a:r>
            <a:r>
              <a:rPr kumimoji="1" lang="en" altLang="zh-CN" baseline="-25000" dirty="0"/>
              <a:t>CM</a:t>
            </a:r>
            <a:r>
              <a:rPr kumimoji="1" lang="en" altLang="zh-CN" dirty="0"/>
              <a:t> </a:t>
            </a:r>
            <a:r>
              <a:rPr kumimoji="1" lang="zh-CN" altLang="en-US" dirty="0"/>
              <a:t>细胞中的关键基因位点结合，因此在二次刺激时预先确定了它们的转录激活的基因。</a:t>
            </a:r>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14</a:t>
            </a:fld>
            <a:endParaRPr kumimoji="1" lang="zh-CN" altLang="en-US"/>
          </a:p>
        </p:txBody>
      </p:sp>
    </p:spTree>
    <p:extLst>
      <p:ext uri="{BB962C8B-B14F-4D97-AF65-F5344CB8AC3E}">
        <p14:creationId xmlns:p14="http://schemas.microsoft.com/office/powerpoint/2010/main" val="2829988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野生型 </a:t>
            </a:r>
            <a:r>
              <a:rPr kumimoji="1" lang="en" altLang="zh-CN" dirty="0"/>
              <a:t>CD8+ T</a:t>
            </a:r>
            <a:r>
              <a:rPr kumimoji="1" lang="en" altLang="zh-CN" baseline="-25000" dirty="0"/>
              <a:t>CM</a:t>
            </a:r>
            <a:r>
              <a:rPr kumimoji="1" lang="en" altLang="zh-CN" dirty="0"/>
              <a:t> </a:t>
            </a:r>
            <a:r>
              <a:rPr kumimoji="1" lang="zh-CN" altLang="en-US" dirty="0"/>
              <a:t>细胞表达的 </a:t>
            </a:r>
            <a:r>
              <a:rPr kumimoji="1" lang="en" altLang="zh-CN" dirty="0"/>
              <a:t>Tcf1 </a:t>
            </a:r>
            <a:r>
              <a:rPr kumimoji="1" lang="zh-CN" altLang="en-US" dirty="0"/>
              <a:t>水平低于初始 </a:t>
            </a:r>
            <a:r>
              <a:rPr kumimoji="1" lang="en" altLang="zh-CN" dirty="0"/>
              <a:t>CD8+ T </a:t>
            </a:r>
            <a:r>
              <a:rPr kumimoji="1" lang="zh-CN" altLang="en-US" dirty="0"/>
              <a:t>细胞，并在 </a:t>
            </a:r>
            <a:r>
              <a:rPr kumimoji="1" lang="en-US" altLang="zh-CN" dirty="0"/>
              <a:t>24 </a:t>
            </a:r>
            <a:r>
              <a:rPr kumimoji="1" lang="zh-CN" altLang="en-US" dirty="0"/>
              <a:t>小时 </a:t>
            </a:r>
            <a:r>
              <a:rPr kumimoji="1" lang="en" altLang="zh-CN" dirty="0"/>
              <a:t>GP33 </a:t>
            </a:r>
            <a:r>
              <a:rPr kumimoji="1" lang="zh-CN" altLang="en-US" dirty="0"/>
              <a:t>刺激后迅速下调 </a:t>
            </a:r>
            <a:r>
              <a:rPr kumimoji="1" lang="en" altLang="zh-CN" dirty="0"/>
              <a:t>Tcf1</a:t>
            </a:r>
            <a:r>
              <a:rPr kumimoji="1" lang="zh-CN" altLang="en" dirty="0"/>
              <a:t>（</a:t>
            </a:r>
            <a:r>
              <a:rPr kumimoji="1" lang="zh-CN" altLang="en-US" dirty="0"/>
              <a:t>图 </a:t>
            </a:r>
            <a:r>
              <a:rPr kumimoji="1" lang="en-US" altLang="zh-CN" dirty="0"/>
              <a:t>4</a:t>
            </a:r>
            <a:r>
              <a:rPr kumimoji="1" lang="en" altLang="zh-CN" dirty="0"/>
              <a:t>a</a:t>
            </a:r>
            <a:r>
              <a:rPr kumimoji="1" lang="zh-CN" altLang="en" dirty="0"/>
              <a:t>）。</a:t>
            </a:r>
            <a:r>
              <a:rPr kumimoji="1" lang="zh-CN" altLang="en-US" dirty="0"/>
              <a:t>用 </a:t>
            </a:r>
            <a:r>
              <a:rPr kumimoji="1" lang="en" altLang="zh-CN" dirty="0"/>
              <a:t>PI3-K </a:t>
            </a:r>
            <a:r>
              <a:rPr kumimoji="1" lang="zh-CN" altLang="en-US" dirty="0"/>
              <a:t>抑制剂 </a:t>
            </a:r>
            <a:r>
              <a:rPr kumimoji="1" lang="en" altLang="zh-CN" dirty="0"/>
              <a:t>LY294002 </a:t>
            </a:r>
            <a:r>
              <a:rPr kumimoji="1" lang="zh-CN" altLang="en-US" dirty="0"/>
              <a:t>或钙调神经磷酸酶抑制剂环孢素 </a:t>
            </a:r>
            <a:r>
              <a:rPr kumimoji="1" lang="en" altLang="zh-CN" dirty="0"/>
              <a:t>A </a:t>
            </a:r>
            <a:r>
              <a:rPr kumimoji="1" lang="zh-CN" altLang="en-US" dirty="0"/>
              <a:t>预处理 </a:t>
            </a:r>
            <a:r>
              <a:rPr kumimoji="1" lang="en" altLang="zh-CN" dirty="0"/>
              <a:t>CD8+ T</a:t>
            </a:r>
            <a:r>
              <a:rPr kumimoji="1" lang="en" altLang="zh-CN" baseline="-25000" dirty="0"/>
              <a:t>CM</a:t>
            </a:r>
            <a:r>
              <a:rPr kumimoji="1" lang="en" altLang="zh-CN" dirty="0"/>
              <a:t> </a:t>
            </a:r>
            <a:r>
              <a:rPr kumimoji="1" lang="zh-CN" altLang="en-US" dirty="0"/>
              <a:t>细胞可显着减轻 </a:t>
            </a:r>
            <a:r>
              <a:rPr kumimoji="1" lang="en" altLang="zh-CN" dirty="0"/>
              <a:t>Tcf1 </a:t>
            </a:r>
            <a:r>
              <a:rPr kumimoji="1" lang="zh-CN" altLang="en-US" dirty="0"/>
              <a:t>下调，而苯并恶硫醇和司美替尼（分别抑制 </a:t>
            </a:r>
            <a:r>
              <a:rPr kumimoji="1" lang="en" altLang="zh-CN" dirty="0"/>
              <a:t>IKK</a:t>
            </a:r>
            <a:r>
              <a:rPr kumimoji="1" lang="el-GR" altLang="zh-CN" dirty="0"/>
              <a:t>β </a:t>
            </a:r>
            <a:r>
              <a:rPr kumimoji="1" lang="zh-CN" altLang="en-US" dirty="0"/>
              <a:t>和 </a:t>
            </a:r>
            <a:r>
              <a:rPr kumimoji="1" lang="en" altLang="zh-CN" dirty="0"/>
              <a:t>MEK </a:t>
            </a:r>
            <a:r>
              <a:rPr kumimoji="1" lang="zh-CN" altLang="en" dirty="0"/>
              <a:t>）</a:t>
            </a:r>
            <a:r>
              <a:rPr kumimoji="1" lang="zh-CN" altLang="en-US" dirty="0"/>
              <a:t>均未显着阻止 </a:t>
            </a:r>
            <a:r>
              <a:rPr kumimoji="1" lang="en" altLang="zh-CN" dirty="0"/>
              <a:t>GP33 </a:t>
            </a:r>
            <a:r>
              <a:rPr kumimoji="1" lang="zh-CN" altLang="en-US" dirty="0"/>
              <a:t>诱导的 </a:t>
            </a:r>
            <a:r>
              <a:rPr kumimoji="1" lang="en" altLang="zh-CN" dirty="0"/>
              <a:t>Tcf1 </a:t>
            </a:r>
            <a:r>
              <a:rPr kumimoji="1" lang="zh-CN" altLang="en-US" dirty="0"/>
              <a:t>下调（图 </a:t>
            </a:r>
            <a:r>
              <a:rPr kumimoji="1" lang="en-US" altLang="zh-CN" dirty="0"/>
              <a:t>4</a:t>
            </a:r>
            <a:r>
              <a:rPr kumimoji="1" lang="en" altLang="zh-CN" dirty="0"/>
              <a:t>b</a:t>
            </a:r>
            <a:r>
              <a:rPr kumimoji="1" lang="zh-CN" altLang="en" dirty="0"/>
              <a:t>）</a:t>
            </a:r>
            <a:r>
              <a:rPr kumimoji="1" lang="zh-CN" altLang="en-US" dirty="0"/>
              <a:t>表明 </a:t>
            </a:r>
            <a:r>
              <a:rPr kumimoji="1" lang="en" altLang="zh-CN" dirty="0"/>
              <a:t>PI3-K </a:t>
            </a:r>
            <a:r>
              <a:rPr kumimoji="1" lang="zh-CN" altLang="en-US" dirty="0"/>
              <a:t>和 </a:t>
            </a:r>
            <a:r>
              <a:rPr kumimoji="1" lang="en" altLang="zh-CN" dirty="0"/>
              <a:t>calcineurin-NFAT </a:t>
            </a:r>
            <a:r>
              <a:rPr kumimoji="1" lang="zh-CN" altLang="en-US" dirty="0"/>
              <a:t>是下调二次刺激的 </a:t>
            </a:r>
            <a:r>
              <a:rPr kumimoji="1" lang="en" altLang="zh-CN" dirty="0"/>
              <a:t>CD8+ T</a:t>
            </a:r>
            <a:r>
              <a:rPr kumimoji="1" lang="en" altLang="zh-CN" baseline="-25000" dirty="0"/>
              <a:t>CM</a:t>
            </a:r>
            <a:r>
              <a:rPr kumimoji="1" lang="en" altLang="zh-CN" dirty="0"/>
              <a:t> </a:t>
            </a:r>
            <a:r>
              <a:rPr kumimoji="1" lang="zh-CN" altLang="en-US" dirty="0"/>
              <a:t>细胞中 </a:t>
            </a:r>
            <a:r>
              <a:rPr kumimoji="1" lang="en" altLang="zh-CN" dirty="0"/>
              <a:t>Tcf1 </a:t>
            </a:r>
            <a:r>
              <a:rPr kumimoji="1" lang="zh-CN" altLang="en-US" dirty="0"/>
              <a:t>表达的主要途径。</a:t>
            </a:r>
          </a:p>
          <a:p>
            <a:r>
              <a:rPr kumimoji="1" lang="zh-CN" altLang="en-US" dirty="0"/>
              <a:t>接下来，他们利用</a:t>
            </a:r>
            <a:r>
              <a:rPr kumimoji="1" lang="en-US" altLang="zh-CN" dirty="0"/>
              <a:t>ATAC-seq</a:t>
            </a:r>
            <a:r>
              <a:rPr kumimoji="1" lang="zh-CN" altLang="en-US" dirty="0"/>
              <a:t>对用</a:t>
            </a:r>
            <a:r>
              <a:rPr kumimoji="1" lang="en-US" altLang="zh-CN" dirty="0"/>
              <a:t>GP33</a:t>
            </a:r>
            <a:r>
              <a:rPr kumimoji="1" lang="zh-CN" altLang="en-US" dirty="0"/>
              <a:t>刺激前后的野生型以及缺失</a:t>
            </a:r>
            <a:r>
              <a:rPr kumimoji="1" lang="en-US" altLang="zh-CN" dirty="0"/>
              <a:t>TCF7</a:t>
            </a:r>
            <a:r>
              <a:rPr kumimoji="1" lang="zh-CN" altLang="en-US" dirty="0"/>
              <a:t>基因的</a:t>
            </a:r>
            <a:r>
              <a:rPr kumimoji="1" lang="en-US" altLang="zh-CN" dirty="0"/>
              <a:t>CD8+Tcm</a:t>
            </a:r>
            <a:r>
              <a:rPr kumimoji="1" lang="zh-CN" altLang="en-US" dirty="0"/>
              <a:t>细胞进行了分析，分析两者的染色体可及性。在野生型和 </a:t>
            </a:r>
            <a:r>
              <a:rPr kumimoji="1" lang="en" altLang="zh-CN" dirty="0"/>
              <a:t>Tcf7</a:t>
            </a:r>
            <a:r>
              <a:rPr kumimoji="1" lang="el-GR" altLang="zh-CN" dirty="0"/>
              <a:t>Δ</a:t>
            </a:r>
            <a:r>
              <a:rPr kumimoji="1" lang="en" altLang="zh-CN" dirty="0" err="1"/>
              <a:t>Gzmb</a:t>
            </a:r>
            <a:r>
              <a:rPr kumimoji="1" lang="en" altLang="zh-CN" dirty="0"/>
              <a:t> CD8+ T</a:t>
            </a:r>
            <a:r>
              <a:rPr kumimoji="1" lang="en" altLang="zh-CN" baseline="-25000" dirty="0"/>
              <a:t>CM</a:t>
            </a:r>
            <a:r>
              <a:rPr kumimoji="1" lang="en" altLang="zh-CN" dirty="0"/>
              <a:t> </a:t>
            </a:r>
            <a:r>
              <a:rPr kumimoji="1" lang="zh-CN" altLang="en-US" dirty="0"/>
              <a:t>细胞中，静息和刺激状态之间染色质可接近性 </a:t>
            </a:r>
            <a:r>
              <a:rPr kumimoji="1" lang="en-US" altLang="zh-CN" dirty="0"/>
              <a:t>(</a:t>
            </a:r>
            <a:r>
              <a:rPr kumimoji="1" lang="en" altLang="zh-CN" dirty="0" err="1"/>
              <a:t>ChrAcc</a:t>
            </a:r>
            <a:r>
              <a:rPr kumimoji="1" lang="en" altLang="zh-CN" dirty="0"/>
              <a:t>) </a:t>
            </a:r>
            <a:r>
              <a:rPr kumimoji="1" lang="zh-CN" altLang="en-US" dirty="0"/>
              <a:t>的差异很大</a:t>
            </a:r>
            <a:r>
              <a:rPr kumimoji="1" lang="zh-CN" altLang="en" dirty="0"/>
              <a:t>。</a:t>
            </a:r>
            <a:r>
              <a:rPr kumimoji="1" lang="zh-CN" altLang="en-US" dirty="0"/>
              <a:t>在检测到的 </a:t>
            </a:r>
            <a:r>
              <a:rPr kumimoji="1" lang="en-US" altLang="zh-CN" dirty="0"/>
              <a:t>42,605 </a:t>
            </a:r>
            <a:r>
              <a:rPr kumimoji="1" lang="zh-CN" altLang="en-US" dirty="0"/>
              <a:t>个 </a:t>
            </a:r>
            <a:r>
              <a:rPr kumimoji="1" lang="en" altLang="zh-CN" dirty="0" err="1"/>
              <a:t>ChrAcc</a:t>
            </a:r>
            <a:r>
              <a:rPr kumimoji="1" lang="en" altLang="zh-CN" dirty="0"/>
              <a:t> </a:t>
            </a:r>
            <a:r>
              <a:rPr kumimoji="1" lang="zh-CN" altLang="en-US" dirty="0"/>
              <a:t>位点中，很少有位点显示静息野生型和 </a:t>
            </a:r>
            <a:r>
              <a:rPr kumimoji="1" lang="en" altLang="zh-CN" dirty="0"/>
              <a:t>Tcf7</a:t>
            </a:r>
            <a:r>
              <a:rPr kumimoji="1" lang="el-GR" altLang="zh-CN" dirty="0"/>
              <a:t>Δ</a:t>
            </a:r>
            <a:r>
              <a:rPr kumimoji="1" lang="en" altLang="zh-CN" dirty="0" err="1"/>
              <a:t>Gzmb</a:t>
            </a:r>
            <a:r>
              <a:rPr kumimoji="1" lang="en" altLang="zh-CN" dirty="0"/>
              <a:t> CD8+ TCM </a:t>
            </a:r>
            <a:r>
              <a:rPr kumimoji="1" lang="zh-CN" altLang="en-US" dirty="0"/>
              <a:t>细胞之间存在差异的 </a:t>
            </a:r>
            <a:r>
              <a:rPr kumimoji="1" lang="en" altLang="zh-CN" dirty="0" err="1"/>
              <a:t>ChrAcc</a:t>
            </a:r>
            <a:r>
              <a:rPr kumimoji="1" lang="zh-CN" altLang="en" dirty="0"/>
              <a:t>（</a:t>
            </a:r>
            <a:r>
              <a:rPr kumimoji="1" lang="zh-CN" altLang="en-US" dirty="0"/>
              <a:t>图 </a:t>
            </a:r>
            <a:r>
              <a:rPr kumimoji="1" lang="en-US" altLang="zh-CN" dirty="0"/>
              <a:t>4</a:t>
            </a:r>
            <a:r>
              <a:rPr kumimoji="1" lang="en" altLang="zh-CN" dirty="0"/>
              <a:t>c</a:t>
            </a:r>
            <a:r>
              <a:rPr kumimoji="1" lang="zh-CN" altLang="en" dirty="0"/>
              <a:t>）；</a:t>
            </a:r>
            <a:r>
              <a:rPr kumimoji="1" lang="zh-CN" altLang="en-US" dirty="0"/>
              <a:t>相反，在野生型 </a:t>
            </a:r>
            <a:r>
              <a:rPr kumimoji="1" lang="en" altLang="zh-CN" dirty="0"/>
              <a:t>CD8+ TCM </a:t>
            </a:r>
            <a:r>
              <a:rPr kumimoji="1" lang="zh-CN" altLang="en-US" dirty="0"/>
              <a:t>细胞中，</a:t>
            </a:r>
            <a:r>
              <a:rPr kumimoji="1" lang="en" altLang="zh-CN" dirty="0"/>
              <a:t>GP33 </a:t>
            </a:r>
            <a:r>
              <a:rPr kumimoji="1" lang="zh-CN" altLang="en-US" dirty="0"/>
              <a:t>刺激导致 </a:t>
            </a:r>
            <a:r>
              <a:rPr kumimoji="1" lang="en-US" altLang="zh-CN" dirty="0"/>
              <a:t>17,763 </a:t>
            </a:r>
            <a:r>
              <a:rPr kumimoji="1" lang="zh-CN" altLang="en-US" dirty="0"/>
              <a:t>个位点的 </a:t>
            </a:r>
            <a:r>
              <a:rPr kumimoji="1" lang="en" altLang="zh-CN" dirty="0" err="1"/>
              <a:t>ChrAcc</a:t>
            </a:r>
            <a:r>
              <a:rPr kumimoji="1" lang="en" altLang="zh-CN" dirty="0"/>
              <a:t> </a:t>
            </a:r>
            <a:r>
              <a:rPr kumimoji="1" lang="zh-CN" altLang="en-US" dirty="0"/>
              <a:t>强劲增加，称为“</a:t>
            </a:r>
            <a:r>
              <a:rPr kumimoji="1" lang="en-US" altLang="zh-CN" dirty="0"/>
              <a:t>recall</a:t>
            </a:r>
            <a:r>
              <a:rPr kumimoji="1" lang="zh-CN" altLang="en-US" dirty="0"/>
              <a:t>打开”位点，而 </a:t>
            </a:r>
            <a:r>
              <a:rPr kumimoji="1" lang="en" altLang="zh-CN" dirty="0" err="1"/>
              <a:t>ChrAcc</a:t>
            </a:r>
            <a:r>
              <a:rPr kumimoji="1" lang="en" altLang="zh-CN" dirty="0"/>
              <a:t> </a:t>
            </a:r>
            <a:r>
              <a:rPr kumimoji="1" lang="zh-CN" altLang="en-US" dirty="0"/>
              <a:t>在 </a:t>
            </a:r>
            <a:r>
              <a:rPr kumimoji="1" lang="en-US" altLang="zh-CN" dirty="0"/>
              <a:t>1,484 </a:t>
            </a:r>
            <a:r>
              <a:rPr kumimoji="1" lang="zh-CN" altLang="en-US" dirty="0"/>
              <a:t>个位点减少（图 </a:t>
            </a:r>
            <a:r>
              <a:rPr kumimoji="1" lang="en-US" altLang="zh-CN" dirty="0"/>
              <a:t>4</a:t>
            </a:r>
            <a:r>
              <a:rPr kumimoji="1" lang="en" altLang="zh-CN" dirty="0"/>
              <a:t>d</a:t>
            </a:r>
            <a:r>
              <a:rPr kumimoji="1" lang="zh-CN" altLang="en" dirty="0"/>
              <a:t>）。</a:t>
            </a:r>
            <a:r>
              <a:rPr kumimoji="1" lang="zh-CN" altLang="en-US" dirty="0"/>
              <a:t>使用注释工具（</a:t>
            </a:r>
            <a:r>
              <a:rPr kumimoji="1" lang="en" altLang="zh-CN" dirty="0"/>
              <a:t>GREAT</a:t>
            </a:r>
            <a:r>
              <a:rPr kumimoji="1" lang="zh-CN" altLang="en" dirty="0"/>
              <a:t>）</a:t>
            </a:r>
            <a:r>
              <a:rPr kumimoji="1" lang="zh-CN" altLang="en-US" dirty="0"/>
              <a:t>的基因组区域富集的分析表明，</a:t>
            </a:r>
            <a:r>
              <a:rPr kumimoji="1" lang="en-US" altLang="zh-CN" dirty="0"/>
              <a:t>recall</a:t>
            </a:r>
            <a:r>
              <a:rPr kumimoji="1" lang="zh-CN" altLang="en-US" dirty="0"/>
              <a:t>开放和</a:t>
            </a:r>
            <a:r>
              <a:rPr kumimoji="1" lang="en-US" altLang="zh-CN" dirty="0"/>
              <a:t>recall</a:t>
            </a:r>
            <a:r>
              <a:rPr kumimoji="1" lang="zh-CN" altLang="en-US" dirty="0"/>
              <a:t>关闭的 </a:t>
            </a:r>
            <a:r>
              <a:rPr kumimoji="1" lang="en" altLang="zh-CN" dirty="0" err="1"/>
              <a:t>ChrAcc</a:t>
            </a:r>
            <a:r>
              <a:rPr kumimoji="1" lang="en" altLang="zh-CN" dirty="0"/>
              <a:t> </a:t>
            </a:r>
            <a:r>
              <a:rPr kumimoji="1" lang="zh-CN" altLang="en-US" dirty="0"/>
              <a:t>位点都富含“免疫系统过程的调节”、“</a:t>
            </a:r>
            <a:r>
              <a:rPr kumimoji="1" lang="en" altLang="zh-CN" dirty="0"/>
              <a:t>T </a:t>
            </a:r>
            <a:r>
              <a:rPr kumimoji="1" lang="zh-CN" altLang="en-US" dirty="0"/>
              <a:t>细胞活化”和“细胞因子受体活性”（图 </a:t>
            </a:r>
            <a:r>
              <a:rPr kumimoji="1" lang="en-US" altLang="zh-CN" dirty="0"/>
              <a:t>4</a:t>
            </a:r>
            <a:r>
              <a:rPr kumimoji="1" lang="en" altLang="zh-CN" dirty="0"/>
              <a:t>e</a:t>
            </a:r>
            <a:r>
              <a:rPr kumimoji="1" lang="zh-CN" altLang="en" dirty="0"/>
              <a:t>），</a:t>
            </a:r>
            <a:r>
              <a:rPr kumimoji="1" lang="zh-CN" altLang="en-US" dirty="0"/>
              <a:t>表明 </a:t>
            </a:r>
            <a:r>
              <a:rPr kumimoji="1" lang="en" altLang="zh-CN" dirty="0"/>
              <a:t>CD8+ T</a:t>
            </a:r>
            <a:r>
              <a:rPr kumimoji="1" lang="en" altLang="zh-CN" baseline="-25000" dirty="0"/>
              <a:t>CM</a:t>
            </a:r>
            <a:r>
              <a:rPr kumimoji="1" lang="en" altLang="zh-CN" dirty="0"/>
              <a:t> </a:t>
            </a:r>
            <a:r>
              <a:rPr kumimoji="1" lang="zh-CN" altLang="en-US" dirty="0"/>
              <a:t>细胞的快速激活</a:t>
            </a:r>
            <a:r>
              <a:rPr kumimoji="1" lang="zh-CN" altLang="en" dirty="0"/>
              <a:t>。</a:t>
            </a:r>
            <a:r>
              <a:rPr kumimoji="1" lang="zh-CN" altLang="en-US" dirty="0"/>
              <a:t>事实上，</a:t>
            </a:r>
            <a:r>
              <a:rPr kumimoji="1" lang="en-US" altLang="zh-CN" dirty="0"/>
              <a:t>1,484 </a:t>
            </a:r>
            <a:r>
              <a:rPr kumimoji="1" lang="zh-CN" altLang="en-US" dirty="0"/>
              <a:t>个</a:t>
            </a:r>
            <a:r>
              <a:rPr kumimoji="1" lang="en-US" altLang="zh-CN" dirty="0"/>
              <a:t>recall</a:t>
            </a:r>
            <a:r>
              <a:rPr kumimoji="1" lang="zh-CN" altLang="en-US" dirty="0"/>
              <a:t>封闭位点中有 </a:t>
            </a:r>
            <a:r>
              <a:rPr kumimoji="1" lang="en-US" altLang="zh-CN" dirty="0"/>
              <a:t>986 </a:t>
            </a:r>
            <a:r>
              <a:rPr kumimoji="1" lang="zh-CN" altLang="en-US" dirty="0"/>
              <a:t>个（</a:t>
            </a:r>
            <a:r>
              <a:rPr kumimoji="1" lang="en-US" altLang="zh-CN" dirty="0"/>
              <a:t>66%</a:t>
            </a:r>
            <a:r>
              <a:rPr kumimoji="1" lang="zh-CN" altLang="en-US" dirty="0"/>
              <a:t>）与静息的野生型 </a:t>
            </a:r>
            <a:r>
              <a:rPr kumimoji="1" lang="en" altLang="zh-CN" dirty="0"/>
              <a:t>CD8+ TCM </a:t>
            </a:r>
            <a:r>
              <a:rPr kumimoji="1" lang="zh-CN" altLang="en-US" dirty="0"/>
              <a:t>细胞中的 </a:t>
            </a:r>
            <a:r>
              <a:rPr kumimoji="1" lang="en" altLang="zh-CN" dirty="0"/>
              <a:t>Tcf1 </a:t>
            </a:r>
            <a:r>
              <a:rPr kumimoji="1" lang="zh-CN" altLang="en-US" dirty="0"/>
              <a:t>结合位点重叠（图 </a:t>
            </a:r>
            <a:r>
              <a:rPr kumimoji="1" lang="en-US" altLang="zh-CN" dirty="0"/>
              <a:t>4</a:t>
            </a:r>
            <a:r>
              <a:rPr kumimoji="1" lang="en" altLang="zh-CN" dirty="0"/>
              <a:t>d</a:t>
            </a:r>
            <a:r>
              <a:rPr kumimoji="1" lang="zh-CN" altLang="en" dirty="0"/>
              <a:t>），</a:t>
            </a:r>
            <a:r>
              <a:rPr kumimoji="1" lang="zh-CN" altLang="en-US" dirty="0"/>
              <a:t>这与</a:t>
            </a:r>
            <a:r>
              <a:rPr kumimoji="1" lang="en-US" altLang="zh-CN" dirty="0"/>
              <a:t>recall</a:t>
            </a:r>
            <a:r>
              <a:rPr kumimoji="1" lang="zh-CN" altLang="en-US" dirty="0"/>
              <a:t>刺激的 </a:t>
            </a:r>
            <a:r>
              <a:rPr kumimoji="1" lang="en" altLang="zh-CN" dirty="0"/>
              <a:t>CD8+ T</a:t>
            </a:r>
            <a:r>
              <a:rPr kumimoji="1" lang="en" altLang="zh-CN" baseline="-25000" dirty="0"/>
              <a:t>CM</a:t>
            </a:r>
            <a:r>
              <a:rPr kumimoji="1" lang="en" altLang="zh-CN" dirty="0"/>
              <a:t> </a:t>
            </a:r>
            <a:r>
              <a:rPr kumimoji="1" lang="zh-CN" altLang="en-US" dirty="0"/>
              <a:t>细胞中的 </a:t>
            </a:r>
            <a:r>
              <a:rPr kumimoji="1" lang="en" altLang="zh-CN" dirty="0"/>
              <a:t>Tcf1 </a:t>
            </a:r>
            <a:r>
              <a:rPr kumimoji="1" lang="zh-CN" altLang="en-US" dirty="0"/>
              <a:t>下调一致（图 </a:t>
            </a:r>
            <a:r>
              <a:rPr kumimoji="1" lang="en-US" altLang="zh-CN" dirty="0"/>
              <a:t>4</a:t>
            </a:r>
            <a:r>
              <a:rPr kumimoji="1" lang="en" altLang="zh-CN" dirty="0"/>
              <a:t>a</a:t>
            </a:r>
            <a:r>
              <a:rPr kumimoji="1" lang="zh-CN" altLang="en" dirty="0"/>
              <a:t>）。</a:t>
            </a:r>
            <a:endParaRPr kumimoji="1" lang="zh-CN" altLang="en-US" dirty="0"/>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15</a:t>
            </a:fld>
            <a:endParaRPr kumimoji="1" lang="zh-CN" altLang="en-US"/>
          </a:p>
        </p:txBody>
      </p:sp>
    </p:spTree>
    <p:extLst>
      <p:ext uri="{BB962C8B-B14F-4D97-AF65-F5344CB8AC3E}">
        <p14:creationId xmlns:p14="http://schemas.microsoft.com/office/powerpoint/2010/main" val="2704383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与野生型 </a:t>
            </a:r>
            <a:r>
              <a:rPr kumimoji="1" lang="en" altLang="zh-CN" dirty="0"/>
              <a:t>CD8+ T</a:t>
            </a:r>
            <a:r>
              <a:rPr kumimoji="1" lang="en" altLang="zh-CN" baseline="-25000" dirty="0"/>
              <a:t>CM</a:t>
            </a:r>
            <a:r>
              <a:rPr kumimoji="1" lang="en" altLang="zh-CN" dirty="0"/>
              <a:t> </a:t>
            </a:r>
            <a:r>
              <a:rPr kumimoji="1" lang="zh-CN" altLang="en-US" dirty="0"/>
              <a:t>细胞相比，</a:t>
            </a:r>
            <a:r>
              <a:rPr kumimoji="1" lang="en" altLang="zh-CN" dirty="0"/>
              <a:t>GP33 </a:t>
            </a:r>
            <a:r>
              <a:rPr kumimoji="1" lang="zh-CN" altLang="en-US" dirty="0"/>
              <a:t>刺激导致 </a:t>
            </a:r>
            <a:r>
              <a:rPr kumimoji="1" lang="en" altLang="zh-CN" dirty="0"/>
              <a:t>Tcf7</a:t>
            </a:r>
            <a:r>
              <a:rPr kumimoji="1" lang="el-GR" altLang="zh-CN" dirty="0"/>
              <a:t>Δ</a:t>
            </a:r>
            <a:r>
              <a:rPr kumimoji="1" lang="en" altLang="zh-CN" dirty="0" err="1"/>
              <a:t>Gzmb</a:t>
            </a:r>
            <a:r>
              <a:rPr kumimoji="1" lang="en" altLang="zh-CN" dirty="0"/>
              <a:t> </a:t>
            </a:r>
            <a:r>
              <a:rPr kumimoji="1" lang="zh-CN" altLang="en-US" dirty="0"/>
              <a:t>的 </a:t>
            </a:r>
            <a:r>
              <a:rPr kumimoji="1" lang="en" altLang="zh-CN" dirty="0" err="1"/>
              <a:t>ChrAcc</a:t>
            </a:r>
            <a:r>
              <a:rPr kumimoji="1" lang="en" altLang="zh-CN" dirty="0"/>
              <a:t> </a:t>
            </a:r>
            <a:r>
              <a:rPr kumimoji="1" lang="zh-CN" altLang="en-US" dirty="0"/>
              <a:t>变化较少，</a:t>
            </a:r>
            <a:r>
              <a:rPr kumimoji="1" lang="en" altLang="zh-CN" dirty="0"/>
              <a:t>7,234 </a:t>
            </a:r>
            <a:r>
              <a:rPr kumimoji="1" lang="zh-CN" altLang="en-US" dirty="0"/>
              <a:t>个 </a:t>
            </a:r>
            <a:r>
              <a:rPr kumimoji="1" lang="en" altLang="zh-CN" dirty="0" err="1"/>
              <a:t>ChrAcc</a:t>
            </a:r>
            <a:r>
              <a:rPr kumimoji="1" lang="en" altLang="zh-CN" dirty="0"/>
              <a:t> </a:t>
            </a:r>
            <a:r>
              <a:rPr kumimoji="1" lang="zh-CN" altLang="en-US" dirty="0"/>
              <a:t>位点在受刺激的野生型而非 </a:t>
            </a:r>
            <a:r>
              <a:rPr kumimoji="1" lang="en" altLang="zh-CN" dirty="0"/>
              <a:t>Tcf7</a:t>
            </a:r>
            <a:r>
              <a:rPr kumimoji="1" lang="el-GR" altLang="zh-CN" dirty="0"/>
              <a:t>Δ</a:t>
            </a:r>
            <a:r>
              <a:rPr kumimoji="1" lang="en" altLang="zh-CN" dirty="0" err="1"/>
              <a:t>Gzmb</a:t>
            </a:r>
            <a:r>
              <a:rPr kumimoji="1" lang="en" altLang="zh-CN" dirty="0"/>
              <a:t> CD8+ TCM </a:t>
            </a:r>
            <a:r>
              <a:rPr kumimoji="1" lang="zh-CN" altLang="en-US" dirty="0"/>
              <a:t>细胞中打开（图 </a:t>
            </a:r>
            <a:r>
              <a:rPr kumimoji="1" lang="en-US" altLang="zh-CN" dirty="0"/>
              <a:t>4</a:t>
            </a:r>
            <a:r>
              <a:rPr kumimoji="1" lang="en" altLang="zh-CN" dirty="0"/>
              <a:t>g</a:t>
            </a:r>
            <a:r>
              <a:rPr kumimoji="1" lang="zh-CN" altLang="en" dirty="0"/>
              <a:t>）</a:t>
            </a:r>
            <a:r>
              <a:rPr kumimoji="1" lang="zh-CN" altLang="en-US" dirty="0"/>
              <a:t>在受刺激的野生型中显示出比在受刺激的 </a:t>
            </a:r>
            <a:r>
              <a:rPr kumimoji="1" lang="en" altLang="zh-CN" dirty="0"/>
              <a:t>Tcf7</a:t>
            </a:r>
            <a:r>
              <a:rPr kumimoji="1" lang="el-GR" altLang="zh-CN" dirty="0"/>
              <a:t>Δ</a:t>
            </a:r>
            <a:r>
              <a:rPr kumimoji="1" lang="en" altLang="zh-CN" dirty="0" err="1"/>
              <a:t>Gzmb</a:t>
            </a:r>
            <a:r>
              <a:rPr kumimoji="1" lang="en" altLang="zh-CN" dirty="0"/>
              <a:t> CD8+ TCM </a:t>
            </a:r>
            <a:r>
              <a:rPr kumimoji="1" lang="zh-CN" altLang="en-US" dirty="0"/>
              <a:t>细胞中更高的 </a:t>
            </a:r>
            <a:r>
              <a:rPr kumimoji="1" lang="en" altLang="zh-CN" dirty="0"/>
              <a:t>ATAC-seq </a:t>
            </a:r>
            <a:r>
              <a:rPr kumimoji="1" lang="zh-CN" altLang="en-US" dirty="0"/>
              <a:t>信号，并且这种差异明显大于两者之间的差异：静息野生型和静息 </a:t>
            </a:r>
            <a:r>
              <a:rPr kumimoji="1" lang="en" altLang="zh-CN" dirty="0"/>
              <a:t>Tcf7</a:t>
            </a:r>
            <a:r>
              <a:rPr kumimoji="1" lang="el-GR" altLang="zh-CN" dirty="0"/>
              <a:t>Δ</a:t>
            </a:r>
            <a:r>
              <a:rPr kumimoji="1" lang="en" altLang="zh-CN" dirty="0" err="1"/>
              <a:t>Gzmb</a:t>
            </a:r>
            <a:r>
              <a:rPr kumimoji="1" lang="en" altLang="zh-CN" dirty="0"/>
              <a:t> CD8+ TCM </a:t>
            </a:r>
            <a:r>
              <a:rPr kumimoji="1" lang="zh-CN" altLang="en-US" dirty="0"/>
              <a:t>细胞（图 </a:t>
            </a:r>
            <a:r>
              <a:rPr kumimoji="1" lang="en-US" altLang="zh-CN" dirty="0"/>
              <a:t>4</a:t>
            </a:r>
            <a:r>
              <a:rPr kumimoji="1" lang="en" altLang="zh-CN" dirty="0"/>
              <a:t>h</a:t>
            </a:r>
            <a:r>
              <a:rPr kumimoji="1" lang="zh-CN" altLang="en" dirty="0"/>
              <a:t>）。</a:t>
            </a:r>
            <a:r>
              <a:rPr kumimoji="1" lang="zh-CN" altLang="en-US" dirty="0"/>
              <a:t>在受刺激的野生型和受刺激的 </a:t>
            </a:r>
            <a:r>
              <a:rPr kumimoji="1" lang="en" altLang="zh-CN" dirty="0"/>
              <a:t>Tcf7</a:t>
            </a:r>
            <a:r>
              <a:rPr kumimoji="1" lang="el-GR" altLang="zh-CN" dirty="0"/>
              <a:t>Δ</a:t>
            </a:r>
            <a:r>
              <a:rPr kumimoji="1" lang="en" altLang="zh-CN" dirty="0" err="1"/>
              <a:t>Gzmb</a:t>
            </a:r>
            <a:r>
              <a:rPr kumimoji="1" lang="en" altLang="zh-CN" dirty="0"/>
              <a:t> CD8+ TCM </a:t>
            </a:r>
            <a:r>
              <a:rPr kumimoji="1" lang="zh-CN" altLang="en-US" dirty="0"/>
              <a:t>细胞中打开的 </a:t>
            </a:r>
            <a:r>
              <a:rPr kumimoji="1" lang="en-US" altLang="zh-CN" dirty="0"/>
              <a:t>10,529 </a:t>
            </a:r>
            <a:r>
              <a:rPr kumimoji="1" lang="zh-CN" altLang="en-US" dirty="0"/>
              <a:t>个位点中，</a:t>
            </a:r>
            <a:r>
              <a:rPr kumimoji="1" lang="en-US" altLang="zh-CN" dirty="0"/>
              <a:t>1,277 </a:t>
            </a:r>
            <a:r>
              <a:rPr kumimoji="1" lang="zh-CN" altLang="en-US" dirty="0"/>
              <a:t>个位点在受刺激的野生型中具有比受刺激的 </a:t>
            </a:r>
            <a:r>
              <a:rPr kumimoji="1" lang="en" altLang="zh-CN" dirty="0"/>
              <a:t>Tcf7</a:t>
            </a:r>
            <a:r>
              <a:rPr kumimoji="1" lang="el-GR" altLang="zh-CN" dirty="0"/>
              <a:t>Δ</a:t>
            </a:r>
            <a:r>
              <a:rPr kumimoji="1" lang="en" altLang="zh-CN" dirty="0" err="1"/>
              <a:t>Gzmb</a:t>
            </a:r>
            <a:r>
              <a:rPr kumimoji="1" lang="en" altLang="zh-CN" dirty="0"/>
              <a:t> CD8+ TCM </a:t>
            </a:r>
            <a:r>
              <a:rPr kumimoji="1" lang="zh-CN" altLang="en-US" dirty="0"/>
              <a:t>细胞更强的 </a:t>
            </a:r>
            <a:r>
              <a:rPr kumimoji="1" lang="en" altLang="zh-CN" dirty="0"/>
              <a:t>ATAC-seq </a:t>
            </a:r>
            <a:r>
              <a:rPr kumimoji="1" lang="zh-CN" altLang="en-US" dirty="0"/>
              <a:t>信号，</a:t>
            </a:r>
            <a:r>
              <a:rPr kumimoji="1" lang="en" altLang="zh-CN" dirty="0"/>
              <a:t>7,234 </a:t>
            </a:r>
            <a:r>
              <a:rPr kumimoji="1" lang="zh-CN" altLang="en-US" dirty="0"/>
              <a:t>和 </a:t>
            </a:r>
            <a:r>
              <a:rPr kumimoji="1" lang="en-US" altLang="zh-CN" dirty="0"/>
              <a:t>1,277 </a:t>
            </a:r>
            <a:r>
              <a:rPr kumimoji="1" lang="zh-CN" altLang="en-US" dirty="0"/>
              <a:t>个位点（图 </a:t>
            </a:r>
            <a:r>
              <a:rPr kumimoji="1" lang="en-US" altLang="zh-CN" dirty="0"/>
              <a:t>4</a:t>
            </a:r>
            <a:r>
              <a:rPr kumimoji="1" lang="en" altLang="zh-CN" dirty="0"/>
              <a:t>h</a:t>
            </a:r>
            <a:r>
              <a:rPr kumimoji="1" lang="zh-CN" altLang="en" dirty="0"/>
              <a:t>）</a:t>
            </a:r>
            <a:r>
              <a:rPr kumimoji="1" lang="zh-CN" altLang="en-US" dirty="0"/>
              <a:t>被统称为“</a:t>
            </a:r>
            <a:r>
              <a:rPr kumimoji="1" lang="en" altLang="zh-CN" dirty="0"/>
              <a:t>WT-</a:t>
            </a:r>
            <a:r>
              <a:rPr kumimoji="1" lang="zh-CN" altLang="en" dirty="0"/>
              <a:t>优势</a:t>
            </a:r>
            <a:r>
              <a:rPr kumimoji="1" lang="en" altLang="zh-CN" dirty="0"/>
              <a:t>”</a:t>
            </a:r>
            <a:r>
              <a:rPr kumimoji="1" lang="en" altLang="zh-CN" dirty="0" err="1"/>
              <a:t>ChrAcc</a:t>
            </a:r>
            <a:r>
              <a:rPr kumimoji="1" lang="en" altLang="zh-CN" dirty="0"/>
              <a:t> </a:t>
            </a:r>
            <a:r>
              <a:rPr kumimoji="1" lang="zh-CN" altLang="en-US" dirty="0"/>
              <a:t>位点，其共同特征是在受刺激的野生型中显示出比受刺激的 </a:t>
            </a:r>
            <a:r>
              <a:rPr kumimoji="1" lang="en" altLang="zh-CN" dirty="0"/>
              <a:t>Tcf7</a:t>
            </a:r>
            <a:r>
              <a:rPr kumimoji="1" lang="el-GR" altLang="zh-CN" dirty="0"/>
              <a:t>Δ</a:t>
            </a:r>
            <a:r>
              <a:rPr kumimoji="1" lang="en" altLang="zh-CN" dirty="0" err="1"/>
              <a:t>Gzmb</a:t>
            </a:r>
            <a:r>
              <a:rPr kumimoji="1" lang="en" altLang="zh-CN" dirty="0"/>
              <a:t> CD8+ TCM </a:t>
            </a:r>
            <a:r>
              <a:rPr kumimoji="1" lang="zh-CN" altLang="en-US" dirty="0"/>
              <a:t>细胞更强的 </a:t>
            </a:r>
            <a:r>
              <a:rPr kumimoji="1" lang="en" altLang="zh-CN" dirty="0"/>
              <a:t>ATAC-seq </a:t>
            </a:r>
            <a:r>
              <a:rPr kumimoji="1" lang="zh-CN" altLang="en-US" dirty="0"/>
              <a:t>信号。</a:t>
            </a:r>
          </a:p>
          <a:p>
            <a:r>
              <a:rPr kumimoji="1" lang="zh-CN" altLang="en-US" dirty="0"/>
              <a:t>在 </a:t>
            </a:r>
            <a:r>
              <a:rPr kumimoji="1" lang="en-US" altLang="zh-CN" dirty="0"/>
              <a:t>8,511 </a:t>
            </a:r>
            <a:r>
              <a:rPr kumimoji="1" lang="zh-CN" altLang="en-US" dirty="0"/>
              <a:t>个 </a:t>
            </a:r>
            <a:r>
              <a:rPr kumimoji="1" lang="en" altLang="zh-CN" dirty="0"/>
              <a:t>WT </a:t>
            </a:r>
            <a:r>
              <a:rPr kumimoji="1" lang="zh-CN" altLang="en-US" dirty="0"/>
              <a:t>优势 </a:t>
            </a:r>
            <a:r>
              <a:rPr kumimoji="1" lang="en" altLang="zh-CN" dirty="0" err="1"/>
              <a:t>ChrAcc</a:t>
            </a:r>
            <a:r>
              <a:rPr kumimoji="1" lang="en" altLang="zh-CN" dirty="0"/>
              <a:t> </a:t>
            </a:r>
            <a:r>
              <a:rPr kumimoji="1" lang="zh-CN" altLang="en-US" dirty="0"/>
              <a:t>位点中，</a:t>
            </a:r>
            <a:r>
              <a:rPr kumimoji="1" lang="en-US" altLang="zh-CN" dirty="0"/>
              <a:t>237 </a:t>
            </a:r>
            <a:r>
              <a:rPr kumimoji="1" lang="zh-CN" altLang="en-US" dirty="0"/>
              <a:t>个（</a:t>
            </a:r>
            <a:r>
              <a:rPr kumimoji="1" lang="en-US" altLang="zh-CN" dirty="0"/>
              <a:t>2.8%</a:t>
            </a:r>
            <a:r>
              <a:rPr kumimoji="1" lang="zh-CN" altLang="en-US" dirty="0"/>
              <a:t>）与静息野生型 </a:t>
            </a:r>
            <a:r>
              <a:rPr kumimoji="1" lang="en" altLang="zh-CN" dirty="0"/>
              <a:t>CD8+ TCM </a:t>
            </a:r>
            <a:r>
              <a:rPr kumimoji="1" lang="zh-CN" altLang="en-US" dirty="0"/>
              <a:t>细胞中的 </a:t>
            </a:r>
            <a:r>
              <a:rPr kumimoji="1" lang="en" altLang="zh-CN" dirty="0"/>
              <a:t>Tcf1 </a:t>
            </a:r>
            <a:r>
              <a:rPr kumimoji="1" lang="zh-CN" altLang="en-US" dirty="0"/>
              <a:t>结合位点重叠，这些 </a:t>
            </a:r>
            <a:r>
              <a:rPr kumimoji="1" lang="en" altLang="zh-CN" dirty="0"/>
              <a:t>Tcf1+ </a:t>
            </a:r>
            <a:r>
              <a:rPr kumimoji="1" lang="en" altLang="zh-CN" dirty="0" err="1"/>
              <a:t>ChrAcc</a:t>
            </a:r>
            <a:r>
              <a:rPr kumimoji="1" lang="en" altLang="zh-CN" dirty="0"/>
              <a:t> </a:t>
            </a:r>
            <a:r>
              <a:rPr kumimoji="1" lang="zh-CN" altLang="en-US" dirty="0"/>
              <a:t>位点富含 </a:t>
            </a:r>
            <a:r>
              <a:rPr kumimoji="1" lang="en" altLang="zh-CN" dirty="0" err="1"/>
              <a:t>Tcf</a:t>
            </a:r>
            <a:r>
              <a:rPr kumimoji="1" lang="en" altLang="zh-CN" dirty="0"/>
              <a:t>/</a:t>
            </a:r>
            <a:r>
              <a:rPr kumimoji="1" lang="en" altLang="zh-CN" dirty="0" err="1"/>
              <a:t>Lef</a:t>
            </a:r>
            <a:r>
              <a:rPr kumimoji="1" lang="zh-CN" altLang="en" dirty="0"/>
              <a:t>（</a:t>
            </a:r>
            <a:r>
              <a:rPr kumimoji="1" lang="en" altLang="zh-CN" dirty="0"/>
              <a:t>TCF7L2 </a:t>
            </a:r>
            <a:r>
              <a:rPr kumimoji="1" lang="zh-CN" altLang="en-US" dirty="0"/>
              <a:t>和 </a:t>
            </a:r>
            <a:r>
              <a:rPr kumimoji="1" lang="en" altLang="zh-CN" dirty="0"/>
              <a:t>TCF7L1</a:t>
            </a:r>
            <a:r>
              <a:rPr kumimoji="1" lang="zh-CN" altLang="en" dirty="0"/>
              <a:t>）</a:t>
            </a:r>
            <a:r>
              <a:rPr kumimoji="1" lang="zh-CN" altLang="en-US" dirty="0"/>
              <a:t>和 </a:t>
            </a:r>
            <a:r>
              <a:rPr kumimoji="1" lang="en" altLang="zh-CN" dirty="0"/>
              <a:t>AP- 1 </a:t>
            </a:r>
            <a:r>
              <a:rPr kumimoji="1" lang="zh-CN" altLang="en-US" dirty="0"/>
              <a:t>个基序（</a:t>
            </a:r>
            <a:r>
              <a:rPr kumimoji="1" lang="en" altLang="zh-CN" dirty="0"/>
              <a:t>FOSB </a:t>
            </a:r>
            <a:r>
              <a:rPr kumimoji="1" lang="zh-CN" altLang="en-US" dirty="0"/>
              <a:t>和 </a:t>
            </a:r>
            <a:r>
              <a:rPr kumimoji="1" lang="en" altLang="zh-CN" dirty="0"/>
              <a:t>JUNB</a:t>
            </a:r>
            <a:r>
              <a:rPr kumimoji="1" lang="zh-CN" altLang="en" dirty="0"/>
              <a:t>）（</a:t>
            </a:r>
            <a:r>
              <a:rPr kumimoji="1" lang="zh-CN" altLang="en-US" dirty="0"/>
              <a:t>图 </a:t>
            </a:r>
            <a:r>
              <a:rPr kumimoji="1" lang="en-US" altLang="zh-CN" dirty="0"/>
              <a:t>4</a:t>
            </a:r>
            <a:r>
              <a:rPr kumimoji="1" lang="en" altLang="zh-CN" dirty="0" err="1"/>
              <a:t>i</a:t>
            </a:r>
            <a:r>
              <a:rPr kumimoji="1" lang="zh-CN" altLang="en" dirty="0"/>
              <a:t>）；</a:t>
            </a:r>
            <a:r>
              <a:rPr kumimoji="1" lang="zh-CN" altLang="en-US" dirty="0"/>
              <a:t>相反，在 </a:t>
            </a:r>
            <a:r>
              <a:rPr kumimoji="1" lang="en" altLang="zh-CN" dirty="0"/>
              <a:t>Tcf1-WT </a:t>
            </a:r>
            <a:r>
              <a:rPr kumimoji="1" lang="zh-CN" altLang="en-US" dirty="0"/>
              <a:t>优势 </a:t>
            </a:r>
            <a:r>
              <a:rPr kumimoji="1" lang="en" altLang="zh-CN" dirty="0" err="1"/>
              <a:t>ChrAcc</a:t>
            </a:r>
            <a:r>
              <a:rPr kumimoji="1" lang="en" altLang="zh-CN" dirty="0"/>
              <a:t> </a:t>
            </a:r>
            <a:r>
              <a:rPr kumimoji="1" lang="zh-CN" altLang="en-US" dirty="0"/>
              <a:t>位点富集的所有前十个基序都是 </a:t>
            </a:r>
            <a:r>
              <a:rPr kumimoji="1" lang="en" altLang="zh-CN" dirty="0"/>
              <a:t>AP-1 </a:t>
            </a:r>
            <a:r>
              <a:rPr kumimoji="1" lang="zh-CN" altLang="en-US" dirty="0"/>
              <a:t>基序（图 </a:t>
            </a:r>
            <a:r>
              <a:rPr kumimoji="1" lang="en-US" altLang="zh-CN" dirty="0"/>
              <a:t>4</a:t>
            </a:r>
            <a:r>
              <a:rPr kumimoji="1" lang="en" altLang="zh-CN" dirty="0" err="1"/>
              <a:t>i</a:t>
            </a:r>
            <a:r>
              <a:rPr kumimoji="1" lang="zh-CN" altLang="en" dirty="0"/>
              <a:t>），</a:t>
            </a:r>
            <a:r>
              <a:rPr kumimoji="1" lang="zh-CN" altLang="en-US" dirty="0"/>
              <a:t>表明 </a:t>
            </a:r>
            <a:r>
              <a:rPr kumimoji="1" lang="en" altLang="zh-CN" dirty="0"/>
              <a:t>AP-1 </a:t>
            </a:r>
            <a:r>
              <a:rPr kumimoji="1" lang="zh-CN" altLang="en-US" dirty="0"/>
              <a:t>因子对</a:t>
            </a:r>
            <a:r>
              <a:rPr kumimoji="1" lang="en-US" altLang="zh-CN" dirty="0"/>
              <a:t>recall</a:t>
            </a:r>
            <a:r>
              <a:rPr kumimoji="1" lang="zh-CN" altLang="en-US" dirty="0"/>
              <a:t>开放的 </a:t>
            </a:r>
            <a:r>
              <a:rPr kumimoji="1" lang="en" altLang="zh-CN" dirty="0" err="1"/>
              <a:t>ChrAcc</a:t>
            </a:r>
            <a:r>
              <a:rPr kumimoji="1" lang="en" altLang="zh-CN" dirty="0"/>
              <a:t> </a:t>
            </a:r>
            <a:r>
              <a:rPr kumimoji="1" lang="zh-CN" altLang="en-US" dirty="0"/>
              <a:t>位点有很大贡献。这些观察结果表明，</a:t>
            </a:r>
            <a:r>
              <a:rPr kumimoji="1" lang="en" altLang="zh-CN" dirty="0"/>
              <a:t>Tcf1 </a:t>
            </a:r>
            <a:r>
              <a:rPr kumimoji="1" lang="zh-CN" altLang="en-US" dirty="0"/>
              <a:t>预先确定了</a:t>
            </a:r>
            <a:r>
              <a:rPr kumimoji="1" lang="en-US" altLang="zh-CN" dirty="0"/>
              <a:t>recall</a:t>
            </a:r>
            <a:r>
              <a:rPr kumimoji="1" lang="zh-CN" altLang="en-US" dirty="0"/>
              <a:t>激活的 </a:t>
            </a:r>
            <a:r>
              <a:rPr kumimoji="1" lang="en" altLang="zh-CN" dirty="0"/>
              <a:t>AP-1 </a:t>
            </a:r>
            <a:r>
              <a:rPr kumimoji="1" lang="zh-CN" altLang="en-US" dirty="0"/>
              <a:t>和静息 </a:t>
            </a:r>
            <a:r>
              <a:rPr kumimoji="1" lang="en" altLang="zh-CN" dirty="0"/>
              <a:t>CD8+ TCM </a:t>
            </a:r>
            <a:r>
              <a:rPr kumimoji="1" lang="zh-CN" altLang="en-US" dirty="0"/>
              <a:t>细胞中其他因子的可及性。</a:t>
            </a:r>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16</a:t>
            </a:fld>
            <a:endParaRPr kumimoji="1" lang="zh-CN" altLang="en-US"/>
          </a:p>
        </p:txBody>
      </p:sp>
    </p:spTree>
    <p:extLst>
      <p:ext uri="{BB962C8B-B14F-4D97-AF65-F5344CB8AC3E}">
        <p14:creationId xmlns:p14="http://schemas.microsoft.com/office/powerpoint/2010/main" val="2779619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为了整合 </a:t>
            </a:r>
            <a:r>
              <a:rPr kumimoji="1" lang="en" altLang="zh-CN" dirty="0"/>
              <a:t>Tcf1 </a:t>
            </a:r>
            <a:r>
              <a:rPr kumimoji="1" lang="zh-CN" altLang="en-US" dirty="0"/>
              <a:t>调控的分子事件，他们关注</a:t>
            </a:r>
            <a:r>
              <a:rPr kumimoji="1" lang="en-US" altLang="zh-CN" dirty="0"/>
              <a:t>C3 </a:t>
            </a:r>
            <a:r>
              <a:rPr kumimoji="1" lang="zh-CN" altLang="en-US" dirty="0"/>
              <a:t>和</a:t>
            </a:r>
            <a:r>
              <a:rPr kumimoji="1" lang="en-US" altLang="zh-CN" dirty="0"/>
              <a:t>C4</a:t>
            </a:r>
            <a:r>
              <a:rPr kumimoji="1" lang="en" altLang="zh-CN" dirty="0"/>
              <a:t>a </a:t>
            </a:r>
            <a:r>
              <a:rPr kumimoji="1" lang="zh-CN" altLang="en-US" dirty="0"/>
              <a:t>中的 </a:t>
            </a:r>
            <a:r>
              <a:rPr kumimoji="1" lang="en-US" altLang="zh-CN" dirty="0"/>
              <a:t>623 </a:t>
            </a:r>
            <a:r>
              <a:rPr kumimoji="1" lang="zh-CN" altLang="en-US" dirty="0"/>
              <a:t>个基因。 在这些基因中，在静息 </a:t>
            </a:r>
            <a:r>
              <a:rPr kumimoji="1" lang="en" altLang="zh-CN" dirty="0"/>
              <a:t>CD8+ T</a:t>
            </a:r>
            <a:r>
              <a:rPr kumimoji="1" lang="en" altLang="zh-CN" baseline="-25000" dirty="0"/>
              <a:t>CM </a:t>
            </a:r>
            <a:r>
              <a:rPr kumimoji="1" lang="zh-CN" altLang="en-US" dirty="0"/>
              <a:t>细胞的 </a:t>
            </a:r>
            <a:r>
              <a:rPr kumimoji="1" lang="en-US" altLang="zh-CN" dirty="0"/>
              <a:t>364 </a:t>
            </a:r>
            <a:r>
              <a:rPr kumimoji="1" lang="zh-CN" altLang="en-US" dirty="0"/>
              <a:t>个基因启动子（</a:t>
            </a:r>
            <a:r>
              <a:rPr kumimoji="1" lang="en-US" altLang="zh-CN" dirty="0"/>
              <a:t>58%</a:t>
            </a:r>
            <a:r>
              <a:rPr kumimoji="1" lang="zh-CN" altLang="en-US" dirty="0"/>
              <a:t>）和 </a:t>
            </a:r>
            <a:r>
              <a:rPr kumimoji="1" lang="en-US" altLang="zh-CN" dirty="0"/>
              <a:t>468 </a:t>
            </a:r>
            <a:r>
              <a:rPr kumimoji="1" lang="zh-CN" altLang="en-US" dirty="0"/>
              <a:t>个基因（</a:t>
            </a:r>
            <a:r>
              <a:rPr kumimoji="1" lang="en-US" altLang="zh-CN" dirty="0"/>
              <a:t>75%</a:t>
            </a:r>
            <a:r>
              <a:rPr kumimoji="1" lang="zh-CN" altLang="en-US" dirty="0"/>
              <a:t>）的远端调控区发现了 </a:t>
            </a:r>
            <a:r>
              <a:rPr kumimoji="1" lang="en" altLang="zh-CN" dirty="0"/>
              <a:t>Tcf1 </a:t>
            </a:r>
            <a:r>
              <a:rPr kumimoji="1" lang="zh-CN" altLang="en-US" dirty="0"/>
              <a:t>结合位点，其中大部分（</a:t>
            </a:r>
            <a:r>
              <a:rPr kumimoji="1" lang="en-US" altLang="zh-CN" dirty="0"/>
              <a:t>44%</a:t>
            </a:r>
            <a:r>
              <a:rPr kumimoji="1" lang="zh-CN" altLang="en-US" dirty="0"/>
              <a:t>）含有 </a:t>
            </a:r>
            <a:r>
              <a:rPr kumimoji="1" lang="en" altLang="zh-CN" dirty="0"/>
              <a:t>Tcf1 </a:t>
            </a:r>
            <a:r>
              <a:rPr kumimoji="1" lang="zh-CN" altLang="en-US" dirty="0"/>
              <a:t>结合位点：启动子和远端区域的位点（</a:t>
            </a:r>
            <a:r>
              <a:rPr kumimoji="1" lang="en-US" altLang="zh-CN" dirty="0"/>
              <a:t>Fig5a</a:t>
            </a:r>
            <a:r>
              <a:rPr kumimoji="1" lang="zh-CN" altLang="en-US" dirty="0"/>
              <a:t>）。 此外，</a:t>
            </a:r>
            <a:r>
              <a:rPr kumimoji="1" lang="en-US" altLang="zh-CN" dirty="0"/>
              <a:t>398 </a:t>
            </a:r>
            <a:r>
              <a:rPr kumimoji="1" lang="zh-CN" altLang="en-US" dirty="0"/>
              <a:t>个基因（</a:t>
            </a:r>
            <a:r>
              <a:rPr kumimoji="1" lang="en-US" altLang="zh-CN" dirty="0"/>
              <a:t>64%</a:t>
            </a:r>
            <a:r>
              <a:rPr kumimoji="1" lang="zh-CN" altLang="en-US" dirty="0"/>
              <a:t>）与 </a:t>
            </a:r>
            <a:r>
              <a:rPr kumimoji="1" lang="en-US" altLang="zh-CN" dirty="0"/>
              <a:t>634 </a:t>
            </a:r>
            <a:r>
              <a:rPr kumimoji="1" lang="zh-CN" altLang="en-US" dirty="0"/>
              <a:t>个 </a:t>
            </a:r>
            <a:r>
              <a:rPr kumimoji="1" lang="en" altLang="zh-CN" dirty="0"/>
              <a:t>WT </a:t>
            </a:r>
            <a:r>
              <a:rPr kumimoji="1" lang="zh-CN" altLang="en-US" dirty="0"/>
              <a:t>优势 </a:t>
            </a:r>
            <a:r>
              <a:rPr kumimoji="1" lang="en" altLang="zh-CN" dirty="0" err="1"/>
              <a:t>ChrAcc</a:t>
            </a:r>
            <a:r>
              <a:rPr kumimoji="1" lang="en" altLang="zh-CN" dirty="0"/>
              <a:t> </a:t>
            </a:r>
            <a:r>
              <a:rPr kumimoji="1" lang="zh-CN" altLang="en-US" dirty="0"/>
              <a:t>位点相关，这些基因的</a:t>
            </a:r>
            <a:r>
              <a:rPr kumimoji="1" lang="en-US" altLang="zh-CN" dirty="0"/>
              <a:t>Tcf1</a:t>
            </a:r>
            <a:r>
              <a:rPr kumimoji="1" lang="zh-CN" altLang="en-US" dirty="0"/>
              <a:t>位点主要位于远端区域（图 </a:t>
            </a:r>
            <a:r>
              <a:rPr kumimoji="1" lang="en-US" altLang="zh-CN" dirty="0"/>
              <a:t>5</a:t>
            </a:r>
            <a:r>
              <a:rPr kumimoji="1" lang="en" altLang="zh-CN" dirty="0"/>
              <a:t>b </a:t>
            </a:r>
            <a:r>
              <a:rPr kumimoji="1" lang="zh-CN" altLang="en-US" dirty="0"/>
              <a:t>）。 一致地，与独立于 </a:t>
            </a:r>
            <a:r>
              <a:rPr kumimoji="1" lang="en" altLang="zh-CN" dirty="0"/>
              <a:t>Tcf1 </a:t>
            </a:r>
            <a:r>
              <a:rPr kumimoji="1" lang="zh-CN" altLang="en-US" dirty="0"/>
              <a:t>诱导的基因相比，</a:t>
            </a:r>
            <a:r>
              <a:rPr kumimoji="1" lang="en" altLang="zh-CN" dirty="0"/>
              <a:t>AP-1 </a:t>
            </a:r>
            <a:r>
              <a:rPr kumimoji="1" lang="zh-CN" altLang="en-US" dirty="0"/>
              <a:t>转录因子更常见于簇 </a:t>
            </a:r>
            <a:r>
              <a:rPr kumimoji="1" lang="en-US" altLang="zh-CN" dirty="0"/>
              <a:t>3 </a:t>
            </a:r>
            <a:r>
              <a:rPr kumimoji="1" lang="zh-CN" altLang="en-US" dirty="0"/>
              <a:t>和簇 </a:t>
            </a:r>
            <a:r>
              <a:rPr kumimoji="1" lang="en-US" altLang="zh-CN" dirty="0"/>
              <a:t>4</a:t>
            </a:r>
            <a:r>
              <a:rPr kumimoji="1" lang="en" altLang="zh-CN" dirty="0"/>
              <a:t>a </a:t>
            </a:r>
            <a:r>
              <a:rPr kumimoji="1" lang="zh-CN" altLang="en-US" dirty="0"/>
              <a:t>基因的远端区域，但很少在启动子处观察到（图 </a:t>
            </a:r>
            <a:r>
              <a:rPr kumimoji="1" lang="en-US" altLang="zh-CN" dirty="0"/>
              <a:t>5</a:t>
            </a:r>
            <a:r>
              <a:rPr kumimoji="1" lang="en" altLang="zh-CN" dirty="0"/>
              <a:t>c</a:t>
            </a:r>
            <a:r>
              <a:rPr kumimoji="1" lang="zh-CN" altLang="en" dirty="0"/>
              <a:t>）。 </a:t>
            </a:r>
            <a:r>
              <a:rPr kumimoji="1" lang="zh-CN" altLang="en-US" dirty="0"/>
              <a:t>尽管 </a:t>
            </a:r>
            <a:r>
              <a:rPr kumimoji="1" lang="en" altLang="zh-CN" dirty="0"/>
              <a:t>Tcf1 </a:t>
            </a:r>
            <a:r>
              <a:rPr kumimoji="1" lang="zh-CN" altLang="en-US" dirty="0"/>
              <a:t>结合位点和 </a:t>
            </a:r>
            <a:r>
              <a:rPr kumimoji="1" lang="en" altLang="zh-CN" dirty="0"/>
              <a:t>WT </a:t>
            </a:r>
            <a:r>
              <a:rPr kumimoji="1" lang="zh-CN" altLang="en-US" dirty="0"/>
              <a:t>优势 </a:t>
            </a:r>
            <a:r>
              <a:rPr kumimoji="1" lang="en" altLang="zh-CN" dirty="0" err="1"/>
              <a:t>ChrAcc</a:t>
            </a:r>
            <a:r>
              <a:rPr kumimoji="1" lang="en" altLang="zh-CN" dirty="0"/>
              <a:t> </a:t>
            </a:r>
            <a:r>
              <a:rPr kumimoji="1" lang="zh-CN" altLang="en-US" dirty="0"/>
              <a:t>位点具有不同的分布模式，但 </a:t>
            </a:r>
            <a:r>
              <a:rPr kumimoji="1" lang="en-US" altLang="zh-CN" dirty="0"/>
              <a:t>364 </a:t>
            </a:r>
            <a:r>
              <a:rPr kumimoji="1" lang="zh-CN" altLang="en-US" dirty="0"/>
              <a:t>个基因位点同时包含两者（图 </a:t>
            </a:r>
            <a:r>
              <a:rPr kumimoji="1" lang="en-US" altLang="zh-CN" dirty="0"/>
              <a:t>5</a:t>
            </a:r>
            <a:r>
              <a:rPr kumimoji="1" lang="en" altLang="zh-CN" dirty="0"/>
              <a:t>d</a:t>
            </a:r>
            <a:r>
              <a:rPr kumimoji="1" lang="zh-CN" altLang="en" dirty="0"/>
              <a:t>）。</a:t>
            </a:r>
            <a:endParaRPr kumimoji="1" lang="zh-CN" altLang="en-US" dirty="0"/>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17</a:t>
            </a:fld>
            <a:endParaRPr kumimoji="1" lang="zh-CN" altLang="en-US"/>
          </a:p>
        </p:txBody>
      </p:sp>
    </p:spTree>
    <p:extLst>
      <p:ext uri="{BB962C8B-B14F-4D97-AF65-F5344CB8AC3E}">
        <p14:creationId xmlns:p14="http://schemas.microsoft.com/office/powerpoint/2010/main" val="285850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例如，</a:t>
            </a:r>
            <a:r>
              <a:rPr kumimoji="1" lang="en" altLang="zh-CN" dirty="0"/>
              <a:t>Id3 </a:t>
            </a:r>
            <a:r>
              <a:rPr kumimoji="1" lang="zh-CN" altLang="en-US" dirty="0"/>
              <a:t>基因座的一侧是 </a:t>
            </a:r>
            <a:r>
              <a:rPr kumimoji="1" lang="en" altLang="zh-CN" dirty="0"/>
              <a:t>Tcf1 </a:t>
            </a:r>
            <a:r>
              <a:rPr kumimoji="1" lang="zh-CN" altLang="en-US" dirty="0"/>
              <a:t>结合位点和 </a:t>
            </a:r>
            <a:r>
              <a:rPr kumimoji="1" lang="en" altLang="zh-CN" dirty="0"/>
              <a:t>WT-prepotent </a:t>
            </a:r>
            <a:r>
              <a:rPr kumimoji="1" lang="en" altLang="zh-CN" dirty="0" err="1"/>
              <a:t>ChrAcc</a:t>
            </a:r>
            <a:r>
              <a:rPr kumimoji="1" lang="en" altLang="zh-CN" dirty="0"/>
              <a:t> </a:t>
            </a:r>
            <a:r>
              <a:rPr kumimoji="1" lang="zh-CN" altLang="en-US" dirty="0"/>
              <a:t>位点在其远端区域，</a:t>
            </a:r>
            <a:r>
              <a:rPr kumimoji="1" lang="en" altLang="zh-CN" dirty="0"/>
              <a:t>Ezh2 </a:t>
            </a:r>
            <a:r>
              <a:rPr kumimoji="1" lang="zh-CN" altLang="en-US" dirty="0"/>
              <a:t>启动子与 </a:t>
            </a:r>
            <a:r>
              <a:rPr kumimoji="1" lang="en" altLang="zh-CN" dirty="0"/>
              <a:t>Tcf1 </a:t>
            </a:r>
            <a:r>
              <a:rPr kumimoji="1" lang="zh-CN" altLang="en-US" dirty="0"/>
              <a:t>结合并具有上游 </a:t>
            </a:r>
            <a:r>
              <a:rPr kumimoji="1" lang="en" altLang="zh-CN" dirty="0"/>
              <a:t>WT </a:t>
            </a:r>
            <a:r>
              <a:rPr kumimoji="1" lang="zh-CN" altLang="en-US" dirty="0"/>
              <a:t>优势 </a:t>
            </a:r>
            <a:r>
              <a:rPr kumimoji="1" lang="en" altLang="zh-CN" dirty="0" err="1"/>
              <a:t>ChrAcc</a:t>
            </a:r>
            <a:r>
              <a:rPr kumimoji="1" lang="en" altLang="zh-CN" dirty="0"/>
              <a:t> </a:t>
            </a:r>
            <a:r>
              <a:rPr kumimoji="1" lang="zh-CN" altLang="en-US" dirty="0"/>
              <a:t>位点（图 </a:t>
            </a:r>
            <a:r>
              <a:rPr kumimoji="1" lang="en-US" altLang="zh-CN" dirty="0"/>
              <a:t>5</a:t>
            </a:r>
            <a:r>
              <a:rPr kumimoji="1" lang="en" altLang="zh-CN" dirty="0"/>
              <a:t>e</a:t>
            </a:r>
            <a:r>
              <a:rPr kumimoji="1" lang="zh-CN" altLang="en" dirty="0"/>
              <a:t>）。 </a:t>
            </a:r>
            <a:r>
              <a:rPr kumimoji="1" lang="zh-CN" altLang="en-US" dirty="0"/>
              <a:t>此外，编码关键糖酵解酶的基因，如 </a:t>
            </a:r>
            <a:r>
              <a:rPr kumimoji="1" lang="en" altLang="zh-CN" dirty="0" err="1"/>
              <a:t>Gapdh</a:t>
            </a:r>
            <a:r>
              <a:rPr kumimoji="1" lang="zh-CN" altLang="en" dirty="0"/>
              <a:t>、</a:t>
            </a:r>
            <a:r>
              <a:rPr kumimoji="1" lang="en" altLang="zh-CN" dirty="0" err="1"/>
              <a:t>Pfkp</a:t>
            </a:r>
            <a:r>
              <a:rPr kumimoji="1" lang="zh-CN" altLang="en" dirty="0"/>
              <a:t>、</a:t>
            </a:r>
            <a:r>
              <a:rPr kumimoji="1" lang="en" altLang="zh-CN" dirty="0"/>
              <a:t>Pgk1 </a:t>
            </a:r>
            <a:r>
              <a:rPr kumimoji="1" lang="zh-CN" altLang="en-US" dirty="0"/>
              <a:t>和 </a:t>
            </a:r>
            <a:r>
              <a:rPr kumimoji="1" lang="en" altLang="zh-CN" dirty="0" err="1"/>
              <a:t>Pkm</a:t>
            </a:r>
            <a:r>
              <a:rPr kumimoji="1" lang="zh-CN" altLang="en" dirty="0"/>
              <a:t>，</a:t>
            </a:r>
            <a:r>
              <a:rPr kumimoji="1" lang="zh-CN" altLang="en-US" dirty="0"/>
              <a:t>在其启动子中含有 </a:t>
            </a:r>
            <a:r>
              <a:rPr kumimoji="1" lang="en" altLang="zh-CN" dirty="0"/>
              <a:t>Tcf1 </a:t>
            </a:r>
            <a:r>
              <a:rPr kumimoji="1" lang="zh-CN" altLang="en-US" dirty="0"/>
              <a:t>结合位点，并且在其远端区域具有至少一个 </a:t>
            </a:r>
            <a:r>
              <a:rPr kumimoji="1" lang="en" altLang="zh-CN" dirty="0"/>
              <a:t>WT </a:t>
            </a:r>
            <a:r>
              <a:rPr kumimoji="1" lang="zh-CN" altLang="en-US" dirty="0"/>
              <a:t>优势 </a:t>
            </a:r>
            <a:r>
              <a:rPr kumimoji="1" lang="en" altLang="zh-CN" dirty="0" err="1"/>
              <a:t>ChrAcc</a:t>
            </a:r>
            <a:r>
              <a:rPr kumimoji="1" lang="en" altLang="zh-CN" dirty="0"/>
              <a:t> </a:t>
            </a:r>
            <a:r>
              <a:rPr kumimoji="1" lang="zh-CN" altLang="en-US" dirty="0"/>
              <a:t>位点（图 </a:t>
            </a:r>
            <a:r>
              <a:rPr kumimoji="1" lang="en-US" altLang="zh-CN" dirty="0"/>
              <a:t>5</a:t>
            </a:r>
            <a:r>
              <a:rPr kumimoji="1" lang="en" altLang="zh-CN" dirty="0"/>
              <a:t>f</a:t>
            </a:r>
            <a:r>
              <a:rPr kumimoji="1" lang="zh-CN" altLang="en" dirty="0"/>
              <a:t>）。 </a:t>
            </a:r>
            <a:r>
              <a:rPr kumimoji="1" lang="zh-CN" altLang="en-US" dirty="0"/>
              <a:t>因此，</a:t>
            </a:r>
            <a:r>
              <a:rPr kumimoji="1" lang="en" altLang="zh-CN" dirty="0"/>
              <a:t>WT-prepotent </a:t>
            </a:r>
            <a:r>
              <a:rPr kumimoji="1" lang="en" altLang="zh-CN" dirty="0" err="1"/>
              <a:t>ChrAcc</a:t>
            </a:r>
            <a:r>
              <a:rPr kumimoji="1" lang="en" altLang="zh-CN" dirty="0"/>
              <a:t> </a:t>
            </a:r>
            <a:r>
              <a:rPr kumimoji="1" lang="zh-CN" altLang="en-US" dirty="0"/>
              <a:t>位点可以作为静息 </a:t>
            </a:r>
            <a:r>
              <a:rPr kumimoji="1" lang="en" altLang="zh-CN" dirty="0"/>
              <a:t>CD8+ TCM </a:t>
            </a:r>
            <a:r>
              <a:rPr kumimoji="1" lang="zh-CN" altLang="en-US" dirty="0"/>
              <a:t>细胞的增强剂，与 </a:t>
            </a:r>
            <a:r>
              <a:rPr kumimoji="1" lang="en" altLang="zh-CN" dirty="0"/>
              <a:t>Tcf1 </a:t>
            </a:r>
            <a:r>
              <a:rPr kumimoji="1" lang="zh-CN" altLang="en-US" dirty="0"/>
              <a:t>结合位点的共富集可以促进它们在</a:t>
            </a:r>
            <a:r>
              <a:rPr kumimoji="1" lang="en-US" altLang="zh-CN" dirty="0" err="1"/>
              <a:t>recll</a:t>
            </a:r>
            <a:r>
              <a:rPr kumimoji="1" lang="zh-CN" altLang="en-US" dirty="0"/>
              <a:t>刺激的 </a:t>
            </a:r>
            <a:r>
              <a:rPr kumimoji="1" lang="en" altLang="zh-CN" dirty="0"/>
              <a:t>CD8+ T</a:t>
            </a:r>
            <a:r>
              <a:rPr kumimoji="1" lang="en" altLang="zh-CN" baseline="-25000" dirty="0"/>
              <a:t>CM</a:t>
            </a:r>
            <a:r>
              <a:rPr kumimoji="1" lang="en" altLang="zh-CN" dirty="0"/>
              <a:t> </a:t>
            </a:r>
            <a:r>
              <a:rPr kumimoji="1" lang="zh-CN" altLang="en-US" dirty="0"/>
              <a:t>细胞中协调激活关键靶基因。</a:t>
            </a:r>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18</a:t>
            </a:fld>
            <a:endParaRPr kumimoji="1" lang="zh-CN" altLang="en-US"/>
          </a:p>
        </p:txBody>
      </p:sp>
    </p:spTree>
    <p:extLst>
      <p:ext uri="{BB962C8B-B14F-4D97-AF65-F5344CB8AC3E}">
        <p14:creationId xmlns:p14="http://schemas.microsoft.com/office/powerpoint/2010/main" val="3900087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因为 </a:t>
            </a:r>
            <a:r>
              <a:rPr kumimoji="1" lang="en" altLang="zh-CN" dirty="0"/>
              <a:t>Tcf1 </a:t>
            </a:r>
            <a:r>
              <a:rPr kumimoji="1" lang="zh-CN" altLang="en-US" dirty="0"/>
              <a:t>和 </a:t>
            </a:r>
            <a:r>
              <a:rPr kumimoji="1" lang="en" altLang="zh-CN" dirty="0"/>
              <a:t>Lef1 </a:t>
            </a:r>
            <a:r>
              <a:rPr kumimoji="1" lang="zh-CN" altLang="en-US" dirty="0"/>
              <a:t>调节初始 </a:t>
            </a:r>
            <a:r>
              <a:rPr kumimoji="1" lang="en" altLang="zh-CN" dirty="0"/>
              <a:t>CD8+ T </a:t>
            </a:r>
            <a:r>
              <a:rPr kumimoji="1" lang="zh-CN" altLang="en-US" dirty="0"/>
              <a:t>细胞中的 </a:t>
            </a:r>
            <a:r>
              <a:rPr kumimoji="1" lang="en-US" altLang="zh-CN" dirty="0"/>
              <a:t>3</a:t>
            </a:r>
            <a:r>
              <a:rPr kumimoji="1" lang="en" altLang="zh-CN" dirty="0"/>
              <a:t>D </a:t>
            </a:r>
            <a:r>
              <a:rPr kumimoji="1" lang="zh-CN" altLang="en-US" dirty="0"/>
              <a:t>基因组组织，他们接下来研究了 </a:t>
            </a:r>
            <a:r>
              <a:rPr kumimoji="1" lang="en" altLang="zh-CN" dirty="0"/>
              <a:t>Tcf1 </a:t>
            </a:r>
            <a:r>
              <a:rPr kumimoji="1" lang="zh-CN" altLang="en-US" dirty="0"/>
              <a:t>是否利用其结构作用来协调 </a:t>
            </a:r>
            <a:r>
              <a:rPr kumimoji="1" lang="en" altLang="zh-CN" dirty="0"/>
              <a:t>CD8+ T</a:t>
            </a:r>
            <a:r>
              <a:rPr kumimoji="1" lang="en" altLang="zh-CN" baseline="-25000" dirty="0"/>
              <a:t>CM</a:t>
            </a:r>
            <a:r>
              <a:rPr kumimoji="1" lang="en" altLang="zh-CN" dirty="0"/>
              <a:t> </a:t>
            </a:r>
            <a:r>
              <a:rPr kumimoji="1" lang="zh-CN" altLang="en-US" dirty="0"/>
              <a:t>细胞的</a:t>
            </a:r>
            <a:r>
              <a:rPr kumimoji="1" lang="en-US" altLang="zh-CN" dirty="0"/>
              <a:t>recall</a:t>
            </a:r>
            <a:r>
              <a:rPr kumimoji="1" lang="zh-CN" altLang="en-US" dirty="0"/>
              <a:t>反应。他们在静息的野生型和 </a:t>
            </a:r>
            <a:r>
              <a:rPr kumimoji="1" lang="en" altLang="zh-CN" dirty="0"/>
              <a:t>Tcf7</a:t>
            </a:r>
            <a:r>
              <a:rPr kumimoji="1" lang="el-GR" altLang="zh-CN" dirty="0"/>
              <a:t>Δ</a:t>
            </a:r>
            <a:r>
              <a:rPr kumimoji="1" lang="en" altLang="zh-CN" dirty="0" err="1"/>
              <a:t>Gzmb</a:t>
            </a:r>
            <a:r>
              <a:rPr kumimoji="1" lang="en" altLang="zh-CN" dirty="0"/>
              <a:t> CD8+ T</a:t>
            </a:r>
            <a:r>
              <a:rPr kumimoji="1" lang="en" altLang="zh-CN" baseline="-25000" dirty="0"/>
              <a:t>CM</a:t>
            </a:r>
            <a:r>
              <a:rPr kumimoji="1" lang="en" altLang="zh-CN" dirty="0"/>
              <a:t> </a:t>
            </a:r>
            <a:r>
              <a:rPr kumimoji="1" lang="zh-CN" altLang="en-US" dirty="0"/>
              <a:t>细胞中进行了 </a:t>
            </a:r>
            <a:r>
              <a:rPr kumimoji="1" lang="en" altLang="zh-CN" dirty="0"/>
              <a:t>Hi-C</a:t>
            </a:r>
            <a:r>
              <a:rPr kumimoji="1" lang="zh-CN" altLang="en-US" dirty="0"/>
              <a:t>。他们发现在野生型 </a:t>
            </a:r>
            <a:r>
              <a:rPr kumimoji="1" lang="en" altLang="zh-CN" dirty="0"/>
              <a:t>CD8+ T</a:t>
            </a:r>
            <a:r>
              <a:rPr kumimoji="1" lang="en" altLang="zh-CN" baseline="-25000" dirty="0"/>
              <a:t>CM</a:t>
            </a:r>
            <a:r>
              <a:rPr kumimoji="1" lang="en" altLang="zh-CN" dirty="0"/>
              <a:t> </a:t>
            </a:r>
            <a:r>
              <a:rPr kumimoji="1" lang="zh-CN" altLang="en-US" dirty="0"/>
              <a:t>细胞中，</a:t>
            </a:r>
            <a:r>
              <a:rPr kumimoji="1" lang="en" altLang="zh-CN" dirty="0"/>
              <a:t>Tcf1 </a:t>
            </a:r>
            <a:r>
              <a:rPr kumimoji="1" lang="zh-CN" altLang="en-US" dirty="0"/>
              <a:t>结合峰的密度与拓扑相关域（</a:t>
            </a:r>
            <a:r>
              <a:rPr kumimoji="1" lang="en" altLang="zh-CN" dirty="0"/>
              <a:t>TAD</a:t>
            </a:r>
            <a:r>
              <a:rPr kumimoji="1" lang="zh-CN" altLang="en" dirty="0"/>
              <a:t>）</a:t>
            </a:r>
            <a:r>
              <a:rPr kumimoji="1" lang="zh-CN" altLang="en-US" dirty="0"/>
              <a:t>评分呈正相关，</a:t>
            </a:r>
            <a:r>
              <a:rPr kumimoji="1" lang="en" altLang="zh-CN" dirty="0"/>
              <a:t>TAD </a:t>
            </a:r>
            <a:r>
              <a:rPr kumimoji="1" lang="zh-CN" altLang="en-US" dirty="0"/>
              <a:t>评分测量了 </a:t>
            </a:r>
            <a:r>
              <a:rPr kumimoji="1" lang="en" altLang="zh-CN" dirty="0"/>
              <a:t>TAD </a:t>
            </a:r>
            <a:r>
              <a:rPr kumimoji="1" lang="zh-CN" altLang="en-US" dirty="0"/>
              <a:t>内染色质相互作用（</a:t>
            </a:r>
            <a:r>
              <a:rPr kumimoji="1" lang="en" altLang="zh-CN" dirty="0" err="1"/>
              <a:t>ChrInt</a:t>
            </a:r>
            <a:r>
              <a:rPr kumimoji="1" lang="zh-CN" altLang="en" dirty="0"/>
              <a:t>）</a:t>
            </a:r>
            <a:r>
              <a:rPr kumimoji="1" lang="zh-CN" altLang="en-US" dirty="0"/>
              <a:t>的水平（图 </a:t>
            </a:r>
            <a:r>
              <a:rPr kumimoji="1" lang="en-US" altLang="zh-CN" dirty="0"/>
              <a:t>6</a:t>
            </a:r>
            <a:r>
              <a:rPr kumimoji="1" lang="en" altLang="zh-CN" dirty="0"/>
              <a:t>a</a:t>
            </a:r>
            <a:r>
              <a:rPr kumimoji="1" lang="zh-CN" altLang="en" dirty="0"/>
              <a:t>）。</a:t>
            </a:r>
            <a:r>
              <a:rPr kumimoji="1" lang="zh-CN" altLang="en-US" dirty="0"/>
              <a:t>使用 </a:t>
            </a:r>
            <a:r>
              <a:rPr kumimoji="1" lang="en" altLang="zh-CN" dirty="0" err="1"/>
              <a:t>diffHiC</a:t>
            </a:r>
            <a:r>
              <a:rPr kumimoji="1" lang="zh-CN" altLang="en" dirty="0"/>
              <a:t>方法，</a:t>
            </a:r>
            <a:r>
              <a:rPr kumimoji="1" lang="zh-CN" altLang="en-US" dirty="0"/>
              <a:t>他们鉴定了 </a:t>
            </a:r>
            <a:r>
              <a:rPr kumimoji="1" lang="en-US" altLang="zh-CN" dirty="0"/>
              <a:t>27,978 </a:t>
            </a:r>
            <a:r>
              <a:rPr kumimoji="1" lang="zh-CN" altLang="en-US" dirty="0"/>
              <a:t>个 </a:t>
            </a:r>
            <a:r>
              <a:rPr kumimoji="1" lang="en" altLang="zh-CN" dirty="0" err="1"/>
              <a:t>ChrInt</a:t>
            </a:r>
            <a:r>
              <a:rPr kumimoji="1" lang="en" altLang="zh-CN" dirty="0"/>
              <a:t> </a:t>
            </a:r>
            <a:r>
              <a:rPr kumimoji="1" lang="zh-CN" altLang="en-US" dirty="0"/>
              <a:t>对，与野生型 </a:t>
            </a:r>
            <a:r>
              <a:rPr kumimoji="1" lang="en" altLang="zh-CN" dirty="0"/>
              <a:t>CD8+ T</a:t>
            </a:r>
            <a:r>
              <a:rPr kumimoji="1" lang="en" altLang="zh-CN" baseline="-25000" dirty="0"/>
              <a:t>CM </a:t>
            </a:r>
            <a:r>
              <a:rPr kumimoji="1" lang="zh-CN" altLang="en-US" dirty="0"/>
              <a:t>细胞相比，它们在 </a:t>
            </a:r>
            <a:r>
              <a:rPr kumimoji="1" lang="en" altLang="zh-CN" dirty="0"/>
              <a:t>Tcf7</a:t>
            </a:r>
            <a:r>
              <a:rPr kumimoji="1" lang="el-GR" altLang="zh-CN" dirty="0"/>
              <a:t>Δ</a:t>
            </a:r>
            <a:r>
              <a:rPr kumimoji="1" lang="en" altLang="zh-CN" dirty="0" err="1"/>
              <a:t>Gzmb</a:t>
            </a:r>
            <a:r>
              <a:rPr kumimoji="1" lang="en" altLang="zh-CN" dirty="0"/>
              <a:t> </a:t>
            </a:r>
            <a:r>
              <a:rPr kumimoji="1" lang="zh-CN" altLang="en-US" dirty="0"/>
              <a:t>中的 </a:t>
            </a:r>
            <a:r>
              <a:rPr kumimoji="1" lang="en" altLang="zh-CN" dirty="0" err="1"/>
              <a:t>ChrInt</a:t>
            </a:r>
            <a:r>
              <a:rPr kumimoji="1" lang="en" altLang="zh-CN" dirty="0"/>
              <a:t> </a:t>
            </a:r>
            <a:r>
              <a:rPr kumimoji="1" lang="zh-CN" altLang="en-US" dirty="0"/>
              <a:t>强度降低。其中，</a:t>
            </a:r>
            <a:r>
              <a:rPr kumimoji="1" lang="en-US" altLang="zh-CN" dirty="0"/>
              <a:t>3,934 </a:t>
            </a:r>
            <a:r>
              <a:rPr kumimoji="1" lang="zh-CN" altLang="en-US" dirty="0"/>
              <a:t>个 </a:t>
            </a:r>
            <a:r>
              <a:rPr kumimoji="1" lang="en" altLang="zh-CN" dirty="0" err="1"/>
              <a:t>ChrInt</a:t>
            </a:r>
            <a:r>
              <a:rPr kumimoji="1" lang="en" altLang="zh-CN" dirty="0"/>
              <a:t> </a:t>
            </a:r>
            <a:r>
              <a:rPr kumimoji="1" lang="zh-CN" altLang="en-US" dirty="0"/>
              <a:t>对在至少一个锚点中含有 </a:t>
            </a:r>
            <a:r>
              <a:rPr kumimoji="1" lang="en" altLang="zh-CN" dirty="0"/>
              <a:t>Tcf1 </a:t>
            </a:r>
            <a:r>
              <a:rPr kumimoji="1" lang="zh-CN" altLang="en-US" dirty="0"/>
              <a:t>结合位点，这些位点被定义为“</a:t>
            </a:r>
            <a:r>
              <a:rPr kumimoji="1" lang="en" altLang="zh-CN" dirty="0"/>
              <a:t>Tcf1 </a:t>
            </a:r>
            <a:r>
              <a:rPr kumimoji="1" lang="zh-CN" altLang="en-US" dirty="0"/>
              <a:t>依赖性 </a:t>
            </a:r>
            <a:r>
              <a:rPr kumimoji="1" lang="en" altLang="zh-CN" dirty="0" err="1"/>
              <a:t>ChrInt</a:t>
            </a:r>
            <a:r>
              <a:rPr kumimoji="1" lang="en" altLang="zh-CN" dirty="0"/>
              <a:t>”</a:t>
            </a:r>
            <a:r>
              <a:rPr kumimoji="1" lang="zh-CN" altLang="en" dirty="0"/>
              <a:t>，</a:t>
            </a:r>
            <a:r>
              <a:rPr kumimoji="1" lang="zh-CN" altLang="en-US" dirty="0"/>
              <a:t>并分析了它们与 </a:t>
            </a:r>
            <a:r>
              <a:rPr kumimoji="1" lang="en" altLang="zh-CN" dirty="0"/>
              <a:t>CD8+ T</a:t>
            </a:r>
            <a:r>
              <a:rPr kumimoji="1" lang="en" altLang="zh-CN" baseline="-25000" dirty="0"/>
              <a:t>CM </a:t>
            </a:r>
            <a:r>
              <a:rPr kumimoji="1" lang="zh-CN" altLang="en-US" dirty="0"/>
              <a:t>细胞中靶基因表达的联系。因为目前的共识是远程 </a:t>
            </a:r>
            <a:r>
              <a:rPr kumimoji="1" lang="en" altLang="zh-CN" dirty="0" err="1"/>
              <a:t>ChrInt</a:t>
            </a:r>
            <a:r>
              <a:rPr kumimoji="1" lang="en" altLang="zh-CN" dirty="0"/>
              <a:t> </a:t>
            </a:r>
            <a:r>
              <a:rPr kumimoji="1" lang="zh-CN" altLang="en-US" dirty="0"/>
              <a:t>介导启动子和远端增强子之间的接触（图 </a:t>
            </a:r>
            <a:r>
              <a:rPr kumimoji="1" lang="en-US" altLang="zh-CN" dirty="0"/>
              <a:t>6</a:t>
            </a:r>
            <a:r>
              <a:rPr kumimoji="1" lang="en" altLang="zh-CN" dirty="0"/>
              <a:t>b</a:t>
            </a:r>
            <a:r>
              <a:rPr kumimoji="1" lang="zh-CN" altLang="en" dirty="0"/>
              <a:t>），</a:t>
            </a:r>
            <a:r>
              <a:rPr kumimoji="1" lang="zh-CN" altLang="en-US" dirty="0"/>
              <a:t>他们要求一个 </a:t>
            </a:r>
            <a:r>
              <a:rPr kumimoji="1" lang="en" altLang="zh-CN" dirty="0" err="1"/>
              <a:t>ChrInt</a:t>
            </a:r>
            <a:r>
              <a:rPr kumimoji="1" lang="en" altLang="zh-CN" dirty="0"/>
              <a:t> </a:t>
            </a:r>
            <a:r>
              <a:rPr kumimoji="1" lang="zh-CN" altLang="en-US" dirty="0"/>
              <a:t>锚必须与基因启动子重叠。在静息的 </a:t>
            </a:r>
            <a:r>
              <a:rPr kumimoji="1" lang="en" altLang="zh-CN" dirty="0"/>
              <a:t>CD8+ T</a:t>
            </a:r>
            <a:r>
              <a:rPr kumimoji="1" lang="en" altLang="zh-CN" baseline="-25000" dirty="0"/>
              <a:t>CM</a:t>
            </a:r>
            <a:r>
              <a:rPr kumimoji="1" lang="en" altLang="zh-CN" dirty="0"/>
              <a:t> </a:t>
            </a:r>
            <a:r>
              <a:rPr kumimoji="1" lang="zh-CN" altLang="en-US" dirty="0"/>
              <a:t>细胞中，与 </a:t>
            </a:r>
            <a:r>
              <a:rPr kumimoji="1" lang="en" altLang="zh-CN" dirty="0"/>
              <a:t>Tcf1 </a:t>
            </a:r>
            <a:r>
              <a:rPr kumimoji="1" lang="zh-CN" altLang="en-US" dirty="0"/>
              <a:t>抑制的</a:t>
            </a:r>
            <a:r>
              <a:rPr kumimoji="1" lang="en-US" altLang="zh-CN" dirty="0"/>
              <a:t>C1 </a:t>
            </a:r>
            <a:r>
              <a:rPr kumimoji="1" lang="zh-CN" altLang="en-US" dirty="0"/>
              <a:t>基因相比，</a:t>
            </a:r>
            <a:r>
              <a:rPr kumimoji="1" lang="en" altLang="zh-CN" dirty="0"/>
              <a:t>Tcf1 </a:t>
            </a:r>
            <a:r>
              <a:rPr kumimoji="1" lang="zh-CN" altLang="en-US" dirty="0"/>
              <a:t>依赖性 </a:t>
            </a:r>
            <a:r>
              <a:rPr kumimoji="1" lang="en" altLang="zh-CN" dirty="0" err="1"/>
              <a:t>ChrInt</a:t>
            </a:r>
            <a:r>
              <a:rPr kumimoji="1" lang="en" altLang="zh-CN" dirty="0"/>
              <a:t> </a:t>
            </a:r>
            <a:r>
              <a:rPr kumimoji="1" lang="zh-CN" altLang="en-US" dirty="0"/>
              <a:t>在</a:t>
            </a:r>
            <a:r>
              <a:rPr kumimoji="1" lang="en-US" altLang="zh-CN" dirty="0"/>
              <a:t>C4</a:t>
            </a:r>
            <a:r>
              <a:rPr kumimoji="1" lang="en" altLang="zh-CN" dirty="0"/>
              <a:t>b </a:t>
            </a:r>
            <a:r>
              <a:rPr kumimoji="1" lang="zh-CN" altLang="en-US" dirty="0"/>
              <a:t>中的 </a:t>
            </a:r>
            <a:r>
              <a:rPr kumimoji="1" lang="en" altLang="zh-CN" dirty="0"/>
              <a:t>Tcf1 </a:t>
            </a:r>
            <a:r>
              <a:rPr kumimoji="1" lang="zh-CN" altLang="en-US" dirty="0"/>
              <a:t>激活基因中高度富集（图 </a:t>
            </a:r>
            <a:r>
              <a:rPr kumimoji="1" lang="en-US" altLang="zh-CN" dirty="0"/>
              <a:t>6</a:t>
            </a:r>
            <a:r>
              <a:rPr kumimoji="1" lang="en" altLang="zh-CN" dirty="0"/>
              <a:t>c</a:t>
            </a:r>
            <a:r>
              <a:rPr kumimoji="1" lang="zh-CN" altLang="en" dirty="0"/>
              <a:t>），</a:t>
            </a:r>
            <a:r>
              <a:rPr kumimoji="1" lang="zh-CN" altLang="en-US" dirty="0"/>
              <a:t>如 </a:t>
            </a:r>
            <a:r>
              <a:rPr kumimoji="1" lang="en" altLang="zh-CN" dirty="0"/>
              <a:t>Pld2 </a:t>
            </a:r>
            <a:r>
              <a:rPr kumimoji="1" lang="zh-CN" altLang="en-US" dirty="0"/>
              <a:t>基因座（编码磷脂酶 </a:t>
            </a:r>
            <a:r>
              <a:rPr kumimoji="1" lang="en" altLang="zh-CN" dirty="0"/>
              <a:t>D2</a:t>
            </a:r>
            <a:r>
              <a:rPr kumimoji="1" lang="zh-CN" altLang="en" dirty="0"/>
              <a:t>）</a:t>
            </a:r>
            <a:r>
              <a:rPr kumimoji="1" lang="zh-CN" altLang="en-US" dirty="0"/>
              <a:t>所示（图 </a:t>
            </a:r>
            <a:r>
              <a:rPr kumimoji="1" lang="en-US" altLang="zh-CN" dirty="0"/>
              <a:t>6</a:t>
            </a:r>
            <a:r>
              <a:rPr kumimoji="1" lang="en" altLang="zh-CN" dirty="0"/>
              <a:t>d</a:t>
            </a:r>
            <a:r>
              <a:rPr kumimoji="1" lang="zh-CN" altLang="en" dirty="0"/>
              <a:t>）。</a:t>
            </a:r>
            <a:r>
              <a:rPr kumimoji="1" lang="zh-CN" altLang="en-US" dirty="0"/>
              <a:t>这一观察结果表明，</a:t>
            </a:r>
            <a:r>
              <a:rPr kumimoji="1" lang="en" altLang="zh-CN" dirty="0"/>
              <a:t>Tcf1 </a:t>
            </a:r>
            <a:r>
              <a:rPr kumimoji="1" lang="zh-CN" altLang="en-US" dirty="0"/>
              <a:t>与具有远端调节区的基因启动子结合，对静息 </a:t>
            </a:r>
            <a:r>
              <a:rPr kumimoji="1" lang="en" altLang="zh-CN" dirty="0"/>
              <a:t>CD8+ TCM </a:t>
            </a:r>
            <a:r>
              <a:rPr kumimoji="1" lang="zh-CN" altLang="en-US" dirty="0"/>
              <a:t>细胞进行正调节。此外，依赖 </a:t>
            </a:r>
            <a:r>
              <a:rPr kumimoji="1" lang="en" altLang="zh-CN" dirty="0"/>
              <a:t>Tcf1 </a:t>
            </a:r>
            <a:r>
              <a:rPr kumimoji="1" lang="zh-CN" altLang="en-US" dirty="0"/>
              <a:t>的 </a:t>
            </a:r>
            <a:r>
              <a:rPr kumimoji="1" lang="en" altLang="zh-CN" dirty="0" err="1"/>
              <a:t>ChrInt</a:t>
            </a:r>
            <a:r>
              <a:rPr kumimoji="1" lang="en" altLang="zh-CN" dirty="0"/>
              <a:t> </a:t>
            </a:r>
            <a:r>
              <a:rPr kumimoji="1" lang="zh-CN" altLang="en-US" dirty="0"/>
              <a:t>跨越靶基因，</a:t>
            </a:r>
            <a:r>
              <a:rPr kumimoji="1" lang="en" altLang="zh-CN" dirty="0" err="1"/>
              <a:t>ChrInt</a:t>
            </a:r>
            <a:r>
              <a:rPr kumimoji="1" lang="en" altLang="zh-CN" dirty="0"/>
              <a:t> </a:t>
            </a:r>
            <a:r>
              <a:rPr kumimoji="1" lang="zh-CN" altLang="en-US" dirty="0"/>
              <a:t>锚和基因启动子之间没有重叠（图 </a:t>
            </a:r>
            <a:r>
              <a:rPr kumimoji="1" lang="en-US" altLang="zh-CN" dirty="0"/>
              <a:t>6</a:t>
            </a:r>
            <a:r>
              <a:rPr kumimoji="1" lang="en" altLang="zh-CN" dirty="0"/>
              <a:t>e</a:t>
            </a:r>
            <a:r>
              <a:rPr kumimoji="1" lang="zh-CN" altLang="en" dirty="0"/>
              <a:t>）。</a:t>
            </a:r>
            <a:r>
              <a:rPr kumimoji="1" lang="zh-CN" altLang="en-US" dirty="0"/>
              <a:t>如在 </a:t>
            </a:r>
            <a:r>
              <a:rPr kumimoji="1" lang="en" altLang="zh-CN" dirty="0"/>
              <a:t>Apobec2 </a:t>
            </a:r>
            <a:r>
              <a:rPr kumimoji="1" lang="zh-CN" altLang="en-US" dirty="0"/>
              <a:t>基因座处所见（图 </a:t>
            </a:r>
            <a:r>
              <a:rPr kumimoji="1" lang="en-US" altLang="zh-CN" dirty="0"/>
              <a:t>6</a:t>
            </a:r>
            <a:r>
              <a:rPr kumimoji="1" lang="en" altLang="zh-CN" dirty="0"/>
              <a:t>g</a:t>
            </a:r>
            <a:r>
              <a:rPr kumimoji="1" lang="zh-CN" altLang="en" dirty="0"/>
              <a:t>），</a:t>
            </a:r>
            <a:r>
              <a:rPr kumimoji="1" lang="zh-CN" altLang="en-US" dirty="0"/>
              <a:t>这种类型的“跨基因”</a:t>
            </a:r>
            <a:r>
              <a:rPr kumimoji="1" lang="en" altLang="zh-CN" dirty="0"/>
              <a:t>Tcf1 </a:t>
            </a:r>
            <a:r>
              <a:rPr kumimoji="1" lang="zh-CN" altLang="en-US" dirty="0"/>
              <a:t>依赖性 </a:t>
            </a:r>
            <a:r>
              <a:rPr kumimoji="1" lang="en" altLang="zh-CN" dirty="0" err="1"/>
              <a:t>ChrInt</a:t>
            </a:r>
            <a:r>
              <a:rPr kumimoji="1" lang="en" altLang="zh-CN" dirty="0"/>
              <a:t> </a:t>
            </a:r>
            <a:r>
              <a:rPr kumimoji="1" lang="zh-CN" altLang="en-US" dirty="0"/>
              <a:t>在</a:t>
            </a:r>
            <a:r>
              <a:rPr kumimoji="1" lang="en-US" altLang="zh-CN" dirty="0"/>
              <a:t>C4</a:t>
            </a:r>
            <a:r>
              <a:rPr kumimoji="1" lang="en" altLang="zh-CN" dirty="0"/>
              <a:t>b </a:t>
            </a:r>
            <a:r>
              <a:rPr kumimoji="1" lang="zh-CN" altLang="en-US" dirty="0"/>
              <a:t>中也比</a:t>
            </a:r>
            <a:r>
              <a:rPr kumimoji="1" lang="en-US" altLang="zh-CN" dirty="0"/>
              <a:t>C1</a:t>
            </a:r>
            <a:r>
              <a:rPr kumimoji="1" lang="zh-CN" altLang="en-US" dirty="0"/>
              <a:t>基因更富集（图 </a:t>
            </a:r>
            <a:r>
              <a:rPr kumimoji="1" lang="en-US" altLang="zh-CN" dirty="0"/>
              <a:t>6</a:t>
            </a:r>
            <a:r>
              <a:rPr kumimoji="1" lang="en" altLang="zh-CN" dirty="0"/>
              <a:t>f</a:t>
            </a:r>
            <a:r>
              <a:rPr kumimoji="1" lang="zh-CN" altLang="en" dirty="0"/>
              <a:t>）。</a:t>
            </a:r>
            <a:r>
              <a:rPr kumimoji="1" lang="zh-CN" altLang="en-US" dirty="0"/>
              <a:t>他们假设 </a:t>
            </a:r>
            <a:r>
              <a:rPr kumimoji="1" lang="en" altLang="zh-CN" dirty="0"/>
              <a:t>Tcf1 </a:t>
            </a:r>
            <a:r>
              <a:rPr kumimoji="1" lang="zh-CN" altLang="en-US" dirty="0"/>
              <a:t>介导的染色质接触将基因启动子和远端调节元件带入空间接近目标基因调节。</a:t>
            </a:r>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19</a:t>
            </a:fld>
            <a:endParaRPr kumimoji="1" lang="zh-CN" altLang="en-US"/>
          </a:p>
        </p:txBody>
      </p:sp>
    </p:spTree>
    <p:extLst>
      <p:ext uri="{BB962C8B-B14F-4D97-AF65-F5344CB8AC3E}">
        <p14:creationId xmlns:p14="http://schemas.microsoft.com/office/powerpoint/2010/main" val="3188661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他们接下来研究了 </a:t>
            </a:r>
            <a:r>
              <a:rPr kumimoji="1" lang="en" altLang="zh-CN" dirty="0"/>
              <a:t>Tcf1 </a:t>
            </a:r>
            <a:r>
              <a:rPr kumimoji="1" lang="zh-CN" altLang="en-US" dirty="0"/>
              <a:t>依赖性 </a:t>
            </a:r>
            <a:r>
              <a:rPr kumimoji="1" lang="en" altLang="zh-CN" dirty="0" err="1"/>
              <a:t>ChrInt</a:t>
            </a:r>
            <a:r>
              <a:rPr kumimoji="1" lang="en" altLang="zh-CN" dirty="0"/>
              <a:t> </a:t>
            </a:r>
            <a:r>
              <a:rPr kumimoji="1" lang="zh-CN" altLang="en-US" dirty="0"/>
              <a:t>与</a:t>
            </a:r>
            <a:r>
              <a:rPr kumimoji="1" lang="en-US" altLang="zh-CN" dirty="0"/>
              <a:t>recall</a:t>
            </a:r>
            <a:r>
              <a:rPr kumimoji="1" lang="zh-CN" altLang="en-US" dirty="0"/>
              <a:t>刺激的 </a:t>
            </a:r>
            <a:r>
              <a:rPr kumimoji="1" lang="en" altLang="zh-CN" dirty="0"/>
              <a:t>CD8+ T</a:t>
            </a:r>
            <a:r>
              <a:rPr kumimoji="1" lang="en" altLang="zh-CN" baseline="-25000" dirty="0"/>
              <a:t>CM</a:t>
            </a:r>
            <a:r>
              <a:rPr kumimoji="1" lang="en" altLang="zh-CN" dirty="0"/>
              <a:t> </a:t>
            </a:r>
            <a:r>
              <a:rPr kumimoji="1" lang="zh-CN" altLang="en-US" dirty="0"/>
              <a:t>细胞中的基因诱导之间的联系。依赖于 </a:t>
            </a:r>
            <a:r>
              <a:rPr kumimoji="1" lang="en" altLang="zh-CN" dirty="0"/>
              <a:t>Tcf1 </a:t>
            </a:r>
            <a:r>
              <a:rPr kumimoji="1" lang="zh-CN" altLang="en-US" dirty="0"/>
              <a:t>的 </a:t>
            </a:r>
            <a:r>
              <a:rPr kumimoji="1" lang="en" altLang="zh-CN" dirty="0" err="1"/>
              <a:t>ChrInt</a:t>
            </a:r>
            <a:r>
              <a:rPr kumimoji="1" lang="en" altLang="zh-CN" dirty="0"/>
              <a:t> </a:t>
            </a:r>
            <a:r>
              <a:rPr kumimoji="1" lang="zh-CN" altLang="en-US" dirty="0"/>
              <a:t>在</a:t>
            </a:r>
            <a:r>
              <a:rPr kumimoji="1" lang="en-US" altLang="zh-CN" dirty="0"/>
              <a:t>C3 </a:t>
            </a:r>
            <a:r>
              <a:rPr kumimoji="1" lang="zh-CN" altLang="en-US" dirty="0"/>
              <a:t>和</a:t>
            </a:r>
            <a:r>
              <a:rPr kumimoji="1" lang="en-US" altLang="zh-CN" dirty="0"/>
              <a:t>C4</a:t>
            </a:r>
            <a:r>
              <a:rPr kumimoji="1" lang="zh-CN" altLang="en-US" dirty="0"/>
              <a:t>中的基因更丰富比那些独立于 </a:t>
            </a:r>
            <a:r>
              <a:rPr kumimoji="1" lang="en" altLang="zh-CN" dirty="0"/>
              <a:t>Tcf1 </a:t>
            </a:r>
            <a:r>
              <a:rPr kumimoji="1" lang="zh-CN" altLang="en-US" dirty="0"/>
              <a:t>诱导的（图 </a:t>
            </a:r>
            <a:r>
              <a:rPr kumimoji="1" lang="en-US" altLang="zh-CN" dirty="0"/>
              <a:t>6</a:t>
            </a:r>
            <a:r>
              <a:rPr kumimoji="1" lang="en" altLang="zh-CN" dirty="0"/>
              <a:t>h</a:t>
            </a:r>
            <a:r>
              <a:rPr kumimoji="1" lang="zh-CN" altLang="en" dirty="0"/>
              <a:t>）。</a:t>
            </a:r>
            <a:r>
              <a:rPr kumimoji="1" lang="zh-CN" altLang="en-US" dirty="0"/>
              <a:t>此外，这 </a:t>
            </a:r>
            <a:r>
              <a:rPr kumimoji="1" lang="en-US" altLang="zh-CN" dirty="0"/>
              <a:t>247 </a:t>
            </a:r>
            <a:r>
              <a:rPr kumimoji="1" lang="zh-CN" altLang="en-US" dirty="0"/>
              <a:t>个基因与启动子接合、基因跨越或两种类型的 </a:t>
            </a:r>
            <a:r>
              <a:rPr kumimoji="1" lang="en" altLang="zh-CN" dirty="0"/>
              <a:t>Tcf1 </a:t>
            </a:r>
            <a:r>
              <a:rPr kumimoji="1" lang="zh-CN" altLang="en-US" dirty="0"/>
              <a:t>依赖性 </a:t>
            </a:r>
            <a:r>
              <a:rPr kumimoji="1" lang="en" altLang="zh-CN" dirty="0" err="1"/>
              <a:t>ChrInt</a:t>
            </a:r>
            <a:r>
              <a:rPr kumimoji="1" lang="en" altLang="zh-CN" dirty="0"/>
              <a:t> </a:t>
            </a:r>
            <a:r>
              <a:rPr kumimoji="1" lang="zh-CN" altLang="en-US" dirty="0"/>
              <a:t>相关（图 </a:t>
            </a:r>
            <a:r>
              <a:rPr kumimoji="1" lang="en-US" altLang="zh-CN" dirty="0"/>
              <a:t>6</a:t>
            </a:r>
            <a:r>
              <a:rPr kumimoji="1" lang="en" altLang="zh-CN" dirty="0" err="1"/>
              <a:t>i</a:t>
            </a:r>
            <a:r>
              <a:rPr kumimoji="1" lang="zh-CN" altLang="en" dirty="0"/>
              <a:t>）。</a:t>
            </a:r>
            <a:r>
              <a:rPr kumimoji="1" lang="zh-CN" altLang="en-US" dirty="0"/>
              <a:t>例如，</a:t>
            </a:r>
            <a:r>
              <a:rPr kumimoji="1" lang="en" altLang="zh-CN" dirty="0"/>
              <a:t>Atp5l </a:t>
            </a:r>
            <a:r>
              <a:rPr kumimoji="1" lang="zh-CN" altLang="en-US" dirty="0"/>
              <a:t>的启动子（编码 </a:t>
            </a:r>
            <a:r>
              <a:rPr kumimoji="1" lang="en" altLang="zh-CN" dirty="0"/>
              <a:t>ATP </a:t>
            </a:r>
            <a:r>
              <a:rPr kumimoji="1" lang="zh-CN" altLang="en-US" dirty="0"/>
              <a:t>合酶亚基 </a:t>
            </a:r>
            <a:r>
              <a:rPr kumimoji="1" lang="en" altLang="zh-CN" dirty="0"/>
              <a:t>G</a:t>
            </a:r>
            <a:r>
              <a:rPr kumimoji="1" lang="zh-CN" altLang="en" dirty="0"/>
              <a:t>）</a:t>
            </a:r>
            <a:r>
              <a:rPr kumimoji="1" lang="zh-CN" altLang="en-US" dirty="0"/>
              <a:t>与野生型 </a:t>
            </a:r>
            <a:r>
              <a:rPr kumimoji="1" lang="en" altLang="zh-CN" dirty="0"/>
              <a:t>CD8+ TCM </a:t>
            </a:r>
            <a:r>
              <a:rPr kumimoji="1" lang="zh-CN" altLang="en-US" dirty="0"/>
              <a:t>细胞中与 </a:t>
            </a:r>
            <a:r>
              <a:rPr kumimoji="1" lang="en" altLang="zh-CN" dirty="0"/>
              <a:t>Tcf1 </a:t>
            </a:r>
            <a:r>
              <a:rPr kumimoji="1" lang="zh-CN" altLang="en-US" dirty="0"/>
              <a:t>结合的上游区域相互作用，并且在 </a:t>
            </a:r>
            <a:r>
              <a:rPr kumimoji="1" lang="en" altLang="zh-CN" dirty="0"/>
              <a:t>Tcf7</a:t>
            </a:r>
            <a:r>
              <a:rPr kumimoji="1" lang="el-GR" altLang="zh-CN" dirty="0"/>
              <a:t>Δ</a:t>
            </a:r>
            <a:r>
              <a:rPr kumimoji="1" lang="en" altLang="zh-CN" dirty="0" err="1"/>
              <a:t>Gzmb</a:t>
            </a:r>
            <a:r>
              <a:rPr kumimoji="1" lang="en" altLang="zh-CN" dirty="0"/>
              <a:t> CD8+ TCM </a:t>
            </a:r>
            <a:r>
              <a:rPr kumimoji="1" lang="zh-CN" altLang="en-US" dirty="0"/>
              <a:t>细胞中 </a:t>
            </a:r>
            <a:r>
              <a:rPr kumimoji="1" lang="en" altLang="zh-CN" dirty="0" err="1"/>
              <a:t>ChrInt</a:t>
            </a:r>
            <a:r>
              <a:rPr kumimoji="1" lang="en" altLang="zh-CN" dirty="0"/>
              <a:t> </a:t>
            </a:r>
            <a:r>
              <a:rPr kumimoji="1" lang="zh-CN" altLang="en-US" dirty="0"/>
              <a:t>强度降低（图 </a:t>
            </a:r>
            <a:r>
              <a:rPr kumimoji="1" lang="en-US" altLang="zh-CN" dirty="0"/>
              <a:t>6</a:t>
            </a:r>
            <a:r>
              <a:rPr kumimoji="1" lang="en" altLang="zh-CN" dirty="0"/>
              <a:t>j</a:t>
            </a:r>
            <a:r>
              <a:rPr kumimoji="1" lang="zh-CN" altLang="en" dirty="0"/>
              <a:t>）。 </a:t>
            </a:r>
            <a:r>
              <a:rPr kumimoji="1" lang="en" altLang="zh-CN" dirty="0"/>
              <a:t>Id3 </a:t>
            </a:r>
            <a:r>
              <a:rPr kumimoji="1" lang="zh-CN" altLang="en-US" dirty="0"/>
              <a:t>的一侧是 </a:t>
            </a:r>
            <a:r>
              <a:rPr kumimoji="1" lang="en" altLang="zh-CN" dirty="0"/>
              <a:t>Tcf1 </a:t>
            </a:r>
            <a:r>
              <a:rPr kumimoji="1" lang="zh-CN" altLang="en-US" dirty="0"/>
              <a:t>结合的 </a:t>
            </a:r>
            <a:r>
              <a:rPr kumimoji="1" lang="en" altLang="zh-CN" dirty="0" err="1"/>
              <a:t>ChrInt</a:t>
            </a:r>
            <a:r>
              <a:rPr kumimoji="1" lang="en" altLang="zh-CN" dirty="0"/>
              <a:t> </a:t>
            </a:r>
            <a:r>
              <a:rPr kumimoji="1" lang="zh-CN" altLang="en-US" dirty="0"/>
              <a:t>锚，与野生型 </a:t>
            </a:r>
            <a:r>
              <a:rPr kumimoji="1" lang="en" altLang="zh-CN" dirty="0"/>
              <a:t>CD8 + TCM </a:t>
            </a:r>
            <a:r>
              <a:rPr kumimoji="1" lang="zh-CN" altLang="en-US" dirty="0"/>
              <a:t>细胞相比，</a:t>
            </a:r>
            <a:r>
              <a:rPr kumimoji="1" lang="en" altLang="zh-CN" dirty="0"/>
              <a:t>Tcf7</a:t>
            </a:r>
            <a:r>
              <a:rPr kumimoji="1" lang="el-GR" altLang="zh-CN" dirty="0"/>
              <a:t>Δ</a:t>
            </a:r>
            <a:r>
              <a:rPr kumimoji="1" lang="en" altLang="zh-CN" dirty="0" err="1"/>
              <a:t>Gzmb</a:t>
            </a:r>
            <a:r>
              <a:rPr kumimoji="1" lang="en" altLang="zh-CN" dirty="0"/>
              <a:t> </a:t>
            </a:r>
            <a:r>
              <a:rPr kumimoji="1" lang="zh-CN" altLang="en-US" dirty="0"/>
              <a:t>的强度降低（图 </a:t>
            </a:r>
            <a:r>
              <a:rPr kumimoji="1" lang="en-US" altLang="zh-CN" dirty="0"/>
              <a:t>6</a:t>
            </a:r>
            <a:r>
              <a:rPr kumimoji="1" lang="en" altLang="zh-CN" dirty="0"/>
              <a:t>k</a:t>
            </a:r>
            <a:r>
              <a:rPr kumimoji="1" lang="zh-CN" altLang="en" dirty="0"/>
              <a:t>）。</a:t>
            </a:r>
            <a:r>
              <a:rPr kumimoji="1" lang="zh-CN" altLang="en-US" dirty="0"/>
              <a:t>此外，与这些簇中的其余基因相比，在这 </a:t>
            </a:r>
            <a:r>
              <a:rPr kumimoji="1" lang="en-US" altLang="zh-CN" dirty="0"/>
              <a:t>247 </a:t>
            </a:r>
            <a:r>
              <a:rPr kumimoji="1" lang="zh-CN" altLang="en-US" dirty="0"/>
              <a:t>个与 </a:t>
            </a:r>
            <a:r>
              <a:rPr kumimoji="1" lang="en" altLang="zh-CN" dirty="0"/>
              <a:t>Tcf1 </a:t>
            </a:r>
            <a:r>
              <a:rPr kumimoji="1" lang="zh-CN" altLang="en-US" dirty="0"/>
              <a:t>依赖性 </a:t>
            </a:r>
            <a:r>
              <a:rPr kumimoji="1" lang="en" altLang="zh-CN" dirty="0" err="1"/>
              <a:t>ChrInt</a:t>
            </a:r>
            <a:r>
              <a:rPr kumimoji="1" lang="en" altLang="zh-CN" dirty="0"/>
              <a:t> </a:t>
            </a:r>
            <a:r>
              <a:rPr kumimoji="1" lang="zh-CN" altLang="en-US" dirty="0"/>
              <a:t>相关的</a:t>
            </a:r>
            <a:r>
              <a:rPr kumimoji="1" lang="en-US" altLang="zh-CN" dirty="0"/>
              <a:t>C3 </a:t>
            </a:r>
            <a:r>
              <a:rPr kumimoji="1" lang="zh-CN" altLang="en-US" dirty="0"/>
              <a:t>和</a:t>
            </a:r>
            <a:r>
              <a:rPr kumimoji="1" lang="en-US" altLang="zh-CN" dirty="0"/>
              <a:t>C4</a:t>
            </a:r>
            <a:r>
              <a:rPr kumimoji="1" lang="en" altLang="zh-CN" dirty="0"/>
              <a:t>a </a:t>
            </a:r>
            <a:r>
              <a:rPr kumimoji="1" lang="zh-CN" altLang="en-US" dirty="0"/>
              <a:t>基因中更频繁地观察到 </a:t>
            </a:r>
            <a:r>
              <a:rPr kumimoji="1" lang="en" altLang="zh-CN" dirty="0"/>
              <a:t>WT </a:t>
            </a:r>
            <a:r>
              <a:rPr kumimoji="1" lang="zh-CN" altLang="en-US" dirty="0"/>
              <a:t>优势 </a:t>
            </a:r>
            <a:r>
              <a:rPr kumimoji="1" lang="en" altLang="zh-CN" dirty="0" err="1"/>
              <a:t>ChrAcc</a:t>
            </a:r>
            <a:r>
              <a:rPr kumimoji="1" lang="en" altLang="zh-CN" dirty="0"/>
              <a:t> </a:t>
            </a:r>
            <a:r>
              <a:rPr kumimoji="1" lang="zh-CN" altLang="en-US" dirty="0"/>
              <a:t>位点（图 </a:t>
            </a:r>
            <a:r>
              <a:rPr kumimoji="1" lang="en-US" altLang="zh-CN" dirty="0"/>
              <a:t>6</a:t>
            </a:r>
            <a:r>
              <a:rPr kumimoji="1" lang="en" altLang="zh-CN" dirty="0"/>
              <a:t>l</a:t>
            </a:r>
            <a:r>
              <a:rPr kumimoji="1" lang="zh-CN" altLang="en" dirty="0"/>
              <a:t>）。</a:t>
            </a:r>
            <a:r>
              <a:rPr kumimoji="1" lang="zh-CN" altLang="en-US" dirty="0"/>
              <a:t>这些数据表明，</a:t>
            </a:r>
            <a:r>
              <a:rPr kumimoji="1" lang="en" altLang="zh-CN" dirty="0"/>
              <a:t>Tcf1 </a:t>
            </a:r>
            <a:r>
              <a:rPr kumimoji="1" lang="zh-CN" altLang="en-US" dirty="0"/>
              <a:t>介导的 </a:t>
            </a:r>
            <a:r>
              <a:rPr kumimoji="1" lang="en" altLang="zh-CN" dirty="0" err="1"/>
              <a:t>ChrInt</a:t>
            </a:r>
            <a:r>
              <a:rPr kumimoji="1" lang="en" altLang="zh-CN" dirty="0"/>
              <a:t> </a:t>
            </a:r>
            <a:r>
              <a:rPr kumimoji="1" lang="zh-CN" altLang="en-US" dirty="0"/>
              <a:t>提供了一个有序的结构环境，使增强子与静止 </a:t>
            </a:r>
            <a:r>
              <a:rPr kumimoji="1" lang="en" altLang="zh-CN" dirty="0"/>
              <a:t>T</a:t>
            </a:r>
            <a:r>
              <a:rPr kumimoji="1" lang="en" altLang="zh-CN" baseline="-25000" dirty="0"/>
              <a:t>CM </a:t>
            </a:r>
            <a:r>
              <a:rPr kumimoji="1" lang="zh-CN" altLang="en-US" dirty="0"/>
              <a:t>细胞中的靶基因在空间上接近</a:t>
            </a:r>
            <a:r>
              <a:rPr kumimoji="1" lang="zh-CN" altLang="en" dirty="0"/>
              <a:t>，</a:t>
            </a:r>
            <a:r>
              <a:rPr kumimoji="1" lang="zh-CN" altLang="en-US" dirty="0"/>
              <a:t>从而促进了这些元件及其相关靶基因的激活。</a:t>
            </a:r>
            <a:r>
              <a:rPr kumimoji="1" lang="en-US" altLang="zh-CN" dirty="0"/>
              <a:t>recall</a:t>
            </a:r>
            <a:r>
              <a:rPr kumimoji="1" lang="zh-CN" altLang="en-US" dirty="0"/>
              <a:t>刺激。</a:t>
            </a:r>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20</a:t>
            </a:fld>
            <a:endParaRPr kumimoji="1" lang="zh-CN" altLang="en-US"/>
          </a:p>
        </p:txBody>
      </p:sp>
    </p:spTree>
    <p:extLst>
      <p:ext uri="{BB962C8B-B14F-4D97-AF65-F5344CB8AC3E}">
        <p14:creationId xmlns:p14="http://schemas.microsoft.com/office/powerpoint/2010/main" val="3555037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本文的末位通讯作者是来自美国哈肯萨克大学的</a:t>
            </a:r>
            <a:r>
              <a:rPr kumimoji="1" lang="en-US" altLang="zh-CN" dirty="0"/>
              <a:t>Hai-Hui</a:t>
            </a:r>
            <a:r>
              <a:rPr kumimoji="1" lang="zh-CN" altLang="en-US" dirty="0"/>
              <a:t> </a:t>
            </a:r>
            <a:r>
              <a:rPr kumimoji="1" lang="en-US" altLang="zh-CN" dirty="0" err="1"/>
              <a:t>Xue</a:t>
            </a:r>
            <a:r>
              <a:rPr kumimoji="1" lang="zh-CN" altLang="en-US" dirty="0"/>
              <a:t>老师，他们实验室的目标是研究胸腺中 </a:t>
            </a:r>
            <a:r>
              <a:rPr kumimoji="1" lang="en" altLang="zh-CN" dirty="0"/>
              <a:t>T </a:t>
            </a:r>
            <a:r>
              <a:rPr kumimoji="1" lang="zh-CN" altLang="en-US" dirty="0"/>
              <a:t>细胞发育的转录和表观遗传调控、</a:t>
            </a:r>
            <a:endParaRPr kumimoji="1" lang="en-US" altLang="zh-CN" dirty="0"/>
          </a:p>
          <a:p>
            <a:r>
              <a:rPr kumimoji="1" lang="zh-CN" altLang="en-US" dirty="0"/>
              <a:t>应对病原体感染</a:t>
            </a:r>
            <a:r>
              <a:rPr kumimoji="1" lang="en" altLang="zh-CN" dirty="0"/>
              <a:t>T </a:t>
            </a:r>
            <a:r>
              <a:rPr kumimoji="1" lang="zh-CN" altLang="en-US" dirty="0"/>
              <a:t>细胞活化和分化以及肿瘤微环境。实验室还对造血和白血病干细胞自我更新的内在调节因子感兴趣。对于关键的分子过程，他们强调特定细胞环境中的分子内结构</a:t>
            </a:r>
            <a:r>
              <a:rPr kumimoji="1" lang="en-US" altLang="zh-CN" dirty="0"/>
              <a:t>-</a:t>
            </a:r>
            <a:r>
              <a:rPr kumimoji="1" lang="zh-CN" altLang="en-US" dirty="0"/>
              <a:t>功能描述。 </a:t>
            </a:r>
            <a:r>
              <a:rPr kumimoji="1" lang="en" altLang="zh-CN" dirty="0" err="1"/>
              <a:t>Xue</a:t>
            </a:r>
            <a:r>
              <a:rPr kumimoji="1" lang="en" altLang="zh-CN" dirty="0"/>
              <a:t> </a:t>
            </a:r>
            <a:r>
              <a:rPr kumimoji="1" lang="zh-CN" altLang="en-US" dirty="0"/>
              <a:t>实验室整合了组蛋白修饰的全基因组分析、染色质可及性和与小鼠遗传学的相互作用精确地将分子事件与功能联系起来。他们的长期目标是利用免疫细胞中的分子信息去改善新兴传染病和肿瘤的治疗</a:t>
            </a:r>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2</a:t>
            </a:fld>
            <a:endParaRPr kumimoji="1" lang="zh-CN" altLang="en-US"/>
          </a:p>
        </p:txBody>
      </p:sp>
    </p:spTree>
    <p:extLst>
      <p:ext uri="{BB962C8B-B14F-4D97-AF65-F5344CB8AC3E}">
        <p14:creationId xmlns:p14="http://schemas.microsoft.com/office/powerpoint/2010/main" val="1963075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为了确定 </a:t>
            </a:r>
            <a:r>
              <a:rPr kumimoji="1" lang="en" altLang="zh-CN" dirty="0"/>
              <a:t>Tcf1 </a:t>
            </a:r>
            <a:r>
              <a:rPr kumimoji="1" lang="zh-CN" altLang="en-US" dirty="0"/>
              <a:t>预编程基因的功能重要性，他们对 </a:t>
            </a:r>
            <a:r>
              <a:rPr kumimoji="1" lang="en" altLang="zh-CN" dirty="0"/>
              <a:t>GP33 </a:t>
            </a:r>
            <a:r>
              <a:rPr kumimoji="1" lang="zh-CN" altLang="en-US" dirty="0"/>
              <a:t>刺激的野生型和 </a:t>
            </a:r>
            <a:r>
              <a:rPr kumimoji="1" lang="en" altLang="zh-CN" dirty="0"/>
              <a:t>Tcf7</a:t>
            </a:r>
            <a:r>
              <a:rPr kumimoji="1" lang="el-GR" altLang="zh-CN" dirty="0"/>
              <a:t>Δ</a:t>
            </a:r>
            <a:r>
              <a:rPr kumimoji="1" lang="en" altLang="zh-CN" dirty="0" err="1"/>
              <a:t>Gzmb</a:t>
            </a:r>
            <a:r>
              <a:rPr kumimoji="1" lang="en" altLang="zh-CN" dirty="0"/>
              <a:t> CD8+ TCM </a:t>
            </a:r>
            <a:r>
              <a:rPr kumimoji="1" lang="zh-CN" altLang="en-US" dirty="0"/>
              <a:t>细胞中的 </a:t>
            </a:r>
            <a:r>
              <a:rPr kumimoji="1" lang="en" altLang="zh-CN" dirty="0"/>
              <a:t>DEG </a:t>
            </a:r>
            <a:r>
              <a:rPr kumimoji="1" lang="zh-CN" altLang="en-US" dirty="0"/>
              <a:t>进行了基因集富集分析（</a:t>
            </a:r>
            <a:r>
              <a:rPr kumimoji="1" lang="en" altLang="zh-CN" dirty="0"/>
              <a:t>GSEA</a:t>
            </a:r>
            <a:r>
              <a:rPr kumimoji="1" lang="zh-CN" altLang="en" dirty="0"/>
              <a:t>），</a:t>
            </a:r>
            <a:r>
              <a:rPr kumimoji="1" lang="zh-CN" altLang="en-US" dirty="0"/>
              <a:t>并将“</a:t>
            </a:r>
            <a:r>
              <a:rPr kumimoji="1" lang="en" altLang="zh-CN" dirty="0"/>
              <a:t>KEGG_GLYCOLYSIS”</a:t>
            </a:r>
            <a:r>
              <a:rPr kumimoji="1" lang="zh-CN" altLang="en-US" dirty="0"/>
              <a:t>确定为最富集的基因集之一（图</a:t>
            </a:r>
            <a:r>
              <a:rPr kumimoji="1" lang="en-US" altLang="zh-CN" dirty="0"/>
              <a:t>. 7</a:t>
            </a:r>
            <a:r>
              <a:rPr kumimoji="1" lang="en" altLang="zh-CN" dirty="0"/>
              <a:t>a)</a:t>
            </a:r>
            <a:r>
              <a:rPr kumimoji="1" lang="zh-CN" altLang="en" dirty="0"/>
              <a:t>。</a:t>
            </a:r>
            <a:r>
              <a:rPr kumimoji="1" lang="zh-CN" altLang="en-US" dirty="0"/>
              <a:t>糖酵解由十种不同的酶催化，这些酶将葡萄糖降解为乳酸，促进初级效应 </a:t>
            </a:r>
            <a:r>
              <a:rPr kumimoji="1" lang="en" altLang="zh-CN" dirty="0"/>
              <a:t>CD8+ T </a:t>
            </a:r>
            <a:r>
              <a:rPr kumimoji="1" lang="zh-CN" altLang="en-US" dirty="0"/>
              <a:t>细胞分化（图 </a:t>
            </a:r>
            <a:r>
              <a:rPr kumimoji="1" lang="en-US" altLang="zh-CN" dirty="0"/>
              <a:t>7</a:t>
            </a:r>
            <a:r>
              <a:rPr kumimoji="1" lang="en" altLang="zh-CN" dirty="0"/>
              <a:t>b</a:t>
            </a:r>
            <a:r>
              <a:rPr kumimoji="1" lang="zh-CN" altLang="en" dirty="0"/>
              <a:t>）。</a:t>
            </a:r>
            <a:r>
              <a:rPr kumimoji="1" lang="zh-CN" altLang="en-US" dirty="0"/>
              <a:t>在</a:t>
            </a:r>
            <a:r>
              <a:rPr kumimoji="1" lang="en-US" altLang="zh-CN" dirty="0"/>
              <a:t>C3 </a:t>
            </a:r>
            <a:r>
              <a:rPr kumimoji="1" lang="zh-CN" altLang="en-US" dirty="0"/>
              <a:t>中发现了编码所有十种糖酵解酶（或至少一种同工酶）的基因，从 </a:t>
            </a:r>
            <a:r>
              <a:rPr kumimoji="1" lang="en" altLang="zh-CN" dirty="0"/>
              <a:t>Hk1</a:t>
            </a:r>
            <a:r>
              <a:rPr kumimoji="1" lang="zh-CN" altLang="en" dirty="0"/>
              <a:t>（</a:t>
            </a:r>
            <a:r>
              <a:rPr kumimoji="1" lang="zh-CN" altLang="en-US" dirty="0"/>
              <a:t>己糖激酶 </a:t>
            </a:r>
            <a:r>
              <a:rPr kumimoji="1" lang="en-US" altLang="zh-CN" dirty="0"/>
              <a:t>1</a:t>
            </a:r>
            <a:r>
              <a:rPr kumimoji="1" lang="zh-CN" altLang="en-US" dirty="0"/>
              <a:t>，催化葡萄糖磷酸化）到 </a:t>
            </a:r>
            <a:r>
              <a:rPr kumimoji="1" lang="en" altLang="zh-CN" dirty="0"/>
              <a:t>Pkm2</a:t>
            </a:r>
            <a:r>
              <a:rPr kumimoji="1" lang="zh-CN" altLang="en" dirty="0"/>
              <a:t>（</a:t>
            </a:r>
            <a:r>
              <a:rPr kumimoji="1" lang="zh-CN" altLang="en-US" dirty="0"/>
              <a:t>丙酮酸激酶，催化丙酮酸产生）（图 </a:t>
            </a:r>
            <a:r>
              <a:rPr kumimoji="1" lang="en-US" altLang="zh-CN" dirty="0"/>
              <a:t>7</a:t>
            </a:r>
            <a:r>
              <a:rPr kumimoji="1" lang="en" altLang="zh-CN" dirty="0"/>
              <a:t>c</a:t>
            </a:r>
            <a:r>
              <a:rPr kumimoji="1" lang="zh-CN" altLang="en" dirty="0"/>
              <a:t>）。</a:t>
            </a:r>
            <a:r>
              <a:rPr kumimoji="1" lang="zh-CN" altLang="en-US" dirty="0"/>
              <a:t>这些糖酵解相关基因在静息的野生型和 </a:t>
            </a:r>
            <a:r>
              <a:rPr kumimoji="1" lang="en" altLang="zh-CN" dirty="0"/>
              <a:t>Tcf7</a:t>
            </a:r>
            <a:r>
              <a:rPr kumimoji="1" lang="el-GR" altLang="zh-CN" dirty="0"/>
              <a:t>Δ</a:t>
            </a:r>
            <a:r>
              <a:rPr kumimoji="1" lang="en" altLang="zh-CN" dirty="0" err="1"/>
              <a:t>Gzmb</a:t>
            </a:r>
            <a:r>
              <a:rPr kumimoji="1" lang="en" altLang="zh-CN" dirty="0"/>
              <a:t> CD8+ TCM </a:t>
            </a:r>
            <a:r>
              <a:rPr kumimoji="1" lang="zh-CN" altLang="en-US" dirty="0"/>
              <a:t>细胞中没有差异表达，但与野生型 </a:t>
            </a:r>
            <a:r>
              <a:rPr kumimoji="1" lang="en" altLang="zh-CN" dirty="0"/>
              <a:t>CD8+ TCM </a:t>
            </a:r>
            <a:r>
              <a:rPr kumimoji="1" lang="zh-CN" altLang="en-US" dirty="0"/>
              <a:t>细胞相比，在受刺激的 </a:t>
            </a:r>
            <a:r>
              <a:rPr kumimoji="1" lang="en" altLang="zh-CN" dirty="0"/>
              <a:t>Tcf7</a:t>
            </a:r>
            <a:r>
              <a:rPr kumimoji="1" lang="el-GR" altLang="zh-CN" dirty="0"/>
              <a:t>Δ</a:t>
            </a:r>
            <a:r>
              <a:rPr kumimoji="1" lang="en" altLang="zh-CN" dirty="0" err="1"/>
              <a:t>Gzmb</a:t>
            </a:r>
            <a:r>
              <a:rPr kumimoji="1" lang="en" altLang="zh-CN" dirty="0"/>
              <a:t> </a:t>
            </a:r>
            <a:r>
              <a:rPr kumimoji="1" lang="zh-CN" altLang="en-US" dirty="0"/>
              <a:t>中显示出受损的诱导和染色质开放，表明 </a:t>
            </a:r>
            <a:r>
              <a:rPr kumimoji="1" lang="en" altLang="zh-CN" dirty="0"/>
              <a:t>Tcf1 </a:t>
            </a:r>
            <a:r>
              <a:rPr kumimoji="1" lang="zh-CN" altLang="en-US" dirty="0"/>
              <a:t>预编程诱导</a:t>
            </a:r>
            <a:r>
              <a:rPr kumimoji="1" lang="en-US" altLang="zh-CN" dirty="0"/>
              <a:t>recall</a:t>
            </a:r>
            <a:r>
              <a:rPr kumimoji="1" lang="zh-CN" altLang="en-US" dirty="0"/>
              <a:t>刺激的 </a:t>
            </a:r>
            <a:r>
              <a:rPr kumimoji="1" lang="en" altLang="zh-CN" dirty="0"/>
              <a:t>CD8+ TCM </a:t>
            </a:r>
            <a:r>
              <a:rPr kumimoji="1" lang="zh-CN" altLang="en-US" dirty="0"/>
              <a:t>细胞中的糖酵解基因。为了检查体内糖酵解，他们将分选的 </a:t>
            </a:r>
            <a:r>
              <a:rPr kumimoji="1" lang="en" altLang="zh-CN" dirty="0"/>
              <a:t>CD45.2+ </a:t>
            </a:r>
            <a:r>
              <a:rPr kumimoji="1" lang="zh-CN" altLang="en-US" dirty="0"/>
              <a:t>野生型或 </a:t>
            </a:r>
            <a:r>
              <a:rPr kumimoji="1" lang="en" altLang="zh-CN" dirty="0"/>
              <a:t>Tcf7</a:t>
            </a:r>
            <a:r>
              <a:rPr kumimoji="1" lang="el-GR" altLang="zh-CN" dirty="0"/>
              <a:t>Δ</a:t>
            </a:r>
            <a:r>
              <a:rPr kumimoji="1" lang="en" altLang="zh-CN" dirty="0" err="1"/>
              <a:t>Gzmb</a:t>
            </a:r>
            <a:r>
              <a:rPr kumimoji="1" lang="en" altLang="zh-CN" dirty="0"/>
              <a:t> CD8+ TCM </a:t>
            </a:r>
            <a:r>
              <a:rPr kumimoji="1" lang="zh-CN" altLang="en-US" dirty="0"/>
              <a:t>细胞转移到野生型 </a:t>
            </a:r>
            <a:r>
              <a:rPr kumimoji="1" lang="en" altLang="zh-CN" dirty="0"/>
              <a:t>CD45.1 </a:t>
            </a:r>
            <a:r>
              <a:rPr kumimoji="1" lang="zh-CN" altLang="en-US" dirty="0"/>
              <a:t>受体中，然后在第二天进行 </a:t>
            </a:r>
            <a:r>
              <a:rPr kumimoji="1" lang="en" altLang="zh-CN" dirty="0"/>
              <a:t>LCMV-Arm </a:t>
            </a:r>
            <a:r>
              <a:rPr kumimoji="1" lang="zh-CN" altLang="en-US" dirty="0"/>
              <a:t>感染。在第 </a:t>
            </a:r>
            <a:r>
              <a:rPr kumimoji="1" lang="en-US" altLang="zh-CN" dirty="0"/>
              <a:t>5 </a:t>
            </a:r>
            <a:r>
              <a:rPr kumimoji="1" lang="zh-CN" altLang="en-US" dirty="0"/>
              <a:t>天，使用 </a:t>
            </a:r>
            <a:r>
              <a:rPr kumimoji="1" lang="en" altLang="zh-CN" dirty="0"/>
              <a:t>Seahorse </a:t>
            </a:r>
            <a:r>
              <a:rPr kumimoji="1" lang="zh-CN" altLang="en-US" dirty="0"/>
              <a:t>细胞外通量分析仪对次级效应 </a:t>
            </a:r>
            <a:r>
              <a:rPr kumimoji="1" lang="en" altLang="zh-CN" dirty="0"/>
              <a:t>CD8+ T </a:t>
            </a:r>
            <a:r>
              <a:rPr kumimoji="1" lang="zh-CN" altLang="en-US" dirty="0"/>
              <a:t>细胞进行分类和分析，以跟踪细胞外酸化率 </a:t>
            </a:r>
            <a:r>
              <a:rPr kumimoji="1" lang="en-US" altLang="zh-CN" dirty="0"/>
              <a:t>(</a:t>
            </a:r>
            <a:r>
              <a:rPr kumimoji="1" lang="en" altLang="zh-CN" dirty="0"/>
              <a:t>ECAR) </a:t>
            </a:r>
            <a:r>
              <a:rPr kumimoji="1" lang="zh-CN" altLang="en-US" dirty="0"/>
              <a:t>和耗氧率 </a:t>
            </a:r>
            <a:r>
              <a:rPr kumimoji="1" lang="en-US" altLang="zh-CN" dirty="0"/>
              <a:t>(</a:t>
            </a:r>
            <a:r>
              <a:rPr kumimoji="1" lang="en" altLang="zh-CN" dirty="0"/>
              <a:t>OCR)</a:t>
            </a:r>
            <a:r>
              <a:rPr kumimoji="1" lang="zh-CN" altLang="en" dirty="0"/>
              <a:t>。</a:t>
            </a:r>
            <a:r>
              <a:rPr kumimoji="1" lang="zh-CN" altLang="en-US" dirty="0"/>
              <a:t>与野生型 </a:t>
            </a:r>
            <a:r>
              <a:rPr kumimoji="1" lang="en" altLang="zh-CN" dirty="0"/>
              <a:t>TCM </a:t>
            </a:r>
            <a:r>
              <a:rPr kumimoji="1" lang="zh-CN" altLang="en-US" dirty="0"/>
              <a:t>衍生的效应 </a:t>
            </a:r>
            <a:r>
              <a:rPr kumimoji="1" lang="en" altLang="zh-CN" dirty="0"/>
              <a:t>CD8+ T </a:t>
            </a:r>
            <a:r>
              <a:rPr kumimoji="1" lang="zh-CN" altLang="en-US" dirty="0"/>
              <a:t>细胞相比，</a:t>
            </a:r>
            <a:r>
              <a:rPr kumimoji="1" lang="en" altLang="zh-CN" dirty="0"/>
              <a:t>Tcf7</a:t>
            </a:r>
            <a:r>
              <a:rPr kumimoji="1" lang="el-GR" altLang="zh-CN" dirty="0"/>
              <a:t>Δ</a:t>
            </a:r>
            <a:r>
              <a:rPr kumimoji="1" lang="en" altLang="zh-CN" dirty="0" err="1"/>
              <a:t>Gzmb</a:t>
            </a:r>
            <a:r>
              <a:rPr kumimoji="1" lang="en" altLang="zh-CN" dirty="0"/>
              <a:t> </a:t>
            </a:r>
            <a:r>
              <a:rPr kumimoji="1" lang="zh-CN" altLang="en-US" dirty="0"/>
              <a:t>中分别添加葡萄糖和寡霉素（一种 </a:t>
            </a:r>
            <a:r>
              <a:rPr kumimoji="1" lang="en" altLang="zh-CN" dirty="0"/>
              <a:t>ATP </a:t>
            </a:r>
            <a:r>
              <a:rPr kumimoji="1" lang="zh-CN" altLang="en-US" dirty="0"/>
              <a:t>合酶抑制剂）后测量的糖酵解能力，发现突变型这些能力降低（图 </a:t>
            </a:r>
            <a:r>
              <a:rPr kumimoji="1" lang="en-US" altLang="zh-CN" dirty="0"/>
              <a:t>7</a:t>
            </a:r>
            <a:r>
              <a:rPr kumimoji="1" lang="en" altLang="zh-CN" dirty="0"/>
              <a:t>d</a:t>
            </a:r>
            <a:r>
              <a:rPr kumimoji="1" lang="zh-CN" altLang="en" dirty="0"/>
              <a:t>，</a:t>
            </a:r>
            <a:r>
              <a:rPr kumimoji="1" lang="en" altLang="zh-CN" dirty="0"/>
              <a:t>e</a:t>
            </a:r>
            <a:r>
              <a:rPr kumimoji="1" lang="zh-CN" altLang="en" dirty="0"/>
              <a:t>），</a:t>
            </a:r>
            <a:r>
              <a:rPr kumimoji="1" lang="zh-CN" altLang="en-US" dirty="0"/>
              <a:t>尽管如此添加 </a:t>
            </a:r>
            <a:r>
              <a:rPr kumimoji="1" lang="en-US" altLang="zh-CN" dirty="0"/>
              <a:t>2-</a:t>
            </a:r>
            <a:r>
              <a:rPr kumimoji="1" lang="zh-CN" altLang="en-US" dirty="0"/>
              <a:t>脱氧</a:t>
            </a:r>
            <a:r>
              <a:rPr kumimoji="1" lang="en-US" altLang="zh-CN" dirty="0"/>
              <a:t>-</a:t>
            </a:r>
            <a:r>
              <a:rPr kumimoji="1" lang="en" altLang="zh-CN" dirty="0"/>
              <a:t>d-</a:t>
            </a:r>
            <a:r>
              <a:rPr kumimoji="1" lang="zh-CN" altLang="en-US" dirty="0"/>
              <a:t>葡萄糖后测量的糖酵解储备不受影响（图 </a:t>
            </a:r>
            <a:r>
              <a:rPr kumimoji="1" lang="en-US" altLang="zh-CN" dirty="0"/>
              <a:t>7</a:t>
            </a:r>
            <a:r>
              <a:rPr kumimoji="1" lang="en" altLang="zh-CN" dirty="0"/>
              <a:t>d</a:t>
            </a:r>
            <a:r>
              <a:rPr kumimoji="1" lang="zh-CN" altLang="en" dirty="0"/>
              <a:t>，</a:t>
            </a:r>
            <a:r>
              <a:rPr kumimoji="1" lang="en" altLang="zh-CN" dirty="0"/>
              <a:t>e</a:t>
            </a:r>
            <a:r>
              <a:rPr kumimoji="1" lang="zh-CN" altLang="en" dirty="0"/>
              <a:t>）</a:t>
            </a:r>
            <a:endParaRPr kumimoji="1" lang="zh-CN" altLang="en-US" dirty="0"/>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21</a:t>
            </a:fld>
            <a:endParaRPr kumimoji="1" lang="zh-CN" altLang="en-US"/>
          </a:p>
        </p:txBody>
      </p:sp>
    </p:spTree>
    <p:extLst>
      <p:ext uri="{BB962C8B-B14F-4D97-AF65-F5344CB8AC3E}">
        <p14:creationId xmlns:p14="http://schemas.microsoft.com/office/powerpoint/2010/main" val="224531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在线粒体压力测试下，寡霉素前和氟羰基氰苯腙 </a:t>
            </a:r>
            <a:r>
              <a:rPr kumimoji="1" lang="en-US" altLang="zh-CN" dirty="0"/>
              <a:t>(</a:t>
            </a:r>
            <a:r>
              <a:rPr kumimoji="1" lang="en" altLang="zh-CN" dirty="0"/>
              <a:t>FCCP) </a:t>
            </a:r>
            <a:r>
              <a:rPr kumimoji="1" lang="zh-CN" altLang="en-US" dirty="0"/>
              <a:t>处理后测量的基础和最大呼吸，比较野生型</a:t>
            </a:r>
            <a:r>
              <a:rPr kumimoji="1" lang="en-US" altLang="zh-CN" dirty="0"/>
              <a:t>TCM</a:t>
            </a:r>
            <a:r>
              <a:rPr kumimoji="1" lang="zh-CN" altLang="en-US" dirty="0"/>
              <a:t>衍生出来的效应</a:t>
            </a:r>
            <a:r>
              <a:rPr kumimoji="1" lang="en-US" altLang="zh-CN" dirty="0"/>
              <a:t>CD8+T</a:t>
            </a:r>
            <a:r>
              <a:rPr kumimoji="1" lang="zh-CN" altLang="en-US" dirty="0"/>
              <a:t>细胞，在缺失</a:t>
            </a:r>
            <a:r>
              <a:rPr kumimoji="1" lang="en-US" altLang="zh-CN" dirty="0"/>
              <a:t>TCF7</a:t>
            </a:r>
            <a:r>
              <a:rPr kumimoji="1" lang="zh-CN" altLang="en-US" dirty="0"/>
              <a:t>基因</a:t>
            </a:r>
            <a:r>
              <a:rPr kumimoji="1" lang="en-US" altLang="zh-CN" dirty="0" err="1"/>
              <a:t>Tcm</a:t>
            </a:r>
            <a:r>
              <a:rPr kumimoji="1" lang="zh-CN" altLang="en-US" dirty="0"/>
              <a:t>呈现稳定和持续的减弱。而在添加鱼藤酮</a:t>
            </a:r>
            <a:r>
              <a:rPr kumimoji="1" lang="en-US" altLang="zh-CN" dirty="0"/>
              <a:t>/</a:t>
            </a:r>
            <a:r>
              <a:rPr kumimoji="1" lang="zh-CN" altLang="en-US" dirty="0"/>
              <a:t>放线菌素后测量的呼吸能力（</a:t>
            </a:r>
            <a:r>
              <a:rPr kumimoji="1" lang="en" altLang="zh-CN" dirty="0"/>
              <a:t>SRC</a:t>
            </a:r>
            <a:r>
              <a:rPr kumimoji="1" lang="zh-CN" altLang="en" dirty="0"/>
              <a:t>）</a:t>
            </a:r>
            <a:r>
              <a:rPr kumimoji="1" lang="zh-CN" altLang="en-US" dirty="0"/>
              <a:t>不受影响（图</a:t>
            </a:r>
            <a:r>
              <a:rPr kumimoji="1" lang="en-US" altLang="zh-CN" dirty="0"/>
              <a:t>7</a:t>
            </a:r>
            <a:r>
              <a:rPr kumimoji="1" lang="en" altLang="zh-CN" dirty="0"/>
              <a:t>f</a:t>
            </a:r>
            <a:r>
              <a:rPr kumimoji="1" lang="zh-CN" altLang="en" dirty="0"/>
              <a:t>，</a:t>
            </a:r>
            <a:r>
              <a:rPr kumimoji="1" lang="en" altLang="zh-CN" dirty="0"/>
              <a:t>g</a:t>
            </a:r>
            <a:r>
              <a:rPr kumimoji="1" lang="zh-CN" altLang="en" dirty="0"/>
              <a:t>）。 </a:t>
            </a:r>
            <a:r>
              <a:rPr kumimoji="1" lang="zh-CN" altLang="en-US" dirty="0"/>
              <a:t>这些数据强调了 </a:t>
            </a:r>
            <a:r>
              <a:rPr kumimoji="1" lang="en" altLang="zh-CN" dirty="0"/>
              <a:t>Tcf1 </a:t>
            </a:r>
            <a:r>
              <a:rPr kumimoji="1" lang="zh-CN" altLang="en-US" dirty="0"/>
              <a:t>需要在</a:t>
            </a:r>
            <a:r>
              <a:rPr kumimoji="1" lang="en-US" altLang="zh-CN" dirty="0"/>
              <a:t>recall</a:t>
            </a:r>
            <a:r>
              <a:rPr kumimoji="1" lang="zh-CN" altLang="en-US" dirty="0"/>
              <a:t>刺激的 </a:t>
            </a:r>
            <a:r>
              <a:rPr kumimoji="1" lang="en" altLang="zh-CN" dirty="0"/>
              <a:t>CD8+ TCM </a:t>
            </a:r>
            <a:r>
              <a:rPr kumimoji="1" lang="zh-CN" altLang="en-US" dirty="0"/>
              <a:t>细胞中激活糖酵解。表明 </a:t>
            </a:r>
            <a:r>
              <a:rPr kumimoji="1" lang="en" altLang="zh-CN" dirty="0"/>
              <a:t>Tcf1 </a:t>
            </a:r>
            <a:r>
              <a:rPr kumimoji="1" lang="zh-CN" altLang="en-US" dirty="0"/>
              <a:t>缺乏延迟了</a:t>
            </a:r>
            <a:r>
              <a:rPr kumimoji="1" lang="en-US" altLang="zh-CN" dirty="0"/>
              <a:t>CD8+TCM</a:t>
            </a:r>
            <a:r>
              <a:rPr kumimoji="1" lang="zh-CN" altLang="en-US" dirty="0"/>
              <a:t>细胞的激活，在</a:t>
            </a:r>
            <a:r>
              <a:rPr kumimoji="1" lang="en-US" altLang="zh-CN" dirty="0"/>
              <a:t>recall</a:t>
            </a:r>
            <a:r>
              <a:rPr kumimoji="1" lang="zh-CN" altLang="en-US" dirty="0"/>
              <a:t>刺激时降低了基因诱导的幅度。</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在 </a:t>
            </a:r>
            <a:r>
              <a:rPr kumimoji="1" lang="en" altLang="zh-CN" dirty="0"/>
              <a:t>CD62L </a:t>
            </a:r>
            <a:r>
              <a:rPr kumimoji="1" lang="zh-CN" altLang="en-US" dirty="0"/>
              <a:t>和 </a:t>
            </a:r>
            <a:r>
              <a:rPr kumimoji="1" lang="en" altLang="zh-CN" dirty="0"/>
              <a:t>IL-7R</a:t>
            </a:r>
            <a:r>
              <a:rPr kumimoji="1" lang="el-GR" altLang="zh-CN" dirty="0"/>
              <a:t>α </a:t>
            </a:r>
            <a:r>
              <a:rPr kumimoji="1" lang="zh-CN" altLang="en-US" dirty="0"/>
              <a:t>下调之前，</a:t>
            </a:r>
            <a:r>
              <a:rPr kumimoji="1" lang="en" altLang="zh-CN" dirty="0"/>
              <a:t>GP33 </a:t>
            </a:r>
            <a:r>
              <a:rPr kumimoji="1" lang="zh-CN" altLang="en-US" dirty="0"/>
              <a:t>刺激野生型 </a:t>
            </a:r>
            <a:r>
              <a:rPr kumimoji="1" lang="en" altLang="zh-CN" dirty="0"/>
              <a:t>CD8+ TCM </a:t>
            </a:r>
            <a:r>
              <a:rPr kumimoji="1" lang="zh-CN" altLang="en-US" dirty="0"/>
              <a:t>细胞 </a:t>
            </a:r>
            <a:r>
              <a:rPr kumimoji="1" lang="en-US" altLang="zh-CN" dirty="0"/>
              <a:t>24 </a:t>
            </a:r>
            <a:r>
              <a:rPr kumimoji="1" lang="zh-CN" altLang="en-US" dirty="0"/>
              <a:t>小时在大多数细胞中迅速诱导 </a:t>
            </a:r>
            <a:r>
              <a:rPr kumimoji="1" lang="en" altLang="zh-CN" dirty="0"/>
              <a:t>CD25 </a:t>
            </a:r>
            <a:r>
              <a:rPr kumimoji="1" lang="zh-CN" altLang="en-US" dirty="0"/>
              <a:t>和 </a:t>
            </a:r>
            <a:r>
              <a:rPr kumimoji="1" lang="en" altLang="zh-CN" dirty="0"/>
              <a:t>CD69</a:t>
            </a:r>
            <a:r>
              <a:rPr kumimoji="1" lang="zh-CN" altLang="en" dirty="0"/>
              <a:t>（</a:t>
            </a:r>
            <a:r>
              <a:rPr kumimoji="1" lang="zh-CN" altLang="en-US" dirty="0"/>
              <a:t>扩展数据图 </a:t>
            </a:r>
            <a:r>
              <a:rPr kumimoji="1" lang="en-US" altLang="zh-CN" dirty="0"/>
              <a:t>7</a:t>
            </a:r>
            <a:r>
              <a:rPr kumimoji="1" lang="en" altLang="zh-CN" dirty="0"/>
              <a:t>a</a:t>
            </a:r>
            <a:r>
              <a:rPr kumimoji="1" lang="zh-CN" altLang="en" dirty="0"/>
              <a:t>）。 </a:t>
            </a:r>
            <a:r>
              <a:rPr kumimoji="1" lang="en" altLang="zh-CN" dirty="0"/>
              <a:t>CD25hiCD69hi CD8+ TCM </a:t>
            </a:r>
            <a:r>
              <a:rPr kumimoji="1" lang="zh-CN" altLang="en-US" dirty="0"/>
              <a:t>细胞显示出比 </a:t>
            </a:r>
            <a:r>
              <a:rPr kumimoji="1" lang="en" altLang="zh-CN" dirty="0"/>
              <a:t>CD25intCD69int CD8+ T </a:t>
            </a:r>
            <a:r>
              <a:rPr kumimoji="1" lang="zh-CN" altLang="en-US" dirty="0"/>
              <a:t>细胞更强大的 </a:t>
            </a:r>
            <a:r>
              <a:rPr kumimoji="1" lang="en" altLang="zh-CN" dirty="0"/>
              <a:t>Id3 </a:t>
            </a:r>
            <a:r>
              <a:rPr kumimoji="1" lang="zh-CN" altLang="en-US" dirty="0"/>
              <a:t>诱导（扩展数据图 </a:t>
            </a:r>
            <a:r>
              <a:rPr kumimoji="1" lang="en-US" altLang="zh-CN" dirty="0"/>
              <a:t>7</a:t>
            </a:r>
            <a:r>
              <a:rPr kumimoji="1" lang="en" altLang="zh-CN" dirty="0"/>
              <a:t>b</a:t>
            </a:r>
            <a:r>
              <a:rPr kumimoji="1" lang="zh-CN" altLang="en" dirty="0"/>
              <a:t>）。</a:t>
            </a:r>
            <a:r>
              <a:rPr kumimoji="1" lang="zh-CN" altLang="en-US" dirty="0"/>
              <a:t>然而，在 </a:t>
            </a:r>
            <a:r>
              <a:rPr kumimoji="1" lang="en" altLang="zh-CN" dirty="0"/>
              <a:t>GP33 </a:t>
            </a:r>
            <a:r>
              <a:rPr kumimoji="1" lang="zh-CN" altLang="en-US" dirty="0"/>
              <a:t>刺激的 </a:t>
            </a:r>
            <a:r>
              <a:rPr kumimoji="1" lang="en" altLang="zh-CN" dirty="0"/>
              <a:t>Tcf7</a:t>
            </a:r>
            <a:r>
              <a:rPr kumimoji="1" lang="el-GR" altLang="zh-CN" dirty="0"/>
              <a:t>Δ</a:t>
            </a:r>
            <a:r>
              <a:rPr kumimoji="1" lang="en" altLang="zh-CN" dirty="0" err="1"/>
              <a:t>Gzmb</a:t>
            </a:r>
            <a:r>
              <a:rPr kumimoji="1" lang="en" altLang="zh-CN" dirty="0"/>
              <a:t> CD8+ TCM </a:t>
            </a:r>
            <a:r>
              <a:rPr kumimoji="1" lang="zh-CN" altLang="en-US" dirty="0"/>
              <a:t>细胞中，</a:t>
            </a:r>
            <a:r>
              <a:rPr kumimoji="1" lang="en" altLang="zh-CN" dirty="0"/>
              <a:t>CD25hiCD69hi </a:t>
            </a:r>
            <a:r>
              <a:rPr kumimoji="1" lang="zh-CN" altLang="en-US" dirty="0"/>
              <a:t>与 </a:t>
            </a:r>
            <a:r>
              <a:rPr kumimoji="1" lang="en" altLang="zh-CN" dirty="0"/>
              <a:t>CD25intCD69int </a:t>
            </a:r>
            <a:r>
              <a:rPr kumimoji="1" lang="zh-CN" altLang="en-US" dirty="0"/>
              <a:t>亚群的比率被逆转，并且与野生型对应物相比，两个亚群的 </a:t>
            </a:r>
            <a:r>
              <a:rPr kumimoji="1" lang="en" altLang="zh-CN" dirty="0"/>
              <a:t>Id3 </a:t>
            </a:r>
            <a:r>
              <a:rPr kumimoji="1" lang="zh-CN" altLang="en-US" dirty="0"/>
              <a:t>诱导减少（图 </a:t>
            </a:r>
            <a:r>
              <a:rPr kumimoji="1" lang="en-US" altLang="zh-CN" dirty="0"/>
              <a:t>7</a:t>
            </a:r>
            <a:r>
              <a:rPr kumimoji="1" lang="en" altLang="zh-CN" dirty="0"/>
              <a:t>h</a:t>
            </a:r>
            <a:r>
              <a:rPr kumimoji="1" lang="zh-CN" altLang="en" dirty="0"/>
              <a:t>），</a:t>
            </a:r>
            <a:endParaRPr kumimoji="1" lang="zh-CN" altLang="en-US" dirty="0"/>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23</a:t>
            </a:fld>
            <a:endParaRPr kumimoji="1" lang="zh-CN" altLang="en-US"/>
          </a:p>
        </p:txBody>
      </p:sp>
    </p:spTree>
    <p:extLst>
      <p:ext uri="{BB962C8B-B14F-4D97-AF65-F5344CB8AC3E}">
        <p14:creationId xmlns:p14="http://schemas.microsoft.com/office/powerpoint/2010/main" val="586958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对分选的 </a:t>
            </a:r>
            <a:r>
              <a:rPr kumimoji="1" lang="en" altLang="zh-CN" dirty="0" err="1"/>
              <a:t>mCherry</a:t>
            </a:r>
            <a:r>
              <a:rPr kumimoji="1" lang="en" altLang="zh-CN" dirty="0"/>
              <a:t>+(</a:t>
            </a:r>
            <a:r>
              <a:rPr kumimoji="1" lang="en" altLang="zh-CN" dirty="0" err="1"/>
              <a:t>hNGFR</a:t>
            </a:r>
            <a:r>
              <a:rPr kumimoji="1" lang="en" altLang="zh-CN" dirty="0"/>
              <a:t>+)CD8+ T</a:t>
            </a:r>
            <a:r>
              <a:rPr kumimoji="1" lang="en" altLang="zh-CN" baseline="-25000" dirty="0"/>
              <a:t>CM</a:t>
            </a:r>
            <a:r>
              <a:rPr kumimoji="1" lang="en" altLang="zh-CN" dirty="0"/>
              <a:t> </a:t>
            </a:r>
            <a:r>
              <a:rPr kumimoji="1" lang="zh-CN" altLang="en-US" dirty="0"/>
              <a:t>细胞进行定量 </a:t>
            </a:r>
            <a:r>
              <a:rPr kumimoji="1" lang="en" altLang="zh-CN" dirty="0"/>
              <a:t>PCR </a:t>
            </a:r>
            <a:r>
              <a:rPr kumimoji="1" lang="zh-CN" altLang="en-US" dirty="0"/>
              <a:t>和逆转录 </a:t>
            </a:r>
            <a:r>
              <a:rPr kumimoji="1" lang="en-US" altLang="zh-CN" dirty="0"/>
              <a:t>(</a:t>
            </a:r>
            <a:r>
              <a:rPr kumimoji="1" lang="en" altLang="zh-CN" dirty="0" err="1"/>
              <a:t>qRT</a:t>
            </a:r>
            <a:r>
              <a:rPr kumimoji="1" lang="en" altLang="zh-CN" dirty="0"/>
              <a:t>-PCR) </a:t>
            </a:r>
            <a:r>
              <a:rPr kumimoji="1" lang="zh-CN" altLang="en-US" dirty="0"/>
              <a:t>分析表明在 </a:t>
            </a:r>
            <a:r>
              <a:rPr kumimoji="1" lang="en" altLang="zh-CN" dirty="0"/>
              <a:t>GP33 </a:t>
            </a:r>
            <a:r>
              <a:rPr kumimoji="1" lang="zh-CN" altLang="en-US" dirty="0"/>
              <a:t>刺激的 </a:t>
            </a:r>
            <a:r>
              <a:rPr kumimoji="1" lang="en" altLang="zh-CN" dirty="0"/>
              <a:t>Tcf7</a:t>
            </a:r>
            <a:r>
              <a:rPr kumimoji="1" lang="el-GR" altLang="zh-CN" dirty="0"/>
              <a:t>Δ</a:t>
            </a:r>
            <a:r>
              <a:rPr kumimoji="1" lang="en" altLang="zh-CN" dirty="0" err="1"/>
              <a:t>Gzmb</a:t>
            </a:r>
            <a:r>
              <a:rPr kumimoji="1" lang="en" altLang="zh-CN" dirty="0"/>
              <a:t> EV-mCherry+CD8+ TCM </a:t>
            </a:r>
            <a:r>
              <a:rPr kumimoji="1" lang="zh-CN" altLang="en-US" dirty="0"/>
              <a:t>细胞中诱导较少（图 </a:t>
            </a:r>
            <a:r>
              <a:rPr kumimoji="1" lang="en-US" altLang="zh-CN" dirty="0"/>
              <a:t>8</a:t>
            </a:r>
            <a:r>
              <a:rPr kumimoji="1" lang="en" altLang="zh-CN" dirty="0"/>
              <a:t>a</a:t>
            </a:r>
            <a:r>
              <a:rPr kumimoji="1" lang="zh-CN" altLang="en" dirty="0"/>
              <a:t>、</a:t>
            </a:r>
            <a:r>
              <a:rPr kumimoji="1" lang="en" altLang="zh-CN" dirty="0"/>
              <a:t>b</a:t>
            </a:r>
            <a:r>
              <a:rPr kumimoji="1" lang="zh-CN" altLang="en" dirty="0"/>
              <a:t>）。 </a:t>
            </a:r>
            <a:r>
              <a:rPr kumimoji="1" lang="en" altLang="zh-CN" dirty="0"/>
              <a:t>Id3 </a:t>
            </a:r>
            <a:r>
              <a:rPr kumimoji="1" lang="zh-CN" altLang="en-US" dirty="0"/>
              <a:t>的异位表达，但不是 </a:t>
            </a:r>
            <a:r>
              <a:rPr kumimoji="1" lang="en" altLang="zh-CN" dirty="0"/>
              <a:t>Irf8</a:t>
            </a:r>
            <a:r>
              <a:rPr kumimoji="1" lang="zh-CN" altLang="en" dirty="0"/>
              <a:t>，</a:t>
            </a:r>
            <a:r>
              <a:rPr kumimoji="1" lang="zh-CN" altLang="en-US" dirty="0"/>
              <a:t>几乎完全恢复了 </a:t>
            </a:r>
            <a:r>
              <a:rPr kumimoji="1" lang="en" altLang="zh-CN" dirty="0"/>
              <a:t>Pkm2 </a:t>
            </a:r>
            <a:r>
              <a:rPr kumimoji="1" lang="zh-CN" altLang="en-US" dirty="0"/>
              <a:t>的表达，并部分改善了 </a:t>
            </a:r>
            <a:r>
              <a:rPr kumimoji="1" lang="en" altLang="zh-CN" dirty="0"/>
              <a:t>GP33 </a:t>
            </a:r>
            <a:r>
              <a:rPr kumimoji="1" lang="zh-CN" altLang="en-US" dirty="0"/>
              <a:t>刺激的 </a:t>
            </a:r>
            <a:r>
              <a:rPr kumimoji="1" lang="en" altLang="zh-CN" dirty="0"/>
              <a:t>Tcf7</a:t>
            </a:r>
            <a:r>
              <a:rPr kumimoji="1" lang="el-GR" altLang="zh-CN" dirty="0"/>
              <a:t>Δ</a:t>
            </a:r>
            <a:r>
              <a:rPr kumimoji="1" lang="en" altLang="zh-CN" dirty="0" err="1"/>
              <a:t>Gzmb</a:t>
            </a:r>
            <a:r>
              <a:rPr kumimoji="1" lang="en" altLang="zh-CN" dirty="0"/>
              <a:t> mCherry+CD8+ TCM </a:t>
            </a:r>
            <a:r>
              <a:rPr kumimoji="1" lang="zh-CN" altLang="en-US" dirty="0"/>
              <a:t>细胞中的 </a:t>
            </a:r>
            <a:r>
              <a:rPr kumimoji="1" lang="en" altLang="zh-CN" dirty="0" err="1"/>
              <a:t>Gapdh</a:t>
            </a:r>
            <a:r>
              <a:rPr kumimoji="1" lang="en" altLang="zh-CN" dirty="0"/>
              <a:t> </a:t>
            </a:r>
            <a:r>
              <a:rPr kumimoji="1" lang="zh-CN" altLang="en-US" dirty="0"/>
              <a:t>和 </a:t>
            </a:r>
            <a:r>
              <a:rPr kumimoji="1" lang="en" altLang="zh-CN" dirty="0" err="1"/>
              <a:t>Ldha</a:t>
            </a:r>
            <a:r>
              <a:rPr kumimoji="1" lang="en" altLang="zh-CN" dirty="0"/>
              <a:t> </a:t>
            </a:r>
            <a:r>
              <a:rPr kumimoji="1" lang="zh-CN" altLang="en-US" dirty="0"/>
              <a:t>诱导（图 </a:t>
            </a:r>
            <a:r>
              <a:rPr kumimoji="1" lang="en-US" altLang="zh-CN" dirty="0"/>
              <a:t>8</a:t>
            </a:r>
            <a:r>
              <a:rPr kumimoji="1" lang="en" altLang="zh-CN" dirty="0"/>
              <a:t>b</a:t>
            </a:r>
            <a:r>
              <a:rPr kumimoji="1" lang="zh-CN" altLang="en" dirty="0"/>
              <a:t>），</a:t>
            </a:r>
            <a:r>
              <a:rPr kumimoji="1" lang="zh-CN" altLang="en-US" dirty="0"/>
              <a:t>表明 </a:t>
            </a:r>
            <a:r>
              <a:rPr kumimoji="1" lang="en" altLang="zh-CN" dirty="0"/>
              <a:t>Id3 </a:t>
            </a:r>
            <a:r>
              <a:rPr kumimoji="1" lang="zh-CN" altLang="en-US" dirty="0"/>
              <a:t>诱导有助于激活</a:t>
            </a:r>
            <a:r>
              <a:rPr kumimoji="1" lang="en-US" altLang="zh-CN" dirty="0"/>
              <a:t>recall</a:t>
            </a:r>
            <a:r>
              <a:rPr kumimoji="1" lang="zh-CN" altLang="en-US" dirty="0"/>
              <a:t>刺激的 </a:t>
            </a:r>
            <a:r>
              <a:rPr kumimoji="1" lang="en" altLang="zh-CN" dirty="0"/>
              <a:t>CD8+ TCM </a:t>
            </a:r>
            <a:r>
              <a:rPr kumimoji="1" lang="zh-CN" altLang="en-US" dirty="0"/>
              <a:t>细胞中的糖酵解</a:t>
            </a:r>
          </a:p>
          <a:p>
            <a:r>
              <a:rPr kumimoji="1" lang="zh-CN" altLang="en-US" dirty="0"/>
              <a:t>然后将分选的 </a:t>
            </a:r>
            <a:r>
              <a:rPr kumimoji="1" lang="en" altLang="zh-CN" dirty="0"/>
              <a:t>CD45.2+mCherry+(</a:t>
            </a:r>
            <a:r>
              <a:rPr kumimoji="1" lang="en" altLang="zh-CN" dirty="0" err="1"/>
              <a:t>hNGFR</a:t>
            </a:r>
            <a:r>
              <a:rPr kumimoji="1" lang="en" altLang="zh-CN" dirty="0"/>
              <a:t>+)CD8+ TCM </a:t>
            </a:r>
            <a:r>
              <a:rPr kumimoji="1" lang="zh-CN" altLang="en-US" dirty="0"/>
              <a:t>细胞转移到 </a:t>
            </a:r>
            <a:r>
              <a:rPr kumimoji="1" lang="en" altLang="zh-CN" dirty="0"/>
              <a:t>CD45.1 </a:t>
            </a:r>
            <a:r>
              <a:rPr kumimoji="1" lang="zh-CN" altLang="en-US" dirty="0"/>
              <a:t>野生型受体中，然后进行 </a:t>
            </a:r>
            <a:r>
              <a:rPr kumimoji="1" lang="en" altLang="zh-CN" dirty="0"/>
              <a:t>LCMV-Arm </a:t>
            </a:r>
            <a:r>
              <a:rPr kumimoji="1" lang="zh-CN" altLang="en-US" dirty="0"/>
              <a:t>感染。在感染后第 </a:t>
            </a:r>
            <a:r>
              <a:rPr kumimoji="1" lang="en-US" altLang="zh-CN" dirty="0"/>
              <a:t>8 </a:t>
            </a:r>
            <a:r>
              <a:rPr kumimoji="1" lang="zh-CN" altLang="en-US" dirty="0"/>
              <a:t>天，与野生型相比，</a:t>
            </a:r>
            <a:r>
              <a:rPr kumimoji="1" lang="en" altLang="zh-CN" dirty="0"/>
              <a:t>Tcf7</a:t>
            </a:r>
            <a:r>
              <a:rPr kumimoji="1" lang="el-GR" altLang="zh-CN" dirty="0"/>
              <a:t>Δ</a:t>
            </a:r>
            <a:r>
              <a:rPr kumimoji="1" lang="en" altLang="zh-CN" dirty="0" err="1"/>
              <a:t>Gzmb</a:t>
            </a:r>
            <a:r>
              <a:rPr kumimoji="1" lang="en" altLang="zh-CN" dirty="0"/>
              <a:t> EV-mCherry+CD8+ TCM </a:t>
            </a:r>
            <a:r>
              <a:rPr kumimoji="1" lang="zh-CN" altLang="en-US" dirty="0"/>
              <a:t>细胞产生较少的次级效应 </a:t>
            </a:r>
            <a:r>
              <a:rPr kumimoji="1" lang="en" altLang="zh-CN" dirty="0"/>
              <a:t>CD8+ T </a:t>
            </a:r>
            <a:r>
              <a:rPr kumimoji="1" lang="zh-CN" altLang="en-US" dirty="0"/>
              <a:t>细胞，这部分被 </a:t>
            </a:r>
            <a:r>
              <a:rPr kumimoji="1" lang="en" altLang="zh-CN" dirty="0"/>
              <a:t>Id3 </a:t>
            </a:r>
            <a:r>
              <a:rPr kumimoji="1" lang="zh-CN" altLang="en-US" dirty="0"/>
              <a:t>的异位表达拯救，但不是 </a:t>
            </a:r>
            <a:r>
              <a:rPr kumimoji="1" lang="en" altLang="zh-CN" dirty="0"/>
              <a:t>Irf8 </a:t>
            </a:r>
            <a:r>
              <a:rPr kumimoji="1" lang="zh-CN" altLang="en-US" dirty="0"/>
              <a:t>或 </a:t>
            </a:r>
            <a:r>
              <a:rPr kumimoji="1" lang="en" altLang="zh-CN" dirty="0"/>
              <a:t>Gly4</a:t>
            </a:r>
            <a:r>
              <a:rPr kumimoji="1" lang="zh-CN" altLang="en" dirty="0"/>
              <a:t>（</a:t>
            </a:r>
            <a:r>
              <a:rPr kumimoji="1" lang="zh-CN" altLang="en-US" dirty="0"/>
              <a:t>图 </a:t>
            </a:r>
            <a:r>
              <a:rPr kumimoji="1" lang="en-US" altLang="zh-CN" dirty="0"/>
              <a:t>8</a:t>
            </a:r>
            <a:r>
              <a:rPr kumimoji="1" lang="en" altLang="zh-CN" dirty="0"/>
              <a:t>c</a:t>
            </a:r>
            <a:r>
              <a:rPr kumimoji="1" lang="zh-CN" altLang="en" dirty="0"/>
              <a:t>） </a:t>
            </a:r>
            <a:r>
              <a:rPr kumimoji="1" lang="en" altLang="zh-CN" dirty="0"/>
              <a:t>.</a:t>
            </a:r>
            <a:r>
              <a:rPr kumimoji="1" lang="zh-CN" altLang="en-US" dirty="0"/>
              <a:t>此外，与 </a:t>
            </a:r>
            <a:r>
              <a:rPr kumimoji="1" lang="en" altLang="zh-CN" dirty="0"/>
              <a:t>EV-</a:t>
            </a:r>
            <a:r>
              <a:rPr kumimoji="1" lang="en" altLang="zh-CN" dirty="0" err="1"/>
              <a:t>mCherry</a:t>
            </a:r>
            <a:r>
              <a:rPr kumimoji="1" lang="en" altLang="zh-CN" dirty="0"/>
              <a:t>+ </a:t>
            </a:r>
            <a:r>
              <a:rPr kumimoji="1" lang="zh-CN" altLang="en-US" dirty="0"/>
              <a:t>对应物相比，</a:t>
            </a:r>
            <a:r>
              <a:rPr kumimoji="1" lang="en" altLang="zh-CN" dirty="0"/>
              <a:t>Tcf7</a:t>
            </a:r>
            <a:r>
              <a:rPr kumimoji="1" lang="el-GR" altLang="zh-CN" dirty="0"/>
              <a:t>Δ</a:t>
            </a:r>
            <a:r>
              <a:rPr kumimoji="1" lang="en" altLang="zh-CN" dirty="0" err="1"/>
              <a:t>Gzmb</a:t>
            </a:r>
            <a:r>
              <a:rPr kumimoji="1" lang="en" altLang="zh-CN" dirty="0"/>
              <a:t> Id3-mCherry+ </a:t>
            </a:r>
            <a:r>
              <a:rPr kumimoji="1" lang="zh-CN" altLang="en-US" dirty="0"/>
              <a:t>次级效应 </a:t>
            </a:r>
            <a:r>
              <a:rPr kumimoji="1" lang="en" altLang="zh-CN" dirty="0"/>
              <a:t>CD8+ T </a:t>
            </a:r>
            <a:r>
              <a:rPr kumimoji="1" lang="zh-CN" altLang="en-US" dirty="0"/>
              <a:t>细胞具有改善的糖酵解和糖酵解能力（图 </a:t>
            </a:r>
            <a:r>
              <a:rPr kumimoji="1" lang="en-US" altLang="zh-CN" dirty="0"/>
              <a:t>8</a:t>
            </a:r>
            <a:r>
              <a:rPr kumimoji="1" lang="en" altLang="zh-CN" dirty="0"/>
              <a:t>d</a:t>
            </a:r>
            <a:r>
              <a:rPr kumimoji="1" lang="zh-CN" altLang="en" dirty="0"/>
              <a:t>，</a:t>
            </a:r>
            <a:r>
              <a:rPr kumimoji="1" lang="en" altLang="zh-CN" dirty="0"/>
              <a:t>e</a:t>
            </a:r>
            <a:r>
              <a:rPr kumimoji="1" lang="zh-CN" altLang="en" dirty="0"/>
              <a:t>）。 </a:t>
            </a:r>
            <a:r>
              <a:rPr kumimoji="1" lang="en" altLang="zh-CN" dirty="0"/>
              <a:t>Gly4 </a:t>
            </a:r>
            <a:r>
              <a:rPr kumimoji="1" lang="zh-CN" altLang="en-US" dirty="0"/>
              <a:t>表达仅适度改善糖酵解，但并未改善 </a:t>
            </a:r>
            <a:r>
              <a:rPr kumimoji="1" lang="en" altLang="zh-CN" dirty="0"/>
              <a:t>Tcf7</a:t>
            </a:r>
            <a:r>
              <a:rPr kumimoji="1" lang="el-GR" altLang="zh-CN" dirty="0"/>
              <a:t>Δ</a:t>
            </a:r>
            <a:r>
              <a:rPr kumimoji="1" lang="en" altLang="zh-CN" dirty="0" err="1"/>
              <a:t>Gzmb</a:t>
            </a:r>
            <a:r>
              <a:rPr kumimoji="1" lang="en" altLang="zh-CN" dirty="0"/>
              <a:t> </a:t>
            </a:r>
            <a:r>
              <a:rPr kumimoji="1" lang="zh-CN" altLang="en-US" dirty="0"/>
              <a:t>次级效应 </a:t>
            </a:r>
            <a:r>
              <a:rPr kumimoji="1" lang="en" altLang="zh-CN" dirty="0"/>
              <a:t>CD8+ T </a:t>
            </a:r>
            <a:r>
              <a:rPr kumimoji="1" lang="zh-CN" altLang="en-US" dirty="0"/>
              <a:t>细胞的糖酵解能力（图 </a:t>
            </a:r>
            <a:r>
              <a:rPr kumimoji="1" lang="en-US" altLang="zh-CN" dirty="0"/>
              <a:t>8</a:t>
            </a:r>
            <a:r>
              <a:rPr kumimoji="1" lang="en" altLang="zh-CN" dirty="0"/>
              <a:t>d</a:t>
            </a:r>
            <a:r>
              <a:rPr kumimoji="1" lang="zh-CN" altLang="en" dirty="0"/>
              <a:t>，</a:t>
            </a:r>
            <a:r>
              <a:rPr kumimoji="1" lang="en" altLang="zh-CN" dirty="0"/>
              <a:t>e</a:t>
            </a:r>
            <a:r>
              <a:rPr kumimoji="1" lang="zh-CN" altLang="en" dirty="0"/>
              <a:t>），</a:t>
            </a:r>
            <a:r>
              <a:rPr kumimoji="1" lang="zh-CN" altLang="en-US" dirty="0"/>
              <a:t>这与 </a:t>
            </a:r>
            <a:r>
              <a:rPr kumimoji="1" lang="en" altLang="zh-CN" dirty="0"/>
              <a:t>Tcf1 </a:t>
            </a:r>
            <a:r>
              <a:rPr kumimoji="1" lang="zh-CN" altLang="en-US" dirty="0"/>
              <a:t>缺乏对所有糖酵解步骤的广泛影响一致。</a:t>
            </a:r>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24</a:t>
            </a:fld>
            <a:endParaRPr kumimoji="1" lang="zh-CN" altLang="en-US"/>
          </a:p>
        </p:txBody>
      </p:sp>
    </p:spTree>
    <p:extLst>
      <p:ext uri="{BB962C8B-B14F-4D97-AF65-F5344CB8AC3E}">
        <p14:creationId xmlns:p14="http://schemas.microsoft.com/office/powerpoint/2010/main" val="2594386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为了证实 </a:t>
            </a:r>
            <a:r>
              <a:rPr kumimoji="1" lang="en" altLang="zh-CN" dirty="0"/>
              <a:t>Id3 </a:t>
            </a:r>
            <a:r>
              <a:rPr kumimoji="1" lang="zh-CN" altLang="en" dirty="0"/>
              <a:t>转录因子</a:t>
            </a:r>
            <a:r>
              <a:rPr kumimoji="1" lang="zh-CN" altLang="en-US" dirty="0"/>
              <a:t>与 </a:t>
            </a:r>
            <a:r>
              <a:rPr kumimoji="1" lang="en" altLang="zh-CN" dirty="0"/>
              <a:t>CD8+ TCM </a:t>
            </a:r>
            <a:r>
              <a:rPr kumimoji="1" lang="en-US" altLang="zh-CN" dirty="0"/>
              <a:t>recall</a:t>
            </a:r>
            <a:r>
              <a:rPr kumimoji="1" lang="zh-CN" altLang="en-US" dirty="0"/>
              <a:t>反应中糖酵解激活之间的联系，我们将体内引发的 </a:t>
            </a:r>
            <a:r>
              <a:rPr kumimoji="1" lang="en" altLang="zh-CN" dirty="0"/>
              <a:t>EV- </a:t>
            </a:r>
            <a:r>
              <a:rPr kumimoji="1" lang="zh-CN" altLang="en-US" dirty="0"/>
              <a:t>或 </a:t>
            </a:r>
            <a:r>
              <a:rPr kumimoji="1" lang="en" altLang="zh-CN" dirty="0"/>
              <a:t>Id3-mCherry </a:t>
            </a:r>
            <a:r>
              <a:rPr kumimoji="1" lang="zh-CN" altLang="en-US" dirty="0"/>
              <a:t>逆转录病毒转导的 </a:t>
            </a:r>
            <a:r>
              <a:rPr kumimoji="1" lang="en" altLang="zh-CN" dirty="0"/>
              <a:t>CD45.2+ </a:t>
            </a:r>
            <a:r>
              <a:rPr kumimoji="1" lang="zh-CN" altLang="en-US" dirty="0"/>
              <a:t>野生型和 </a:t>
            </a:r>
            <a:r>
              <a:rPr kumimoji="1" lang="en" altLang="zh-CN" dirty="0"/>
              <a:t>Tcf7</a:t>
            </a:r>
            <a:r>
              <a:rPr kumimoji="1" lang="el-GR" altLang="zh-CN" dirty="0"/>
              <a:t>Δ</a:t>
            </a:r>
            <a:r>
              <a:rPr kumimoji="1" lang="en" altLang="zh-CN" dirty="0" err="1"/>
              <a:t>Gzmb</a:t>
            </a:r>
            <a:r>
              <a:rPr kumimoji="1" lang="en" altLang="zh-CN" dirty="0"/>
              <a:t> CD8+ T </a:t>
            </a:r>
            <a:r>
              <a:rPr kumimoji="1" lang="zh-CN" altLang="en-US" dirty="0"/>
              <a:t>细胞转移到 </a:t>
            </a:r>
            <a:r>
              <a:rPr kumimoji="1" lang="en" altLang="zh-CN" dirty="0"/>
              <a:t>CD45.1</a:t>
            </a:r>
            <a:r>
              <a:rPr kumimoji="1" lang="zh-CN" altLang="en-US" dirty="0"/>
              <a:t>野生型受体，随后是 </a:t>
            </a:r>
            <a:r>
              <a:rPr kumimoji="1" lang="en" altLang="zh-CN" dirty="0"/>
              <a:t>LCMV-Arm </a:t>
            </a:r>
            <a:r>
              <a:rPr kumimoji="1" lang="zh-CN" altLang="en-US" dirty="0"/>
              <a:t>感染（扩展数据图 </a:t>
            </a:r>
            <a:r>
              <a:rPr kumimoji="1" lang="en-US" altLang="zh-CN" dirty="0"/>
              <a:t>7</a:t>
            </a:r>
            <a:r>
              <a:rPr kumimoji="1" lang="en" altLang="zh-CN" dirty="0"/>
              <a:t>g</a:t>
            </a:r>
            <a:r>
              <a:rPr kumimoji="1" lang="zh-CN" altLang="en" dirty="0"/>
              <a:t>）。</a:t>
            </a:r>
            <a:r>
              <a:rPr kumimoji="1" lang="zh-CN" altLang="en-US" dirty="0"/>
              <a:t>在≥</a:t>
            </a:r>
            <a:r>
              <a:rPr kumimoji="1" lang="en-US" altLang="zh-CN" dirty="0"/>
              <a:t>30 </a:t>
            </a:r>
            <a:r>
              <a:rPr kumimoji="1" lang="en" altLang="zh-CN" dirty="0"/>
              <a:t>d </a:t>
            </a:r>
            <a:r>
              <a:rPr kumimoji="1" lang="en" altLang="zh-CN" dirty="0" err="1"/>
              <a:t>p.i.</a:t>
            </a:r>
            <a:r>
              <a:rPr kumimoji="1" lang="zh-CN" altLang="en" dirty="0"/>
              <a:t>，</a:t>
            </a:r>
            <a:r>
              <a:rPr kumimoji="1" lang="zh-CN" altLang="en-US" dirty="0"/>
              <a:t>野生型或 </a:t>
            </a:r>
            <a:r>
              <a:rPr kumimoji="1" lang="en" altLang="zh-CN" dirty="0"/>
              <a:t>Tcf7</a:t>
            </a:r>
            <a:r>
              <a:rPr kumimoji="1" lang="el-GR" altLang="zh-CN" dirty="0"/>
              <a:t>Δ</a:t>
            </a:r>
            <a:r>
              <a:rPr kumimoji="1" lang="en" altLang="zh-CN" dirty="0" err="1"/>
              <a:t>Gzmb</a:t>
            </a:r>
            <a:r>
              <a:rPr kumimoji="1" lang="en" altLang="zh-CN" dirty="0"/>
              <a:t> Id3-mCherry+CD8+ TCM </a:t>
            </a:r>
            <a:r>
              <a:rPr kumimoji="1" lang="zh-CN" altLang="en-US" dirty="0"/>
              <a:t>细胞的数量高于其 </a:t>
            </a:r>
            <a:r>
              <a:rPr kumimoji="1" lang="en" altLang="zh-CN" dirty="0"/>
              <a:t>EV-</a:t>
            </a:r>
            <a:r>
              <a:rPr kumimoji="1" lang="en" altLang="zh-CN" dirty="0" err="1"/>
              <a:t>mCherry</a:t>
            </a:r>
            <a:r>
              <a:rPr kumimoji="1" lang="en" altLang="zh-CN" dirty="0"/>
              <a:t>+ </a:t>
            </a:r>
            <a:r>
              <a:rPr kumimoji="1" lang="zh-CN" altLang="en-US" dirty="0"/>
              <a:t>对应物（扩展数据图 </a:t>
            </a:r>
            <a:r>
              <a:rPr kumimoji="1" lang="en-US" altLang="zh-CN" dirty="0"/>
              <a:t>7</a:t>
            </a:r>
            <a:r>
              <a:rPr kumimoji="1" lang="en" altLang="zh-CN" dirty="0"/>
              <a:t>h</a:t>
            </a:r>
            <a:r>
              <a:rPr kumimoji="1" lang="zh-CN" altLang="en" dirty="0"/>
              <a:t>）。</a:t>
            </a:r>
            <a:r>
              <a:rPr kumimoji="1" lang="zh-CN" altLang="en-US" dirty="0"/>
              <a:t>当转移到 </a:t>
            </a:r>
            <a:r>
              <a:rPr kumimoji="1" lang="en" altLang="zh-CN" dirty="0" err="1"/>
              <a:t>Tcra</a:t>
            </a:r>
            <a:r>
              <a:rPr kumimoji="1" lang="en" altLang="zh-CN" dirty="0"/>
              <a:t>–/– </a:t>
            </a:r>
            <a:r>
              <a:rPr kumimoji="1" lang="zh-CN" altLang="en-US" dirty="0"/>
              <a:t>小鼠中时，野生型或 </a:t>
            </a:r>
            <a:r>
              <a:rPr kumimoji="1" lang="en" altLang="zh-CN" dirty="0"/>
              <a:t>Tcf7</a:t>
            </a:r>
            <a:r>
              <a:rPr kumimoji="1" lang="el-GR" altLang="zh-CN" dirty="0"/>
              <a:t>Δ</a:t>
            </a:r>
            <a:r>
              <a:rPr kumimoji="1" lang="en" altLang="zh-CN" dirty="0" err="1"/>
              <a:t>Gzmb</a:t>
            </a:r>
            <a:r>
              <a:rPr kumimoji="1" lang="en" altLang="zh-CN" dirty="0"/>
              <a:t> Id3-mCherry+CD8+ TCM </a:t>
            </a:r>
            <a:r>
              <a:rPr kumimoji="1" lang="zh-CN" altLang="en-US" dirty="0"/>
              <a:t>细胞产生更多数量的次级效应 </a:t>
            </a:r>
            <a:r>
              <a:rPr kumimoji="1" lang="en" altLang="zh-CN" dirty="0"/>
              <a:t>CD8+ T </a:t>
            </a:r>
            <a:r>
              <a:rPr kumimoji="1" lang="zh-CN" altLang="en-US" dirty="0"/>
              <a:t>细胞（图 </a:t>
            </a:r>
            <a:r>
              <a:rPr kumimoji="1" lang="en-US" altLang="zh-CN" dirty="0"/>
              <a:t>8</a:t>
            </a:r>
            <a:r>
              <a:rPr kumimoji="1" lang="en" altLang="zh-CN" dirty="0"/>
              <a:t>f</a:t>
            </a:r>
            <a:r>
              <a:rPr kumimoji="1" lang="zh-CN" altLang="en" dirty="0"/>
              <a:t>），</a:t>
            </a:r>
            <a:r>
              <a:rPr kumimoji="1" lang="zh-CN" altLang="en-US" dirty="0"/>
              <a:t>并具有改善的糖酵解和糖酵解能力（图 </a:t>
            </a:r>
            <a:r>
              <a:rPr kumimoji="1" lang="en-US" altLang="zh-CN" dirty="0"/>
              <a:t>8</a:t>
            </a:r>
            <a:r>
              <a:rPr kumimoji="1" lang="en" altLang="zh-CN" dirty="0"/>
              <a:t>g</a:t>
            </a:r>
            <a:r>
              <a:rPr kumimoji="1" lang="zh-CN" altLang="en" dirty="0"/>
              <a:t>、</a:t>
            </a:r>
            <a:r>
              <a:rPr kumimoji="1" lang="en" altLang="zh-CN" dirty="0"/>
              <a:t>h ) </a:t>
            </a:r>
            <a:r>
              <a:rPr kumimoji="1" lang="zh-CN" altLang="en-US" dirty="0"/>
              <a:t>比 </a:t>
            </a:r>
            <a:r>
              <a:rPr kumimoji="1" lang="en" altLang="zh-CN" dirty="0"/>
              <a:t>LM-GP33 </a:t>
            </a:r>
            <a:r>
              <a:rPr kumimoji="1" lang="zh-CN" altLang="en-US" dirty="0"/>
              <a:t>感染后第 </a:t>
            </a:r>
            <a:r>
              <a:rPr kumimoji="1" lang="en-US" altLang="zh-CN" dirty="0"/>
              <a:t>5 </a:t>
            </a:r>
            <a:r>
              <a:rPr kumimoji="1" lang="zh-CN" altLang="en-US" dirty="0"/>
              <a:t>天相应的 </a:t>
            </a:r>
            <a:r>
              <a:rPr kumimoji="1" lang="en" altLang="zh-CN" dirty="0"/>
              <a:t>EV-mCherry+CD8+ TCM </a:t>
            </a:r>
            <a:r>
              <a:rPr kumimoji="1" lang="zh-CN" altLang="en-US" dirty="0"/>
              <a:t>细胞。</a:t>
            </a:r>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25</a:t>
            </a:fld>
            <a:endParaRPr kumimoji="1" lang="zh-CN" altLang="en-US"/>
          </a:p>
        </p:txBody>
      </p:sp>
    </p:spTree>
    <p:extLst>
      <p:ext uri="{BB962C8B-B14F-4D97-AF65-F5344CB8AC3E}">
        <p14:creationId xmlns:p14="http://schemas.microsoft.com/office/powerpoint/2010/main" val="522498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此外，野生型或 </a:t>
            </a:r>
            <a:r>
              <a:rPr kumimoji="1" lang="en" altLang="zh-CN" dirty="0"/>
              <a:t>Tcf7</a:t>
            </a:r>
            <a:r>
              <a:rPr kumimoji="1" lang="el-GR" altLang="zh-CN" dirty="0"/>
              <a:t>Δ</a:t>
            </a:r>
            <a:r>
              <a:rPr kumimoji="1" lang="en" altLang="zh-CN" dirty="0" err="1"/>
              <a:t>Gzmb</a:t>
            </a:r>
            <a:r>
              <a:rPr kumimoji="1" lang="en" altLang="zh-CN" dirty="0"/>
              <a:t> Id3-mCherry+CD8+ TCM </a:t>
            </a:r>
            <a:r>
              <a:rPr kumimoji="1" lang="zh-CN" altLang="en-US" dirty="0"/>
              <a:t>细胞的接受者肝脏中的细菌负荷低于接受者。相应的 </a:t>
            </a:r>
            <a:r>
              <a:rPr kumimoji="1" lang="en" altLang="zh-CN" dirty="0"/>
              <a:t>EV-mCherry+CD8+ TCM </a:t>
            </a:r>
            <a:r>
              <a:rPr kumimoji="1" lang="zh-CN" altLang="en-US" dirty="0"/>
              <a:t>细胞（图 </a:t>
            </a:r>
            <a:r>
              <a:rPr kumimoji="1" lang="en-US" altLang="zh-CN" dirty="0"/>
              <a:t>8</a:t>
            </a:r>
            <a:r>
              <a:rPr kumimoji="1" lang="en" altLang="zh-CN" dirty="0" err="1"/>
              <a:t>i</a:t>
            </a:r>
            <a:r>
              <a:rPr kumimoji="1" lang="zh-CN" altLang="en" dirty="0"/>
              <a:t>）。</a:t>
            </a:r>
            <a:r>
              <a:rPr kumimoji="1" lang="zh-CN" altLang="en-US" dirty="0"/>
              <a:t>这些观察结果表明，</a:t>
            </a:r>
            <a:r>
              <a:rPr kumimoji="1" lang="en" altLang="zh-CN" dirty="0"/>
              <a:t>Id3 </a:t>
            </a:r>
            <a:r>
              <a:rPr kumimoji="1" lang="zh-CN" altLang="en-US" dirty="0"/>
              <a:t>的异位表达增强了 </a:t>
            </a:r>
            <a:r>
              <a:rPr kumimoji="1" lang="en" altLang="zh-CN" dirty="0"/>
              <a:t>Tcf1 </a:t>
            </a:r>
            <a:r>
              <a:rPr kumimoji="1" lang="zh-CN" altLang="en-US" dirty="0"/>
              <a:t>充足和 </a:t>
            </a:r>
            <a:r>
              <a:rPr kumimoji="1" lang="en" altLang="zh-CN" dirty="0"/>
              <a:t>Tcf1 </a:t>
            </a:r>
            <a:r>
              <a:rPr kumimoji="1" lang="zh-CN" altLang="en-US" dirty="0"/>
              <a:t>缺乏的 </a:t>
            </a:r>
            <a:r>
              <a:rPr kumimoji="1" lang="en" altLang="zh-CN" dirty="0"/>
              <a:t>CD8+ TCM </a:t>
            </a:r>
            <a:r>
              <a:rPr kumimoji="1" lang="zh-CN" altLang="en-US" dirty="0"/>
              <a:t>细胞的</a:t>
            </a:r>
            <a:r>
              <a:rPr kumimoji="1" lang="en-US" altLang="zh-CN" dirty="0"/>
              <a:t>recall</a:t>
            </a:r>
            <a:r>
              <a:rPr kumimoji="1" lang="zh-CN" altLang="en-US" dirty="0"/>
              <a:t>反应，部分是通过增强糖酵解活化</a:t>
            </a:r>
          </a:p>
          <a:p>
            <a:endParaRPr kumimoji="1" lang="zh-CN" altLang="en-US" dirty="0"/>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26</a:t>
            </a:fld>
            <a:endParaRPr kumimoji="1" lang="zh-CN" altLang="en-US"/>
          </a:p>
        </p:txBody>
      </p:sp>
    </p:spTree>
    <p:extLst>
      <p:ext uri="{BB962C8B-B14F-4D97-AF65-F5344CB8AC3E}">
        <p14:creationId xmlns:p14="http://schemas.microsoft.com/office/powerpoint/2010/main" val="1023774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在这里，他们展示了 </a:t>
            </a:r>
            <a:r>
              <a:rPr kumimoji="1" lang="en" altLang="zh-CN" dirty="0"/>
              <a:t>Tcf1 </a:t>
            </a:r>
            <a:r>
              <a:rPr kumimoji="1" lang="zh-CN" altLang="en-US" dirty="0"/>
              <a:t>在将 </a:t>
            </a:r>
            <a:r>
              <a:rPr kumimoji="1" lang="en" altLang="zh-CN" dirty="0"/>
              <a:t>CD8+ TCM </a:t>
            </a:r>
            <a:r>
              <a:rPr kumimoji="1" lang="zh-CN" altLang="en-US" dirty="0"/>
              <a:t>细胞预编程为次级效应 </a:t>
            </a:r>
            <a:r>
              <a:rPr kumimoji="1" lang="en" altLang="zh-CN" dirty="0"/>
              <a:t>CD8+ T </a:t>
            </a:r>
            <a:r>
              <a:rPr kumimoji="1" lang="zh-CN" altLang="en-US" dirty="0"/>
              <a:t>细胞分化过程中的独特作用。 </a:t>
            </a:r>
            <a:r>
              <a:rPr kumimoji="1" lang="en" altLang="zh-CN" dirty="0"/>
              <a:t>Tcf1 </a:t>
            </a:r>
            <a:r>
              <a:rPr kumimoji="1" lang="zh-CN" altLang="en-US" dirty="0"/>
              <a:t>对于回忆刺激的 </a:t>
            </a:r>
            <a:r>
              <a:rPr kumimoji="1" lang="en" altLang="zh-CN" dirty="0"/>
              <a:t>CD8+ TCM </a:t>
            </a:r>
            <a:r>
              <a:rPr kumimoji="1" lang="zh-CN" altLang="en-US" dirty="0"/>
              <a:t>细胞调动其下游转录调节因子和糖酵解以满足 </a:t>
            </a:r>
            <a:r>
              <a:rPr kumimoji="1" lang="en" altLang="zh-CN" dirty="0"/>
              <a:t>CD8+ T </a:t>
            </a:r>
            <a:r>
              <a:rPr kumimoji="1" lang="zh-CN" altLang="en-US" dirty="0"/>
              <a:t>细胞效应扩增所需的生物能量需求至关重要。这些发现突出了 </a:t>
            </a:r>
            <a:r>
              <a:rPr kumimoji="1" lang="en" altLang="zh-CN" dirty="0"/>
              <a:t>CD8+ TCM </a:t>
            </a:r>
            <a:r>
              <a:rPr kumimoji="1" lang="zh-CN" altLang="en-US" dirty="0"/>
              <a:t>细胞自我更新和分化之间的相互联系，</a:t>
            </a:r>
            <a:r>
              <a:rPr kumimoji="1" lang="en" altLang="zh-CN" dirty="0"/>
              <a:t>Tcf1 </a:t>
            </a:r>
            <a:r>
              <a:rPr kumimoji="1" lang="zh-CN" altLang="en-US" dirty="0"/>
              <a:t>是这两个过程的中心调节剂。这篇文章也描述了在</a:t>
            </a:r>
            <a:r>
              <a:rPr kumimoji="1" lang="en" altLang="zh-CN" dirty="0"/>
              <a:t>CD8+ T</a:t>
            </a:r>
            <a:r>
              <a:rPr kumimoji="1" lang="en" altLang="zh-CN" baseline="-25000" dirty="0"/>
              <a:t>CM</a:t>
            </a:r>
            <a:r>
              <a:rPr kumimoji="1" lang="en" altLang="zh-CN" dirty="0"/>
              <a:t> </a:t>
            </a:r>
            <a:r>
              <a:rPr kumimoji="1" lang="zh-CN" altLang="en-US" dirty="0"/>
              <a:t>细胞在面对二次刺激时对</a:t>
            </a:r>
            <a:r>
              <a:rPr kumimoji="1" lang="en" altLang="zh-CN" dirty="0"/>
              <a:t>Tcf1</a:t>
            </a:r>
            <a:r>
              <a:rPr kumimoji="1" lang="zh-CN" altLang="en-US" dirty="0"/>
              <a:t>在三维基因组中的结构的基本要求。 </a:t>
            </a:r>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27</a:t>
            </a:fld>
            <a:endParaRPr kumimoji="1" lang="zh-CN" altLang="en-US"/>
          </a:p>
        </p:txBody>
      </p:sp>
    </p:spTree>
    <p:extLst>
      <p:ext uri="{BB962C8B-B14F-4D97-AF65-F5344CB8AC3E}">
        <p14:creationId xmlns:p14="http://schemas.microsoft.com/office/powerpoint/2010/main" val="1928457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臧崇志博士是弗吉尼亚大学医学院公共卫生基因组学中心的助理教授。他在 </a:t>
            </a:r>
            <a:r>
              <a:rPr kumimoji="1" lang="en" altLang="zh-CN" dirty="0"/>
              <a:t>UVA</a:t>
            </a:r>
            <a:r>
              <a:rPr kumimoji="1" lang="zh-CN" altLang="en-US" dirty="0"/>
              <a:t>（弗吉尼亚大学）</a:t>
            </a:r>
            <a:r>
              <a:rPr kumimoji="1" lang="en" altLang="zh-CN" dirty="0"/>
              <a:t> </a:t>
            </a:r>
            <a:r>
              <a:rPr kumimoji="1" lang="zh-CN" altLang="en-US" dirty="0"/>
              <a:t>的公共卫生科学、生物化学和分子遗传学以及生物医学工程系担任教职。他是北京大学物理学学士学位，以及乔治华盛顿大学物理学博士学位。他在中国科学院物理研究所与张杰一起完成了高场激光物理的本科研究，并在美国国立卫生研究院与彭伟群和赵克吉一起完成了计算生物物理的博士研究。在加入 </a:t>
            </a:r>
            <a:r>
              <a:rPr kumimoji="1" lang="en" altLang="zh-CN" dirty="0"/>
              <a:t>UVA </a:t>
            </a:r>
            <a:r>
              <a:rPr kumimoji="1" lang="zh-CN" altLang="en-US" dirty="0"/>
              <a:t>之前，他在哈佛大学 </a:t>
            </a:r>
            <a:r>
              <a:rPr kumimoji="1" lang="en" altLang="zh-CN" dirty="0"/>
              <a:t>Dana-Farber </a:t>
            </a:r>
            <a:r>
              <a:rPr kumimoji="1" lang="zh-CN" altLang="en-US" dirty="0"/>
              <a:t>癌症研究所完成了与刘晓乐 </a:t>
            </a:r>
            <a:r>
              <a:rPr kumimoji="1" lang="en" altLang="zh-CN" dirty="0"/>
              <a:t>Shirley Liu </a:t>
            </a:r>
            <a:r>
              <a:rPr kumimoji="1" lang="zh-CN" altLang="en-US" dirty="0"/>
              <a:t>的博士后培训。 </a:t>
            </a:r>
            <a:r>
              <a:rPr kumimoji="1" lang="zh-CN" altLang="en" dirty="0"/>
              <a:t>他</a:t>
            </a:r>
            <a:r>
              <a:rPr kumimoji="1" lang="zh-CN" altLang="en-US" dirty="0"/>
              <a:t>是一位在癌症表观基因组学方面具有专业知识的计算生物学家。他的研究重点是高通量基因组数据分析算法的开发和哺乳动物细胞系统中基因调控网络的建模。</a:t>
            </a:r>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3</a:t>
            </a:fld>
            <a:endParaRPr kumimoji="1" lang="zh-CN" altLang="en-US"/>
          </a:p>
        </p:txBody>
      </p:sp>
    </p:spTree>
    <p:extLst>
      <p:ext uri="{BB962C8B-B14F-4D97-AF65-F5344CB8AC3E}">
        <p14:creationId xmlns:p14="http://schemas.microsoft.com/office/powerpoint/2010/main" val="3987102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4</a:t>
            </a:fld>
            <a:endParaRPr kumimoji="1" lang="zh-CN" altLang="en-US"/>
          </a:p>
        </p:txBody>
      </p:sp>
    </p:spTree>
    <p:extLst>
      <p:ext uri="{BB962C8B-B14F-4D97-AF65-F5344CB8AC3E}">
        <p14:creationId xmlns:p14="http://schemas.microsoft.com/office/powerpoint/2010/main" val="1863605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5</a:t>
            </a:fld>
            <a:endParaRPr kumimoji="1" lang="zh-CN" altLang="en-US"/>
          </a:p>
        </p:txBody>
      </p:sp>
    </p:spTree>
    <p:extLst>
      <p:ext uri="{BB962C8B-B14F-4D97-AF65-F5344CB8AC3E}">
        <p14:creationId xmlns:p14="http://schemas.microsoft.com/office/powerpoint/2010/main" val="1821203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而在最近关于</a:t>
            </a:r>
            <a:r>
              <a:rPr kumimoji="1" lang="en-US" altLang="zh-CN" dirty="0"/>
              <a:t>TCF1</a:t>
            </a:r>
            <a:r>
              <a:rPr kumimoji="1" lang="zh-CN" altLang="en-US" dirty="0"/>
              <a:t>在</a:t>
            </a:r>
            <a:r>
              <a:rPr kumimoji="1" lang="en-US" altLang="zh-CN" dirty="0"/>
              <a:t>T</a:t>
            </a:r>
            <a:r>
              <a:rPr kumimoji="1" lang="zh-CN" altLang="en-US" dirty="0"/>
              <a:t>细胞中的研究也比较多的出现</a:t>
            </a:r>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7</a:t>
            </a:fld>
            <a:endParaRPr kumimoji="1" lang="zh-CN" altLang="en-US"/>
          </a:p>
        </p:txBody>
      </p:sp>
    </p:spTree>
    <p:extLst>
      <p:ext uri="{BB962C8B-B14F-4D97-AF65-F5344CB8AC3E}">
        <p14:creationId xmlns:p14="http://schemas.microsoft.com/office/powerpoint/2010/main" val="3305469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a:t>
            </a:r>
            <a:r>
              <a:rPr kumimoji="1" lang="en-US" altLang="zh-CN" dirty="0"/>
              <a:t>2021</a:t>
            </a:r>
            <a:r>
              <a:rPr kumimoji="1" lang="zh-CN" altLang="en-US" dirty="0"/>
              <a:t>年，本文末位通讯</a:t>
            </a:r>
            <a:r>
              <a:rPr lang="zh-CN" altLang="en-US" sz="1200" b="0" i="0" u="none" strike="noStrike" kern="1200" dirty="0">
                <a:solidFill>
                  <a:schemeClr val="tx1"/>
                </a:solidFill>
                <a:effectLst/>
                <a:latin typeface="+mn-lt"/>
                <a:ea typeface="+mn-ea"/>
                <a:cs typeface="+mn-cs"/>
              </a:rPr>
              <a:t>薛海晖老师在</a:t>
            </a:r>
            <a:r>
              <a:rPr lang="en-US" altLang="zh-CN" sz="1200" b="0" i="0" u="none" strike="noStrike" kern="1200" dirty="0">
                <a:solidFill>
                  <a:schemeClr val="tx1"/>
                </a:solidFill>
                <a:effectLst/>
                <a:latin typeface="+mn-lt"/>
                <a:ea typeface="+mn-ea"/>
                <a:cs typeface="+mn-cs"/>
              </a:rPr>
              <a:t>2021</a:t>
            </a:r>
            <a:r>
              <a:rPr lang="zh-CN" altLang="en-US" sz="1200" b="0" i="0" u="none" strike="noStrike" kern="1200" dirty="0">
                <a:solidFill>
                  <a:schemeClr val="tx1"/>
                </a:solidFill>
                <a:effectLst/>
                <a:latin typeface="+mn-lt"/>
                <a:ea typeface="+mn-ea"/>
                <a:cs typeface="+mn-cs"/>
              </a:rPr>
              <a:t>年发表了一篇关于</a:t>
            </a:r>
            <a:r>
              <a:rPr lang="en-US" altLang="zh-CN" sz="1200" b="0" i="0" u="none" strike="noStrike" kern="1200" dirty="0">
                <a:solidFill>
                  <a:schemeClr val="tx1"/>
                </a:solidFill>
                <a:effectLst/>
                <a:latin typeface="+mn-lt"/>
                <a:ea typeface="+mn-ea"/>
                <a:cs typeface="+mn-cs"/>
              </a:rPr>
              <a:t>TCF1</a:t>
            </a:r>
            <a:r>
              <a:rPr lang="zh-CN" altLang="en-US" sz="1200" b="0" i="0" u="none" strike="noStrike" kern="1200" dirty="0">
                <a:solidFill>
                  <a:schemeClr val="tx1"/>
                </a:solidFill>
                <a:effectLst/>
                <a:latin typeface="+mn-lt"/>
                <a:ea typeface="+mn-ea"/>
                <a:cs typeface="+mn-cs"/>
              </a:rPr>
              <a:t>在</a:t>
            </a:r>
            <a:r>
              <a:rPr lang="en-US" altLang="zh-CN" sz="1200" b="0" i="0" u="none" strike="noStrike" kern="1200" dirty="0">
                <a:solidFill>
                  <a:schemeClr val="tx1"/>
                </a:solidFill>
                <a:effectLst/>
                <a:latin typeface="+mn-lt"/>
                <a:ea typeface="+mn-ea"/>
                <a:cs typeface="+mn-cs"/>
              </a:rPr>
              <a:t>T</a:t>
            </a:r>
            <a:r>
              <a:rPr lang="zh-CN" altLang="en-US" sz="1200" b="0" i="0" u="none" strike="noStrike" kern="1200" dirty="0">
                <a:solidFill>
                  <a:schemeClr val="tx1"/>
                </a:solidFill>
                <a:effectLst/>
                <a:latin typeface="+mn-lt"/>
                <a:ea typeface="+mn-ea"/>
                <a:cs typeface="+mn-cs"/>
              </a:rPr>
              <a:t>细胞免疫的应用</a:t>
            </a:r>
            <a:r>
              <a:rPr lang="en-US" altLang="zh-CN" sz="1200" b="0" i="0" u="none" strike="noStrike" kern="1200" dirty="0">
                <a:solidFill>
                  <a:schemeClr val="tx1"/>
                </a:solidFill>
                <a:effectLst/>
                <a:latin typeface="+mn-lt"/>
                <a:ea typeface="+mn-ea"/>
                <a:cs typeface="+mn-cs"/>
              </a:rPr>
              <a:t>.</a:t>
            </a:r>
            <a:endParaRPr kumimoji="1" lang="zh-CN" altLang="en-US" dirty="0"/>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8</a:t>
            </a:fld>
            <a:endParaRPr kumimoji="1" lang="zh-CN" altLang="en-US"/>
          </a:p>
        </p:txBody>
      </p:sp>
    </p:spTree>
    <p:extLst>
      <p:ext uri="{BB962C8B-B14F-4D97-AF65-F5344CB8AC3E}">
        <p14:creationId xmlns:p14="http://schemas.microsoft.com/office/powerpoint/2010/main" val="3443405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为了绕过胸腺细胞发育中对 </a:t>
            </a:r>
            <a:r>
              <a:rPr kumimoji="1" lang="en" altLang="zh-CN" dirty="0"/>
              <a:t>Tcf1 </a:t>
            </a:r>
            <a:r>
              <a:rPr kumimoji="1" lang="zh-CN" altLang="en-US" dirty="0"/>
              <a:t>和 </a:t>
            </a:r>
            <a:r>
              <a:rPr kumimoji="1" lang="en" altLang="zh-CN" dirty="0"/>
              <a:t>Lef1 </a:t>
            </a:r>
            <a:r>
              <a:rPr kumimoji="1" lang="zh-CN" altLang="en-US" dirty="0"/>
              <a:t>的要求，我们使用 </a:t>
            </a:r>
            <a:r>
              <a:rPr kumimoji="1" lang="en" altLang="zh-CN" dirty="0" err="1"/>
              <a:t>Gzmb-Cre</a:t>
            </a:r>
            <a:r>
              <a:rPr kumimoji="1" lang="en" altLang="zh-CN" dirty="0"/>
              <a:t> </a:t>
            </a:r>
            <a:r>
              <a:rPr kumimoji="1" lang="zh-CN" altLang="en-US" dirty="0"/>
              <a:t>转基因小鼠 </a:t>
            </a:r>
            <a:r>
              <a:rPr kumimoji="1" lang="en-US" altLang="zh-CN" dirty="0"/>
              <a:t>(</a:t>
            </a:r>
            <a:r>
              <a:rPr kumimoji="1" lang="en" altLang="zh-CN" dirty="0" err="1"/>
              <a:t>Tg</a:t>
            </a:r>
            <a:r>
              <a:rPr kumimoji="1" lang="en" altLang="zh-CN" dirty="0"/>
              <a:t>)</a:t>
            </a:r>
            <a:r>
              <a:rPr kumimoji="1" lang="zh-CN" altLang="en" dirty="0"/>
              <a:t>，</a:t>
            </a:r>
            <a:r>
              <a:rPr kumimoji="1" lang="zh-CN" altLang="en-US" dirty="0"/>
              <a:t>它在 </a:t>
            </a:r>
            <a:r>
              <a:rPr kumimoji="1" lang="en" altLang="zh-CN" dirty="0"/>
              <a:t>CD8+ T </a:t>
            </a:r>
            <a:r>
              <a:rPr kumimoji="1" lang="zh-CN" altLang="en-US" dirty="0"/>
              <a:t>细胞激活后删除靶基因，</a:t>
            </a:r>
            <a:r>
              <a:rPr kumimoji="1" lang="en" altLang="zh-CN" dirty="0"/>
              <a:t>Rosa26-STOP-GFP (Rosa26GFP) </a:t>
            </a:r>
            <a:r>
              <a:rPr kumimoji="1" lang="zh-CN" altLang="en-US" dirty="0"/>
              <a:t>小鼠，其中绿色荧光蛋白 </a:t>
            </a:r>
            <a:r>
              <a:rPr kumimoji="1" lang="en-US" altLang="zh-CN" dirty="0"/>
              <a:t>(</a:t>
            </a:r>
            <a:r>
              <a:rPr kumimoji="1" lang="en" altLang="zh-CN" dirty="0"/>
              <a:t>GFP ) </a:t>
            </a:r>
            <a:r>
              <a:rPr kumimoji="1" lang="zh-CN" altLang="en-US" dirty="0"/>
              <a:t>表达标记具有 </a:t>
            </a:r>
            <a:r>
              <a:rPr kumimoji="1" lang="en" altLang="zh-CN" dirty="0" err="1"/>
              <a:t>Gzmb-Cre</a:t>
            </a:r>
            <a:r>
              <a:rPr kumimoji="1" lang="en" altLang="zh-CN" dirty="0"/>
              <a:t> </a:t>
            </a:r>
            <a:r>
              <a:rPr kumimoji="1" lang="zh-CN" altLang="en-US" dirty="0"/>
              <a:t>介导的 </a:t>
            </a:r>
            <a:r>
              <a:rPr kumimoji="1" lang="en" altLang="zh-CN" dirty="0" err="1"/>
              <a:t>floxed</a:t>
            </a:r>
            <a:r>
              <a:rPr kumimoji="1" lang="en" altLang="zh-CN" dirty="0"/>
              <a:t> </a:t>
            </a:r>
            <a:r>
              <a:rPr kumimoji="1" lang="zh-CN" altLang="en-US" dirty="0"/>
              <a:t>基因缺失的细胞和 </a:t>
            </a:r>
            <a:r>
              <a:rPr kumimoji="1" lang="en" altLang="zh-CN" dirty="0"/>
              <a:t>P14-TCR </a:t>
            </a:r>
            <a:r>
              <a:rPr kumimoji="1" lang="en" altLang="zh-CN" dirty="0" err="1"/>
              <a:t>Tg</a:t>
            </a:r>
            <a:r>
              <a:rPr kumimoji="1" lang="en" altLang="zh-CN" dirty="0"/>
              <a:t> </a:t>
            </a:r>
            <a:r>
              <a:rPr kumimoji="1" lang="zh-CN" altLang="en-US" dirty="0"/>
              <a:t>小鼠，它们表达特异性识别淋巴细胞脉络丛脑膜炎病毒 </a:t>
            </a:r>
            <a:r>
              <a:rPr kumimoji="1" lang="en-US" altLang="zh-CN" dirty="0"/>
              <a:t>(</a:t>
            </a:r>
            <a:r>
              <a:rPr kumimoji="1" lang="en" altLang="zh-CN" dirty="0"/>
              <a:t>LCMV) </a:t>
            </a:r>
            <a:r>
              <a:rPr kumimoji="1" lang="zh-CN" altLang="en-US" dirty="0"/>
              <a:t>的糖蛋白 </a:t>
            </a:r>
            <a:r>
              <a:rPr kumimoji="1" lang="en-US" altLang="zh-CN" dirty="0"/>
              <a:t>33-41 </a:t>
            </a:r>
            <a:r>
              <a:rPr kumimoji="1" lang="zh-CN" altLang="en-US" dirty="0"/>
              <a:t>表位 </a:t>
            </a:r>
            <a:r>
              <a:rPr kumimoji="1" lang="en-US" altLang="zh-CN" dirty="0"/>
              <a:t>(</a:t>
            </a:r>
            <a:r>
              <a:rPr kumimoji="1" lang="en" altLang="zh-CN" dirty="0"/>
              <a:t>GP33) </a:t>
            </a:r>
            <a:r>
              <a:rPr kumimoji="1" lang="zh-CN" altLang="en-US" dirty="0"/>
              <a:t>的 </a:t>
            </a:r>
            <a:r>
              <a:rPr kumimoji="1" lang="en" altLang="zh-CN" dirty="0"/>
              <a:t>T </a:t>
            </a:r>
            <a:r>
              <a:rPr kumimoji="1" lang="zh-CN" altLang="en-US" dirty="0"/>
              <a:t>细胞受体 </a:t>
            </a:r>
            <a:r>
              <a:rPr kumimoji="1" lang="en-US" altLang="zh-CN" dirty="0"/>
              <a:t>(</a:t>
            </a:r>
            <a:r>
              <a:rPr kumimoji="1" lang="en" altLang="zh-CN" dirty="0"/>
              <a:t>TCR) </a:t>
            </a:r>
            <a:r>
              <a:rPr kumimoji="1" lang="zh-CN" altLang="en" dirty="0"/>
              <a:t>）。</a:t>
            </a:r>
            <a:r>
              <a:rPr kumimoji="1" lang="zh-CN" altLang="en-US" dirty="0"/>
              <a:t>通过与 </a:t>
            </a:r>
            <a:r>
              <a:rPr kumimoji="1" lang="en" altLang="zh-CN" dirty="0"/>
              <a:t>Tcf7- </a:t>
            </a:r>
            <a:r>
              <a:rPr kumimoji="1" lang="zh-CN" altLang="en-US" dirty="0"/>
              <a:t>和</a:t>
            </a:r>
            <a:r>
              <a:rPr kumimoji="1" lang="en-US" altLang="zh-CN" dirty="0"/>
              <a:t>/</a:t>
            </a:r>
            <a:r>
              <a:rPr kumimoji="1" lang="zh-CN" altLang="en-US" dirty="0"/>
              <a:t>或 </a:t>
            </a:r>
            <a:r>
              <a:rPr kumimoji="1" lang="en" altLang="zh-CN" dirty="0"/>
              <a:t>Lef1-floxed </a:t>
            </a:r>
            <a:r>
              <a:rPr kumimoji="1" lang="zh-CN" altLang="en-US" dirty="0"/>
              <a:t>等位基因杂交，我们产生了 </a:t>
            </a:r>
            <a:r>
              <a:rPr kumimoji="1" lang="en" altLang="zh-CN" dirty="0"/>
              <a:t>P14-Tg+Gzmb-Cre+ Rosa26GFPTcf7FL/FL </a:t>
            </a:r>
            <a:r>
              <a:rPr kumimoji="1" lang="zh-CN" altLang="en-US" dirty="0"/>
              <a:t>和 </a:t>
            </a:r>
            <a:r>
              <a:rPr kumimoji="1" lang="en" altLang="zh-CN" dirty="0"/>
              <a:t>P14-Tg+Gzmb-Cre+Rosa26GFPTcf7FL/FLLef1FL/FL </a:t>
            </a:r>
            <a:r>
              <a:rPr kumimoji="1" lang="zh-CN" altLang="en-US" dirty="0"/>
              <a:t>小鼠（以下称为 </a:t>
            </a:r>
            <a:r>
              <a:rPr kumimoji="1" lang="en" altLang="zh-CN" dirty="0"/>
              <a:t>Tcf7</a:t>
            </a:r>
            <a:r>
              <a:rPr kumimoji="1" lang="el-GR" altLang="zh-CN" dirty="0"/>
              <a:t>Δ</a:t>
            </a:r>
            <a:r>
              <a:rPr kumimoji="1" lang="en" altLang="zh-CN" dirty="0" err="1"/>
              <a:t>Gzmb</a:t>
            </a:r>
            <a:r>
              <a:rPr kumimoji="1" lang="en" altLang="zh-CN" dirty="0"/>
              <a:t> </a:t>
            </a:r>
            <a:r>
              <a:rPr kumimoji="1" lang="zh-CN" altLang="en-US" dirty="0"/>
              <a:t>和 </a:t>
            </a:r>
            <a:r>
              <a:rPr kumimoji="1" lang="en" altLang="zh-CN" dirty="0"/>
              <a:t>Tcf7</a:t>
            </a:r>
            <a:r>
              <a:rPr kumimoji="1" lang="el-GR" altLang="zh-CN" dirty="0"/>
              <a:t>Δ</a:t>
            </a:r>
            <a:r>
              <a:rPr kumimoji="1" lang="en" altLang="zh-CN" dirty="0"/>
              <a:t>GzmbLef1</a:t>
            </a:r>
            <a:r>
              <a:rPr kumimoji="1" lang="el-GR" altLang="zh-CN" dirty="0"/>
              <a:t>Δ</a:t>
            </a:r>
            <a:r>
              <a:rPr kumimoji="1" lang="en" altLang="zh-CN" dirty="0" err="1"/>
              <a:t>Gzmb</a:t>
            </a:r>
            <a:r>
              <a:rPr kumimoji="1" lang="zh-CN" altLang="en" dirty="0"/>
              <a:t>），</a:t>
            </a:r>
            <a:r>
              <a:rPr kumimoji="1" lang="zh-CN" altLang="en-US" dirty="0"/>
              <a:t>以及 </a:t>
            </a:r>
            <a:r>
              <a:rPr kumimoji="1" lang="en" altLang="zh-CN" dirty="0"/>
              <a:t>P14 -Tg+Gzmb-Cre+Rosa26GFPTcf7+/+Lef1+/+ </a:t>
            </a:r>
            <a:r>
              <a:rPr kumimoji="1" lang="zh-CN" altLang="en-US" dirty="0"/>
              <a:t>野生型同窝仔对照。然后我们将幼稚的野生型 </a:t>
            </a:r>
            <a:r>
              <a:rPr kumimoji="1" lang="en" altLang="zh-CN" dirty="0"/>
              <a:t>Tcf7</a:t>
            </a:r>
            <a:r>
              <a:rPr kumimoji="1" lang="el-GR" altLang="zh-CN" dirty="0"/>
              <a:t>Δ</a:t>
            </a:r>
            <a:r>
              <a:rPr kumimoji="1" lang="en" altLang="zh-CN" dirty="0" err="1"/>
              <a:t>Gzmb</a:t>
            </a:r>
            <a:r>
              <a:rPr kumimoji="1" lang="en" altLang="zh-CN" dirty="0"/>
              <a:t> </a:t>
            </a:r>
            <a:r>
              <a:rPr kumimoji="1" lang="zh-CN" altLang="en-US" dirty="0"/>
              <a:t>或 </a:t>
            </a:r>
            <a:r>
              <a:rPr kumimoji="1" lang="en" altLang="zh-CN" dirty="0"/>
              <a:t>Tcf7</a:t>
            </a:r>
            <a:r>
              <a:rPr kumimoji="1" lang="el-GR" altLang="zh-CN" dirty="0"/>
              <a:t>Δ</a:t>
            </a:r>
            <a:r>
              <a:rPr kumimoji="1" lang="en" altLang="zh-CN" dirty="0"/>
              <a:t>GzmbLef1</a:t>
            </a:r>
            <a:r>
              <a:rPr kumimoji="1" lang="el-GR" altLang="zh-CN" dirty="0"/>
              <a:t>Δ</a:t>
            </a:r>
            <a:r>
              <a:rPr kumimoji="1" lang="en" altLang="zh-CN" dirty="0" err="1"/>
              <a:t>Gzmb</a:t>
            </a:r>
            <a:r>
              <a:rPr kumimoji="1" lang="en" altLang="zh-CN" dirty="0"/>
              <a:t> CD45.2+CD8+ T </a:t>
            </a:r>
            <a:r>
              <a:rPr kumimoji="1" lang="zh-CN" altLang="en-US" dirty="0"/>
              <a:t>细胞过继转移到野生型 </a:t>
            </a:r>
            <a:r>
              <a:rPr kumimoji="1" lang="en" altLang="zh-CN" dirty="0"/>
              <a:t>CD45.1 </a:t>
            </a:r>
            <a:r>
              <a:rPr kumimoji="1" lang="zh-CN" altLang="en-US" dirty="0"/>
              <a:t>受体中，然后用 </a:t>
            </a:r>
            <a:r>
              <a:rPr kumimoji="1" lang="en" altLang="zh-CN" dirty="0"/>
              <a:t>LCMV Armstrong </a:t>
            </a:r>
            <a:r>
              <a:rPr kumimoji="1" lang="zh-CN" altLang="en-US" dirty="0"/>
              <a:t>株 </a:t>
            </a:r>
            <a:r>
              <a:rPr kumimoji="1" lang="en-US" altLang="zh-CN" dirty="0"/>
              <a:t>(</a:t>
            </a:r>
            <a:r>
              <a:rPr kumimoji="1" lang="en" altLang="zh-CN" dirty="0"/>
              <a:t>LCMV-Arm) </a:t>
            </a:r>
            <a:r>
              <a:rPr kumimoji="1" lang="zh-CN" altLang="en-US" dirty="0"/>
              <a:t>感染以引发急性病毒感染。 </a:t>
            </a:r>
            <a:r>
              <a:rPr kumimoji="1" lang="en" altLang="zh-CN" dirty="0" err="1"/>
              <a:t>Gzmb-Cre</a:t>
            </a:r>
            <a:r>
              <a:rPr kumimoji="1" lang="en" altLang="zh-CN" dirty="0"/>
              <a:t> </a:t>
            </a:r>
            <a:r>
              <a:rPr kumimoji="1" lang="zh-CN" altLang="en-US" dirty="0"/>
              <a:t>在第一次细胞分裂之前有效地删除了激活的 </a:t>
            </a:r>
            <a:r>
              <a:rPr kumimoji="1" lang="en" altLang="zh-CN" dirty="0"/>
              <a:t>CD8+ T </a:t>
            </a:r>
            <a:r>
              <a:rPr kumimoji="1" lang="zh-CN" altLang="en-US" dirty="0"/>
              <a:t>细胞中的 </a:t>
            </a:r>
            <a:r>
              <a:rPr kumimoji="1" lang="en" altLang="zh-CN" dirty="0"/>
              <a:t>Tcf1</a:t>
            </a:r>
            <a:r>
              <a:rPr kumimoji="1" lang="zh-CN" altLang="en" dirty="0"/>
              <a:t>（</a:t>
            </a:r>
            <a:r>
              <a:rPr kumimoji="1" lang="zh-CN" altLang="en-US" dirty="0"/>
              <a:t>扩展数据图 </a:t>
            </a:r>
            <a:r>
              <a:rPr kumimoji="1" lang="en-US" altLang="zh-CN" dirty="0"/>
              <a:t>1</a:t>
            </a:r>
            <a:r>
              <a:rPr kumimoji="1" lang="en" altLang="zh-CN" dirty="0"/>
              <a:t>a</a:t>
            </a:r>
            <a:r>
              <a:rPr kumimoji="1" lang="zh-CN" altLang="en" dirty="0"/>
              <a:t>，</a:t>
            </a:r>
            <a:r>
              <a:rPr kumimoji="1" lang="en" altLang="zh-CN" dirty="0"/>
              <a:t>b</a:t>
            </a:r>
            <a:r>
              <a:rPr kumimoji="1" lang="zh-CN" altLang="en" dirty="0"/>
              <a:t>）。</a:t>
            </a:r>
            <a:r>
              <a:rPr kumimoji="1" lang="zh-CN" altLang="en-US" dirty="0"/>
              <a:t>在感染后第 </a:t>
            </a:r>
            <a:r>
              <a:rPr kumimoji="1" lang="en-US" altLang="zh-CN" dirty="0"/>
              <a:t>8 </a:t>
            </a:r>
            <a:r>
              <a:rPr kumimoji="1" lang="zh-CN" altLang="en-US" dirty="0"/>
              <a:t>天 </a:t>
            </a:r>
            <a:r>
              <a:rPr kumimoji="1" lang="en-US" altLang="zh-CN" dirty="0"/>
              <a:t>(</a:t>
            </a:r>
            <a:r>
              <a:rPr kumimoji="1" lang="en" altLang="zh-CN" dirty="0" err="1"/>
              <a:t>p.i.</a:t>
            </a:r>
            <a:r>
              <a:rPr kumimoji="1" lang="en" altLang="zh-CN" dirty="0"/>
              <a:t>) </a:t>
            </a:r>
            <a:r>
              <a:rPr kumimoji="1" lang="zh-CN" altLang="en-US" dirty="0"/>
              <a:t>的峰值反应中，</a:t>
            </a:r>
            <a:r>
              <a:rPr kumimoji="1" lang="en" altLang="zh-CN" dirty="0"/>
              <a:t>Tcf7</a:t>
            </a:r>
            <a:r>
              <a:rPr kumimoji="1" lang="el-GR" altLang="zh-CN" dirty="0"/>
              <a:t>Δ</a:t>
            </a:r>
            <a:r>
              <a:rPr kumimoji="1" lang="en" altLang="zh-CN" dirty="0" err="1"/>
              <a:t>Gzmb</a:t>
            </a:r>
            <a:r>
              <a:rPr kumimoji="1" lang="en" altLang="zh-CN" dirty="0"/>
              <a:t> </a:t>
            </a:r>
            <a:r>
              <a:rPr kumimoji="1" lang="zh-CN" altLang="en-US" dirty="0"/>
              <a:t>初级效应 </a:t>
            </a:r>
            <a:r>
              <a:rPr kumimoji="1" lang="en" altLang="zh-CN" dirty="0"/>
              <a:t>CD8+ T </a:t>
            </a:r>
            <a:r>
              <a:rPr kumimoji="1" lang="zh-CN" altLang="en-US" dirty="0"/>
              <a:t>细胞的扩增与野生型 </a:t>
            </a:r>
            <a:r>
              <a:rPr kumimoji="1" lang="en" altLang="zh-CN" dirty="0"/>
              <a:t>CD8+ T </a:t>
            </a:r>
            <a:r>
              <a:rPr kumimoji="1" lang="zh-CN" altLang="en-US" dirty="0"/>
              <a:t>细胞相似，而 </a:t>
            </a:r>
            <a:r>
              <a:rPr kumimoji="1" lang="en" altLang="zh-CN" dirty="0"/>
              <a:t>Tcf7</a:t>
            </a:r>
            <a:r>
              <a:rPr kumimoji="1" lang="el-GR" altLang="zh-CN" dirty="0"/>
              <a:t>Δ</a:t>
            </a:r>
            <a:r>
              <a:rPr kumimoji="1" lang="en" altLang="zh-CN" dirty="0"/>
              <a:t>GzmbLef1</a:t>
            </a:r>
            <a:r>
              <a:rPr kumimoji="1" lang="el-GR" altLang="zh-CN" dirty="0"/>
              <a:t>Δ</a:t>
            </a:r>
            <a:r>
              <a:rPr kumimoji="1" lang="en" altLang="zh-CN" dirty="0" err="1"/>
              <a:t>Gzmb</a:t>
            </a:r>
            <a:r>
              <a:rPr kumimoji="1" lang="en" altLang="zh-CN" dirty="0"/>
              <a:t> </a:t>
            </a:r>
            <a:r>
              <a:rPr kumimoji="1" lang="zh-CN" altLang="en-US" dirty="0"/>
              <a:t>效应 </a:t>
            </a:r>
            <a:r>
              <a:rPr kumimoji="1" lang="en" altLang="zh-CN" dirty="0"/>
              <a:t>CD8+ T </a:t>
            </a:r>
            <a:r>
              <a:rPr kumimoji="1" lang="zh-CN" altLang="en-US" dirty="0"/>
              <a:t>细胞的频率和数量</a:t>
            </a:r>
          </a:p>
          <a:p>
            <a:r>
              <a:rPr kumimoji="1" lang="zh-CN" altLang="en-US" dirty="0"/>
              <a:t>与野生型效应 </a:t>
            </a:r>
            <a:r>
              <a:rPr kumimoji="1" lang="en" altLang="zh-CN" dirty="0"/>
              <a:t>CD8+T </a:t>
            </a:r>
            <a:r>
              <a:rPr kumimoji="1" lang="zh-CN" altLang="en-US" dirty="0"/>
              <a:t>细胞相比适度减少（图 </a:t>
            </a:r>
            <a:r>
              <a:rPr kumimoji="1" lang="en-US" altLang="zh-CN" dirty="0"/>
              <a:t>1</a:t>
            </a:r>
            <a:r>
              <a:rPr kumimoji="1" lang="en" altLang="zh-CN" dirty="0"/>
              <a:t>a</a:t>
            </a:r>
            <a:r>
              <a:rPr kumimoji="1" lang="zh-CN" altLang="en" dirty="0"/>
              <a:t>，</a:t>
            </a:r>
            <a:r>
              <a:rPr kumimoji="1" lang="en" altLang="zh-CN" dirty="0"/>
              <a:t>b</a:t>
            </a:r>
            <a:r>
              <a:rPr kumimoji="1" lang="zh-CN" altLang="en" dirty="0"/>
              <a:t>）。</a:t>
            </a:r>
            <a:r>
              <a:rPr kumimoji="1" lang="zh-CN" altLang="en-US" dirty="0"/>
              <a:t>在 </a:t>
            </a:r>
            <a:r>
              <a:rPr kumimoji="1" lang="en" altLang="zh-CN" dirty="0"/>
              <a:t>Tcf7</a:t>
            </a:r>
            <a:r>
              <a:rPr kumimoji="1" lang="el-GR" altLang="zh-CN" dirty="0"/>
              <a:t>Δ</a:t>
            </a:r>
            <a:r>
              <a:rPr kumimoji="1" lang="en" altLang="zh-CN" dirty="0" err="1"/>
              <a:t>Gzmb</a:t>
            </a:r>
            <a:r>
              <a:rPr kumimoji="1" lang="en" altLang="zh-CN" dirty="0"/>
              <a:t> CD8+ T </a:t>
            </a:r>
            <a:r>
              <a:rPr kumimoji="1" lang="zh-CN" altLang="en-US" dirty="0"/>
              <a:t>细胞中，主要效应 </a:t>
            </a:r>
            <a:r>
              <a:rPr kumimoji="1" lang="en" altLang="zh-CN" dirty="0"/>
              <a:t>CD8+ T </a:t>
            </a:r>
            <a:r>
              <a:rPr kumimoji="1" lang="zh-CN" altLang="en-US" dirty="0"/>
              <a:t>细胞功能，例如干扰素 </a:t>
            </a:r>
            <a:r>
              <a:rPr kumimoji="1" lang="en-US" altLang="zh-CN" dirty="0"/>
              <a:t>(</a:t>
            </a:r>
            <a:r>
              <a:rPr kumimoji="1" lang="en" altLang="zh-CN" dirty="0"/>
              <a:t>IFN)-</a:t>
            </a:r>
            <a:r>
              <a:rPr kumimoji="1" lang="el-GR" altLang="zh-CN" dirty="0"/>
              <a:t>γ </a:t>
            </a:r>
            <a:r>
              <a:rPr kumimoji="1" lang="zh-CN" altLang="en-US" dirty="0"/>
              <a:t>的产生、肿瘤坏死因子 </a:t>
            </a:r>
            <a:r>
              <a:rPr kumimoji="1" lang="en-US" altLang="zh-CN" dirty="0"/>
              <a:t>(</a:t>
            </a:r>
            <a:r>
              <a:rPr kumimoji="1" lang="en" altLang="zh-CN" dirty="0"/>
              <a:t>TNF) </a:t>
            </a:r>
            <a:r>
              <a:rPr kumimoji="1" lang="zh-CN" altLang="en-US" dirty="0"/>
              <a:t>和 </a:t>
            </a:r>
            <a:r>
              <a:rPr kumimoji="1" lang="en" altLang="zh-CN" dirty="0"/>
              <a:t>IL-2 </a:t>
            </a:r>
            <a:r>
              <a:rPr kumimoji="1" lang="zh-CN" altLang="en-US" dirty="0"/>
              <a:t>的共同产生以及颗粒酶 </a:t>
            </a:r>
            <a:r>
              <a:rPr kumimoji="1" lang="en" altLang="zh-CN" dirty="0"/>
              <a:t>B </a:t>
            </a:r>
            <a:r>
              <a:rPr kumimoji="1" lang="zh-CN" altLang="en-US" dirty="0"/>
              <a:t>的表达受到最小影响，但与野生型 </a:t>
            </a:r>
            <a:r>
              <a:rPr kumimoji="1" lang="en" altLang="zh-CN" dirty="0"/>
              <a:t>CD8+ T </a:t>
            </a:r>
            <a:r>
              <a:rPr kumimoji="1" lang="zh-CN" altLang="en-US" dirty="0"/>
              <a:t>细胞相比，</a:t>
            </a:r>
            <a:r>
              <a:rPr kumimoji="1" lang="en" altLang="zh-CN" dirty="0"/>
              <a:t>Tcf7</a:t>
            </a:r>
            <a:r>
              <a:rPr kumimoji="1" lang="el-GR" altLang="zh-CN" dirty="0"/>
              <a:t>Δ</a:t>
            </a:r>
            <a:r>
              <a:rPr kumimoji="1" lang="en" altLang="zh-CN" dirty="0"/>
              <a:t>GzmbLef1</a:t>
            </a:r>
            <a:r>
              <a:rPr kumimoji="1" lang="el-GR" altLang="zh-CN" dirty="0"/>
              <a:t>Δ</a:t>
            </a:r>
            <a:r>
              <a:rPr kumimoji="1" lang="en" altLang="zh-CN" dirty="0" err="1"/>
              <a:t>Gzmb</a:t>
            </a:r>
            <a:r>
              <a:rPr kumimoji="1" lang="en" altLang="zh-CN" dirty="0"/>
              <a:t> CD8+ T </a:t>
            </a:r>
            <a:r>
              <a:rPr kumimoji="1" lang="zh-CN" altLang="en-US" dirty="0"/>
              <a:t>细胞持续下降（扩展数据图 </a:t>
            </a:r>
            <a:r>
              <a:rPr kumimoji="1" lang="en-US" altLang="zh-CN" dirty="0"/>
              <a:t>1</a:t>
            </a:r>
            <a:r>
              <a:rPr kumimoji="1" lang="en" altLang="zh-CN" dirty="0"/>
              <a:t>c-e</a:t>
            </a:r>
            <a:r>
              <a:rPr kumimoji="1" lang="zh-CN" altLang="en" dirty="0"/>
              <a:t>）。 </a:t>
            </a:r>
            <a:r>
              <a:rPr kumimoji="1" lang="en" altLang="zh-CN" dirty="0"/>
              <a:t>KLRG1lo IL-7R</a:t>
            </a:r>
            <a:r>
              <a:rPr kumimoji="1" lang="el-GR" altLang="zh-CN" dirty="0"/>
              <a:t>α+ </a:t>
            </a:r>
            <a:r>
              <a:rPr kumimoji="1" lang="zh-CN" altLang="en-US" dirty="0"/>
              <a:t>记忆前体 </a:t>
            </a:r>
            <a:r>
              <a:rPr kumimoji="1" lang="en" altLang="zh-CN" dirty="0"/>
              <a:t>CD8+ T </a:t>
            </a:r>
            <a:r>
              <a:rPr kumimoji="1" lang="zh-CN" altLang="en-US" dirty="0"/>
              <a:t>细胞的产生不受单独 </a:t>
            </a:r>
            <a:r>
              <a:rPr kumimoji="1" lang="en" altLang="zh-CN" dirty="0"/>
              <a:t>Tcf1 </a:t>
            </a:r>
            <a:r>
              <a:rPr kumimoji="1" lang="zh-CN" altLang="en-US" dirty="0"/>
              <a:t>损失的可检测影响，但通过消融 </a:t>
            </a:r>
            <a:r>
              <a:rPr kumimoji="1" lang="en" altLang="zh-CN" dirty="0"/>
              <a:t>Tcf1 </a:t>
            </a:r>
            <a:r>
              <a:rPr kumimoji="1" lang="zh-CN" altLang="en-US" dirty="0"/>
              <a:t>和 </a:t>
            </a:r>
            <a:r>
              <a:rPr kumimoji="1" lang="en" altLang="zh-CN" dirty="0"/>
              <a:t>Lef1 </a:t>
            </a:r>
            <a:r>
              <a:rPr kumimoji="1" lang="zh-CN" altLang="en-US" dirty="0"/>
              <a:t>大大减少（图 </a:t>
            </a:r>
            <a:r>
              <a:rPr kumimoji="1" lang="en-US" altLang="zh-CN" dirty="0"/>
              <a:t>1</a:t>
            </a:r>
            <a:r>
              <a:rPr kumimoji="1" lang="en" altLang="zh-CN" dirty="0"/>
              <a:t>c</a:t>
            </a:r>
            <a:r>
              <a:rPr kumimoji="1" lang="zh-CN" altLang="en" dirty="0"/>
              <a:t>，</a:t>
            </a:r>
            <a:r>
              <a:rPr kumimoji="1" lang="en" altLang="zh-CN" dirty="0"/>
              <a:t>d</a:t>
            </a:r>
            <a:r>
              <a:rPr kumimoji="1" lang="zh-CN" altLang="en" dirty="0"/>
              <a:t>）。</a:t>
            </a:r>
            <a:endParaRPr kumimoji="1" lang="zh-CN" altLang="en-US" dirty="0"/>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9</a:t>
            </a:fld>
            <a:endParaRPr kumimoji="1" lang="zh-CN" altLang="en-US"/>
          </a:p>
        </p:txBody>
      </p:sp>
    </p:spTree>
    <p:extLst>
      <p:ext uri="{BB962C8B-B14F-4D97-AF65-F5344CB8AC3E}">
        <p14:creationId xmlns:p14="http://schemas.microsoft.com/office/powerpoint/2010/main" val="1768539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在≥第 </a:t>
            </a:r>
            <a:r>
              <a:rPr kumimoji="1" lang="en-US" altLang="zh-CN" dirty="0"/>
              <a:t>30 </a:t>
            </a:r>
            <a:r>
              <a:rPr kumimoji="1" lang="zh-CN" altLang="en-US" dirty="0"/>
              <a:t>天阶段，与野生型 </a:t>
            </a:r>
            <a:r>
              <a:rPr kumimoji="1" lang="en" altLang="zh-CN" dirty="0"/>
              <a:t>CD8+ TM </a:t>
            </a:r>
            <a:r>
              <a:rPr kumimoji="1" lang="zh-CN" altLang="en-US" dirty="0"/>
              <a:t>细胞相比，</a:t>
            </a:r>
            <a:r>
              <a:rPr kumimoji="1" lang="en" altLang="zh-CN" dirty="0"/>
              <a:t>Tcf7</a:t>
            </a:r>
            <a:r>
              <a:rPr kumimoji="1" lang="el-GR" altLang="zh-CN" dirty="0"/>
              <a:t>Δ</a:t>
            </a:r>
            <a:r>
              <a:rPr kumimoji="1" lang="en" altLang="zh-CN" dirty="0" err="1"/>
              <a:t>Gzmb</a:t>
            </a:r>
            <a:r>
              <a:rPr kumimoji="1" lang="en" altLang="zh-CN" dirty="0"/>
              <a:t> CD8+ TM </a:t>
            </a:r>
            <a:r>
              <a:rPr kumimoji="1" lang="zh-CN" altLang="en-US" dirty="0"/>
              <a:t>细胞的数量和频率减少了约 </a:t>
            </a:r>
            <a:r>
              <a:rPr kumimoji="1" lang="en-US" altLang="zh-CN" dirty="0"/>
              <a:t>50%</a:t>
            </a:r>
            <a:r>
              <a:rPr kumimoji="1" lang="zh-CN" altLang="en-US" dirty="0"/>
              <a:t>（图 </a:t>
            </a:r>
            <a:r>
              <a:rPr kumimoji="1" lang="en-US" altLang="zh-CN" dirty="0"/>
              <a:t>1</a:t>
            </a:r>
            <a:r>
              <a:rPr kumimoji="1" lang="en" altLang="zh-CN" dirty="0"/>
              <a:t>e</a:t>
            </a:r>
            <a:r>
              <a:rPr kumimoji="1" lang="zh-CN" altLang="en" dirty="0"/>
              <a:t>、</a:t>
            </a:r>
            <a:r>
              <a:rPr kumimoji="1" lang="en" altLang="zh-CN" dirty="0"/>
              <a:t>f</a:t>
            </a:r>
            <a:r>
              <a:rPr kumimoji="1" lang="zh-CN" altLang="en" dirty="0"/>
              <a:t>），</a:t>
            </a:r>
            <a:r>
              <a:rPr kumimoji="1" lang="zh-CN" altLang="en-US" dirty="0"/>
              <a:t>而 </a:t>
            </a:r>
            <a:r>
              <a:rPr kumimoji="1" lang="en" altLang="zh-CN" dirty="0"/>
              <a:t>Tcf7</a:t>
            </a:r>
            <a:r>
              <a:rPr kumimoji="1" lang="el-GR" altLang="zh-CN" dirty="0"/>
              <a:t>Δ</a:t>
            </a:r>
            <a:r>
              <a:rPr kumimoji="1" lang="en" altLang="zh-CN" dirty="0"/>
              <a:t>GzmbLef1</a:t>
            </a:r>
            <a:r>
              <a:rPr kumimoji="1" lang="el-GR" altLang="zh-CN" dirty="0"/>
              <a:t>Δ</a:t>
            </a:r>
            <a:r>
              <a:rPr kumimoji="1" lang="en" altLang="zh-CN" dirty="0" err="1"/>
              <a:t>Gzmb</a:t>
            </a:r>
            <a:r>
              <a:rPr kumimoji="1" lang="en" altLang="zh-CN" dirty="0"/>
              <a:t> CD8+ TM </a:t>
            </a:r>
            <a:r>
              <a:rPr kumimoji="1" lang="zh-CN" altLang="en-US" dirty="0"/>
              <a:t>细胞的数量和频率几乎 可以忽略不计（图</a:t>
            </a:r>
            <a:r>
              <a:rPr kumimoji="1" lang="en-US" altLang="zh-CN" dirty="0"/>
              <a:t>1</a:t>
            </a:r>
            <a:r>
              <a:rPr kumimoji="1" lang="en" altLang="zh-CN" dirty="0"/>
              <a:t>f</a:t>
            </a:r>
            <a:r>
              <a:rPr kumimoji="1" lang="zh-CN" altLang="en" dirty="0"/>
              <a:t>，</a:t>
            </a:r>
            <a:r>
              <a:rPr kumimoji="1" lang="en" altLang="zh-CN" dirty="0"/>
              <a:t>g</a:t>
            </a:r>
            <a:r>
              <a:rPr kumimoji="1" lang="zh-CN" altLang="en" dirty="0"/>
              <a:t>）。 </a:t>
            </a:r>
            <a:r>
              <a:rPr kumimoji="1" lang="zh-CN" altLang="en-US" dirty="0"/>
              <a:t>与使用 </a:t>
            </a:r>
            <a:r>
              <a:rPr kumimoji="1" lang="en" altLang="zh-CN" dirty="0"/>
              <a:t>Tcf7–/– </a:t>
            </a:r>
            <a:r>
              <a:rPr kumimoji="1" lang="zh-CN" altLang="en-US" dirty="0"/>
              <a:t>小鼠 </a:t>
            </a:r>
            <a:r>
              <a:rPr kumimoji="1" lang="en-US" altLang="zh-CN" dirty="0"/>
              <a:t>6,10 </a:t>
            </a:r>
            <a:r>
              <a:rPr kumimoji="1" lang="zh-CN" altLang="en-US" dirty="0"/>
              <a:t>的先前报道一致，</a:t>
            </a:r>
            <a:r>
              <a:rPr kumimoji="1" lang="en" altLang="zh-CN" dirty="0"/>
              <a:t>Tcf7</a:t>
            </a:r>
            <a:r>
              <a:rPr kumimoji="1" lang="el-GR" altLang="zh-CN" dirty="0"/>
              <a:t>Δ</a:t>
            </a:r>
            <a:r>
              <a:rPr kumimoji="1" lang="en" altLang="zh-CN" dirty="0" err="1"/>
              <a:t>Gzmb</a:t>
            </a:r>
            <a:r>
              <a:rPr kumimoji="1" lang="en" altLang="zh-CN" dirty="0"/>
              <a:t> CD8+ T </a:t>
            </a:r>
            <a:r>
              <a:rPr kumimoji="1" lang="zh-CN" altLang="en-US" dirty="0"/>
              <a:t>细胞比野生型 </a:t>
            </a:r>
            <a:r>
              <a:rPr kumimoji="1" lang="en" altLang="zh-CN" dirty="0"/>
              <a:t>CD8+ T </a:t>
            </a:r>
            <a:r>
              <a:rPr kumimoji="1" lang="zh-CN" altLang="en-US" dirty="0"/>
              <a:t>细胞产生更少的 </a:t>
            </a:r>
            <a:r>
              <a:rPr kumimoji="1" lang="en" altLang="zh-CN" dirty="0"/>
              <a:t>CD62L+ TCM </a:t>
            </a:r>
            <a:r>
              <a:rPr kumimoji="1" lang="zh-CN" altLang="en-US" dirty="0"/>
              <a:t>细胞（图 </a:t>
            </a:r>
            <a:r>
              <a:rPr kumimoji="1" lang="en-US" altLang="zh-CN" dirty="0"/>
              <a:t>1</a:t>
            </a:r>
            <a:r>
              <a:rPr kumimoji="1" lang="en" altLang="zh-CN" dirty="0" err="1"/>
              <a:t>g,h</a:t>
            </a:r>
            <a:r>
              <a:rPr kumimoji="1" lang="zh-CN" altLang="en" dirty="0"/>
              <a:t>）。 </a:t>
            </a:r>
            <a:r>
              <a:rPr kumimoji="1" lang="zh-CN" altLang="en-US" dirty="0"/>
              <a:t>这些观察结果表明，</a:t>
            </a:r>
            <a:r>
              <a:rPr kumimoji="1" lang="en" altLang="zh-CN" dirty="0"/>
              <a:t>Tcf1 </a:t>
            </a:r>
            <a:r>
              <a:rPr kumimoji="1" lang="zh-CN" altLang="en-US" dirty="0"/>
              <a:t>和 </a:t>
            </a:r>
            <a:r>
              <a:rPr kumimoji="1" lang="en" altLang="zh-CN" dirty="0"/>
              <a:t>Lef1 </a:t>
            </a:r>
            <a:r>
              <a:rPr kumimoji="1" lang="zh-CN" altLang="en-US" dirty="0"/>
              <a:t>在确定 </a:t>
            </a:r>
            <a:r>
              <a:rPr kumimoji="1" lang="en" altLang="zh-CN" dirty="0"/>
              <a:t>CD8+ TM </a:t>
            </a:r>
            <a:r>
              <a:rPr kumimoji="1" lang="zh-CN" altLang="en-US" dirty="0"/>
              <a:t>分化和在初级反应期间产生 </a:t>
            </a:r>
            <a:r>
              <a:rPr kumimoji="1" lang="en" altLang="zh-CN" dirty="0"/>
              <a:t>CD8+ TCM </a:t>
            </a:r>
            <a:r>
              <a:rPr kumimoji="1" lang="zh-CN" altLang="en-US" dirty="0"/>
              <a:t>细胞方面发挥了重要的作用。</a:t>
            </a:r>
          </a:p>
        </p:txBody>
      </p:sp>
      <p:sp>
        <p:nvSpPr>
          <p:cNvPr id="4" name="灯片编号占位符 3"/>
          <p:cNvSpPr>
            <a:spLocks noGrp="1"/>
          </p:cNvSpPr>
          <p:nvPr>
            <p:ph type="sldNum" sz="quarter" idx="5"/>
          </p:nvPr>
        </p:nvSpPr>
        <p:spPr/>
        <p:txBody>
          <a:bodyPr/>
          <a:lstStyle/>
          <a:p>
            <a:fld id="{EC5CF254-FAA7-E140-B0CF-111D3B07D8E0}" type="slidenum">
              <a:rPr kumimoji="1" lang="zh-CN" altLang="en-US" smtClean="0"/>
              <a:t>10</a:t>
            </a:fld>
            <a:endParaRPr kumimoji="1" lang="zh-CN" altLang="en-US"/>
          </a:p>
        </p:txBody>
      </p:sp>
    </p:spTree>
    <p:extLst>
      <p:ext uri="{BB962C8B-B14F-4D97-AF65-F5344CB8AC3E}">
        <p14:creationId xmlns:p14="http://schemas.microsoft.com/office/powerpoint/2010/main" val="2371918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F470E-AC3E-B94E-8887-432605C235B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B90C94D-90A7-3F4C-A0B9-D067C95D14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B73A257-7EAD-DD44-98B3-1B53F9A92C26}"/>
              </a:ext>
            </a:extLst>
          </p:cNvPr>
          <p:cNvSpPr>
            <a:spLocks noGrp="1"/>
          </p:cNvSpPr>
          <p:nvPr>
            <p:ph type="dt" sz="half" idx="10"/>
          </p:nvPr>
        </p:nvSpPr>
        <p:spPr/>
        <p:txBody>
          <a:bodyPr/>
          <a:lstStyle/>
          <a:p>
            <a:fld id="{B0455E31-EE33-B444-8B1C-93CCE70550D7}" type="datetimeFigureOut">
              <a:rPr kumimoji="1" lang="zh-CN" altLang="en-US" smtClean="0"/>
              <a:t>2022/3/15</a:t>
            </a:fld>
            <a:endParaRPr kumimoji="1" lang="zh-CN" altLang="en-US"/>
          </a:p>
        </p:txBody>
      </p:sp>
      <p:sp>
        <p:nvSpPr>
          <p:cNvPr id="5" name="页脚占位符 4">
            <a:extLst>
              <a:ext uri="{FF2B5EF4-FFF2-40B4-BE49-F238E27FC236}">
                <a16:creationId xmlns:a16="http://schemas.microsoft.com/office/drawing/2014/main" id="{6393599F-2BDE-F848-81CB-E37F3D0D4FA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51DEC1C-796B-3B47-928B-BB985EDFFD58}"/>
              </a:ext>
            </a:extLst>
          </p:cNvPr>
          <p:cNvSpPr>
            <a:spLocks noGrp="1"/>
          </p:cNvSpPr>
          <p:nvPr>
            <p:ph type="sldNum" sz="quarter" idx="12"/>
          </p:nvPr>
        </p:nvSpPr>
        <p:spPr/>
        <p:txBody>
          <a:bodyPr/>
          <a:lstStyle/>
          <a:p>
            <a:fld id="{541C8A8B-11D7-7647-BC6F-FA29022F4141}" type="slidenum">
              <a:rPr kumimoji="1" lang="zh-CN" altLang="en-US" smtClean="0"/>
              <a:t>‹#›</a:t>
            </a:fld>
            <a:endParaRPr kumimoji="1" lang="zh-CN" altLang="en-US"/>
          </a:p>
        </p:txBody>
      </p:sp>
    </p:spTree>
    <p:extLst>
      <p:ext uri="{BB962C8B-B14F-4D97-AF65-F5344CB8AC3E}">
        <p14:creationId xmlns:p14="http://schemas.microsoft.com/office/powerpoint/2010/main" val="245356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6012D-2D93-844C-8156-CB2D2ACC0BD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E572029-45C2-CE42-8C3C-25383F7A762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B7DA5ED-C4F4-B943-81FA-14A86344A672}"/>
              </a:ext>
            </a:extLst>
          </p:cNvPr>
          <p:cNvSpPr>
            <a:spLocks noGrp="1"/>
          </p:cNvSpPr>
          <p:nvPr>
            <p:ph type="dt" sz="half" idx="10"/>
          </p:nvPr>
        </p:nvSpPr>
        <p:spPr/>
        <p:txBody>
          <a:bodyPr/>
          <a:lstStyle/>
          <a:p>
            <a:fld id="{B0455E31-EE33-B444-8B1C-93CCE70550D7}" type="datetimeFigureOut">
              <a:rPr kumimoji="1" lang="zh-CN" altLang="en-US" smtClean="0"/>
              <a:t>2022/3/15</a:t>
            </a:fld>
            <a:endParaRPr kumimoji="1" lang="zh-CN" altLang="en-US"/>
          </a:p>
        </p:txBody>
      </p:sp>
      <p:sp>
        <p:nvSpPr>
          <p:cNvPr id="5" name="页脚占位符 4">
            <a:extLst>
              <a:ext uri="{FF2B5EF4-FFF2-40B4-BE49-F238E27FC236}">
                <a16:creationId xmlns:a16="http://schemas.microsoft.com/office/drawing/2014/main" id="{53E02435-47B7-EE44-BB4E-3F72C96BFD1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2F80356-C571-C44F-A946-2A2FE22FBE2E}"/>
              </a:ext>
            </a:extLst>
          </p:cNvPr>
          <p:cNvSpPr>
            <a:spLocks noGrp="1"/>
          </p:cNvSpPr>
          <p:nvPr>
            <p:ph type="sldNum" sz="quarter" idx="12"/>
          </p:nvPr>
        </p:nvSpPr>
        <p:spPr/>
        <p:txBody>
          <a:bodyPr/>
          <a:lstStyle/>
          <a:p>
            <a:fld id="{541C8A8B-11D7-7647-BC6F-FA29022F4141}" type="slidenum">
              <a:rPr kumimoji="1" lang="zh-CN" altLang="en-US" smtClean="0"/>
              <a:t>‹#›</a:t>
            </a:fld>
            <a:endParaRPr kumimoji="1" lang="zh-CN" altLang="en-US"/>
          </a:p>
        </p:txBody>
      </p:sp>
    </p:spTree>
    <p:extLst>
      <p:ext uri="{BB962C8B-B14F-4D97-AF65-F5344CB8AC3E}">
        <p14:creationId xmlns:p14="http://schemas.microsoft.com/office/powerpoint/2010/main" val="1651236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8B4052-B525-C244-98CE-53DB13C6AB7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E9077FC-0CEB-5143-A9AC-22615EB2B66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9C8881A-0ECC-B141-B4D6-D0509F06D061}"/>
              </a:ext>
            </a:extLst>
          </p:cNvPr>
          <p:cNvSpPr>
            <a:spLocks noGrp="1"/>
          </p:cNvSpPr>
          <p:nvPr>
            <p:ph type="dt" sz="half" idx="10"/>
          </p:nvPr>
        </p:nvSpPr>
        <p:spPr/>
        <p:txBody>
          <a:bodyPr/>
          <a:lstStyle/>
          <a:p>
            <a:fld id="{B0455E31-EE33-B444-8B1C-93CCE70550D7}" type="datetimeFigureOut">
              <a:rPr kumimoji="1" lang="zh-CN" altLang="en-US" smtClean="0"/>
              <a:t>2022/3/15</a:t>
            </a:fld>
            <a:endParaRPr kumimoji="1" lang="zh-CN" altLang="en-US"/>
          </a:p>
        </p:txBody>
      </p:sp>
      <p:sp>
        <p:nvSpPr>
          <p:cNvPr id="5" name="页脚占位符 4">
            <a:extLst>
              <a:ext uri="{FF2B5EF4-FFF2-40B4-BE49-F238E27FC236}">
                <a16:creationId xmlns:a16="http://schemas.microsoft.com/office/drawing/2014/main" id="{FF11E0C3-A0EA-0045-91E5-CD52810C90E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A5B21F0-3538-7049-8266-D85817485348}"/>
              </a:ext>
            </a:extLst>
          </p:cNvPr>
          <p:cNvSpPr>
            <a:spLocks noGrp="1"/>
          </p:cNvSpPr>
          <p:nvPr>
            <p:ph type="sldNum" sz="quarter" idx="12"/>
          </p:nvPr>
        </p:nvSpPr>
        <p:spPr/>
        <p:txBody>
          <a:bodyPr/>
          <a:lstStyle/>
          <a:p>
            <a:fld id="{541C8A8B-11D7-7647-BC6F-FA29022F4141}" type="slidenum">
              <a:rPr kumimoji="1" lang="zh-CN" altLang="en-US" smtClean="0"/>
              <a:t>‹#›</a:t>
            </a:fld>
            <a:endParaRPr kumimoji="1" lang="zh-CN" altLang="en-US"/>
          </a:p>
        </p:txBody>
      </p:sp>
    </p:spTree>
    <p:extLst>
      <p:ext uri="{BB962C8B-B14F-4D97-AF65-F5344CB8AC3E}">
        <p14:creationId xmlns:p14="http://schemas.microsoft.com/office/powerpoint/2010/main" val="1683667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4CB550-FFE7-4043-89CB-7CA02402C1E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2F35BD1-EA0B-C34C-9F66-6CAD5C68A65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E61CCDE-E292-3D4C-A4FD-F522EA7499AD}"/>
              </a:ext>
            </a:extLst>
          </p:cNvPr>
          <p:cNvSpPr>
            <a:spLocks noGrp="1"/>
          </p:cNvSpPr>
          <p:nvPr>
            <p:ph type="dt" sz="half" idx="10"/>
          </p:nvPr>
        </p:nvSpPr>
        <p:spPr/>
        <p:txBody>
          <a:bodyPr/>
          <a:lstStyle/>
          <a:p>
            <a:fld id="{B0455E31-EE33-B444-8B1C-93CCE70550D7}" type="datetimeFigureOut">
              <a:rPr kumimoji="1" lang="zh-CN" altLang="en-US" smtClean="0"/>
              <a:t>2022/3/15</a:t>
            </a:fld>
            <a:endParaRPr kumimoji="1" lang="zh-CN" altLang="en-US"/>
          </a:p>
        </p:txBody>
      </p:sp>
      <p:sp>
        <p:nvSpPr>
          <p:cNvPr id="5" name="页脚占位符 4">
            <a:extLst>
              <a:ext uri="{FF2B5EF4-FFF2-40B4-BE49-F238E27FC236}">
                <a16:creationId xmlns:a16="http://schemas.microsoft.com/office/drawing/2014/main" id="{323DA468-1B4B-CC40-9562-50D698F702D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1469D5E-CA8A-CB44-A8E2-AD9958ADE4FC}"/>
              </a:ext>
            </a:extLst>
          </p:cNvPr>
          <p:cNvSpPr>
            <a:spLocks noGrp="1"/>
          </p:cNvSpPr>
          <p:nvPr>
            <p:ph type="sldNum" sz="quarter" idx="12"/>
          </p:nvPr>
        </p:nvSpPr>
        <p:spPr/>
        <p:txBody>
          <a:bodyPr/>
          <a:lstStyle/>
          <a:p>
            <a:fld id="{541C8A8B-11D7-7647-BC6F-FA29022F4141}" type="slidenum">
              <a:rPr kumimoji="1" lang="zh-CN" altLang="en-US" smtClean="0"/>
              <a:t>‹#›</a:t>
            </a:fld>
            <a:endParaRPr kumimoji="1" lang="zh-CN" altLang="en-US"/>
          </a:p>
        </p:txBody>
      </p:sp>
    </p:spTree>
    <p:extLst>
      <p:ext uri="{BB962C8B-B14F-4D97-AF65-F5344CB8AC3E}">
        <p14:creationId xmlns:p14="http://schemas.microsoft.com/office/powerpoint/2010/main" val="2071916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9845E-5E95-0743-B050-14E58E8F3AD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C320F19-0522-AF47-BF44-4876EE7E53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CB7C524-F904-CF48-B538-E0873D26F955}"/>
              </a:ext>
            </a:extLst>
          </p:cNvPr>
          <p:cNvSpPr>
            <a:spLocks noGrp="1"/>
          </p:cNvSpPr>
          <p:nvPr>
            <p:ph type="dt" sz="half" idx="10"/>
          </p:nvPr>
        </p:nvSpPr>
        <p:spPr/>
        <p:txBody>
          <a:bodyPr/>
          <a:lstStyle/>
          <a:p>
            <a:fld id="{B0455E31-EE33-B444-8B1C-93CCE70550D7}" type="datetimeFigureOut">
              <a:rPr kumimoji="1" lang="zh-CN" altLang="en-US" smtClean="0"/>
              <a:t>2022/3/15</a:t>
            </a:fld>
            <a:endParaRPr kumimoji="1" lang="zh-CN" altLang="en-US"/>
          </a:p>
        </p:txBody>
      </p:sp>
      <p:sp>
        <p:nvSpPr>
          <p:cNvPr id="5" name="页脚占位符 4">
            <a:extLst>
              <a:ext uri="{FF2B5EF4-FFF2-40B4-BE49-F238E27FC236}">
                <a16:creationId xmlns:a16="http://schemas.microsoft.com/office/drawing/2014/main" id="{269DB769-ACA1-9343-93B5-766F1EF98A0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BD3A6C5-3B04-674B-A16D-A19830DBBC03}"/>
              </a:ext>
            </a:extLst>
          </p:cNvPr>
          <p:cNvSpPr>
            <a:spLocks noGrp="1"/>
          </p:cNvSpPr>
          <p:nvPr>
            <p:ph type="sldNum" sz="quarter" idx="12"/>
          </p:nvPr>
        </p:nvSpPr>
        <p:spPr/>
        <p:txBody>
          <a:bodyPr/>
          <a:lstStyle/>
          <a:p>
            <a:fld id="{541C8A8B-11D7-7647-BC6F-FA29022F4141}" type="slidenum">
              <a:rPr kumimoji="1" lang="zh-CN" altLang="en-US" smtClean="0"/>
              <a:t>‹#›</a:t>
            </a:fld>
            <a:endParaRPr kumimoji="1" lang="zh-CN" altLang="en-US"/>
          </a:p>
        </p:txBody>
      </p:sp>
    </p:spTree>
    <p:extLst>
      <p:ext uri="{BB962C8B-B14F-4D97-AF65-F5344CB8AC3E}">
        <p14:creationId xmlns:p14="http://schemas.microsoft.com/office/powerpoint/2010/main" val="16808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DC09E-AA26-AF42-BD59-9A1E62E16BE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B834A18-82CE-5043-8234-60D8BCFC262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F534DA5-D647-1048-84DA-0A47AB96A99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065C051B-EDF6-9247-88FE-B1DADCAD6EF2}"/>
              </a:ext>
            </a:extLst>
          </p:cNvPr>
          <p:cNvSpPr>
            <a:spLocks noGrp="1"/>
          </p:cNvSpPr>
          <p:nvPr>
            <p:ph type="dt" sz="half" idx="10"/>
          </p:nvPr>
        </p:nvSpPr>
        <p:spPr/>
        <p:txBody>
          <a:bodyPr/>
          <a:lstStyle/>
          <a:p>
            <a:fld id="{B0455E31-EE33-B444-8B1C-93CCE70550D7}" type="datetimeFigureOut">
              <a:rPr kumimoji="1" lang="zh-CN" altLang="en-US" smtClean="0"/>
              <a:t>2022/3/15</a:t>
            </a:fld>
            <a:endParaRPr kumimoji="1" lang="zh-CN" altLang="en-US"/>
          </a:p>
        </p:txBody>
      </p:sp>
      <p:sp>
        <p:nvSpPr>
          <p:cNvPr id="6" name="页脚占位符 5">
            <a:extLst>
              <a:ext uri="{FF2B5EF4-FFF2-40B4-BE49-F238E27FC236}">
                <a16:creationId xmlns:a16="http://schemas.microsoft.com/office/drawing/2014/main" id="{17E8FF3F-6E77-2241-B268-9769E9AAEB4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8F3B4AB-7595-EC4C-8CAC-C70F4C6C1E7D}"/>
              </a:ext>
            </a:extLst>
          </p:cNvPr>
          <p:cNvSpPr>
            <a:spLocks noGrp="1"/>
          </p:cNvSpPr>
          <p:nvPr>
            <p:ph type="sldNum" sz="quarter" idx="12"/>
          </p:nvPr>
        </p:nvSpPr>
        <p:spPr/>
        <p:txBody>
          <a:bodyPr/>
          <a:lstStyle/>
          <a:p>
            <a:fld id="{541C8A8B-11D7-7647-BC6F-FA29022F4141}" type="slidenum">
              <a:rPr kumimoji="1" lang="zh-CN" altLang="en-US" smtClean="0"/>
              <a:t>‹#›</a:t>
            </a:fld>
            <a:endParaRPr kumimoji="1" lang="zh-CN" altLang="en-US"/>
          </a:p>
        </p:txBody>
      </p:sp>
    </p:spTree>
    <p:extLst>
      <p:ext uri="{BB962C8B-B14F-4D97-AF65-F5344CB8AC3E}">
        <p14:creationId xmlns:p14="http://schemas.microsoft.com/office/powerpoint/2010/main" val="62301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3E689-9805-AE46-8758-43B3A0B23B0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3848A97-565D-094B-BF0F-17B57539C9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1312DFF-365C-FD4A-BB6B-A45438A143B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38D3AB9-CAC1-2A48-9C09-D8532ABD15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CC2F698-4568-ED47-B345-0855E5E6C86A}"/>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228B7D2-DF80-494A-A6B7-665E27518CB0}"/>
              </a:ext>
            </a:extLst>
          </p:cNvPr>
          <p:cNvSpPr>
            <a:spLocks noGrp="1"/>
          </p:cNvSpPr>
          <p:nvPr>
            <p:ph type="dt" sz="half" idx="10"/>
          </p:nvPr>
        </p:nvSpPr>
        <p:spPr/>
        <p:txBody>
          <a:bodyPr/>
          <a:lstStyle/>
          <a:p>
            <a:fld id="{B0455E31-EE33-B444-8B1C-93CCE70550D7}" type="datetimeFigureOut">
              <a:rPr kumimoji="1" lang="zh-CN" altLang="en-US" smtClean="0"/>
              <a:t>2022/3/15</a:t>
            </a:fld>
            <a:endParaRPr kumimoji="1" lang="zh-CN" altLang="en-US"/>
          </a:p>
        </p:txBody>
      </p:sp>
      <p:sp>
        <p:nvSpPr>
          <p:cNvPr id="8" name="页脚占位符 7">
            <a:extLst>
              <a:ext uri="{FF2B5EF4-FFF2-40B4-BE49-F238E27FC236}">
                <a16:creationId xmlns:a16="http://schemas.microsoft.com/office/drawing/2014/main" id="{2DB39E1F-0ECE-7943-AD0E-7EF178444C5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AFFC4D1-2C75-424E-B4B9-AB30E523B61F}"/>
              </a:ext>
            </a:extLst>
          </p:cNvPr>
          <p:cNvSpPr>
            <a:spLocks noGrp="1"/>
          </p:cNvSpPr>
          <p:nvPr>
            <p:ph type="sldNum" sz="quarter" idx="12"/>
          </p:nvPr>
        </p:nvSpPr>
        <p:spPr/>
        <p:txBody>
          <a:bodyPr/>
          <a:lstStyle/>
          <a:p>
            <a:fld id="{541C8A8B-11D7-7647-BC6F-FA29022F4141}" type="slidenum">
              <a:rPr kumimoji="1" lang="zh-CN" altLang="en-US" smtClean="0"/>
              <a:t>‹#›</a:t>
            </a:fld>
            <a:endParaRPr kumimoji="1" lang="zh-CN" altLang="en-US"/>
          </a:p>
        </p:txBody>
      </p:sp>
    </p:spTree>
    <p:extLst>
      <p:ext uri="{BB962C8B-B14F-4D97-AF65-F5344CB8AC3E}">
        <p14:creationId xmlns:p14="http://schemas.microsoft.com/office/powerpoint/2010/main" val="303712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BF523-C3EA-AA49-AB77-A9F647698A2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F6D540D-CE26-4241-8BEB-66B2E1B67F45}"/>
              </a:ext>
            </a:extLst>
          </p:cNvPr>
          <p:cNvSpPr>
            <a:spLocks noGrp="1"/>
          </p:cNvSpPr>
          <p:nvPr>
            <p:ph type="dt" sz="half" idx="10"/>
          </p:nvPr>
        </p:nvSpPr>
        <p:spPr/>
        <p:txBody>
          <a:bodyPr/>
          <a:lstStyle/>
          <a:p>
            <a:fld id="{B0455E31-EE33-B444-8B1C-93CCE70550D7}" type="datetimeFigureOut">
              <a:rPr kumimoji="1" lang="zh-CN" altLang="en-US" smtClean="0"/>
              <a:t>2022/3/15</a:t>
            </a:fld>
            <a:endParaRPr kumimoji="1" lang="zh-CN" altLang="en-US"/>
          </a:p>
        </p:txBody>
      </p:sp>
      <p:sp>
        <p:nvSpPr>
          <p:cNvPr id="4" name="页脚占位符 3">
            <a:extLst>
              <a:ext uri="{FF2B5EF4-FFF2-40B4-BE49-F238E27FC236}">
                <a16:creationId xmlns:a16="http://schemas.microsoft.com/office/drawing/2014/main" id="{576C32C7-9561-614C-BEFA-521990A9161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8458CDE-79C8-5346-872C-8D058873C069}"/>
              </a:ext>
            </a:extLst>
          </p:cNvPr>
          <p:cNvSpPr>
            <a:spLocks noGrp="1"/>
          </p:cNvSpPr>
          <p:nvPr>
            <p:ph type="sldNum" sz="quarter" idx="12"/>
          </p:nvPr>
        </p:nvSpPr>
        <p:spPr/>
        <p:txBody>
          <a:bodyPr/>
          <a:lstStyle/>
          <a:p>
            <a:fld id="{541C8A8B-11D7-7647-BC6F-FA29022F4141}" type="slidenum">
              <a:rPr kumimoji="1" lang="zh-CN" altLang="en-US" smtClean="0"/>
              <a:t>‹#›</a:t>
            </a:fld>
            <a:endParaRPr kumimoji="1" lang="zh-CN" altLang="en-US"/>
          </a:p>
        </p:txBody>
      </p:sp>
    </p:spTree>
    <p:extLst>
      <p:ext uri="{BB962C8B-B14F-4D97-AF65-F5344CB8AC3E}">
        <p14:creationId xmlns:p14="http://schemas.microsoft.com/office/powerpoint/2010/main" val="2975213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845B531-8FCE-FB44-9B37-F667B61562BE}"/>
              </a:ext>
            </a:extLst>
          </p:cNvPr>
          <p:cNvSpPr>
            <a:spLocks noGrp="1"/>
          </p:cNvSpPr>
          <p:nvPr>
            <p:ph type="dt" sz="half" idx="10"/>
          </p:nvPr>
        </p:nvSpPr>
        <p:spPr/>
        <p:txBody>
          <a:bodyPr/>
          <a:lstStyle/>
          <a:p>
            <a:fld id="{B0455E31-EE33-B444-8B1C-93CCE70550D7}" type="datetimeFigureOut">
              <a:rPr kumimoji="1" lang="zh-CN" altLang="en-US" smtClean="0"/>
              <a:t>2022/3/15</a:t>
            </a:fld>
            <a:endParaRPr kumimoji="1" lang="zh-CN" altLang="en-US"/>
          </a:p>
        </p:txBody>
      </p:sp>
      <p:sp>
        <p:nvSpPr>
          <p:cNvPr id="3" name="页脚占位符 2">
            <a:extLst>
              <a:ext uri="{FF2B5EF4-FFF2-40B4-BE49-F238E27FC236}">
                <a16:creationId xmlns:a16="http://schemas.microsoft.com/office/drawing/2014/main" id="{881889B7-B579-4D4B-9040-6D7400585AE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BC275FE9-2415-2345-97A7-4F2B30841A2F}"/>
              </a:ext>
            </a:extLst>
          </p:cNvPr>
          <p:cNvSpPr>
            <a:spLocks noGrp="1"/>
          </p:cNvSpPr>
          <p:nvPr>
            <p:ph type="sldNum" sz="quarter" idx="12"/>
          </p:nvPr>
        </p:nvSpPr>
        <p:spPr/>
        <p:txBody>
          <a:bodyPr/>
          <a:lstStyle/>
          <a:p>
            <a:fld id="{541C8A8B-11D7-7647-BC6F-FA29022F4141}" type="slidenum">
              <a:rPr kumimoji="1" lang="zh-CN" altLang="en-US" smtClean="0"/>
              <a:t>‹#›</a:t>
            </a:fld>
            <a:endParaRPr kumimoji="1" lang="zh-CN" altLang="en-US"/>
          </a:p>
        </p:txBody>
      </p:sp>
    </p:spTree>
    <p:extLst>
      <p:ext uri="{BB962C8B-B14F-4D97-AF65-F5344CB8AC3E}">
        <p14:creationId xmlns:p14="http://schemas.microsoft.com/office/powerpoint/2010/main" val="16774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945ABC-D09E-224E-92CD-B66516CE772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8FE60C2-F548-BF41-959B-3BD0D5295B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C00BACCC-3ACA-6845-8381-53E84926A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3552AA5-B192-3B45-8978-FB52C1B90D68}"/>
              </a:ext>
            </a:extLst>
          </p:cNvPr>
          <p:cNvSpPr>
            <a:spLocks noGrp="1"/>
          </p:cNvSpPr>
          <p:nvPr>
            <p:ph type="dt" sz="half" idx="10"/>
          </p:nvPr>
        </p:nvSpPr>
        <p:spPr/>
        <p:txBody>
          <a:bodyPr/>
          <a:lstStyle/>
          <a:p>
            <a:fld id="{B0455E31-EE33-B444-8B1C-93CCE70550D7}" type="datetimeFigureOut">
              <a:rPr kumimoji="1" lang="zh-CN" altLang="en-US" smtClean="0"/>
              <a:t>2022/3/15</a:t>
            </a:fld>
            <a:endParaRPr kumimoji="1" lang="zh-CN" altLang="en-US"/>
          </a:p>
        </p:txBody>
      </p:sp>
      <p:sp>
        <p:nvSpPr>
          <p:cNvPr id="6" name="页脚占位符 5">
            <a:extLst>
              <a:ext uri="{FF2B5EF4-FFF2-40B4-BE49-F238E27FC236}">
                <a16:creationId xmlns:a16="http://schemas.microsoft.com/office/drawing/2014/main" id="{BDCFBEDD-42CD-FF49-9530-1645A36061D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E916825-A531-FB44-A309-506DB6A5216F}"/>
              </a:ext>
            </a:extLst>
          </p:cNvPr>
          <p:cNvSpPr>
            <a:spLocks noGrp="1"/>
          </p:cNvSpPr>
          <p:nvPr>
            <p:ph type="sldNum" sz="quarter" idx="12"/>
          </p:nvPr>
        </p:nvSpPr>
        <p:spPr/>
        <p:txBody>
          <a:bodyPr/>
          <a:lstStyle/>
          <a:p>
            <a:fld id="{541C8A8B-11D7-7647-BC6F-FA29022F4141}" type="slidenum">
              <a:rPr kumimoji="1" lang="zh-CN" altLang="en-US" smtClean="0"/>
              <a:t>‹#›</a:t>
            </a:fld>
            <a:endParaRPr kumimoji="1" lang="zh-CN" altLang="en-US"/>
          </a:p>
        </p:txBody>
      </p:sp>
    </p:spTree>
    <p:extLst>
      <p:ext uri="{BB962C8B-B14F-4D97-AF65-F5344CB8AC3E}">
        <p14:creationId xmlns:p14="http://schemas.microsoft.com/office/powerpoint/2010/main" val="371238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3443CF-6F95-3D4E-9354-614B69B8B57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C4645D6-C747-2040-92F0-691508C4A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E72C5445-35EC-C44F-80BA-8BC8D7387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3D001E4-CA07-BB44-9D13-C1E69D8138F2}"/>
              </a:ext>
            </a:extLst>
          </p:cNvPr>
          <p:cNvSpPr>
            <a:spLocks noGrp="1"/>
          </p:cNvSpPr>
          <p:nvPr>
            <p:ph type="dt" sz="half" idx="10"/>
          </p:nvPr>
        </p:nvSpPr>
        <p:spPr/>
        <p:txBody>
          <a:bodyPr/>
          <a:lstStyle/>
          <a:p>
            <a:fld id="{B0455E31-EE33-B444-8B1C-93CCE70550D7}" type="datetimeFigureOut">
              <a:rPr kumimoji="1" lang="zh-CN" altLang="en-US" smtClean="0"/>
              <a:t>2022/3/15</a:t>
            </a:fld>
            <a:endParaRPr kumimoji="1" lang="zh-CN" altLang="en-US"/>
          </a:p>
        </p:txBody>
      </p:sp>
      <p:sp>
        <p:nvSpPr>
          <p:cNvPr id="6" name="页脚占位符 5">
            <a:extLst>
              <a:ext uri="{FF2B5EF4-FFF2-40B4-BE49-F238E27FC236}">
                <a16:creationId xmlns:a16="http://schemas.microsoft.com/office/drawing/2014/main" id="{9104E34E-AC5D-B744-871B-43F15D7EFE3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AEB6E59-0F81-6842-BFEE-8E700C81A37F}"/>
              </a:ext>
            </a:extLst>
          </p:cNvPr>
          <p:cNvSpPr>
            <a:spLocks noGrp="1"/>
          </p:cNvSpPr>
          <p:nvPr>
            <p:ph type="sldNum" sz="quarter" idx="12"/>
          </p:nvPr>
        </p:nvSpPr>
        <p:spPr/>
        <p:txBody>
          <a:bodyPr/>
          <a:lstStyle/>
          <a:p>
            <a:fld id="{541C8A8B-11D7-7647-BC6F-FA29022F4141}" type="slidenum">
              <a:rPr kumimoji="1" lang="zh-CN" altLang="en-US" smtClean="0"/>
              <a:t>‹#›</a:t>
            </a:fld>
            <a:endParaRPr kumimoji="1" lang="zh-CN" altLang="en-US"/>
          </a:p>
        </p:txBody>
      </p:sp>
    </p:spTree>
    <p:extLst>
      <p:ext uri="{BB962C8B-B14F-4D97-AF65-F5344CB8AC3E}">
        <p14:creationId xmlns:p14="http://schemas.microsoft.com/office/powerpoint/2010/main" val="1083920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AF623F5-C8EF-7647-BC78-B2DDD8CF7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1662B79-6D71-A941-AB71-C66671F1C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6AB7206-0C14-704D-8178-6485F97144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455E31-EE33-B444-8B1C-93CCE70550D7}" type="datetimeFigureOut">
              <a:rPr kumimoji="1" lang="zh-CN" altLang="en-US" smtClean="0"/>
              <a:t>2022/3/15</a:t>
            </a:fld>
            <a:endParaRPr kumimoji="1" lang="zh-CN" altLang="en-US"/>
          </a:p>
        </p:txBody>
      </p:sp>
      <p:sp>
        <p:nvSpPr>
          <p:cNvPr id="5" name="页脚占位符 4">
            <a:extLst>
              <a:ext uri="{FF2B5EF4-FFF2-40B4-BE49-F238E27FC236}">
                <a16:creationId xmlns:a16="http://schemas.microsoft.com/office/drawing/2014/main" id="{C31FA1C9-FF90-5044-BB90-ACE0C28790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B591F98-70CA-9947-A98F-76CA04C5B7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C8A8B-11D7-7647-BC6F-FA29022F4141}" type="slidenum">
              <a:rPr kumimoji="1" lang="zh-CN" altLang="en-US" smtClean="0"/>
              <a:t>‹#›</a:t>
            </a:fld>
            <a:endParaRPr kumimoji="1" lang="zh-CN" altLang="en-US"/>
          </a:p>
        </p:txBody>
      </p:sp>
    </p:spTree>
    <p:extLst>
      <p:ext uri="{BB962C8B-B14F-4D97-AF65-F5344CB8AC3E}">
        <p14:creationId xmlns:p14="http://schemas.microsoft.com/office/powerpoint/2010/main" val="2443065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hyperlink" Target="http://liulab.dfci.harvard.ed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nhlbi.nih.gov/science/epigenome-biology/people/zhao-keji" TargetMode="External"/><Relationship Id="rId5" Type="http://schemas.openxmlformats.org/officeDocument/2006/relationships/hyperlink" Target="http://home.gwu.edu/~wpeng/" TargetMode="External"/><Relationship Id="rId4" Type="http://schemas.openxmlformats.org/officeDocument/2006/relationships/hyperlink" Target="http://highfield.iphy.ac.cn/member_detail_z.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B1B216B-8331-8444-B35D-B9551DB6AB51}"/>
              </a:ext>
            </a:extLst>
          </p:cNvPr>
          <p:cNvPicPr>
            <a:picLocks noChangeAspect="1"/>
          </p:cNvPicPr>
          <p:nvPr/>
        </p:nvPicPr>
        <p:blipFill>
          <a:blip r:embed="rId3"/>
          <a:stretch>
            <a:fillRect/>
          </a:stretch>
        </p:blipFill>
        <p:spPr>
          <a:xfrm>
            <a:off x="644769" y="428868"/>
            <a:ext cx="11136923" cy="4505177"/>
          </a:xfrm>
          <a:prstGeom prst="rect">
            <a:avLst/>
          </a:prstGeom>
        </p:spPr>
      </p:pic>
      <p:sp>
        <p:nvSpPr>
          <p:cNvPr id="5" name="文本框 4">
            <a:extLst>
              <a:ext uri="{FF2B5EF4-FFF2-40B4-BE49-F238E27FC236}">
                <a16:creationId xmlns:a16="http://schemas.microsoft.com/office/drawing/2014/main" id="{BE3D764A-06CC-D44D-B9EE-AD9656763B9D}"/>
              </a:ext>
            </a:extLst>
          </p:cNvPr>
          <p:cNvSpPr txBox="1"/>
          <p:nvPr/>
        </p:nvSpPr>
        <p:spPr>
          <a:xfrm>
            <a:off x="8323385" y="5181600"/>
            <a:ext cx="3223846" cy="646331"/>
          </a:xfrm>
          <a:prstGeom prst="rect">
            <a:avLst/>
          </a:prstGeom>
          <a:noFill/>
        </p:spPr>
        <p:txBody>
          <a:bodyPr wrap="square" rtlCol="0">
            <a:spAutoFit/>
          </a:bodyPr>
          <a:lstStyle/>
          <a:p>
            <a:pPr algn="ctr"/>
            <a:r>
              <a:rPr kumimoji="1" lang="en-US" altLang="zh-CN" dirty="0" err="1">
                <a:latin typeface="Times New Roman" panose="02020603050405020304" pitchFamily="18" charset="0"/>
                <a:cs typeface="Times New Roman" panose="02020603050405020304" pitchFamily="18" charset="0"/>
              </a:rPr>
              <a:t>LiuYang</a:t>
            </a:r>
            <a:endParaRPr kumimoji="1" lang="en-US" altLang="zh-CN" dirty="0">
              <a:latin typeface="Times New Roman" panose="02020603050405020304" pitchFamily="18" charset="0"/>
              <a:cs typeface="Times New Roman" panose="02020603050405020304" pitchFamily="18" charset="0"/>
            </a:endParaRPr>
          </a:p>
          <a:p>
            <a:pPr algn="ctr"/>
            <a:r>
              <a:rPr kumimoji="1" lang="en-US" altLang="zh-CN" dirty="0">
                <a:latin typeface="Times New Roman" panose="02020603050405020304" pitchFamily="18" charset="0"/>
                <a:cs typeface="Times New Roman" panose="02020603050405020304" pitchFamily="18" charset="0"/>
              </a:rPr>
              <a:t>2022/3/15</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044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249185F-3B84-8948-9F5A-B315D53BF921}"/>
              </a:ext>
            </a:extLst>
          </p:cNvPr>
          <p:cNvSpPr/>
          <p:nvPr/>
        </p:nvSpPr>
        <p:spPr>
          <a:xfrm>
            <a:off x="0" y="125278"/>
            <a:ext cx="8225009" cy="523220"/>
          </a:xfrm>
          <a:prstGeom prst="rect">
            <a:avLst/>
          </a:prstGeom>
        </p:spPr>
        <p:txBody>
          <a:bodyPr wrap="none">
            <a:spAutoFit/>
          </a:bodyPr>
          <a:lstStyle/>
          <a:p>
            <a:r>
              <a:rPr lang="en-US" altLang="zh-CN" sz="2800" dirty="0">
                <a:solidFill>
                  <a:srgbClr val="000000"/>
                </a:solidFill>
                <a:effectLst/>
                <a:latin typeface="Times" pitchFamily="2" charset="0"/>
              </a:rPr>
              <a:t>1.</a:t>
            </a:r>
            <a:r>
              <a:rPr lang="en" altLang="zh-CN" sz="2800" dirty="0">
                <a:solidFill>
                  <a:srgbClr val="000000"/>
                </a:solidFill>
                <a:effectLst/>
                <a:latin typeface="Times" pitchFamily="2" charset="0"/>
              </a:rPr>
              <a:t>Tcf1 and Lef1 regulate CD8</a:t>
            </a:r>
            <a:r>
              <a:rPr lang="en" altLang="zh-CN" sz="2800" b="1" baseline="30000" dirty="0">
                <a:solidFill>
                  <a:srgbClr val="000000"/>
                </a:solidFill>
                <a:effectLst/>
                <a:latin typeface="STIXGeneral" pitchFamily="2" charset="2"/>
              </a:rPr>
              <a:t>+ </a:t>
            </a:r>
            <a:r>
              <a:rPr lang="en" altLang="zh-CN" sz="2800" dirty="0">
                <a:solidFill>
                  <a:srgbClr val="000000"/>
                </a:solidFill>
                <a:effectLst/>
                <a:latin typeface="Times" pitchFamily="2" charset="0"/>
              </a:rPr>
              <a:t>T</a:t>
            </a:r>
            <a:r>
              <a:rPr lang="en" altLang="zh-CN" sz="2800" baseline="-25000" dirty="0">
                <a:solidFill>
                  <a:srgbClr val="000000"/>
                </a:solidFill>
                <a:effectLst/>
                <a:latin typeface="Times" pitchFamily="2" charset="0"/>
              </a:rPr>
              <a:t>M</a:t>
            </a:r>
            <a:r>
              <a:rPr lang="en" altLang="zh-CN" sz="2800" dirty="0">
                <a:solidFill>
                  <a:srgbClr val="000000"/>
                </a:solidFill>
                <a:effectLst/>
                <a:latin typeface="Times" pitchFamily="2" charset="0"/>
              </a:rPr>
              <a:t> cell fate redundantly</a:t>
            </a:r>
          </a:p>
        </p:txBody>
      </p:sp>
      <p:pic>
        <p:nvPicPr>
          <p:cNvPr id="2" name="图片 1">
            <a:extLst>
              <a:ext uri="{FF2B5EF4-FFF2-40B4-BE49-F238E27FC236}">
                <a16:creationId xmlns:a16="http://schemas.microsoft.com/office/drawing/2014/main" id="{1258F271-EFCA-6849-A090-077119EFA7F3}"/>
              </a:ext>
            </a:extLst>
          </p:cNvPr>
          <p:cNvPicPr>
            <a:picLocks noChangeAspect="1"/>
          </p:cNvPicPr>
          <p:nvPr/>
        </p:nvPicPr>
        <p:blipFill>
          <a:blip r:embed="rId3"/>
          <a:stretch>
            <a:fillRect/>
          </a:stretch>
        </p:blipFill>
        <p:spPr>
          <a:xfrm>
            <a:off x="209443" y="882650"/>
            <a:ext cx="11798300" cy="5092700"/>
          </a:xfrm>
          <a:prstGeom prst="rect">
            <a:avLst/>
          </a:prstGeom>
        </p:spPr>
      </p:pic>
    </p:spTree>
    <p:extLst>
      <p:ext uri="{BB962C8B-B14F-4D97-AF65-F5344CB8AC3E}">
        <p14:creationId xmlns:p14="http://schemas.microsoft.com/office/powerpoint/2010/main" val="1084493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36DC476-7B47-1B40-9E73-4E18FB6C102F}"/>
              </a:ext>
            </a:extLst>
          </p:cNvPr>
          <p:cNvSpPr/>
          <p:nvPr/>
        </p:nvSpPr>
        <p:spPr>
          <a:xfrm>
            <a:off x="0" y="72282"/>
            <a:ext cx="7919732" cy="523220"/>
          </a:xfrm>
          <a:prstGeom prst="rect">
            <a:avLst/>
          </a:prstGeom>
        </p:spPr>
        <p:txBody>
          <a:bodyPr wrap="none">
            <a:spAutoFit/>
          </a:bodyPr>
          <a:lstStyle/>
          <a:p>
            <a:r>
              <a:rPr lang="en-US" altLang="zh-CN" sz="2800" dirty="0">
                <a:solidFill>
                  <a:srgbClr val="000000"/>
                </a:solidFill>
                <a:effectLst/>
                <a:latin typeface="Times New Roman" panose="02020603050405020304" pitchFamily="18" charset="0"/>
                <a:cs typeface="Times New Roman" panose="02020603050405020304" pitchFamily="18" charset="0"/>
              </a:rPr>
              <a:t>2.</a:t>
            </a:r>
            <a:r>
              <a:rPr lang="en" altLang="zh-CN" sz="2800" dirty="0">
                <a:solidFill>
                  <a:srgbClr val="000000"/>
                </a:solidFill>
                <a:effectLst/>
                <a:latin typeface="Times New Roman" panose="02020603050405020304" pitchFamily="18" charset="0"/>
                <a:cs typeface="Times New Roman" panose="02020603050405020304" pitchFamily="18" charset="0"/>
              </a:rPr>
              <a:t>Tcf1 is essential for CD8</a:t>
            </a:r>
            <a:r>
              <a:rPr lang="en" altLang="zh-CN" sz="2800" b="1" baseline="30000" dirty="0">
                <a:solidFill>
                  <a:srgbClr val="000000"/>
                </a:solidFill>
                <a:effectLst/>
                <a:latin typeface="Times New Roman" panose="02020603050405020304" pitchFamily="18" charset="0"/>
                <a:cs typeface="Times New Roman" panose="02020603050405020304" pitchFamily="18" charset="0"/>
              </a:rPr>
              <a:t>+</a:t>
            </a:r>
            <a:r>
              <a:rPr lang="en" altLang="zh-CN" sz="2800" b="1" dirty="0">
                <a:solidFill>
                  <a:srgbClr val="000000"/>
                </a:solidFill>
                <a:effectLst/>
                <a:latin typeface="Times New Roman" panose="02020603050405020304" pitchFamily="18" charset="0"/>
                <a:cs typeface="Times New Roman" panose="02020603050405020304" pitchFamily="18" charset="0"/>
              </a:rPr>
              <a:t> </a:t>
            </a:r>
            <a:r>
              <a:rPr lang="en" altLang="zh-CN" sz="2800" dirty="0">
                <a:solidFill>
                  <a:srgbClr val="000000"/>
                </a:solidFill>
                <a:effectLst/>
                <a:latin typeface="Times New Roman" panose="02020603050405020304" pitchFamily="18" charset="0"/>
                <a:cs typeface="Times New Roman" panose="02020603050405020304" pitchFamily="18" charset="0"/>
              </a:rPr>
              <a:t>T</a:t>
            </a:r>
            <a:r>
              <a:rPr lang="en" altLang="zh-CN" sz="2800" baseline="-25000" dirty="0">
                <a:solidFill>
                  <a:srgbClr val="000000"/>
                </a:solidFill>
                <a:effectLst/>
                <a:latin typeface="Times New Roman" panose="02020603050405020304" pitchFamily="18" charset="0"/>
                <a:cs typeface="Times New Roman" panose="02020603050405020304" pitchFamily="18" charset="0"/>
              </a:rPr>
              <a:t>CM</a:t>
            </a:r>
            <a:r>
              <a:rPr lang="en" altLang="zh-CN" sz="2800" dirty="0">
                <a:solidFill>
                  <a:srgbClr val="000000"/>
                </a:solidFill>
                <a:effectLst/>
                <a:latin typeface="Times New Roman" panose="02020603050405020304" pitchFamily="18" charset="0"/>
                <a:cs typeface="Times New Roman" panose="02020603050405020304" pitchFamily="18" charset="0"/>
              </a:rPr>
              <a:t> cell recall responses.</a:t>
            </a:r>
          </a:p>
        </p:txBody>
      </p:sp>
      <p:pic>
        <p:nvPicPr>
          <p:cNvPr id="5" name="图片 4">
            <a:extLst>
              <a:ext uri="{FF2B5EF4-FFF2-40B4-BE49-F238E27FC236}">
                <a16:creationId xmlns:a16="http://schemas.microsoft.com/office/drawing/2014/main" id="{C4A20983-3D51-E14D-8BBB-6C49878E16C0}"/>
              </a:ext>
            </a:extLst>
          </p:cNvPr>
          <p:cNvPicPr>
            <a:picLocks noChangeAspect="1"/>
          </p:cNvPicPr>
          <p:nvPr/>
        </p:nvPicPr>
        <p:blipFill>
          <a:blip r:embed="rId3"/>
          <a:stretch>
            <a:fillRect/>
          </a:stretch>
        </p:blipFill>
        <p:spPr>
          <a:xfrm>
            <a:off x="317500" y="681228"/>
            <a:ext cx="11557000" cy="5981700"/>
          </a:xfrm>
          <a:prstGeom prst="rect">
            <a:avLst/>
          </a:prstGeom>
        </p:spPr>
      </p:pic>
    </p:spTree>
    <p:extLst>
      <p:ext uri="{BB962C8B-B14F-4D97-AF65-F5344CB8AC3E}">
        <p14:creationId xmlns:p14="http://schemas.microsoft.com/office/powerpoint/2010/main" val="1624825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3F567A8-47AA-B842-A7E1-9CB0BFE1D517}"/>
              </a:ext>
            </a:extLst>
          </p:cNvPr>
          <p:cNvSpPr/>
          <p:nvPr/>
        </p:nvSpPr>
        <p:spPr>
          <a:xfrm>
            <a:off x="7488" y="61838"/>
            <a:ext cx="8701998" cy="523220"/>
          </a:xfrm>
          <a:prstGeom prst="rect">
            <a:avLst/>
          </a:prstGeom>
        </p:spPr>
        <p:txBody>
          <a:bodyPr wrap="none">
            <a:spAutoFit/>
          </a:bodyPr>
          <a:lstStyle/>
          <a:p>
            <a:r>
              <a:rPr lang="en-US" altLang="zh-CN" sz="2800" dirty="0">
                <a:solidFill>
                  <a:srgbClr val="000000"/>
                </a:solidFill>
                <a:latin typeface="Times New Roman" panose="02020603050405020304" pitchFamily="18" charset="0"/>
                <a:cs typeface="Times New Roman" panose="02020603050405020304" pitchFamily="18" charset="0"/>
              </a:rPr>
              <a:t>3</a:t>
            </a:r>
            <a:r>
              <a:rPr lang="en-US" altLang="zh-CN" sz="2800" dirty="0">
                <a:solidFill>
                  <a:srgbClr val="000000"/>
                </a:solidFill>
                <a:effectLst/>
                <a:latin typeface="Times New Roman" panose="02020603050405020304" pitchFamily="18" charset="0"/>
                <a:cs typeface="Times New Roman" panose="02020603050405020304" pitchFamily="18" charset="0"/>
              </a:rPr>
              <a:t>.</a:t>
            </a:r>
            <a:r>
              <a:rPr lang="en" altLang="zh-CN" sz="2800" dirty="0">
                <a:solidFill>
                  <a:srgbClr val="000000"/>
                </a:solidFill>
                <a:effectLst/>
                <a:latin typeface="Times New Roman" panose="02020603050405020304" pitchFamily="18" charset="0"/>
                <a:cs typeface="Times New Roman" panose="02020603050405020304" pitchFamily="18" charset="0"/>
              </a:rPr>
              <a:t>Tcf1 predetermines CD8</a:t>
            </a:r>
            <a:r>
              <a:rPr lang="en" altLang="zh-CN" sz="2800" b="1" dirty="0">
                <a:solidFill>
                  <a:srgbClr val="000000"/>
                </a:solidFill>
                <a:effectLst/>
                <a:latin typeface="Times New Roman" panose="02020603050405020304" pitchFamily="18" charset="0"/>
                <a:cs typeface="Times New Roman" panose="02020603050405020304" pitchFamily="18" charset="0"/>
              </a:rPr>
              <a:t>+ </a:t>
            </a:r>
            <a:r>
              <a:rPr lang="en" altLang="zh-CN" sz="2800" dirty="0">
                <a:solidFill>
                  <a:srgbClr val="000000"/>
                </a:solidFill>
                <a:effectLst/>
                <a:latin typeface="Times New Roman" panose="02020603050405020304" pitchFamily="18" charset="0"/>
                <a:cs typeface="Times New Roman" panose="02020603050405020304" pitchFamily="18" charset="0"/>
              </a:rPr>
              <a:t>T</a:t>
            </a:r>
            <a:r>
              <a:rPr lang="en" altLang="zh-CN" sz="2800" baseline="-25000" dirty="0">
                <a:solidFill>
                  <a:srgbClr val="000000"/>
                </a:solidFill>
                <a:effectLst/>
                <a:latin typeface="Times New Roman" panose="02020603050405020304" pitchFamily="18" charset="0"/>
                <a:cs typeface="Times New Roman" panose="02020603050405020304" pitchFamily="18" charset="0"/>
              </a:rPr>
              <a:t>CM</a:t>
            </a:r>
            <a:r>
              <a:rPr lang="en" altLang="zh-CN" sz="2800" dirty="0">
                <a:solidFill>
                  <a:srgbClr val="000000"/>
                </a:solidFill>
                <a:effectLst/>
                <a:latin typeface="Times New Roman" panose="02020603050405020304" pitchFamily="18" charset="0"/>
                <a:cs typeface="Times New Roman" panose="02020603050405020304" pitchFamily="18" charset="0"/>
              </a:rPr>
              <a:t> gene induction by recall.</a:t>
            </a:r>
          </a:p>
        </p:txBody>
      </p:sp>
      <p:pic>
        <p:nvPicPr>
          <p:cNvPr id="6" name="图片 5">
            <a:extLst>
              <a:ext uri="{FF2B5EF4-FFF2-40B4-BE49-F238E27FC236}">
                <a16:creationId xmlns:a16="http://schemas.microsoft.com/office/drawing/2014/main" id="{C06F3138-F937-C642-B267-5203C27E853F}"/>
              </a:ext>
            </a:extLst>
          </p:cNvPr>
          <p:cNvPicPr>
            <a:picLocks noChangeAspect="1"/>
          </p:cNvPicPr>
          <p:nvPr/>
        </p:nvPicPr>
        <p:blipFill>
          <a:blip r:embed="rId3"/>
          <a:stretch>
            <a:fillRect/>
          </a:stretch>
        </p:blipFill>
        <p:spPr>
          <a:xfrm>
            <a:off x="4736477" y="817090"/>
            <a:ext cx="7289800" cy="4089400"/>
          </a:xfrm>
          <a:prstGeom prst="rect">
            <a:avLst/>
          </a:prstGeom>
        </p:spPr>
      </p:pic>
      <p:pic>
        <p:nvPicPr>
          <p:cNvPr id="7" name="图片 6">
            <a:extLst>
              <a:ext uri="{FF2B5EF4-FFF2-40B4-BE49-F238E27FC236}">
                <a16:creationId xmlns:a16="http://schemas.microsoft.com/office/drawing/2014/main" id="{624E1E58-F856-7543-A3A8-17CD3ED6B3F9}"/>
              </a:ext>
            </a:extLst>
          </p:cNvPr>
          <p:cNvPicPr>
            <a:picLocks noChangeAspect="1"/>
          </p:cNvPicPr>
          <p:nvPr/>
        </p:nvPicPr>
        <p:blipFill>
          <a:blip r:embed="rId4"/>
          <a:stretch>
            <a:fillRect/>
          </a:stretch>
        </p:blipFill>
        <p:spPr>
          <a:xfrm>
            <a:off x="165723" y="1189948"/>
            <a:ext cx="4682671" cy="3343684"/>
          </a:xfrm>
          <a:prstGeom prst="rect">
            <a:avLst/>
          </a:prstGeom>
        </p:spPr>
      </p:pic>
    </p:spTree>
    <p:extLst>
      <p:ext uri="{BB962C8B-B14F-4D97-AF65-F5344CB8AC3E}">
        <p14:creationId xmlns:p14="http://schemas.microsoft.com/office/powerpoint/2010/main" val="140548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3F567A8-47AA-B842-A7E1-9CB0BFE1D517}"/>
              </a:ext>
            </a:extLst>
          </p:cNvPr>
          <p:cNvSpPr/>
          <p:nvPr/>
        </p:nvSpPr>
        <p:spPr>
          <a:xfrm>
            <a:off x="0" y="33265"/>
            <a:ext cx="8701998" cy="523220"/>
          </a:xfrm>
          <a:prstGeom prst="rect">
            <a:avLst/>
          </a:prstGeom>
        </p:spPr>
        <p:txBody>
          <a:bodyPr wrap="none">
            <a:spAutoFit/>
          </a:bodyPr>
          <a:lstStyle/>
          <a:p>
            <a:r>
              <a:rPr lang="en-US" altLang="zh-CN" sz="2800" dirty="0">
                <a:solidFill>
                  <a:srgbClr val="000000"/>
                </a:solidFill>
                <a:latin typeface="Times New Roman" panose="02020603050405020304" pitchFamily="18" charset="0"/>
                <a:cs typeface="Times New Roman" panose="02020603050405020304" pitchFamily="18" charset="0"/>
              </a:rPr>
              <a:t>3</a:t>
            </a:r>
            <a:r>
              <a:rPr lang="en-US" altLang="zh-CN" sz="2800" dirty="0">
                <a:solidFill>
                  <a:srgbClr val="000000"/>
                </a:solidFill>
                <a:effectLst/>
                <a:latin typeface="Times New Roman" panose="02020603050405020304" pitchFamily="18" charset="0"/>
                <a:cs typeface="Times New Roman" panose="02020603050405020304" pitchFamily="18" charset="0"/>
              </a:rPr>
              <a:t>.</a:t>
            </a:r>
            <a:r>
              <a:rPr lang="en" altLang="zh-CN" sz="2800" dirty="0">
                <a:solidFill>
                  <a:srgbClr val="000000"/>
                </a:solidFill>
                <a:effectLst/>
                <a:latin typeface="Times New Roman" panose="02020603050405020304" pitchFamily="18" charset="0"/>
                <a:cs typeface="Times New Roman" panose="02020603050405020304" pitchFamily="18" charset="0"/>
              </a:rPr>
              <a:t>Tcf1 predetermines CD8</a:t>
            </a:r>
            <a:r>
              <a:rPr lang="en" altLang="zh-CN" sz="2800" b="1" dirty="0">
                <a:solidFill>
                  <a:srgbClr val="000000"/>
                </a:solidFill>
                <a:effectLst/>
                <a:latin typeface="Times New Roman" panose="02020603050405020304" pitchFamily="18" charset="0"/>
                <a:cs typeface="Times New Roman" panose="02020603050405020304" pitchFamily="18" charset="0"/>
              </a:rPr>
              <a:t>+ </a:t>
            </a:r>
            <a:r>
              <a:rPr lang="en" altLang="zh-CN" sz="2800" dirty="0">
                <a:solidFill>
                  <a:srgbClr val="000000"/>
                </a:solidFill>
                <a:effectLst/>
                <a:latin typeface="Times New Roman" panose="02020603050405020304" pitchFamily="18" charset="0"/>
                <a:cs typeface="Times New Roman" panose="02020603050405020304" pitchFamily="18" charset="0"/>
              </a:rPr>
              <a:t>T</a:t>
            </a:r>
            <a:r>
              <a:rPr lang="en" altLang="zh-CN" sz="2800" baseline="-25000" dirty="0">
                <a:solidFill>
                  <a:srgbClr val="000000"/>
                </a:solidFill>
                <a:effectLst/>
                <a:latin typeface="Times New Roman" panose="02020603050405020304" pitchFamily="18" charset="0"/>
                <a:cs typeface="Times New Roman" panose="02020603050405020304" pitchFamily="18" charset="0"/>
              </a:rPr>
              <a:t>CM</a:t>
            </a:r>
            <a:r>
              <a:rPr lang="en" altLang="zh-CN" sz="2800" dirty="0">
                <a:solidFill>
                  <a:srgbClr val="000000"/>
                </a:solidFill>
                <a:effectLst/>
                <a:latin typeface="Times New Roman" panose="02020603050405020304" pitchFamily="18" charset="0"/>
                <a:cs typeface="Times New Roman" panose="02020603050405020304" pitchFamily="18" charset="0"/>
              </a:rPr>
              <a:t> gene induction by recall.</a:t>
            </a:r>
          </a:p>
        </p:txBody>
      </p:sp>
      <p:pic>
        <p:nvPicPr>
          <p:cNvPr id="5" name="图片 4">
            <a:extLst>
              <a:ext uri="{FF2B5EF4-FFF2-40B4-BE49-F238E27FC236}">
                <a16:creationId xmlns:a16="http://schemas.microsoft.com/office/drawing/2014/main" id="{3DA9980C-EEA8-A64E-85F8-790CB281728C}"/>
              </a:ext>
            </a:extLst>
          </p:cNvPr>
          <p:cNvPicPr>
            <a:picLocks noChangeAspect="1"/>
          </p:cNvPicPr>
          <p:nvPr/>
        </p:nvPicPr>
        <p:blipFill>
          <a:blip r:embed="rId3"/>
          <a:stretch>
            <a:fillRect/>
          </a:stretch>
        </p:blipFill>
        <p:spPr>
          <a:xfrm>
            <a:off x="6193536" y="670786"/>
            <a:ext cx="5596128" cy="5871057"/>
          </a:xfrm>
          <a:prstGeom prst="rect">
            <a:avLst/>
          </a:prstGeom>
        </p:spPr>
      </p:pic>
      <p:pic>
        <p:nvPicPr>
          <p:cNvPr id="9" name="图片 8">
            <a:extLst>
              <a:ext uri="{FF2B5EF4-FFF2-40B4-BE49-F238E27FC236}">
                <a16:creationId xmlns:a16="http://schemas.microsoft.com/office/drawing/2014/main" id="{ED03A844-259F-9C47-A2C7-FBCA1F656BF6}"/>
              </a:ext>
            </a:extLst>
          </p:cNvPr>
          <p:cNvPicPr>
            <a:picLocks noChangeAspect="1"/>
          </p:cNvPicPr>
          <p:nvPr/>
        </p:nvPicPr>
        <p:blipFill>
          <a:blip r:embed="rId4"/>
          <a:stretch>
            <a:fillRect/>
          </a:stretch>
        </p:blipFill>
        <p:spPr>
          <a:xfrm>
            <a:off x="121791" y="918720"/>
            <a:ext cx="2842507" cy="2818688"/>
          </a:xfrm>
          <a:prstGeom prst="rect">
            <a:avLst/>
          </a:prstGeom>
        </p:spPr>
      </p:pic>
      <p:pic>
        <p:nvPicPr>
          <p:cNvPr id="10" name="图片 9">
            <a:extLst>
              <a:ext uri="{FF2B5EF4-FFF2-40B4-BE49-F238E27FC236}">
                <a16:creationId xmlns:a16="http://schemas.microsoft.com/office/drawing/2014/main" id="{83430605-FC31-0E43-9C3F-EA330B543C21}"/>
              </a:ext>
            </a:extLst>
          </p:cNvPr>
          <p:cNvPicPr>
            <a:picLocks noChangeAspect="1"/>
          </p:cNvPicPr>
          <p:nvPr/>
        </p:nvPicPr>
        <p:blipFill>
          <a:blip r:embed="rId5"/>
          <a:stretch>
            <a:fillRect/>
          </a:stretch>
        </p:blipFill>
        <p:spPr>
          <a:xfrm>
            <a:off x="3124794" y="918720"/>
            <a:ext cx="2883861" cy="2818688"/>
          </a:xfrm>
          <a:prstGeom prst="rect">
            <a:avLst/>
          </a:prstGeom>
        </p:spPr>
      </p:pic>
    </p:spTree>
    <p:extLst>
      <p:ext uri="{BB962C8B-B14F-4D97-AF65-F5344CB8AC3E}">
        <p14:creationId xmlns:p14="http://schemas.microsoft.com/office/powerpoint/2010/main" val="12832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3F567A8-47AA-B842-A7E1-9CB0BFE1D517}"/>
              </a:ext>
            </a:extLst>
          </p:cNvPr>
          <p:cNvSpPr/>
          <p:nvPr/>
        </p:nvSpPr>
        <p:spPr>
          <a:xfrm>
            <a:off x="21775" y="0"/>
            <a:ext cx="8701998" cy="523220"/>
          </a:xfrm>
          <a:prstGeom prst="rect">
            <a:avLst/>
          </a:prstGeom>
        </p:spPr>
        <p:txBody>
          <a:bodyPr wrap="none">
            <a:spAutoFit/>
          </a:bodyPr>
          <a:lstStyle/>
          <a:p>
            <a:r>
              <a:rPr lang="en-US" altLang="zh-CN" sz="2800" dirty="0">
                <a:solidFill>
                  <a:srgbClr val="000000"/>
                </a:solidFill>
                <a:latin typeface="Times New Roman" panose="02020603050405020304" pitchFamily="18" charset="0"/>
                <a:cs typeface="Times New Roman" panose="02020603050405020304" pitchFamily="18" charset="0"/>
              </a:rPr>
              <a:t>3</a:t>
            </a:r>
            <a:r>
              <a:rPr lang="en-US" altLang="zh-CN" sz="2800" dirty="0">
                <a:solidFill>
                  <a:srgbClr val="000000"/>
                </a:solidFill>
                <a:effectLst/>
                <a:latin typeface="Times New Roman" panose="02020603050405020304" pitchFamily="18" charset="0"/>
                <a:cs typeface="Times New Roman" panose="02020603050405020304" pitchFamily="18" charset="0"/>
              </a:rPr>
              <a:t>.</a:t>
            </a:r>
            <a:r>
              <a:rPr lang="en" altLang="zh-CN" sz="2800" dirty="0">
                <a:solidFill>
                  <a:srgbClr val="000000"/>
                </a:solidFill>
                <a:effectLst/>
                <a:latin typeface="Times New Roman" panose="02020603050405020304" pitchFamily="18" charset="0"/>
                <a:cs typeface="Times New Roman" panose="02020603050405020304" pitchFamily="18" charset="0"/>
              </a:rPr>
              <a:t>Tcf1 predetermines CD8</a:t>
            </a:r>
            <a:r>
              <a:rPr lang="en" altLang="zh-CN" sz="2800" b="1" dirty="0">
                <a:solidFill>
                  <a:srgbClr val="000000"/>
                </a:solidFill>
                <a:effectLst/>
                <a:latin typeface="Times New Roman" panose="02020603050405020304" pitchFamily="18" charset="0"/>
                <a:cs typeface="Times New Roman" panose="02020603050405020304" pitchFamily="18" charset="0"/>
              </a:rPr>
              <a:t>+ </a:t>
            </a:r>
            <a:r>
              <a:rPr lang="en" altLang="zh-CN" sz="2800" dirty="0">
                <a:solidFill>
                  <a:srgbClr val="000000"/>
                </a:solidFill>
                <a:effectLst/>
                <a:latin typeface="Times New Roman" panose="02020603050405020304" pitchFamily="18" charset="0"/>
                <a:cs typeface="Times New Roman" panose="02020603050405020304" pitchFamily="18" charset="0"/>
              </a:rPr>
              <a:t>T</a:t>
            </a:r>
            <a:r>
              <a:rPr lang="en" altLang="zh-CN" sz="2800" baseline="-25000" dirty="0">
                <a:solidFill>
                  <a:srgbClr val="000000"/>
                </a:solidFill>
                <a:effectLst/>
                <a:latin typeface="Times New Roman" panose="02020603050405020304" pitchFamily="18" charset="0"/>
                <a:cs typeface="Times New Roman" panose="02020603050405020304" pitchFamily="18" charset="0"/>
              </a:rPr>
              <a:t>CM</a:t>
            </a:r>
            <a:r>
              <a:rPr lang="en" altLang="zh-CN" sz="2800" dirty="0">
                <a:solidFill>
                  <a:srgbClr val="000000"/>
                </a:solidFill>
                <a:effectLst/>
                <a:latin typeface="Times New Roman" panose="02020603050405020304" pitchFamily="18" charset="0"/>
                <a:cs typeface="Times New Roman" panose="02020603050405020304" pitchFamily="18" charset="0"/>
              </a:rPr>
              <a:t> gene induction by recall.</a:t>
            </a:r>
          </a:p>
        </p:txBody>
      </p:sp>
      <p:pic>
        <p:nvPicPr>
          <p:cNvPr id="3" name="图片 2">
            <a:extLst>
              <a:ext uri="{FF2B5EF4-FFF2-40B4-BE49-F238E27FC236}">
                <a16:creationId xmlns:a16="http://schemas.microsoft.com/office/drawing/2014/main" id="{8E2DEE61-D476-7942-ADA7-146880653074}"/>
              </a:ext>
            </a:extLst>
          </p:cNvPr>
          <p:cNvPicPr>
            <a:picLocks noChangeAspect="1"/>
          </p:cNvPicPr>
          <p:nvPr/>
        </p:nvPicPr>
        <p:blipFill>
          <a:blip r:embed="rId3"/>
          <a:stretch>
            <a:fillRect/>
          </a:stretch>
        </p:blipFill>
        <p:spPr>
          <a:xfrm>
            <a:off x="121791" y="778061"/>
            <a:ext cx="6468969" cy="3439657"/>
          </a:xfrm>
          <a:prstGeom prst="rect">
            <a:avLst/>
          </a:prstGeom>
        </p:spPr>
      </p:pic>
      <p:pic>
        <p:nvPicPr>
          <p:cNvPr id="8" name="图片 7">
            <a:extLst>
              <a:ext uri="{FF2B5EF4-FFF2-40B4-BE49-F238E27FC236}">
                <a16:creationId xmlns:a16="http://schemas.microsoft.com/office/drawing/2014/main" id="{BD98450A-9AB8-FB4D-B704-923FE06C6599}"/>
              </a:ext>
            </a:extLst>
          </p:cNvPr>
          <p:cNvPicPr>
            <a:picLocks noChangeAspect="1"/>
          </p:cNvPicPr>
          <p:nvPr/>
        </p:nvPicPr>
        <p:blipFill>
          <a:blip r:embed="rId4"/>
          <a:stretch>
            <a:fillRect/>
          </a:stretch>
        </p:blipFill>
        <p:spPr>
          <a:xfrm>
            <a:off x="6744272" y="778061"/>
            <a:ext cx="4891024" cy="5702056"/>
          </a:xfrm>
          <a:prstGeom prst="rect">
            <a:avLst/>
          </a:prstGeom>
        </p:spPr>
      </p:pic>
    </p:spTree>
    <p:extLst>
      <p:ext uri="{BB962C8B-B14F-4D97-AF65-F5344CB8AC3E}">
        <p14:creationId xmlns:p14="http://schemas.microsoft.com/office/powerpoint/2010/main" val="1363510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16F1434-C254-9843-B082-6BEAE3E23173}"/>
              </a:ext>
            </a:extLst>
          </p:cNvPr>
          <p:cNvSpPr/>
          <p:nvPr/>
        </p:nvSpPr>
        <p:spPr>
          <a:xfrm>
            <a:off x="8773" y="42864"/>
            <a:ext cx="9978189" cy="954107"/>
          </a:xfrm>
          <a:prstGeom prst="rect">
            <a:avLst/>
          </a:prstGeom>
        </p:spPr>
        <p:txBody>
          <a:bodyPr wrap="square">
            <a:spAutoFit/>
          </a:bodyPr>
          <a:lstStyle/>
          <a:p>
            <a:r>
              <a:rPr lang="en-US" altLang="zh-CN" sz="2800" dirty="0">
                <a:solidFill>
                  <a:srgbClr val="000000"/>
                </a:solidFill>
                <a:effectLst/>
                <a:latin typeface="Times New Roman" panose="02020603050405020304" pitchFamily="18" charset="0"/>
                <a:cs typeface="Times New Roman" panose="02020603050405020304" pitchFamily="18" charset="0"/>
              </a:rPr>
              <a:t>4.</a:t>
            </a:r>
            <a:r>
              <a:rPr lang="en" altLang="zh-CN" sz="2800" dirty="0">
                <a:latin typeface="Times New Roman" panose="02020603050405020304" pitchFamily="18" charset="0"/>
                <a:cs typeface="Times New Roman" panose="02020603050405020304" pitchFamily="18" charset="0"/>
              </a:rPr>
              <a:t> Tcf1 predetermines CD8</a:t>
            </a:r>
            <a:r>
              <a:rPr lang="en" altLang="zh-CN" sz="2800" b="1" dirty="0">
                <a:latin typeface="Times New Roman" panose="02020603050405020304" pitchFamily="18" charset="0"/>
                <a:cs typeface="Times New Roman" panose="02020603050405020304" pitchFamily="18" charset="0"/>
              </a:rPr>
              <a:t>+ </a:t>
            </a:r>
            <a:r>
              <a:rPr lang="en" altLang="zh-CN" sz="2800" dirty="0">
                <a:latin typeface="Times New Roman" panose="02020603050405020304" pitchFamily="18" charset="0"/>
                <a:cs typeface="Times New Roman" panose="02020603050405020304" pitchFamily="18" charset="0"/>
              </a:rPr>
              <a:t>T</a:t>
            </a:r>
            <a:r>
              <a:rPr lang="en" altLang="zh-CN" sz="2800" baseline="-25000" dirty="0">
                <a:latin typeface="Times New Roman" panose="02020603050405020304" pitchFamily="18" charset="0"/>
                <a:cs typeface="Times New Roman" panose="02020603050405020304" pitchFamily="18" charset="0"/>
              </a:rPr>
              <a:t>CM</a:t>
            </a:r>
            <a:r>
              <a:rPr lang="en" altLang="zh-CN" sz="2800" dirty="0">
                <a:latin typeface="Times New Roman" panose="02020603050405020304" pitchFamily="18" charset="0"/>
                <a:cs typeface="Times New Roman" panose="02020603050405020304" pitchFamily="18" charset="0"/>
              </a:rPr>
              <a:t> chromatin opening by recall</a:t>
            </a:r>
          </a:p>
          <a:p>
            <a:endParaRPr lang="en" altLang="zh-CN" sz="2800" dirty="0">
              <a:solidFill>
                <a:srgbClr val="000000"/>
              </a:solidFill>
              <a:effectLst/>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20CFBA43-234C-CF4F-B5B7-F4AA7A40CD6F}"/>
              </a:ext>
            </a:extLst>
          </p:cNvPr>
          <p:cNvPicPr>
            <a:picLocks noChangeAspect="1"/>
          </p:cNvPicPr>
          <p:nvPr/>
        </p:nvPicPr>
        <p:blipFill>
          <a:blip r:embed="rId3"/>
          <a:stretch>
            <a:fillRect/>
          </a:stretch>
        </p:blipFill>
        <p:spPr>
          <a:xfrm>
            <a:off x="483577" y="628470"/>
            <a:ext cx="10964008" cy="6042904"/>
          </a:xfrm>
          <a:prstGeom prst="rect">
            <a:avLst/>
          </a:prstGeom>
        </p:spPr>
      </p:pic>
    </p:spTree>
    <p:extLst>
      <p:ext uri="{BB962C8B-B14F-4D97-AF65-F5344CB8AC3E}">
        <p14:creationId xmlns:p14="http://schemas.microsoft.com/office/powerpoint/2010/main" val="4089806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16F1434-C254-9843-B082-6BEAE3E23173}"/>
              </a:ext>
            </a:extLst>
          </p:cNvPr>
          <p:cNvSpPr/>
          <p:nvPr/>
        </p:nvSpPr>
        <p:spPr>
          <a:xfrm>
            <a:off x="8774" y="42864"/>
            <a:ext cx="9274206" cy="523220"/>
          </a:xfrm>
          <a:prstGeom prst="rect">
            <a:avLst/>
          </a:prstGeom>
        </p:spPr>
        <p:txBody>
          <a:bodyPr wrap="none">
            <a:spAutoFit/>
          </a:bodyPr>
          <a:lstStyle/>
          <a:p>
            <a:r>
              <a:rPr lang="en-US" altLang="zh-CN" sz="2800" dirty="0">
                <a:solidFill>
                  <a:srgbClr val="000000"/>
                </a:solidFill>
                <a:effectLst/>
                <a:latin typeface="Times" pitchFamily="2" charset="0"/>
              </a:rPr>
              <a:t>4.</a:t>
            </a:r>
            <a:r>
              <a:rPr lang="en" altLang="zh-CN" sz="2800" dirty="0">
                <a:latin typeface="Times New Roman" panose="02020603050405020304" pitchFamily="18" charset="0"/>
                <a:cs typeface="Times New Roman" panose="02020603050405020304" pitchFamily="18" charset="0"/>
              </a:rPr>
              <a:t> Tcf1 predetermines CD8</a:t>
            </a:r>
            <a:r>
              <a:rPr lang="en" altLang="zh-CN" sz="2800" b="1" dirty="0">
                <a:latin typeface="Times New Roman" panose="02020603050405020304" pitchFamily="18" charset="0"/>
                <a:cs typeface="Times New Roman" panose="02020603050405020304" pitchFamily="18" charset="0"/>
              </a:rPr>
              <a:t>+ </a:t>
            </a:r>
            <a:r>
              <a:rPr lang="en" altLang="zh-CN" sz="2800" dirty="0">
                <a:latin typeface="Times New Roman" panose="02020603050405020304" pitchFamily="18" charset="0"/>
                <a:cs typeface="Times New Roman" panose="02020603050405020304" pitchFamily="18" charset="0"/>
              </a:rPr>
              <a:t>T</a:t>
            </a:r>
            <a:r>
              <a:rPr lang="en" altLang="zh-CN" sz="2800" baseline="-25000" dirty="0">
                <a:latin typeface="Times New Roman" panose="02020603050405020304" pitchFamily="18" charset="0"/>
                <a:cs typeface="Times New Roman" panose="02020603050405020304" pitchFamily="18" charset="0"/>
              </a:rPr>
              <a:t>CM</a:t>
            </a:r>
            <a:r>
              <a:rPr lang="en" altLang="zh-CN" sz="2800" dirty="0">
                <a:latin typeface="Times New Roman" panose="02020603050405020304" pitchFamily="18" charset="0"/>
                <a:cs typeface="Times New Roman" panose="02020603050405020304" pitchFamily="18" charset="0"/>
              </a:rPr>
              <a:t> chromatin opening by recall</a:t>
            </a:r>
            <a:endParaRPr lang="en" altLang="zh-CN" sz="2800" dirty="0">
              <a:solidFill>
                <a:srgbClr val="000000"/>
              </a:solidFill>
              <a:effectLst/>
              <a:latin typeface="Times" pitchFamily="2" charset="0"/>
            </a:endParaRPr>
          </a:p>
        </p:txBody>
      </p:sp>
      <p:pic>
        <p:nvPicPr>
          <p:cNvPr id="2" name="图片 1">
            <a:extLst>
              <a:ext uri="{FF2B5EF4-FFF2-40B4-BE49-F238E27FC236}">
                <a16:creationId xmlns:a16="http://schemas.microsoft.com/office/drawing/2014/main" id="{EDA2DA12-292E-D343-ADAF-68CD9DDAD9AC}"/>
              </a:ext>
            </a:extLst>
          </p:cNvPr>
          <p:cNvPicPr>
            <a:picLocks noChangeAspect="1"/>
          </p:cNvPicPr>
          <p:nvPr/>
        </p:nvPicPr>
        <p:blipFill>
          <a:blip r:embed="rId3"/>
          <a:stretch>
            <a:fillRect/>
          </a:stretch>
        </p:blipFill>
        <p:spPr>
          <a:xfrm>
            <a:off x="657006" y="566084"/>
            <a:ext cx="10396212" cy="6291916"/>
          </a:xfrm>
          <a:prstGeom prst="rect">
            <a:avLst/>
          </a:prstGeom>
        </p:spPr>
      </p:pic>
    </p:spTree>
    <p:extLst>
      <p:ext uri="{BB962C8B-B14F-4D97-AF65-F5344CB8AC3E}">
        <p14:creationId xmlns:p14="http://schemas.microsoft.com/office/powerpoint/2010/main" val="4008389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64A3058-776E-904E-8B84-AF751F6B9CE3}"/>
              </a:ext>
            </a:extLst>
          </p:cNvPr>
          <p:cNvSpPr/>
          <p:nvPr/>
        </p:nvSpPr>
        <p:spPr>
          <a:xfrm>
            <a:off x="128587" y="115372"/>
            <a:ext cx="9672637" cy="523220"/>
          </a:xfrm>
          <a:prstGeom prst="rect">
            <a:avLst/>
          </a:prstGeom>
        </p:spPr>
        <p:txBody>
          <a:bodyPr wrap="square">
            <a:spAutoFit/>
          </a:bodyPr>
          <a:lstStyle/>
          <a:p>
            <a:r>
              <a:rPr lang="en-US" altLang="zh-CN" sz="2800" dirty="0">
                <a:solidFill>
                  <a:srgbClr val="000000"/>
                </a:solidFill>
                <a:effectLst/>
                <a:latin typeface="Times New Roman" panose="02020603050405020304" pitchFamily="18" charset="0"/>
                <a:cs typeface="Times New Roman" panose="02020603050405020304" pitchFamily="18" charset="0"/>
              </a:rPr>
              <a:t>5.</a:t>
            </a:r>
            <a:r>
              <a:rPr lang="en" altLang="zh-CN" sz="2800" dirty="0">
                <a:solidFill>
                  <a:srgbClr val="000000"/>
                </a:solidFill>
                <a:effectLst/>
                <a:latin typeface="Times New Roman" panose="02020603050405020304" pitchFamily="18" charset="0"/>
                <a:cs typeface="Times New Roman" panose="02020603050405020304" pitchFamily="18" charset="0"/>
              </a:rPr>
              <a:t>Tcf1 integrates CD8</a:t>
            </a:r>
            <a:r>
              <a:rPr lang="en" altLang="zh-CN" sz="2800" b="1" dirty="0">
                <a:solidFill>
                  <a:srgbClr val="000000"/>
                </a:solidFill>
                <a:effectLst/>
                <a:latin typeface="Times New Roman" panose="02020603050405020304" pitchFamily="18" charset="0"/>
                <a:cs typeface="Times New Roman" panose="02020603050405020304" pitchFamily="18" charset="0"/>
              </a:rPr>
              <a:t>+ </a:t>
            </a:r>
            <a:r>
              <a:rPr lang="en" altLang="zh-CN" sz="2800" dirty="0">
                <a:solidFill>
                  <a:srgbClr val="000000"/>
                </a:solidFill>
                <a:effectLst/>
                <a:latin typeface="Times New Roman" panose="02020603050405020304" pitchFamily="18" charset="0"/>
                <a:cs typeface="Times New Roman" panose="02020603050405020304" pitchFamily="18" charset="0"/>
              </a:rPr>
              <a:t>T</a:t>
            </a:r>
            <a:r>
              <a:rPr lang="en" altLang="zh-CN" sz="2800" baseline="-25000" dirty="0">
                <a:solidFill>
                  <a:srgbClr val="000000"/>
                </a:solidFill>
                <a:effectLst/>
                <a:latin typeface="Times New Roman" panose="02020603050405020304" pitchFamily="18" charset="0"/>
                <a:cs typeface="Times New Roman" panose="02020603050405020304" pitchFamily="18" charset="0"/>
              </a:rPr>
              <a:t>CM </a:t>
            </a:r>
            <a:r>
              <a:rPr lang="en" altLang="zh-CN" sz="2800" dirty="0">
                <a:solidFill>
                  <a:srgbClr val="000000"/>
                </a:solidFill>
                <a:effectLst/>
                <a:latin typeface="Times New Roman" panose="02020603050405020304" pitchFamily="18" charset="0"/>
                <a:cs typeface="Times New Roman" panose="02020603050405020304" pitchFamily="18" charset="0"/>
              </a:rPr>
              <a:t>transcriptomic and </a:t>
            </a:r>
            <a:r>
              <a:rPr lang="en" altLang="zh-CN" sz="2800" dirty="0" err="1">
                <a:solidFill>
                  <a:srgbClr val="000000"/>
                </a:solidFill>
                <a:effectLst/>
                <a:latin typeface="Times New Roman" panose="02020603050405020304" pitchFamily="18" charset="0"/>
                <a:cs typeface="Times New Roman" panose="02020603050405020304" pitchFamily="18" charset="0"/>
              </a:rPr>
              <a:t>ChrAcc</a:t>
            </a:r>
            <a:r>
              <a:rPr lang="en" altLang="zh-CN" sz="2800" dirty="0">
                <a:solidFill>
                  <a:srgbClr val="000000"/>
                </a:solidFill>
                <a:effectLst/>
                <a:latin typeface="Times New Roman" panose="02020603050405020304" pitchFamily="18" charset="0"/>
                <a:cs typeface="Times New Roman" panose="02020603050405020304" pitchFamily="18" charset="0"/>
              </a:rPr>
              <a:t> changes</a:t>
            </a:r>
          </a:p>
        </p:txBody>
      </p:sp>
      <p:pic>
        <p:nvPicPr>
          <p:cNvPr id="6" name="图片 5">
            <a:extLst>
              <a:ext uri="{FF2B5EF4-FFF2-40B4-BE49-F238E27FC236}">
                <a16:creationId xmlns:a16="http://schemas.microsoft.com/office/drawing/2014/main" id="{BD938874-4870-6842-B755-99285380F33D}"/>
              </a:ext>
            </a:extLst>
          </p:cNvPr>
          <p:cNvPicPr>
            <a:picLocks noChangeAspect="1"/>
          </p:cNvPicPr>
          <p:nvPr/>
        </p:nvPicPr>
        <p:blipFill>
          <a:blip r:embed="rId3"/>
          <a:stretch>
            <a:fillRect/>
          </a:stretch>
        </p:blipFill>
        <p:spPr>
          <a:xfrm>
            <a:off x="342900" y="810881"/>
            <a:ext cx="11506199" cy="5236238"/>
          </a:xfrm>
          <a:prstGeom prst="rect">
            <a:avLst/>
          </a:prstGeom>
        </p:spPr>
      </p:pic>
    </p:spTree>
    <p:extLst>
      <p:ext uri="{BB962C8B-B14F-4D97-AF65-F5344CB8AC3E}">
        <p14:creationId xmlns:p14="http://schemas.microsoft.com/office/powerpoint/2010/main" val="3180288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64A3058-776E-904E-8B84-AF751F6B9CE3}"/>
              </a:ext>
            </a:extLst>
          </p:cNvPr>
          <p:cNvSpPr/>
          <p:nvPr/>
        </p:nvSpPr>
        <p:spPr>
          <a:xfrm>
            <a:off x="128587" y="115372"/>
            <a:ext cx="9672637" cy="523220"/>
          </a:xfrm>
          <a:prstGeom prst="rect">
            <a:avLst/>
          </a:prstGeom>
        </p:spPr>
        <p:txBody>
          <a:bodyPr wrap="square">
            <a:spAutoFit/>
          </a:bodyPr>
          <a:lstStyle/>
          <a:p>
            <a:r>
              <a:rPr lang="en-US" altLang="zh-CN" sz="2800" dirty="0">
                <a:solidFill>
                  <a:srgbClr val="000000"/>
                </a:solidFill>
                <a:effectLst/>
                <a:latin typeface="Times New Roman" panose="02020603050405020304" pitchFamily="18" charset="0"/>
                <a:cs typeface="Times New Roman" panose="02020603050405020304" pitchFamily="18" charset="0"/>
              </a:rPr>
              <a:t>5.</a:t>
            </a:r>
            <a:r>
              <a:rPr lang="en" altLang="zh-CN" sz="2800" dirty="0">
                <a:solidFill>
                  <a:srgbClr val="000000"/>
                </a:solidFill>
                <a:effectLst/>
                <a:latin typeface="Times New Roman" panose="02020603050405020304" pitchFamily="18" charset="0"/>
                <a:cs typeface="Times New Roman" panose="02020603050405020304" pitchFamily="18" charset="0"/>
              </a:rPr>
              <a:t>Tcf1 integrates CD8</a:t>
            </a:r>
            <a:r>
              <a:rPr lang="en" altLang="zh-CN" sz="2800" b="1" dirty="0">
                <a:solidFill>
                  <a:srgbClr val="000000"/>
                </a:solidFill>
                <a:effectLst/>
                <a:latin typeface="Times New Roman" panose="02020603050405020304" pitchFamily="18" charset="0"/>
                <a:cs typeface="Times New Roman" panose="02020603050405020304" pitchFamily="18" charset="0"/>
              </a:rPr>
              <a:t>+ </a:t>
            </a:r>
            <a:r>
              <a:rPr lang="en" altLang="zh-CN" sz="2800" dirty="0">
                <a:solidFill>
                  <a:srgbClr val="000000"/>
                </a:solidFill>
                <a:effectLst/>
                <a:latin typeface="Times New Roman" panose="02020603050405020304" pitchFamily="18" charset="0"/>
                <a:cs typeface="Times New Roman" panose="02020603050405020304" pitchFamily="18" charset="0"/>
              </a:rPr>
              <a:t>T</a:t>
            </a:r>
            <a:r>
              <a:rPr lang="en" altLang="zh-CN" sz="2800" baseline="-25000" dirty="0">
                <a:solidFill>
                  <a:srgbClr val="000000"/>
                </a:solidFill>
                <a:effectLst/>
                <a:latin typeface="Times New Roman" panose="02020603050405020304" pitchFamily="18" charset="0"/>
                <a:cs typeface="Times New Roman" panose="02020603050405020304" pitchFamily="18" charset="0"/>
              </a:rPr>
              <a:t>CM</a:t>
            </a:r>
            <a:r>
              <a:rPr lang="en" altLang="zh-CN" sz="2800" dirty="0">
                <a:solidFill>
                  <a:srgbClr val="000000"/>
                </a:solidFill>
                <a:effectLst/>
                <a:latin typeface="Times New Roman" panose="02020603050405020304" pitchFamily="18" charset="0"/>
                <a:cs typeface="Times New Roman" panose="02020603050405020304" pitchFamily="18" charset="0"/>
              </a:rPr>
              <a:t> transcriptomic and </a:t>
            </a:r>
            <a:r>
              <a:rPr lang="en" altLang="zh-CN" sz="2800" dirty="0" err="1">
                <a:solidFill>
                  <a:srgbClr val="000000"/>
                </a:solidFill>
                <a:effectLst/>
                <a:latin typeface="Times New Roman" panose="02020603050405020304" pitchFamily="18" charset="0"/>
                <a:cs typeface="Times New Roman" panose="02020603050405020304" pitchFamily="18" charset="0"/>
              </a:rPr>
              <a:t>ChrAcc</a:t>
            </a:r>
            <a:r>
              <a:rPr lang="en" altLang="zh-CN" sz="2800" dirty="0">
                <a:solidFill>
                  <a:srgbClr val="000000"/>
                </a:solidFill>
                <a:effectLst/>
                <a:latin typeface="Times New Roman" panose="02020603050405020304" pitchFamily="18" charset="0"/>
                <a:cs typeface="Times New Roman" panose="02020603050405020304" pitchFamily="18" charset="0"/>
              </a:rPr>
              <a:t> changes</a:t>
            </a:r>
          </a:p>
        </p:txBody>
      </p:sp>
      <p:pic>
        <p:nvPicPr>
          <p:cNvPr id="2" name="图片 1">
            <a:extLst>
              <a:ext uri="{FF2B5EF4-FFF2-40B4-BE49-F238E27FC236}">
                <a16:creationId xmlns:a16="http://schemas.microsoft.com/office/drawing/2014/main" id="{9872C765-49DD-5849-8EB1-4571B355C76B}"/>
              </a:ext>
            </a:extLst>
          </p:cNvPr>
          <p:cNvPicPr>
            <a:picLocks noChangeAspect="1"/>
          </p:cNvPicPr>
          <p:nvPr/>
        </p:nvPicPr>
        <p:blipFill>
          <a:blip r:embed="rId3"/>
          <a:stretch>
            <a:fillRect/>
          </a:stretch>
        </p:blipFill>
        <p:spPr>
          <a:xfrm>
            <a:off x="1171574" y="638592"/>
            <a:ext cx="9353163" cy="6018557"/>
          </a:xfrm>
          <a:prstGeom prst="rect">
            <a:avLst/>
          </a:prstGeom>
        </p:spPr>
      </p:pic>
    </p:spTree>
    <p:extLst>
      <p:ext uri="{BB962C8B-B14F-4D97-AF65-F5344CB8AC3E}">
        <p14:creationId xmlns:p14="http://schemas.microsoft.com/office/powerpoint/2010/main" val="1994377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74D8325-16BA-724F-A6DA-597110E32DFE}"/>
              </a:ext>
            </a:extLst>
          </p:cNvPr>
          <p:cNvSpPr/>
          <p:nvPr/>
        </p:nvSpPr>
        <p:spPr>
          <a:xfrm>
            <a:off x="134439" y="129658"/>
            <a:ext cx="7374711" cy="523220"/>
          </a:xfrm>
          <a:prstGeom prst="rect">
            <a:avLst/>
          </a:prstGeom>
        </p:spPr>
        <p:txBody>
          <a:bodyPr wrap="none">
            <a:spAutoFit/>
          </a:bodyPr>
          <a:lstStyle/>
          <a:p>
            <a:r>
              <a:rPr lang="en-US" altLang="zh-CN" sz="2800" dirty="0">
                <a:solidFill>
                  <a:srgbClr val="000000"/>
                </a:solidFill>
                <a:effectLst/>
                <a:latin typeface="Times" pitchFamily="2" charset="0"/>
              </a:rPr>
              <a:t>6.</a:t>
            </a:r>
            <a:r>
              <a:rPr lang="en" altLang="zh-CN" sz="2800" dirty="0">
                <a:solidFill>
                  <a:srgbClr val="000000"/>
                </a:solidFill>
                <a:effectLst/>
                <a:latin typeface="Times" pitchFamily="2" charset="0"/>
              </a:rPr>
              <a:t>Tcf1 mediates CD8</a:t>
            </a:r>
            <a:r>
              <a:rPr lang="en" altLang="zh-CN" sz="2800" b="1" baseline="30000" dirty="0">
                <a:solidFill>
                  <a:srgbClr val="000000"/>
                </a:solidFill>
                <a:effectLst/>
                <a:latin typeface="STIXGeneral" pitchFamily="2" charset="2"/>
              </a:rPr>
              <a:t>+</a:t>
            </a:r>
            <a:r>
              <a:rPr lang="en" altLang="zh-CN" sz="2800" b="1" dirty="0">
                <a:solidFill>
                  <a:srgbClr val="000000"/>
                </a:solidFill>
                <a:effectLst/>
                <a:latin typeface="STIXGeneral" pitchFamily="2" charset="2"/>
              </a:rPr>
              <a:t> </a:t>
            </a:r>
            <a:r>
              <a:rPr lang="en" altLang="zh-CN" sz="2800" dirty="0">
                <a:solidFill>
                  <a:srgbClr val="000000"/>
                </a:solidFill>
                <a:effectLst/>
                <a:latin typeface="Times" pitchFamily="2" charset="0"/>
              </a:rPr>
              <a:t>T</a:t>
            </a:r>
            <a:r>
              <a:rPr lang="en" altLang="zh-CN" sz="2800" baseline="-25000" dirty="0">
                <a:solidFill>
                  <a:srgbClr val="000000"/>
                </a:solidFill>
                <a:effectLst/>
                <a:latin typeface="Times" pitchFamily="2" charset="0"/>
              </a:rPr>
              <a:t>CM </a:t>
            </a:r>
            <a:r>
              <a:rPr lang="en" altLang="zh-CN" sz="2800" dirty="0">
                <a:solidFill>
                  <a:srgbClr val="000000"/>
                </a:solidFill>
                <a:effectLst/>
                <a:latin typeface="Times" pitchFamily="2" charset="0"/>
              </a:rPr>
              <a:t>chromatin interactions</a:t>
            </a:r>
          </a:p>
        </p:txBody>
      </p:sp>
      <p:pic>
        <p:nvPicPr>
          <p:cNvPr id="5" name="图片 4">
            <a:extLst>
              <a:ext uri="{FF2B5EF4-FFF2-40B4-BE49-F238E27FC236}">
                <a16:creationId xmlns:a16="http://schemas.microsoft.com/office/drawing/2014/main" id="{6632150A-551D-1C49-A68D-A59A3A984F20}"/>
              </a:ext>
            </a:extLst>
          </p:cNvPr>
          <p:cNvPicPr>
            <a:picLocks noChangeAspect="1"/>
          </p:cNvPicPr>
          <p:nvPr/>
        </p:nvPicPr>
        <p:blipFill>
          <a:blip r:embed="rId3"/>
          <a:stretch>
            <a:fillRect/>
          </a:stretch>
        </p:blipFill>
        <p:spPr>
          <a:xfrm>
            <a:off x="134439" y="652878"/>
            <a:ext cx="11820525" cy="5510235"/>
          </a:xfrm>
          <a:prstGeom prst="rect">
            <a:avLst/>
          </a:prstGeom>
        </p:spPr>
      </p:pic>
    </p:spTree>
    <p:extLst>
      <p:ext uri="{BB962C8B-B14F-4D97-AF65-F5344CB8AC3E}">
        <p14:creationId xmlns:p14="http://schemas.microsoft.com/office/powerpoint/2010/main" val="296586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2E9ED46-C07C-4A4B-9399-510BB21342D3}"/>
              </a:ext>
            </a:extLst>
          </p:cNvPr>
          <p:cNvSpPr txBox="1"/>
          <p:nvPr/>
        </p:nvSpPr>
        <p:spPr>
          <a:xfrm>
            <a:off x="100013" y="114304"/>
            <a:ext cx="3871911" cy="523220"/>
          </a:xfrm>
          <a:prstGeom prst="rect">
            <a:avLst/>
          </a:prstGeom>
          <a:noFill/>
        </p:spPr>
        <p:txBody>
          <a:bodyPr wrap="square" rtlCol="0">
            <a:spAutoFit/>
          </a:bodyPr>
          <a:lstStyle/>
          <a:p>
            <a:r>
              <a:rPr kumimoji="1" lang="en-US" altLang="zh-CN" sz="2800" dirty="0">
                <a:latin typeface="Times New Roman" panose="02020603050405020304" pitchFamily="18" charset="0"/>
                <a:cs typeface="Times New Roman" panose="02020603050405020304" pitchFamily="18" charset="0"/>
              </a:rPr>
              <a:t>Corresponding</a:t>
            </a:r>
            <a:r>
              <a:rPr kumimoji="1" lang="zh-CN" altLang="en-US" sz="2800" dirty="0">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rPr>
              <a:t>author</a:t>
            </a:r>
            <a:endParaRPr kumimoji="1" lang="zh-CN" altLang="en-US" sz="28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D67BA7ED-AD90-7C4C-9E53-B787EFB71F8E}"/>
              </a:ext>
            </a:extLst>
          </p:cNvPr>
          <p:cNvPicPr>
            <a:picLocks noChangeAspect="1"/>
          </p:cNvPicPr>
          <p:nvPr/>
        </p:nvPicPr>
        <p:blipFill>
          <a:blip r:embed="rId3"/>
          <a:stretch>
            <a:fillRect/>
          </a:stretch>
        </p:blipFill>
        <p:spPr>
          <a:xfrm>
            <a:off x="0" y="1358900"/>
            <a:ext cx="3225800" cy="4140200"/>
          </a:xfrm>
          <a:prstGeom prst="rect">
            <a:avLst/>
          </a:prstGeom>
        </p:spPr>
      </p:pic>
      <p:sp>
        <p:nvSpPr>
          <p:cNvPr id="6" name="矩形 5">
            <a:extLst>
              <a:ext uri="{FF2B5EF4-FFF2-40B4-BE49-F238E27FC236}">
                <a16:creationId xmlns:a16="http://schemas.microsoft.com/office/drawing/2014/main" id="{207364D1-9D5D-A746-A2DC-0A524EA7B585}"/>
              </a:ext>
            </a:extLst>
          </p:cNvPr>
          <p:cNvSpPr/>
          <p:nvPr/>
        </p:nvSpPr>
        <p:spPr>
          <a:xfrm>
            <a:off x="3225800" y="949569"/>
            <a:ext cx="8784492" cy="5083221"/>
          </a:xfrm>
          <a:prstGeom prst="rect">
            <a:avLst/>
          </a:prstGeom>
        </p:spPr>
        <p:txBody>
          <a:bodyPr wrap="square">
            <a:spAutoFit/>
          </a:bodyPr>
          <a:lstStyle/>
          <a:p>
            <a:pPr marL="285750" indent="-285750" algn="just">
              <a:lnSpc>
                <a:spcPct val="150000"/>
              </a:lnSpc>
              <a:buFont typeface="Wingdings" pitchFamily="2" charset="2"/>
              <a:buChar char="l"/>
            </a:pPr>
            <a:r>
              <a:rPr lang="en" altLang="zh-CN" b="0" i="0" dirty="0">
                <a:effectLst/>
                <a:latin typeface="Times New Roman" panose="02020603050405020304" pitchFamily="18" charset="0"/>
                <a:cs typeface="Times New Roman" panose="02020603050405020304" pitchFamily="18" charset="0"/>
              </a:rPr>
              <a:t>Hai-Hui (Howard) </a:t>
            </a:r>
            <a:r>
              <a:rPr lang="en" altLang="zh-CN" b="0" i="0" dirty="0" err="1">
                <a:effectLst/>
                <a:latin typeface="Times New Roman" panose="02020603050405020304" pitchFamily="18" charset="0"/>
                <a:cs typeface="Times New Roman" panose="02020603050405020304" pitchFamily="18" charset="0"/>
              </a:rPr>
              <a:t>Xue</a:t>
            </a:r>
            <a:r>
              <a:rPr lang="en" altLang="zh-CN" b="0" i="0" dirty="0">
                <a:effectLst/>
                <a:latin typeface="Times New Roman" panose="02020603050405020304" pitchFamily="18" charset="0"/>
                <a:cs typeface="Times New Roman" panose="02020603050405020304" pitchFamily="18" charset="0"/>
              </a:rPr>
              <a:t>, M.D. &amp; Ph.D., is a member of the Center for Discovery and Innovation.</a:t>
            </a:r>
          </a:p>
          <a:p>
            <a:pPr marL="285750" indent="-285750" algn="just">
              <a:lnSpc>
                <a:spcPct val="150000"/>
              </a:lnSpc>
              <a:buFont typeface="Wingdings" pitchFamily="2" charset="2"/>
              <a:buChar char="l"/>
            </a:pPr>
            <a:r>
              <a:rPr lang="en" altLang="zh-CN" b="0" i="0" dirty="0">
                <a:effectLst/>
                <a:latin typeface="Times New Roman" panose="02020603050405020304" pitchFamily="18" charset="0"/>
                <a:cs typeface="Times New Roman" panose="02020603050405020304" pitchFamily="18" charset="0"/>
              </a:rPr>
              <a:t>Dr. </a:t>
            </a:r>
            <a:r>
              <a:rPr lang="en" altLang="zh-CN" b="0" i="0" dirty="0" err="1">
                <a:effectLst/>
                <a:latin typeface="Times New Roman" panose="02020603050405020304" pitchFamily="18" charset="0"/>
                <a:cs typeface="Times New Roman" panose="02020603050405020304" pitchFamily="18" charset="0"/>
              </a:rPr>
              <a:t>Xue’s</a:t>
            </a:r>
            <a:r>
              <a:rPr lang="en" altLang="zh-CN" b="0" i="0" dirty="0">
                <a:effectLst/>
                <a:latin typeface="Times New Roman" panose="02020603050405020304" pitchFamily="18" charset="0"/>
                <a:cs typeface="Times New Roman" panose="02020603050405020304" pitchFamily="18" charset="0"/>
              </a:rPr>
              <a:t> lab investigates transcriptional and epigenetic regulation of T cell development in the thymus, T cell activation and differentiation in response to pathogen infection and in tumor microenvironment. </a:t>
            </a:r>
          </a:p>
          <a:p>
            <a:pPr marL="285750" indent="-285750" algn="just">
              <a:lnSpc>
                <a:spcPct val="150000"/>
              </a:lnSpc>
              <a:buFont typeface="Wingdings" pitchFamily="2" charset="2"/>
              <a:buChar char="l"/>
            </a:pPr>
            <a:r>
              <a:rPr lang="en" altLang="zh-CN" b="0" i="0" dirty="0">
                <a:effectLst/>
                <a:latin typeface="Times New Roman" panose="02020603050405020304" pitchFamily="18" charset="0"/>
                <a:cs typeface="Times New Roman" panose="02020603050405020304" pitchFamily="18" charset="0"/>
              </a:rPr>
              <a:t>The </a:t>
            </a:r>
            <a:r>
              <a:rPr lang="en" altLang="zh-CN" b="0" i="0" dirty="0" err="1">
                <a:effectLst/>
                <a:latin typeface="Times New Roman" panose="02020603050405020304" pitchFamily="18" charset="0"/>
                <a:cs typeface="Times New Roman" panose="02020603050405020304" pitchFamily="18" charset="0"/>
              </a:rPr>
              <a:t>Xue</a:t>
            </a:r>
            <a:r>
              <a:rPr lang="en" altLang="zh-CN" b="0" i="0" dirty="0">
                <a:effectLst/>
                <a:latin typeface="Times New Roman" panose="02020603050405020304" pitchFamily="18" charset="0"/>
                <a:cs typeface="Times New Roman" panose="02020603050405020304" pitchFamily="18" charset="0"/>
              </a:rPr>
              <a:t> lab is also interested in intrinsic regulators of self-renewal of hematopoietic and leukemic stem cells</a:t>
            </a:r>
            <a:r>
              <a:rPr lang="en-US" altLang="zh-CN"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itchFamily="2" charset="2"/>
              <a:buChar char="l"/>
            </a:pPr>
            <a:r>
              <a:rPr lang="en" altLang="zh-CN" b="0" i="0" dirty="0">
                <a:effectLst/>
                <a:latin typeface="Times New Roman" panose="02020603050405020304" pitchFamily="18" charset="0"/>
                <a:cs typeface="Times New Roman" panose="02020603050405020304" pitchFamily="18" charset="0"/>
              </a:rPr>
              <a:t>The </a:t>
            </a:r>
            <a:r>
              <a:rPr lang="en" altLang="zh-CN" b="0" i="0" dirty="0" err="1">
                <a:effectLst/>
                <a:latin typeface="Times New Roman" panose="02020603050405020304" pitchFamily="18" charset="0"/>
                <a:cs typeface="Times New Roman" panose="02020603050405020304" pitchFamily="18" charset="0"/>
              </a:rPr>
              <a:t>Xue</a:t>
            </a:r>
            <a:r>
              <a:rPr lang="en" altLang="zh-CN" b="0" i="0" dirty="0">
                <a:effectLst/>
                <a:latin typeface="Times New Roman" panose="02020603050405020304" pitchFamily="18" charset="0"/>
                <a:cs typeface="Times New Roman" panose="02020603050405020304" pitchFamily="18" charset="0"/>
              </a:rPr>
              <a:t> lab integrates genome-wide profiling of histone modification, chromatin accessibility and interactions with mouse genetics and comprehensive functional characterization to precisely connect molecule events with functional output. </a:t>
            </a:r>
          </a:p>
          <a:p>
            <a:pPr marL="285750" indent="-285750" algn="just">
              <a:lnSpc>
                <a:spcPct val="150000"/>
              </a:lnSpc>
              <a:buFont typeface="Wingdings" pitchFamily="2" charset="2"/>
              <a:buChar char="l"/>
            </a:pPr>
            <a:r>
              <a:rPr lang="en" altLang="zh-CN" b="0" i="0" dirty="0">
                <a:effectLst/>
                <a:latin typeface="Times New Roman" panose="02020603050405020304" pitchFamily="18" charset="0"/>
                <a:cs typeface="Times New Roman" panose="02020603050405020304" pitchFamily="18" charset="0"/>
              </a:rPr>
              <a:t>Their long-term goal is to harness molecular insights in immune cells to improve treatment of emerging infectious diseases and tumors.</a:t>
            </a:r>
          </a:p>
        </p:txBody>
      </p:sp>
    </p:spTree>
    <p:extLst>
      <p:ext uri="{BB962C8B-B14F-4D97-AF65-F5344CB8AC3E}">
        <p14:creationId xmlns:p14="http://schemas.microsoft.com/office/powerpoint/2010/main" val="3291383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74D8325-16BA-724F-A6DA-597110E32DFE}"/>
              </a:ext>
            </a:extLst>
          </p:cNvPr>
          <p:cNvSpPr/>
          <p:nvPr/>
        </p:nvSpPr>
        <p:spPr>
          <a:xfrm>
            <a:off x="134439" y="129658"/>
            <a:ext cx="7374711" cy="523220"/>
          </a:xfrm>
          <a:prstGeom prst="rect">
            <a:avLst/>
          </a:prstGeom>
        </p:spPr>
        <p:txBody>
          <a:bodyPr wrap="none">
            <a:spAutoFit/>
          </a:bodyPr>
          <a:lstStyle/>
          <a:p>
            <a:r>
              <a:rPr lang="en-US" altLang="zh-CN" sz="2800" dirty="0">
                <a:solidFill>
                  <a:srgbClr val="000000"/>
                </a:solidFill>
                <a:effectLst/>
                <a:latin typeface="Times" pitchFamily="2" charset="0"/>
              </a:rPr>
              <a:t>6.</a:t>
            </a:r>
            <a:r>
              <a:rPr lang="en" altLang="zh-CN" sz="2800" dirty="0">
                <a:solidFill>
                  <a:srgbClr val="000000"/>
                </a:solidFill>
                <a:effectLst/>
                <a:latin typeface="Times" pitchFamily="2" charset="0"/>
              </a:rPr>
              <a:t>Tcf1 mediates CD8</a:t>
            </a:r>
            <a:r>
              <a:rPr lang="en" altLang="zh-CN" sz="2800" b="1" baseline="30000" dirty="0">
                <a:solidFill>
                  <a:srgbClr val="000000"/>
                </a:solidFill>
                <a:effectLst/>
                <a:latin typeface="STIXGeneral" pitchFamily="2" charset="2"/>
              </a:rPr>
              <a:t>+</a:t>
            </a:r>
            <a:r>
              <a:rPr lang="en" altLang="zh-CN" sz="2800" b="1" dirty="0">
                <a:solidFill>
                  <a:srgbClr val="000000"/>
                </a:solidFill>
                <a:effectLst/>
                <a:latin typeface="STIXGeneral" pitchFamily="2" charset="2"/>
              </a:rPr>
              <a:t> </a:t>
            </a:r>
            <a:r>
              <a:rPr lang="en" altLang="zh-CN" sz="2800" dirty="0">
                <a:solidFill>
                  <a:srgbClr val="000000"/>
                </a:solidFill>
                <a:effectLst/>
                <a:latin typeface="Times" pitchFamily="2" charset="0"/>
              </a:rPr>
              <a:t>T</a:t>
            </a:r>
            <a:r>
              <a:rPr lang="en" altLang="zh-CN" sz="2800" baseline="-25000" dirty="0">
                <a:solidFill>
                  <a:srgbClr val="000000"/>
                </a:solidFill>
                <a:effectLst/>
                <a:latin typeface="Times" pitchFamily="2" charset="0"/>
              </a:rPr>
              <a:t>CM </a:t>
            </a:r>
            <a:r>
              <a:rPr lang="en" altLang="zh-CN" sz="2800" dirty="0">
                <a:solidFill>
                  <a:srgbClr val="000000"/>
                </a:solidFill>
                <a:effectLst/>
                <a:latin typeface="Times" pitchFamily="2" charset="0"/>
              </a:rPr>
              <a:t>chromatin interactions</a:t>
            </a:r>
          </a:p>
        </p:txBody>
      </p:sp>
      <p:pic>
        <p:nvPicPr>
          <p:cNvPr id="2" name="图片 1">
            <a:extLst>
              <a:ext uri="{FF2B5EF4-FFF2-40B4-BE49-F238E27FC236}">
                <a16:creationId xmlns:a16="http://schemas.microsoft.com/office/drawing/2014/main" id="{C3828405-4D1D-CC48-AD92-ACF769D14008}"/>
              </a:ext>
            </a:extLst>
          </p:cNvPr>
          <p:cNvPicPr>
            <a:picLocks noChangeAspect="1"/>
          </p:cNvPicPr>
          <p:nvPr/>
        </p:nvPicPr>
        <p:blipFill>
          <a:blip r:embed="rId3"/>
          <a:stretch>
            <a:fillRect/>
          </a:stretch>
        </p:blipFill>
        <p:spPr>
          <a:xfrm>
            <a:off x="351006" y="740776"/>
            <a:ext cx="11489987" cy="5376447"/>
          </a:xfrm>
          <a:prstGeom prst="rect">
            <a:avLst/>
          </a:prstGeom>
        </p:spPr>
      </p:pic>
    </p:spTree>
    <p:extLst>
      <p:ext uri="{BB962C8B-B14F-4D97-AF65-F5344CB8AC3E}">
        <p14:creationId xmlns:p14="http://schemas.microsoft.com/office/powerpoint/2010/main" val="3440642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E5CB6A7-946E-F249-A17A-04FEF008F001}"/>
              </a:ext>
            </a:extLst>
          </p:cNvPr>
          <p:cNvSpPr/>
          <p:nvPr/>
        </p:nvSpPr>
        <p:spPr>
          <a:xfrm>
            <a:off x="199690" y="172522"/>
            <a:ext cx="9107558" cy="523220"/>
          </a:xfrm>
          <a:prstGeom prst="rect">
            <a:avLst/>
          </a:prstGeom>
        </p:spPr>
        <p:txBody>
          <a:bodyPr wrap="none">
            <a:spAutoFit/>
          </a:bodyPr>
          <a:lstStyle/>
          <a:p>
            <a:r>
              <a:rPr lang="en-US" altLang="zh-CN" sz="2800" dirty="0">
                <a:solidFill>
                  <a:srgbClr val="000000"/>
                </a:solidFill>
                <a:effectLst/>
                <a:latin typeface="Times" pitchFamily="2" charset="0"/>
              </a:rPr>
              <a:t>7.</a:t>
            </a:r>
            <a:r>
              <a:rPr lang="en" altLang="zh-CN" sz="2800" dirty="0">
                <a:solidFill>
                  <a:srgbClr val="000000"/>
                </a:solidFill>
                <a:effectLst/>
                <a:latin typeface="Times" pitchFamily="2" charset="0"/>
              </a:rPr>
              <a:t>Tcf1 preprograms glycolysis induction in CD8</a:t>
            </a:r>
            <a:r>
              <a:rPr lang="en" altLang="zh-CN" sz="2800" b="1" baseline="30000" dirty="0">
                <a:solidFill>
                  <a:srgbClr val="000000"/>
                </a:solidFill>
                <a:effectLst/>
                <a:latin typeface="STIXGeneral" pitchFamily="2" charset="2"/>
              </a:rPr>
              <a:t>+</a:t>
            </a:r>
            <a:r>
              <a:rPr lang="en" altLang="zh-CN" sz="2800" b="1" dirty="0">
                <a:solidFill>
                  <a:srgbClr val="000000"/>
                </a:solidFill>
                <a:effectLst/>
                <a:latin typeface="STIXGeneral" pitchFamily="2" charset="2"/>
              </a:rPr>
              <a:t> </a:t>
            </a:r>
            <a:r>
              <a:rPr lang="en" altLang="zh-CN" sz="2800" dirty="0">
                <a:solidFill>
                  <a:srgbClr val="000000"/>
                </a:solidFill>
                <a:effectLst/>
                <a:latin typeface="Times" pitchFamily="2" charset="0"/>
              </a:rPr>
              <a:t>T</a:t>
            </a:r>
            <a:r>
              <a:rPr lang="en" altLang="zh-CN" sz="2800" baseline="-25000" dirty="0">
                <a:solidFill>
                  <a:srgbClr val="000000"/>
                </a:solidFill>
                <a:effectLst/>
                <a:latin typeface="Times" pitchFamily="2" charset="0"/>
              </a:rPr>
              <a:t>CM</a:t>
            </a:r>
            <a:r>
              <a:rPr lang="en" altLang="zh-CN" sz="2800" dirty="0">
                <a:solidFill>
                  <a:srgbClr val="000000"/>
                </a:solidFill>
                <a:effectLst/>
                <a:latin typeface="Times" pitchFamily="2" charset="0"/>
              </a:rPr>
              <a:t> cells.</a:t>
            </a:r>
          </a:p>
        </p:txBody>
      </p:sp>
      <p:pic>
        <p:nvPicPr>
          <p:cNvPr id="5" name="图片 4">
            <a:extLst>
              <a:ext uri="{FF2B5EF4-FFF2-40B4-BE49-F238E27FC236}">
                <a16:creationId xmlns:a16="http://schemas.microsoft.com/office/drawing/2014/main" id="{3B74B984-FEA7-8948-AE0F-1FD9FCA3ED47}"/>
              </a:ext>
            </a:extLst>
          </p:cNvPr>
          <p:cNvPicPr>
            <a:picLocks noChangeAspect="1"/>
          </p:cNvPicPr>
          <p:nvPr/>
        </p:nvPicPr>
        <p:blipFill>
          <a:blip r:embed="rId3"/>
          <a:stretch>
            <a:fillRect/>
          </a:stretch>
        </p:blipFill>
        <p:spPr>
          <a:xfrm>
            <a:off x="1014412" y="753472"/>
            <a:ext cx="9469709" cy="5932006"/>
          </a:xfrm>
          <a:prstGeom prst="rect">
            <a:avLst/>
          </a:prstGeom>
        </p:spPr>
      </p:pic>
    </p:spTree>
    <p:extLst>
      <p:ext uri="{BB962C8B-B14F-4D97-AF65-F5344CB8AC3E}">
        <p14:creationId xmlns:p14="http://schemas.microsoft.com/office/powerpoint/2010/main" val="2846419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46876A8-679D-F44D-A6B9-B54587D6F48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16890" y="196315"/>
            <a:ext cx="5579110" cy="6279018"/>
          </a:xfrm>
          <a:prstGeom prst="rect">
            <a:avLst/>
          </a:prstGeom>
        </p:spPr>
      </p:pic>
      <p:sp>
        <p:nvSpPr>
          <p:cNvPr id="5" name="矩形 4">
            <a:extLst>
              <a:ext uri="{FF2B5EF4-FFF2-40B4-BE49-F238E27FC236}">
                <a16:creationId xmlns:a16="http://schemas.microsoft.com/office/drawing/2014/main" id="{AF702DA7-A5F5-4341-9413-D63B49AD3438}"/>
              </a:ext>
            </a:extLst>
          </p:cNvPr>
          <p:cNvSpPr/>
          <p:nvPr/>
        </p:nvSpPr>
        <p:spPr>
          <a:xfrm>
            <a:off x="6367834" y="6011597"/>
            <a:ext cx="2343911" cy="369332"/>
          </a:xfrm>
          <a:prstGeom prst="rect">
            <a:avLst/>
          </a:prstGeom>
        </p:spPr>
        <p:txBody>
          <a:bodyPr wrap="none">
            <a:spAutoFit/>
          </a:bodyPr>
          <a:lstStyle/>
          <a:p>
            <a:r>
              <a:rPr lang="en-US" altLang="zh-CN" kern="0" dirty="0" err="1">
                <a:latin typeface="Times New Roman" panose="02020603050405020304" pitchFamily="18" charset="0"/>
                <a:ea typeface="宋体" panose="02010600030101010101" pitchFamily="2" charset="-122"/>
                <a:cs typeface="Times New Roman (Body CS)"/>
              </a:rPr>
              <a:t>Kruiswijk</a:t>
            </a:r>
            <a:r>
              <a:rPr lang="en-US" altLang="zh-CN" i="1" kern="0" dirty="0">
                <a:latin typeface="Times New Roman" panose="02020603050405020304" pitchFamily="18" charset="0"/>
                <a:ea typeface="宋体" panose="02010600030101010101" pitchFamily="2" charset="-122"/>
                <a:cs typeface="Times New Roman (Body CS)"/>
              </a:rPr>
              <a:t> et al.</a:t>
            </a:r>
            <a:r>
              <a:rPr lang="en-US" altLang="zh-CN" kern="0" dirty="0">
                <a:latin typeface="Times New Roman" panose="02020603050405020304" pitchFamily="18" charset="0"/>
                <a:ea typeface="宋体" panose="02010600030101010101" pitchFamily="2" charset="-122"/>
                <a:cs typeface="Times New Roman (Body CS)"/>
              </a:rPr>
              <a:t>, 2015</a:t>
            </a:r>
            <a:r>
              <a:rPr lang="zh-CN" altLang="zh-CN" dirty="0"/>
              <a:t> </a:t>
            </a:r>
            <a:endParaRPr lang="zh-CN" altLang="en-US" dirty="0"/>
          </a:p>
        </p:txBody>
      </p:sp>
    </p:spTree>
    <p:extLst>
      <p:ext uri="{BB962C8B-B14F-4D97-AF65-F5344CB8AC3E}">
        <p14:creationId xmlns:p14="http://schemas.microsoft.com/office/powerpoint/2010/main" val="2253719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E5CB6A7-946E-F249-A17A-04FEF008F001}"/>
              </a:ext>
            </a:extLst>
          </p:cNvPr>
          <p:cNvSpPr/>
          <p:nvPr/>
        </p:nvSpPr>
        <p:spPr>
          <a:xfrm>
            <a:off x="199690" y="172522"/>
            <a:ext cx="9107558" cy="523220"/>
          </a:xfrm>
          <a:prstGeom prst="rect">
            <a:avLst/>
          </a:prstGeom>
        </p:spPr>
        <p:txBody>
          <a:bodyPr wrap="none">
            <a:spAutoFit/>
          </a:bodyPr>
          <a:lstStyle/>
          <a:p>
            <a:r>
              <a:rPr lang="en-US" altLang="zh-CN" sz="2800" dirty="0">
                <a:solidFill>
                  <a:srgbClr val="000000"/>
                </a:solidFill>
                <a:effectLst/>
                <a:latin typeface="Times" pitchFamily="2" charset="0"/>
              </a:rPr>
              <a:t>7.</a:t>
            </a:r>
            <a:r>
              <a:rPr lang="en" altLang="zh-CN" sz="2800" dirty="0">
                <a:solidFill>
                  <a:srgbClr val="000000"/>
                </a:solidFill>
                <a:effectLst/>
                <a:latin typeface="Times" pitchFamily="2" charset="0"/>
              </a:rPr>
              <a:t>Tcf1 preprograms glycolysis induction in CD8</a:t>
            </a:r>
            <a:r>
              <a:rPr lang="en" altLang="zh-CN" sz="2800" b="1" baseline="30000" dirty="0">
                <a:solidFill>
                  <a:srgbClr val="000000"/>
                </a:solidFill>
                <a:effectLst/>
                <a:latin typeface="STIXGeneral" pitchFamily="2" charset="2"/>
              </a:rPr>
              <a:t>+</a:t>
            </a:r>
            <a:r>
              <a:rPr lang="en" altLang="zh-CN" sz="2800" b="1" dirty="0">
                <a:solidFill>
                  <a:srgbClr val="000000"/>
                </a:solidFill>
                <a:effectLst/>
                <a:latin typeface="STIXGeneral" pitchFamily="2" charset="2"/>
              </a:rPr>
              <a:t> </a:t>
            </a:r>
            <a:r>
              <a:rPr lang="en" altLang="zh-CN" sz="2800" dirty="0">
                <a:solidFill>
                  <a:srgbClr val="000000"/>
                </a:solidFill>
                <a:effectLst/>
                <a:latin typeface="Times" pitchFamily="2" charset="0"/>
              </a:rPr>
              <a:t>T</a:t>
            </a:r>
            <a:r>
              <a:rPr lang="en" altLang="zh-CN" sz="2800" baseline="-25000" dirty="0">
                <a:solidFill>
                  <a:srgbClr val="000000"/>
                </a:solidFill>
                <a:effectLst/>
                <a:latin typeface="Times" pitchFamily="2" charset="0"/>
              </a:rPr>
              <a:t>CM</a:t>
            </a:r>
            <a:r>
              <a:rPr lang="en" altLang="zh-CN" sz="2800" dirty="0">
                <a:solidFill>
                  <a:srgbClr val="000000"/>
                </a:solidFill>
                <a:effectLst/>
                <a:latin typeface="Times" pitchFamily="2" charset="0"/>
              </a:rPr>
              <a:t> cells.</a:t>
            </a:r>
          </a:p>
        </p:txBody>
      </p:sp>
      <p:pic>
        <p:nvPicPr>
          <p:cNvPr id="2" name="图片 1">
            <a:extLst>
              <a:ext uri="{FF2B5EF4-FFF2-40B4-BE49-F238E27FC236}">
                <a16:creationId xmlns:a16="http://schemas.microsoft.com/office/drawing/2014/main" id="{8CF76FE2-4269-C84F-BCF0-FAADB128D73A}"/>
              </a:ext>
            </a:extLst>
          </p:cNvPr>
          <p:cNvPicPr>
            <a:picLocks noChangeAspect="1"/>
          </p:cNvPicPr>
          <p:nvPr/>
        </p:nvPicPr>
        <p:blipFill>
          <a:blip r:embed="rId3"/>
          <a:stretch>
            <a:fillRect/>
          </a:stretch>
        </p:blipFill>
        <p:spPr>
          <a:xfrm>
            <a:off x="368762" y="695742"/>
            <a:ext cx="5727238" cy="5989736"/>
          </a:xfrm>
          <a:prstGeom prst="rect">
            <a:avLst/>
          </a:prstGeom>
        </p:spPr>
      </p:pic>
      <p:pic>
        <p:nvPicPr>
          <p:cNvPr id="3" name="图片 2">
            <a:extLst>
              <a:ext uri="{FF2B5EF4-FFF2-40B4-BE49-F238E27FC236}">
                <a16:creationId xmlns:a16="http://schemas.microsoft.com/office/drawing/2014/main" id="{19B4E44A-1710-104B-BC8C-931ACCBD7508}"/>
              </a:ext>
            </a:extLst>
          </p:cNvPr>
          <p:cNvPicPr>
            <a:picLocks noChangeAspect="1"/>
          </p:cNvPicPr>
          <p:nvPr/>
        </p:nvPicPr>
        <p:blipFill>
          <a:blip r:embed="rId4"/>
          <a:stretch>
            <a:fillRect/>
          </a:stretch>
        </p:blipFill>
        <p:spPr>
          <a:xfrm>
            <a:off x="6087798" y="798512"/>
            <a:ext cx="5939665" cy="4630739"/>
          </a:xfrm>
          <a:prstGeom prst="rect">
            <a:avLst/>
          </a:prstGeom>
        </p:spPr>
      </p:pic>
    </p:spTree>
    <p:extLst>
      <p:ext uri="{BB962C8B-B14F-4D97-AF65-F5344CB8AC3E}">
        <p14:creationId xmlns:p14="http://schemas.microsoft.com/office/powerpoint/2010/main" val="2291454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5BF7D37-D2DF-964E-B042-6B2D74A3BC5E}"/>
              </a:ext>
            </a:extLst>
          </p:cNvPr>
          <p:cNvSpPr/>
          <p:nvPr/>
        </p:nvSpPr>
        <p:spPr>
          <a:xfrm>
            <a:off x="103076" y="143946"/>
            <a:ext cx="8578567" cy="523220"/>
          </a:xfrm>
          <a:prstGeom prst="rect">
            <a:avLst/>
          </a:prstGeom>
        </p:spPr>
        <p:txBody>
          <a:bodyPr wrap="none">
            <a:spAutoFit/>
          </a:bodyPr>
          <a:lstStyle/>
          <a:p>
            <a:r>
              <a:rPr lang="en-US" altLang="zh-CN" sz="2800" dirty="0">
                <a:solidFill>
                  <a:srgbClr val="000000"/>
                </a:solidFill>
                <a:effectLst/>
                <a:latin typeface="Times" pitchFamily="2" charset="0"/>
              </a:rPr>
              <a:t>8.</a:t>
            </a:r>
            <a:r>
              <a:rPr lang="en" altLang="zh-CN" sz="2800" dirty="0">
                <a:solidFill>
                  <a:srgbClr val="000000"/>
                </a:solidFill>
                <a:effectLst/>
                <a:latin typeface="Times" pitchFamily="2" charset="0"/>
              </a:rPr>
              <a:t>Tcf1 acts upstream of Id3 induction in CD8</a:t>
            </a:r>
            <a:r>
              <a:rPr lang="en" altLang="zh-CN" sz="2800" b="1" baseline="30000" dirty="0">
                <a:solidFill>
                  <a:srgbClr val="000000"/>
                </a:solidFill>
                <a:effectLst/>
                <a:latin typeface="STIXGeneral" pitchFamily="2" charset="2"/>
              </a:rPr>
              <a:t>+</a:t>
            </a:r>
            <a:r>
              <a:rPr lang="en" altLang="zh-CN" sz="2800" b="1" dirty="0">
                <a:solidFill>
                  <a:srgbClr val="000000"/>
                </a:solidFill>
                <a:effectLst/>
                <a:latin typeface="STIXGeneral" pitchFamily="2" charset="2"/>
              </a:rPr>
              <a:t> </a:t>
            </a:r>
            <a:r>
              <a:rPr lang="en" altLang="zh-CN" sz="2800" dirty="0">
                <a:solidFill>
                  <a:srgbClr val="000000"/>
                </a:solidFill>
                <a:effectLst/>
                <a:latin typeface="Times" pitchFamily="2" charset="0"/>
              </a:rPr>
              <a:t>T</a:t>
            </a:r>
            <a:r>
              <a:rPr lang="en" altLang="zh-CN" sz="2800" baseline="-25000" dirty="0">
                <a:solidFill>
                  <a:srgbClr val="000000"/>
                </a:solidFill>
                <a:effectLst/>
                <a:latin typeface="Times" pitchFamily="2" charset="0"/>
              </a:rPr>
              <a:t>CM</a:t>
            </a:r>
            <a:r>
              <a:rPr lang="en" altLang="zh-CN" sz="2800" dirty="0">
                <a:solidFill>
                  <a:srgbClr val="000000"/>
                </a:solidFill>
                <a:effectLst/>
                <a:latin typeface="Times" pitchFamily="2" charset="0"/>
              </a:rPr>
              <a:t> cells</a:t>
            </a:r>
          </a:p>
        </p:txBody>
      </p:sp>
      <p:pic>
        <p:nvPicPr>
          <p:cNvPr id="6" name="图片 5">
            <a:extLst>
              <a:ext uri="{FF2B5EF4-FFF2-40B4-BE49-F238E27FC236}">
                <a16:creationId xmlns:a16="http://schemas.microsoft.com/office/drawing/2014/main" id="{CCA82BB7-36AE-7F48-8555-B579BF4DA9C8}"/>
              </a:ext>
            </a:extLst>
          </p:cNvPr>
          <p:cNvPicPr>
            <a:picLocks noChangeAspect="1"/>
          </p:cNvPicPr>
          <p:nvPr/>
        </p:nvPicPr>
        <p:blipFill>
          <a:blip r:embed="rId3"/>
          <a:stretch>
            <a:fillRect/>
          </a:stretch>
        </p:blipFill>
        <p:spPr>
          <a:xfrm>
            <a:off x="354908" y="608947"/>
            <a:ext cx="5402560" cy="6190834"/>
          </a:xfrm>
          <a:prstGeom prst="rect">
            <a:avLst/>
          </a:prstGeom>
        </p:spPr>
      </p:pic>
      <p:pic>
        <p:nvPicPr>
          <p:cNvPr id="7" name="图片 6">
            <a:extLst>
              <a:ext uri="{FF2B5EF4-FFF2-40B4-BE49-F238E27FC236}">
                <a16:creationId xmlns:a16="http://schemas.microsoft.com/office/drawing/2014/main" id="{4826179D-A1C2-8B4D-8AAB-D611CE9F0CF4}"/>
              </a:ext>
            </a:extLst>
          </p:cNvPr>
          <p:cNvPicPr>
            <a:picLocks noChangeAspect="1"/>
          </p:cNvPicPr>
          <p:nvPr/>
        </p:nvPicPr>
        <p:blipFill>
          <a:blip r:embed="rId4"/>
          <a:stretch>
            <a:fillRect/>
          </a:stretch>
        </p:blipFill>
        <p:spPr>
          <a:xfrm>
            <a:off x="6434534" y="667166"/>
            <a:ext cx="4807339" cy="5085279"/>
          </a:xfrm>
          <a:prstGeom prst="rect">
            <a:avLst/>
          </a:prstGeom>
        </p:spPr>
      </p:pic>
    </p:spTree>
    <p:extLst>
      <p:ext uri="{BB962C8B-B14F-4D97-AF65-F5344CB8AC3E}">
        <p14:creationId xmlns:p14="http://schemas.microsoft.com/office/powerpoint/2010/main" val="1274000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5BF7D37-D2DF-964E-B042-6B2D74A3BC5E}"/>
              </a:ext>
            </a:extLst>
          </p:cNvPr>
          <p:cNvSpPr/>
          <p:nvPr/>
        </p:nvSpPr>
        <p:spPr>
          <a:xfrm>
            <a:off x="103076" y="143946"/>
            <a:ext cx="8578567" cy="523220"/>
          </a:xfrm>
          <a:prstGeom prst="rect">
            <a:avLst/>
          </a:prstGeom>
        </p:spPr>
        <p:txBody>
          <a:bodyPr wrap="none">
            <a:spAutoFit/>
          </a:bodyPr>
          <a:lstStyle/>
          <a:p>
            <a:r>
              <a:rPr lang="en-US" altLang="zh-CN" sz="2800" dirty="0">
                <a:solidFill>
                  <a:srgbClr val="000000"/>
                </a:solidFill>
                <a:effectLst/>
                <a:latin typeface="Times" pitchFamily="2" charset="0"/>
              </a:rPr>
              <a:t>8.</a:t>
            </a:r>
            <a:r>
              <a:rPr lang="en" altLang="zh-CN" sz="2800" dirty="0">
                <a:solidFill>
                  <a:srgbClr val="000000"/>
                </a:solidFill>
                <a:effectLst/>
                <a:latin typeface="Times" pitchFamily="2" charset="0"/>
              </a:rPr>
              <a:t>Tcf1 acts upstream of Id3 induction in CD8</a:t>
            </a:r>
            <a:r>
              <a:rPr lang="en" altLang="zh-CN" sz="2800" b="1" baseline="30000" dirty="0">
                <a:solidFill>
                  <a:srgbClr val="000000"/>
                </a:solidFill>
                <a:effectLst/>
                <a:latin typeface="STIXGeneral" pitchFamily="2" charset="2"/>
              </a:rPr>
              <a:t>+</a:t>
            </a:r>
            <a:r>
              <a:rPr lang="en" altLang="zh-CN" sz="2800" b="1" dirty="0">
                <a:solidFill>
                  <a:srgbClr val="000000"/>
                </a:solidFill>
                <a:effectLst/>
                <a:latin typeface="STIXGeneral" pitchFamily="2" charset="2"/>
              </a:rPr>
              <a:t> </a:t>
            </a:r>
            <a:r>
              <a:rPr lang="en" altLang="zh-CN" sz="2800" dirty="0">
                <a:solidFill>
                  <a:srgbClr val="000000"/>
                </a:solidFill>
                <a:effectLst/>
                <a:latin typeface="Times" pitchFamily="2" charset="0"/>
              </a:rPr>
              <a:t>T</a:t>
            </a:r>
            <a:r>
              <a:rPr lang="en" altLang="zh-CN" sz="2800" baseline="-25000" dirty="0">
                <a:solidFill>
                  <a:srgbClr val="000000"/>
                </a:solidFill>
                <a:effectLst/>
                <a:latin typeface="Times" pitchFamily="2" charset="0"/>
              </a:rPr>
              <a:t>CM</a:t>
            </a:r>
            <a:r>
              <a:rPr lang="en" altLang="zh-CN" sz="2800" dirty="0">
                <a:solidFill>
                  <a:srgbClr val="000000"/>
                </a:solidFill>
                <a:effectLst/>
                <a:latin typeface="Times" pitchFamily="2" charset="0"/>
              </a:rPr>
              <a:t> cells</a:t>
            </a:r>
          </a:p>
        </p:txBody>
      </p:sp>
      <p:pic>
        <p:nvPicPr>
          <p:cNvPr id="3" name="图片 2">
            <a:extLst>
              <a:ext uri="{FF2B5EF4-FFF2-40B4-BE49-F238E27FC236}">
                <a16:creationId xmlns:a16="http://schemas.microsoft.com/office/drawing/2014/main" id="{8E766972-F959-B049-899C-C77BE72C6EF4}"/>
              </a:ext>
            </a:extLst>
          </p:cNvPr>
          <p:cNvPicPr>
            <a:picLocks noChangeAspect="1"/>
          </p:cNvPicPr>
          <p:nvPr/>
        </p:nvPicPr>
        <p:blipFill>
          <a:blip r:embed="rId3"/>
          <a:stretch>
            <a:fillRect/>
          </a:stretch>
        </p:blipFill>
        <p:spPr>
          <a:xfrm>
            <a:off x="568608" y="904458"/>
            <a:ext cx="5753015" cy="5638145"/>
          </a:xfrm>
          <a:prstGeom prst="rect">
            <a:avLst/>
          </a:prstGeom>
        </p:spPr>
      </p:pic>
      <p:pic>
        <p:nvPicPr>
          <p:cNvPr id="5" name="图片 4">
            <a:extLst>
              <a:ext uri="{FF2B5EF4-FFF2-40B4-BE49-F238E27FC236}">
                <a16:creationId xmlns:a16="http://schemas.microsoft.com/office/drawing/2014/main" id="{671133D3-B2A5-8942-A7EE-EE6D5A5E10C9}"/>
              </a:ext>
            </a:extLst>
          </p:cNvPr>
          <p:cNvPicPr>
            <a:picLocks noChangeAspect="1"/>
          </p:cNvPicPr>
          <p:nvPr/>
        </p:nvPicPr>
        <p:blipFill>
          <a:blip r:embed="rId4"/>
          <a:stretch>
            <a:fillRect/>
          </a:stretch>
        </p:blipFill>
        <p:spPr>
          <a:xfrm>
            <a:off x="6321623" y="733009"/>
            <a:ext cx="5147692" cy="5981045"/>
          </a:xfrm>
          <a:prstGeom prst="rect">
            <a:avLst/>
          </a:prstGeom>
        </p:spPr>
      </p:pic>
    </p:spTree>
    <p:extLst>
      <p:ext uri="{BB962C8B-B14F-4D97-AF65-F5344CB8AC3E}">
        <p14:creationId xmlns:p14="http://schemas.microsoft.com/office/powerpoint/2010/main" val="2064150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5BF7D37-D2DF-964E-B042-6B2D74A3BC5E}"/>
              </a:ext>
            </a:extLst>
          </p:cNvPr>
          <p:cNvSpPr/>
          <p:nvPr/>
        </p:nvSpPr>
        <p:spPr>
          <a:xfrm>
            <a:off x="103076" y="143946"/>
            <a:ext cx="8578567" cy="523220"/>
          </a:xfrm>
          <a:prstGeom prst="rect">
            <a:avLst/>
          </a:prstGeom>
        </p:spPr>
        <p:txBody>
          <a:bodyPr wrap="none">
            <a:spAutoFit/>
          </a:bodyPr>
          <a:lstStyle/>
          <a:p>
            <a:r>
              <a:rPr lang="en-US" altLang="zh-CN" sz="2800" dirty="0">
                <a:solidFill>
                  <a:srgbClr val="000000"/>
                </a:solidFill>
                <a:effectLst/>
                <a:latin typeface="Times" pitchFamily="2" charset="0"/>
              </a:rPr>
              <a:t>8.</a:t>
            </a:r>
            <a:r>
              <a:rPr lang="en" altLang="zh-CN" sz="2800" dirty="0">
                <a:solidFill>
                  <a:srgbClr val="000000"/>
                </a:solidFill>
                <a:effectLst/>
                <a:latin typeface="Times" pitchFamily="2" charset="0"/>
              </a:rPr>
              <a:t>Tcf1 acts upstream of Id3 induction in CD8</a:t>
            </a:r>
            <a:r>
              <a:rPr lang="en" altLang="zh-CN" sz="2800" b="1" baseline="30000" dirty="0">
                <a:solidFill>
                  <a:srgbClr val="000000"/>
                </a:solidFill>
                <a:effectLst/>
                <a:latin typeface="STIXGeneral" pitchFamily="2" charset="2"/>
              </a:rPr>
              <a:t>+</a:t>
            </a:r>
            <a:r>
              <a:rPr lang="en" altLang="zh-CN" sz="2800" b="1" dirty="0">
                <a:solidFill>
                  <a:srgbClr val="000000"/>
                </a:solidFill>
                <a:effectLst/>
                <a:latin typeface="STIXGeneral" pitchFamily="2" charset="2"/>
              </a:rPr>
              <a:t> </a:t>
            </a:r>
            <a:r>
              <a:rPr lang="en" altLang="zh-CN" sz="2800" dirty="0">
                <a:solidFill>
                  <a:srgbClr val="000000"/>
                </a:solidFill>
                <a:effectLst/>
                <a:latin typeface="Times" pitchFamily="2" charset="0"/>
              </a:rPr>
              <a:t>T</a:t>
            </a:r>
            <a:r>
              <a:rPr lang="en" altLang="zh-CN" sz="2800" baseline="-25000" dirty="0">
                <a:solidFill>
                  <a:srgbClr val="000000"/>
                </a:solidFill>
                <a:effectLst/>
                <a:latin typeface="Times" pitchFamily="2" charset="0"/>
              </a:rPr>
              <a:t>CM</a:t>
            </a:r>
            <a:r>
              <a:rPr lang="en" altLang="zh-CN" sz="2800" dirty="0">
                <a:solidFill>
                  <a:srgbClr val="000000"/>
                </a:solidFill>
                <a:effectLst/>
                <a:latin typeface="Times" pitchFamily="2" charset="0"/>
              </a:rPr>
              <a:t> cells</a:t>
            </a:r>
          </a:p>
        </p:txBody>
      </p:sp>
      <p:pic>
        <p:nvPicPr>
          <p:cNvPr id="2" name="图片 1">
            <a:extLst>
              <a:ext uri="{FF2B5EF4-FFF2-40B4-BE49-F238E27FC236}">
                <a16:creationId xmlns:a16="http://schemas.microsoft.com/office/drawing/2014/main" id="{49F99E5E-6F5F-044F-BE50-A90902EA773B}"/>
              </a:ext>
            </a:extLst>
          </p:cNvPr>
          <p:cNvPicPr>
            <a:picLocks noChangeAspect="1"/>
          </p:cNvPicPr>
          <p:nvPr/>
        </p:nvPicPr>
        <p:blipFill>
          <a:blip r:embed="rId3"/>
          <a:stretch>
            <a:fillRect/>
          </a:stretch>
        </p:blipFill>
        <p:spPr>
          <a:xfrm>
            <a:off x="2209800" y="781466"/>
            <a:ext cx="7772400" cy="4838700"/>
          </a:xfrm>
          <a:prstGeom prst="rect">
            <a:avLst/>
          </a:prstGeom>
        </p:spPr>
      </p:pic>
    </p:spTree>
    <p:extLst>
      <p:ext uri="{BB962C8B-B14F-4D97-AF65-F5344CB8AC3E}">
        <p14:creationId xmlns:p14="http://schemas.microsoft.com/office/powerpoint/2010/main" val="2329002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F692973-7AB6-E540-9BF0-F0B6AEC8DE9C}"/>
              </a:ext>
            </a:extLst>
          </p:cNvPr>
          <p:cNvSpPr txBox="1"/>
          <p:nvPr/>
        </p:nvSpPr>
        <p:spPr>
          <a:xfrm>
            <a:off x="0" y="126609"/>
            <a:ext cx="1786597" cy="523220"/>
          </a:xfrm>
          <a:prstGeom prst="rect">
            <a:avLst/>
          </a:prstGeom>
          <a:noFill/>
        </p:spPr>
        <p:txBody>
          <a:bodyPr wrap="square" rtlCol="0">
            <a:spAutoFit/>
          </a:bodyPr>
          <a:lstStyle/>
          <a:p>
            <a:r>
              <a:rPr kumimoji="1" lang="en-US" altLang="zh-CN" sz="2800" dirty="0">
                <a:latin typeface="Times New Roman" panose="02020603050405020304" pitchFamily="18" charset="0"/>
                <a:cs typeface="Times New Roman" panose="02020603050405020304" pitchFamily="18" charset="0"/>
              </a:rPr>
              <a:t>Summary</a:t>
            </a:r>
            <a:endParaRPr kumimoji="1" lang="zh-CN" altLang="en-US" sz="28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DF7C0238-584E-2248-ACED-2EB8CF05C1FB}"/>
              </a:ext>
            </a:extLst>
          </p:cNvPr>
          <p:cNvSpPr/>
          <p:nvPr/>
        </p:nvSpPr>
        <p:spPr>
          <a:xfrm>
            <a:off x="454855" y="1010923"/>
            <a:ext cx="11282289" cy="5011949"/>
          </a:xfrm>
          <a:prstGeom prst="rect">
            <a:avLst/>
          </a:prstGeom>
        </p:spPr>
        <p:txBody>
          <a:bodyPr wrap="square">
            <a:spAutoFit/>
          </a:bodyPr>
          <a:lstStyle/>
          <a:p>
            <a:pPr marL="285750" indent="-285750" algn="just">
              <a:lnSpc>
                <a:spcPct val="150000"/>
              </a:lnSpc>
              <a:buFont typeface="Wingdings" pitchFamily="2" charset="2"/>
              <a:buChar char="l"/>
            </a:pPr>
            <a:r>
              <a:rPr lang="en" altLang="zh-CN" sz="2400" dirty="0">
                <a:solidFill>
                  <a:srgbClr val="000000"/>
                </a:solidFill>
                <a:latin typeface="Times New Roman" panose="02020603050405020304" pitchFamily="18" charset="0"/>
                <a:cs typeface="Times New Roman" panose="02020603050405020304" pitchFamily="18" charset="0"/>
              </a:rPr>
              <a:t>Here they show a unique requirement for Tcf1 in pre-programming the differentiation of CD8+ T</a:t>
            </a:r>
            <a:r>
              <a:rPr lang="en" altLang="zh-CN" sz="2400" baseline="-25000" dirty="0">
                <a:solidFill>
                  <a:srgbClr val="000000"/>
                </a:solidFill>
                <a:latin typeface="Times New Roman" panose="02020603050405020304" pitchFamily="18" charset="0"/>
                <a:cs typeface="Times New Roman" panose="02020603050405020304" pitchFamily="18" charset="0"/>
              </a:rPr>
              <a:t>CM</a:t>
            </a:r>
            <a:r>
              <a:rPr lang="en" altLang="zh-CN" sz="2400" dirty="0">
                <a:solidFill>
                  <a:srgbClr val="000000"/>
                </a:solidFill>
                <a:latin typeface="Times New Roman" panose="02020603050405020304" pitchFamily="18" charset="0"/>
                <a:cs typeface="Times New Roman" panose="02020603050405020304" pitchFamily="18" charset="0"/>
              </a:rPr>
              <a:t> cells into secondary effector CD8+ T cells. Tcf1 was essential for recall-stimulated CD8+ T</a:t>
            </a:r>
            <a:r>
              <a:rPr lang="en" altLang="zh-CN" sz="2400" baseline="-25000" dirty="0">
                <a:solidFill>
                  <a:srgbClr val="000000"/>
                </a:solidFill>
                <a:latin typeface="Times New Roman" panose="02020603050405020304" pitchFamily="18" charset="0"/>
                <a:cs typeface="Times New Roman" panose="02020603050405020304" pitchFamily="18" charset="0"/>
              </a:rPr>
              <a:t>CM</a:t>
            </a:r>
            <a:r>
              <a:rPr lang="en" altLang="zh-CN" sz="2400" dirty="0">
                <a:solidFill>
                  <a:srgbClr val="000000"/>
                </a:solidFill>
                <a:latin typeface="Times New Roman" panose="02020603050405020304" pitchFamily="18" charset="0"/>
                <a:cs typeface="Times New Roman" panose="02020603050405020304" pitchFamily="18" charset="0"/>
              </a:rPr>
              <a:t> cells to mobilize its downstream transcriptional regulators and glycolysis to meet the bioenergetic needs required for CD8+ T cell effector expansion.</a:t>
            </a:r>
          </a:p>
          <a:p>
            <a:pPr marL="285750" indent="-285750" algn="just">
              <a:lnSpc>
                <a:spcPct val="150000"/>
              </a:lnSpc>
              <a:buFont typeface="Wingdings" pitchFamily="2" charset="2"/>
              <a:buChar char="l"/>
            </a:pPr>
            <a:r>
              <a:rPr lang="en" altLang="zh-CN" sz="2400" dirty="0">
                <a:solidFill>
                  <a:srgbClr val="000000"/>
                </a:solidFill>
                <a:latin typeface="Times New Roman" panose="02020603050405020304" pitchFamily="18" charset="0"/>
                <a:cs typeface="Times New Roman" panose="02020603050405020304" pitchFamily="18" charset="0"/>
              </a:rPr>
              <a:t>These findings highlight the interconnectivity between self-renewal and differentiation in CD8+ T</a:t>
            </a:r>
            <a:r>
              <a:rPr lang="en" altLang="zh-CN" sz="2400" baseline="-25000" dirty="0">
                <a:solidFill>
                  <a:srgbClr val="000000"/>
                </a:solidFill>
                <a:latin typeface="Times New Roman" panose="02020603050405020304" pitchFamily="18" charset="0"/>
                <a:cs typeface="Times New Roman" panose="02020603050405020304" pitchFamily="18" charset="0"/>
              </a:rPr>
              <a:t>CM</a:t>
            </a:r>
            <a:r>
              <a:rPr lang="en" altLang="zh-CN" sz="2400" dirty="0">
                <a:solidFill>
                  <a:srgbClr val="000000"/>
                </a:solidFill>
                <a:latin typeface="Times New Roman" panose="02020603050405020304" pitchFamily="18" charset="0"/>
                <a:cs typeface="Times New Roman" panose="02020603050405020304" pitchFamily="18" charset="0"/>
              </a:rPr>
              <a:t> cells, with Tcf1 as a central modulator of both processes</a:t>
            </a:r>
            <a:r>
              <a:rPr lang="en-US" altLang="zh-CN" sz="2400" dirty="0">
                <a:solidFill>
                  <a:srgbClr val="000000"/>
                </a:solidFill>
                <a:latin typeface="Times New Roman" panose="02020603050405020304" pitchFamily="18" charset="0"/>
                <a:cs typeface="Times New Roman" panose="02020603050405020304" pitchFamily="18" charset="0"/>
              </a:rPr>
              <a:t>.</a:t>
            </a:r>
          </a:p>
          <a:p>
            <a:pPr marL="285750" indent="-285750" algn="just">
              <a:lnSpc>
                <a:spcPct val="150000"/>
              </a:lnSpc>
              <a:buFont typeface="Wingdings" pitchFamily="2" charset="2"/>
              <a:buChar char="l"/>
            </a:pPr>
            <a:r>
              <a:rPr lang="en" altLang="zh-CN" sz="2400" dirty="0">
                <a:solidFill>
                  <a:srgbClr val="000000"/>
                </a:solidFill>
                <a:latin typeface="Times New Roman" panose="02020603050405020304" pitchFamily="18" charset="0"/>
                <a:cs typeface="Times New Roman" panose="02020603050405020304" pitchFamily="18" charset="0"/>
              </a:rPr>
              <a:t>The highlight an essential requirement for Tcf1’s structural role in three-dimensional genome organization in CD8+ T</a:t>
            </a:r>
            <a:r>
              <a:rPr lang="en" altLang="zh-CN" sz="2400" baseline="-25000" dirty="0">
                <a:solidFill>
                  <a:srgbClr val="000000"/>
                </a:solidFill>
                <a:latin typeface="Times New Roman" panose="02020603050405020304" pitchFamily="18" charset="0"/>
                <a:cs typeface="Times New Roman" panose="02020603050405020304" pitchFamily="18" charset="0"/>
              </a:rPr>
              <a:t>CM</a:t>
            </a:r>
            <a:r>
              <a:rPr lang="en" altLang="zh-CN" sz="2400" dirty="0">
                <a:solidFill>
                  <a:srgbClr val="000000"/>
                </a:solidFill>
                <a:latin typeface="Times New Roman" panose="02020603050405020304" pitchFamily="18" charset="0"/>
                <a:cs typeface="Times New Roman" panose="02020603050405020304" pitchFamily="18" charset="0"/>
              </a:rPr>
              <a:t> cells to preprogram their responsiveness to secondary challenge.</a:t>
            </a:r>
          </a:p>
        </p:txBody>
      </p:sp>
    </p:spTree>
    <p:extLst>
      <p:ext uri="{BB962C8B-B14F-4D97-AF65-F5344CB8AC3E}">
        <p14:creationId xmlns:p14="http://schemas.microsoft.com/office/powerpoint/2010/main" val="2456838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98C69EB-6756-A04C-9DD3-E64E31C45554}"/>
              </a:ext>
            </a:extLst>
          </p:cNvPr>
          <p:cNvPicPr>
            <a:picLocks noChangeAspect="1"/>
          </p:cNvPicPr>
          <p:nvPr/>
        </p:nvPicPr>
        <p:blipFill>
          <a:blip r:embed="rId3"/>
          <a:stretch>
            <a:fillRect/>
          </a:stretch>
        </p:blipFill>
        <p:spPr>
          <a:xfrm>
            <a:off x="316522" y="1097764"/>
            <a:ext cx="3036239" cy="3245635"/>
          </a:xfrm>
          <a:prstGeom prst="rect">
            <a:avLst/>
          </a:prstGeom>
        </p:spPr>
      </p:pic>
      <p:sp>
        <p:nvSpPr>
          <p:cNvPr id="6" name="文本框 5">
            <a:extLst>
              <a:ext uri="{FF2B5EF4-FFF2-40B4-BE49-F238E27FC236}">
                <a16:creationId xmlns:a16="http://schemas.microsoft.com/office/drawing/2014/main" id="{8E70E68A-4519-7B41-B6DA-C30D23FCE6DD}"/>
              </a:ext>
            </a:extLst>
          </p:cNvPr>
          <p:cNvSpPr txBox="1"/>
          <p:nvPr/>
        </p:nvSpPr>
        <p:spPr>
          <a:xfrm>
            <a:off x="166468" y="178698"/>
            <a:ext cx="3871911" cy="523220"/>
          </a:xfrm>
          <a:prstGeom prst="rect">
            <a:avLst/>
          </a:prstGeom>
          <a:noFill/>
        </p:spPr>
        <p:txBody>
          <a:bodyPr wrap="square" rtlCol="0">
            <a:spAutoFit/>
          </a:bodyPr>
          <a:lstStyle/>
          <a:p>
            <a:r>
              <a:rPr kumimoji="1" lang="en-US" altLang="zh-CN" sz="2800" dirty="0">
                <a:latin typeface="Times New Roman" panose="02020603050405020304" pitchFamily="18" charset="0"/>
                <a:cs typeface="Times New Roman" panose="02020603050405020304" pitchFamily="18" charset="0"/>
              </a:rPr>
              <a:t>Corresponding</a:t>
            </a:r>
            <a:r>
              <a:rPr kumimoji="1" lang="zh-CN" altLang="en-US" sz="2800" dirty="0">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rPr>
              <a:t>author</a:t>
            </a:r>
            <a:endParaRPr kumimoji="1" lang="zh-CN" altLang="en-US" sz="28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1B9D6559-A137-F24E-988F-880152B5F49B}"/>
              </a:ext>
            </a:extLst>
          </p:cNvPr>
          <p:cNvSpPr/>
          <p:nvPr/>
        </p:nvSpPr>
        <p:spPr>
          <a:xfrm>
            <a:off x="3208422" y="701918"/>
            <a:ext cx="8667056" cy="5859489"/>
          </a:xfrm>
          <a:prstGeom prst="rect">
            <a:avLst/>
          </a:prstGeom>
        </p:spPr>
        <p:txBody>
          <a:bodyPr wrap="square">
            <a:spAutoFit/>
          </a:bodyPr>
          <a:lstStyle/>
          <a:p>
            <a:pPr marL="285750" indent="-285750" algn="just">
              <a:lnSpc>
                <a:spcPct val="150000"/>
              </a:lnSpc>
              <a:buFont typeface="Wingdings" pitchFamily="2" charset="2"/>
              <a:buChar char="l"/>
            </a:pPr>
            <a:r>
              <a:rPr lang="en" altLang="zh-CN" b="0" i="0" dirty="0">
                <a:solidFill>
                  <a:srgbClr val="000000"/>
                </a:solidFill>
                <a:effectLst/>
                <a:latin typeface="Times New Roman" panose="02020603050405020304" pitchFamily="18" charset="0"/>
                <a:cs typeface="Times New Roman" panose="02020603050405020304" pitchFamily="18" charset="0"/>
              </a:rPr>
              <a:t>Dr. </a:t>
            </a:r>
            <a:r>
              <a:rPr lang="en" altLang="zh-CN" b="0" i="0" dirty="0" err="1">
                <a:solidFill>
                  <a:srgbClr val="000000"/>
                </a:solidFill>
                <a:effectLst/>
                <a:latin typeface="Times New Roman" panose="02020603050405020304" pitchFamily="18" charset="0"/>
                <a:cs typeface="Times New Roman" panose="02020603050405020304" pitchFamily="18" charset="0"/>
              </a:rPr>
              <a:t>Chongzhi</a:t>
            </a:r>
            <a:r>
              <a:rPr lang="en" altLang="zh-CN" b="0" i="0" dirty="0">
                <a:solidFill>
                  <a:srgbClr val="000000"/>
                </a:solidFill>
                <a:effectLst/>
                <a:latin typeface="Times New Roman" panose="02020603050405020304" pitchFamily="18" charset="0"/>
                <a:cs typeface="Times New Roman" panose="02020603050405020304" pitchFamily="18" charset="0"/>
              </a:rPr>
              <a:t> Zang is an Assistant Professor in the Center for Public Health Genomics, University of Virginia School of Medicine. </a:t>
            </a:r>
          </a:p>
          <a:p>
            <a:pPr marL="285750" indent="-285750" algn="just">
              <a:lnSpc>
                <a:spcPct val="150000"/>
              </a:lnSpc>
              <a:buFont typeface="Wingdings" pitchFamily="2" charset="2"/>
              <a:buChar char="l"/>
            </a:pPr>
            <a:r>
              <a:rPr lang="en" altLang="zh-CN" b="0" i="0" dirty="0">
                <a:solidFill>
                  <a:srgbClr val="000000"/>
                </a:solidFill>
                <a:effectLst/>
                <a:latin typeface="Times New Roman" panose="02020603050405020304" pitchFamily="18" charset="0"/>
                <a:cs typeface="Times New Roman" panose="02020603050405020304" pitchFamily="18" charset="0"/>
              </a:rPr>
              <a:t>He is also a faculty member of the UVA Cancer Center and the UVA Data Science Institute. </a:t>
            </a:r>
            <a:r>
              <a:rPr lang="en" altLang="zh-CN" b="0" i="0" dirty="0" err="1">
                <a:solidFill>
                  <a:srgbClr val="000000"/>
                </a:solidFill>
                <a:effectLst/>
                <a:latin typeface="Times New Roman" panose="02020603050405020304" pitchFamily="18" charset="0"/>
                <a:cs typeface="Times New Roman" panose="02020603050405020304" pitchFamily="18" charset="0"/>
              </a:rPr>
              <a:t>Chongzhi</a:t>
            </a:r>
            <a:r>
              <a:rPr lang="en" altLang="zh-CN" b="0" i="0" dirty="0">
                <a:solidFill>
                  <a:srgbClr val="000000"/>
                </a:solidFill>
                <a:effectLst/>
                <a:latin typeface="Times New Roman" panose="02020603050405020304" pitchFamily="18" charset="0"/>
                <a:cs typeface="Times New Roman" panose="02020603050405020304" pitchFamily="18" charset="0"/>
              </a:rPr>
              <a:t> received his BS in physics from Peking University and PhD in physics from the George Washington University. </a:t>
            </a:r>
          </a:p>
          <a:p>
            <a:pPr marL="285750" indent="-285750" algn="just">
              <a:lnSpc>
                <a:spcPct val="150000"/>
              </a:lnSpc>
              <a:buFont typeface="Wingdings" pitchFamily="2" charset="2"/>
              <a:buChar char="l"/>
            </a:pPr>
            <a:r>
              <a:rPr lang="en" altLang="zh-CN" b="0" i="0" dirty="0">
                <a:solidFill>
                  <a:srgbClr val="000000"/>
                </a:solidFill>
                <a:effectLst/>
                <a:latin typeface="Times New Roman" panose="02020603050405020304" pitchFamily="18" charset="0"/>
                <a:cs typeface="Times New Roman" panose="02020603050405020304" pitchFamily="18" charset="0"/>
              </a:rPr>
              <a:t>He did his undergraduate research in high-field laser physics with </a:t>
            </a:r>
            <a:r>
              <a:rPr lang="en" altLang="zh-CN" b="0" i="0" strike="noStrike" dirty="0">
                <a:solidFill>
                  <a:srgbClr val="000000"/>
                </a:solidFill>
                <a:effectLst/>
                <a:latin typeface="Times New Roman" panose="02020603050405020304" pitchFamily="18" charset="0"/>
                <a:cs typeface="Times New Roman" panose="02020603050405020304" pitchFamily="18" charset="0"/>
                <a:hlinkClick r:id="rId4"/>
              </a:rPr>
              <a:t>Jie Zhang</a:t>
            </a:r>
            <a:r>
              <a:rPr lang="en" altLang="zh-CN" b="0" i="0" dirty="0">
                <a:solidFill>
                  <a:srgbClr val="000000"/>
                </a:solidFill>
                <a:effectLst/>
                <a:latin typeface="Times New Roman" panose="02020603050405020304" pitchFamily="18" charset="0"/>
                <a:cs typeface="Times New Roman" panose="02020603050405020304" pitchFamily="18" charset="0"/>
              </a:rPr>
              <a:t> at the Institute of Physics, Chinese Academy of Sciences, and his PhD research in computational biophysics with </a:t>
            </a:r>
            <a:r>
              <a:rPr lang="en" altLang="zh-CN" b="0" i="0" strike="noStrike" dirty="0">
                <a:solidFill>
                  <a:srgbClr val="000000"/>
                </a:solidFill>
                <a:effectLst/>
                <a:latin typeface="Times New Roman" panose="02020603050405020304" pitchFamily="18" charset="0"/>
                <a:cs typeface="Times New Roman" panose="02020603050405020304" pitchFamily="18" charset="0"/>
                <a:hlinkClick r:id="rId5"/>
              </a:rPr>
              <a:t>Weiqun Peng</a:t>
            </a:r>
            <a:r>
              <a:rPr lang="en" altLang="zh-CN" b="0" i="0" dirty="0">
                <a:solidFill>
                  <a:srgbClr val="000000"/>
                </a:solidFill>
                <a:effectLst/>
                <a:latin typeface="Times New Roman" panose="02020603050405020304" pitchFamily="18" charset="0"/>
                <a:cs typeface="Times New Roman" panose="02020603050405020304" pitchFamily="18" charset="0"/>
              </a:rPr>
              <a:t> and </a:t>
            </a:r>
            <a:r>
              <a:rPr lang="en" altLang="zh-CN" b="0" i="0" dirty="0">
                <a:solidFill>
                  <a:srgbClr val="000000"/>
                </a:solidFill>
                <a:effectLst/>
                <a:latin typeface="Times New Roman" panose="02020603050405020304" pitchFamily="18" charset="0"/>
                <a:cs typeface="Times New Roman" panose="02020603050405020304" pitchFamily="18" charset="0"/>
                <a:hlinkClick r:id="rId6"/>
              </a:rPr>
              <a:t>Keji Zhao</a:t>
            </a:r>
            <a:r>
              <a:rPr lang="en" altLang="zh-CN" b="0" i="0" dirty="0">
                <a:solidFill>
                  <a:srgbClr val="000000"/>
                </a:solidFill>
                <a:effectLst/>
                <a:latin typeface="Times New Roman" panose="02020603050405020304" pitchFamily="18" charset="0"/>
                <a:cs typeface="Times New Roman" panose="02020603050405020304" pitchFamily="18" charset="0"/>
              </a:rPr>
              <a:t> at the National Institutes of Health. </a:t>
            </a:r>
          </a:p>
          <a:p>
            <a:pPr marL="285750" indent="-285750" algn="just">
              <a:lnSpc>
                <a:spcPct val="150000"/>
              </a:lnSpc>
              <a:buFont typeface="Wingdings" pitchFamily="2" charset="2"/>
              <a:buChar char="l"/>
            </a:pPr>
            <a:r>
              <a:rPr lang="en" altLang="zh-CN" b="0" i="0" dirty="0">
                <a:solidFill>
                  <a:srgbClr val="000000"/>
                </a:solidFill>
                <a:effectLst/>
                <a:latin typeface="Times New Roman" panose="02020603050405020304" pitchFamily="18" charset="0"/>
                <a:cs typeface="Times New Roman" panose="02020603050405020304" pitchFamily="18" charset="0"/>
              </a:rPr>
              <a:t>Prior to joining UVA, he completed his postdoctoral training with </a:t>
            </a:r>
            <a:r>
              <a:rPr lang="en" altLang="zh-CN" b="0" i="0" u="none" strike="noStrike" dirty="0">
                <a:solidFill>
                  <a:srgbClr val="000000"/>
                </a:solidFill>
                <a:effectLst/>
                <a:latin typeface="Times New Roman" panose="02020603050405020304" pitchFamily="18" charset="0"/>
                <a:cs typeface="Times New Roman" panose="02020603050405020304" pitchFamily="18" charset="0"/>
                <a:hlinkClick r:id="rId7"/>
              </a:rPr>
              <a:t>Xiaole Shirley Liu</a:t>
            </a:r>
            <a:r>
              <a:rPr lang="en" altLang="zh-CN" b="0" i="0" dirty="0">
                <a:solidFill>
                  <a:srgbClr val="000000"/>
                </a:solidFill>
                <a:effectLst/>
                <a:latin typeface="Times New Roman" panose="02020603050405020304" pitchFamily="18" charset="0"/>
                <a:cs typeface="Times New Roman" panose="02020603050405020304" pitchFamily="18" charset="0"/>
              </a:rPr>
              <a:t> at Harvard University's Dana-Farber Cancer Institute. </a:t>
            </a:r>
          </a:p>
          <a:p>
            <a:pPr marL="285750" indent="-285750" algn="just">
              <a:lnSpc>
                <a:spcPct val="150000"/>
              </a:lnSpc>
              <a:buFont typeface="Wingdings" pitchFamily="2" charset="2"/>
              <a:buChar char="l"/>
            </a:pPr>
            <a:r>
              <a:rPr lang="en" altLang="zh-CN" b="0" i="0" dirty="0" err="1">
                <a:solidFill>
                  <a:srgbClr val="000000"/>
                </a:solidFill>
                <a:effectLst/>
                <a:latin typeface="Times New Roman" panose="02020603050405020304" pitchFamily="18" charset="0"/>
                <a:cs typeface="Times New Roman" panose="02020603050405020304" pitchFamily="18" charset="0"/>
              </a:rPr>
              <a:t>Chongzhi</a:t>
            </a:r>
            <a:r>
              <a:rPr lang="en" altLang="zh-CN" b="0" i="0" dirty="0">
                <a:solidFill>
                  <a:srgbClr val="000000"/>
                </a:solidFill>
                <a:effectLst/>
                <a:latin typeface="Times New Roman" panose="02020603050405020304" pitchFamily="18" charset="0"/>
                <a:cs typeface="Times New Roman" panose="02020603050405020304" pitchFamily="18" charset="0"/>
              </a:rPr>
              <a:t> is a computational biologist with expertise in cancer epigenomics. His research focuses on algorithm development for high-throughput genomic data analytics and integrative modeling of gene regulatory networks in mammalian cell systems.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4144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CED69A4-13D4-F94C-9EFE-6958F58DD610}"/>
              </a:ext>
            </a:extLst>
          </p:cNvPr>
          <p:cNvSpPr txBox="1"/>
          <p:nvPr/>
        </p:nvSpPr>
        <p:spPr>
          <a:xfrm>
            <a:off x="157655" y="141889"/>
            <a:ext cx="2916621" cy="523220"/>
          </a:xfrm>
          <a:prstGeom prst="rect">
            <a:avLst/>
          </a:prstGeom>
          <a:noFill/>
        </p:spPr>
        <p:txBody>
          <a:bodyPr wrap="square" rtlCol="0">
            <a:spAutoFit/>
          </a:bodyPr>
          <a:lstStyle/>
          <a:p>
            <a:r>
              <a:rPr kumimoji="1" lang="en-US" altLang="zh-CN" sz="2800" dirty="0">
                <a:latin typeface="Times New Roman" panose="02020603050405020304" pitchFamily="18" charset="0"/>
                <a:cs typeface="Times New Roman" panose="02020603050405020304" pitchFamily="18" charset="0"/>
              </a:rPr>
              <a:t>Background</a:t>
            </a:r>
            <a:endParaRPr kumimoji="1" lang="zh-CN" altLang="en-US" sz="28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323057A5-A683-4E40-ACA3-AB3828B40DB0}"/>
              </a:ext>
            </a:extLst>
          </p:cNvPr>
          <p:cNvSpPr/>
          <p:nvPr/>
        </p:nvSpPr>
        <p:spPr>
          <a:xfrm>
            <a:off x="496657" y="1105287"/>
            <a:ext cx="10511877" cy="4955203"/>
          </a:xfrm>
          <a:prstGeom prst="rect">
            <a:avLst/>
          </a:prstGeom>
        </p:spPr>
        <p:txBody>
          <a:bodyPr wrap="square">
            <a:spAutoFit/>
          </a:bodyPr>
          <a:lstStyle/>
          <a:p>
            <a:pPr marL="342900" indent="-342900">
              <a:buFont typeface="+mj-lt"/>
              <a:buAutoNum type="arabicPeriod"/>
            </a:pPr>
            <a:r>
              <a:rPr lang="zh-CN" altLang="en-US" sz="2000" b="1" dirty="0">
                <a:solidFill>
                  <a:srgbClr val="121212"/>
                </a:solidFill>
                <a:latin typeface="-apple-system"/>
              </a:rPr>
              <a:t>转录因子 </a:t>
            </a:r>
            <a:r>
              <a:rPr lang="en" altLang="zh-CN" sz="2000" b="1" dirty="0">
                <a:solidFill>
                  <a:srgbClr val="121212"/>
                </a:solidFill>
                <a:latin typeface="-apple-system"/>
              </a:rPr>
              <a:t>T </a:t>
            </a:r>
            <a:r>
              <a:rPr lang="zh-CN" altLang="en-US" sz="2000" b="1" dirty="0">
                <a:solidFill>
                  <a:srgbClr val="121212"/>
                </a:solidFill>
                <a:latin typeface="-apple-system"/>
              </a:rPr>
              <a:t>细胞因子 </a:t>
            </a:r>
            <a:r>
              <a:rPr lang="en-US" altLang="zh-CN" sz="2000" b="1" dirty="0">
                <a:solidFill>
                  <a:srgbClr val="121212"/>
                </a:solidFill>
                <a:latin typeface="-apple-system"/>
              </a:rPr>
              <a:t>1</a:t>
            </a:r>
            <a:r>
              <a:rPr lang="zh-CN" altLang="en-US" sz="2000" b="1" dirty="0">
                <a:solidFill>
                  <a:srgbClr val="121212"/>
                </a:solidFill>
                <a:latin typeface="-apple-system"/>
              </a:rPr>
              <a:t>（</a:t>
            </a:r>
            <a:r>
              <a:rPr lang="en" altLang="zh-CN" sz="2000" b="1" dirty="0">
                <a:solidFill>
                  <a:srgbClr val="121212"/>
                </a:solidFill>
                <a:latin typeface="-apple-system"/>
              </a:rPr>
              <a:t>TCF1</a:t>
            </a:r>
            <a:r>
              <a:rPr lang="zh-CN" altLang="en" sz="2000" b="1" dirty="0">
                <a:solidFill>
                  <a:srgbClr val="121212"/>
                </a:solidFill>
                <a:latin typeface="-apple-system"/>
              </a:rPr>
              <a:t>，</a:t>
            </a:r>
            <a:r>
              <a:rPr lang="zh-CN" altLang="en-US" sz="2000" b="1" dirty="0">
                <a:solidFill>
                  <a:srgbClr val="121212"/>
                </a:solidFill>
                <a:latin typeface="-apple-system"/>
              </a:rPr>
              <a:t>由 </a:t>
            </a:r>
            <a:r>
              <a:rPr lang="en" altLang="zh-CN" sz="2000" b="1" i="1" dirty="0">
                <a:solidFill>
                  <a:srgbClr val="121212"/>
                </a:solidFill>
                <a:latin typeface="-apple-system"/>
              </a:rPr>
              <a:t>Tcf7</a:t>
            </a:r>
            <a:r>
              <a:rPr lang="en" altLang="zh-CN" sz="2000" b="1" dirty="0">
                <a:solidFill>
                  <a:srgbClr val="121212"/>
                </a:solidFill>
                <a:latin typeface="-apple-system"/>
              </a:rPr>
              <a:t> </a:t>
            </a:r>
            <a:r>
              <a:rPr lang="zh-CN" altLang="en-US" sz="2000" b="1" dirty="0">
                <a:solidFill>
                  <a:srgbClr val="121212"/>
                </a:solidFill>
                <a:latin typeface="-apple-system"/>
              </a:rPr>
              <a:t>编码）在 </a:t>
            </a:r>
            <a:r>
              <a:rPr lang="en" altLang="zh-CN" sz="2000" b="1" dirty="0">
                <a:solidFill>
                  <a:srgbClr val="121212"/>
                </a:solidFill>
                <a:latin typeface="-apple-system"/>
              </a:rPr>
              <a:t>T </a:t>
            </a:r>
            <a:r>
              <a:rPr lang="zh-CN" altLang="en-US" sz="2000" b="1" dirty="0">
                <a:solidFill>
                  <a:srgbClr val="121212"/>
                </a:solidFill>
                <a:latin typeface="-apple-system"/>
              </a:rPr>
              <a:t>细胞中大量表达，于 </a:t>
            </a:r>
            <a:r>
              <a:rPr lang="en-US" altLang="zh-CN" sz="2000" b="1" dirty="0">
                <a:solidFill>
                  <a:srgbClr val="121212"/>
                </a:solidFill>
                <a:latin typeface="-apple-system"/>
              </a:rPr>
              <a:t>1991 </a:t>
            </a:r>
            <a:r>
              <a:rPr lang="zh-CN" altLang="en-US" sz="2000" b="1" dirty="0">
                <a:solidFill>
                  <a:srgbClr val="121212"/>
                </a:solidFill>
                <a:latin typeface="-apple-system"/>
              </a:rPr>
              <a:t>年首次克隆。</a:t>
            </a:r>
            <a:r>
              <a:rPr lang="zh-CN" altLang="en-US" sz="2000" dirty="0">
                <a:solidFill>
                  <a:srgbClr val="121212"/>
                </a:solidFill>
                <a:latin typeface="-apple-system"/>
              </a:rPr>
              <a:t>尽管其生物学功能扩展到其他免疫细胞，例如先天淋巴细胞 </a:t>
            </a:r>
            <a:r>
              <a:rPr lang="en-US" altLang="zh-CN" sz="2000" dirty="0">
                <a:solidFill>
                  <a:srgbClr val="121212"/>
                </a:solidFill>
                <a:latin typeface="-apple-system"/>
              </a:rPr>
              <a:t>(</a:t>
            </a:r>
            <a:r>
              <a:rPr lang="en" altLang="zh-CN" sz="2000" dirty="0">
                <a:solidFill>
                  <a:srgbClr val="121212"/>
                </a:solidFill>
                <a:latin typeface="-apple-system"/>
              </a:rPr>
              <a:t>ILC) </a:t>
            </a:r>
            <a:r>
              <a:rPr lang="zh-CN" altLang="en-US" sz="2000" dirty="0">
                <a:solidFill>
                  <a:srgbClr val="121212"/>
                </a:solidFill>
                <a:latin typeface="-apple-system"/>
              </a:rPr>
              <a:t>和非免疫细胞，包括胰腺 </a:t>
            </a:r>
            <a:r>
              <a:rPr lang="el-GR" altLang="zh-CN" sz="2000" dirty="0">
                <a:solidFill>
                  <a:srgbClr val="121212"/>
                </a:solidFill>
                <a:latin typeface="-apple-system"/>
              </a:rPr>
              <a:t>β </a:t>
            </a:r>
            <a:r>
              <a:rPr lang="zh-CN" altLang="en-US" sz="2000" dirty="0">
                <a:solidFill>
                  <a:srgbClr val="121212"/>
                </a:solidFill>
                <a:latin typeface="-apple-system"/>
              </a:rPr>
              <a:t>细胞 ，但 </a:t>
            </a:r>
            <a:r>
              <a:rPr lang="en" altLang="zh-CN" sz="2000" b="1" dirty="0">
                <a:solidFill>
                  <a:srgbClr val="121212"/>
                </a:solidFill>
                <a:latin typeface="-apple-system"/>
              </a:rPr>
              <a:t>TCF1 </a:t>
            </a:r>
            <a:r>
              <a:rPr lang="zh-CN" altLang="en-US" sz="2000" b="1" dirty="0">
                <a:solidFill>
                  <a:srgbClr val="121212"/>
                </a:solidFill>
                <a:latin typeface="-apple-system"/>
              </a:rPr>
              <a:t>主要以其在 </a:t>
            </a:r>
            <a:r>
              <a:rPr lang="en" altLang="zh-CN" sz="2000" b="1" dirty="0">
                <a:solidFill>
                  <a:srgbClr val="121212"/>
                </a:solidFill>
                <a:latin typeface="-apple-system"/>
              </a:rPr>
              <a:t>T </a:t>
            </a:r>
            <a:r>
              <a:rPr lang="zh-CN" altLang="en-US" sz="2000" b="1" dirty="0">
                <a:solidFill>
                  <a:srgbClr val="121212"/>
                </a:solidFill>
                <a:latin typeface="-apple-system"/>
              </a:rPr>
              <a:t>细胞中的调节作用而闻名。</a:t>
            </a:r>
            <a:endParaRPr lang="en-US" altLang="zh-CN" sz="2000" b="1" dirty="0">
              <a:solidFill>
                <a:srgbClr val="121212"/>
              </a:solidFill>
              <a:latin typeface="-apple-system"/>
            </a:endParaRPr>
          </a:p>
          <a:p>
            <a:pPr marL="342900" indent="-342900">
              <a:buFont typeface="+mj-lt"/>
              <a:buAutoNum type="arabicPeriod"/>
            </a:pPr>
            <a:endParaRPr lang="zh-CN" altLang="en-US" sz="2000" dirty="0">
              <a:solidFill>
                <a:srgbClr val="121212"/>
              </a:solidFill>
              <a:latin typeface="-apple-system"/>
            </a:endParaRPr>
          </a:p>
          <a:p>
            <a:pPr marL="342900" indent="-342900">
              <a:buFont typeface="+mj-lt"/>
              <a:buAutoNum type="arabicPeriod"/>
            </a:pPr>
            <a:r>
              <a:rPr lang="en" altLang="zh-CN" sz="2000" b="1" dirty="0">
                <a:solidFill>
                  <a:srgbClr val="121212"/>
                </a:solidFill>
                <a:latin typeface="-apple-system"/>
              </a:rPr>
              <a:t>TCF1 </a:t>
            </a:r>
            <a:r>
              <a:rPr lang="zh-CN" altLang="en-US" sz="2000" b="1" dirty="0">
                <a:solidFill>
                  <a:srgbClr val="121212"/>
                </a:solidFill>
                <a:latin typeface="-apple-system"/>
              </a:rPr>
              <a:t>在 </a:t>
            </a:r>
            <a:r>
              <a:rPr lang="en" altLang="zh-CN" sz="2000" b="1" dirty="0">
                <a:solidFill>
                  <a:srgbClr val="121212"/>
                </a:solidFill>
                <a:latin typeface="-apple-system"/>
              </a:rPr>
              <a:t>T </a:t>
            </a:r>
            <a:r>
              <a:rPr lang="zh-CN" altLang="en-US" sz="2000" b="1" dirty="0">
                <a:solidFill>
                  <a:srgbClr val="121212"/>
                </a:solidFill>
                <a:latin typeface="-apple-system"/>
              </a:rPr>
              <a:t>细胞发育中的重要作用已为人所知 </a:t>
            </a:r>
            <a:r>
              <a:rPr lang="en-US" altLang="zh-CN" sz="2000" b="1" dirty="0">
                <a:solidFill>
                  <a:srgbClr val="121212"/>
                </a:solidFill>
                <a:latin typeface="-apple-system"/>
              </a:rPr>
              <a:t>25 </a:t>
            </a:r>
            <a:r>
              <a:rPr lang="zh-CN" altLang="en-US" sz="2000" b="1" dirty="0">
                <a:solidFill>
                  <a:srgbClr val="121212"/>
                </a:solidFill>
                <a:latin typeface="-apple-system"/>
              </a:rPr>
              <a:t>年，对 </a:t>
            </a:r>
            <a:r>
              <a:rPr lang="en" altLang="zh-CN" sz="2000" b="1" dirty="0">
                <a:solidFill>
                  <a:srgbClr val="121212"/>
                </a:solidFill>
                <a:latin typeface="-apple-system"/>
              </a:rPr>
              <a:t>TCF1 </a:t>
            </a:r>
            <a:r>
              <a:rPr lang="zh-CN" altLang="en-US" sz="2000" b="1" dirty="0">
                <a:solidFill>
                  <a:srgbClr val="121212"/>
                </a:solidFill>
                <a:latin typeface="-apple-system"/>
              </a:rPr>
              <a:t>及其同源物 </a:t>
            </a:r>
            <a:r>
              <a:rPr lang="en" altLang="zh-CN" sz="2000" b="1" dirty="0">
                <a:solidFill>
                  <a:srgbClr val="121212"/>
                </a:solidFill>
                <a:latin typeface="-apple-system"/>
              </a:rPr>
              <a:t>LEF1 </a:t>
            </a:r>
            <a:r>
              <a:rPr lang="zh-CN" altLang="en-US" sz="2000" b="1" dirty="0">
                <a:solidFill>
                  <a:srgbClr val="121212"/>
                </a:solidFill>
                <a:latin typeface="-apple-system"/>
              </a:rPr>
              <a:t>在 </a:t>
            </a:r>
            <a:r>
              <a:rPr lang="en" altLang="zh-CN" sz="2000" b="1" dirty="0">
                <a:solidFill>
                  <a:srgbClr val="121212"/>
                </a:solidFill>
                <a:latin typeface="-apple-system"/>
              </a:rPr>
              <a:t>T </a:t>
            </a:r>
            <a:r>
              <a:rPr lang="zh-CN" altLang="en-US" sz="2000" b="1" dirty="0">
                <a:solidFill>
                  <a:srgbClr val="121212"/>
                </a:solidFill>
                <a:latin typeface="-apple-system"/>
              </a:rPr>
              <a:t>细胞介导的免疫中的理解在过去十年中呈指数增长。</a:t>
            </a:r>
            <a:r>
              <a:rPr lang="en" altLang="zh-CN" sz="2000" dirty="0">
                <a:solidFill>
                  <a:srgbClr val="121212"/>
                </a:solidFill>
                <a:latin typeface="-apple-system"/>
              </a:rPr>
              <a:t>TCF1 </a:t>
            </a:r>
            <a:r>
              <a:rPr lang="zh-CN" altLang="en-US" sz="2000" dirty="0">
                <a:solidFill>
                  <a:srgbClr val="121212"/>
                </a:solidFill>
                <a:latin typeface="-apple-system"/>
              </a:rPr>
              <a:t>和 </a:t>
            </a:r>
            <a:r>
              <a:rPr lang="en" altLang="zh-CN" sz="2000" dirty="0">
                <a:solidFill>
                  <a:srgbClr val="121212"/>
                </a:solidFill>
                <a:latin typeface="-apple-system"/>
              </a:rPr>
              <a:t>LEF1 </a:t>
            </a:r>
            <a:r>
              <a:rPr lang="zh-CN" altLang="en-US" sz="2000" dirty="0">
                <a:solidFill>
                  <a:srgbClr val="121212"/>
                </a:solidFill>
                <a:latin typeface="-apple-system"/>
              </a:rPr>
              <a:t>在 </a:t>
            </a:r>
            <a:r>
              <a:rPr lang="en" altLang="zh-CN" sz="2000" dirty="0">
                <a:solidFill>
                  <a:srgbClr val="121212"/>
                </a:solidFill>
                <a:latin typeface="-apple-system"/>
              </a:rPr>
              <a:t>T </a:t>
            </a:r>
            <a:r>
              <a:rPr lang="zh-CN" altLang="en-US" sz="2000" dirty="0">
                <a:solidFill>
                  <a:srgbClr val="121212"/>
                </a:solidFill>
                <a:latin typeface="-apple-system"/>
              </a:rPr>
              <a:t>细胞中以多种同种型表达，所有同种型在其 </a:t>
            </a:r>
            <a:r>
              <a:rPr lang="en" altLang="zh-CN" sz="2000" dirty="0">
                <a:solidFill>
                  <a:srgbClr val="121212"/>
                </a:solidFill>
                <a:latin typeface="-apple-system"/>
              </a:rPr>
              <a:t>C </a:t>
            </a:r>
            <a:r>
              <a:rPr lang="zh-CN" altLang="en-US" sz="2000" dirty="0">
                <a:solidFill>
                  <a:srgbClr val="121212"/>
                </a:solidFill>
                <a:latin typeface="-apple-system"/>
              </a:rPr>
              <a:t>末端都包含一个高迁移率组 </a:t>
            </a:r>
            <a:r>
              <a:rPr lang="en-US" altLang="zh-CN" sz="2000" dirty="0">
                <a:solidFill>
                  <a:srgbClr val="121212"/>
                </a:solidFill>
                <a:latin typeface="-apple-system"/>
              </a:rPr>
              <a:t>(</a:t>
            </a:r>
            <a:r>
              <a:rPr lang="en" altLang="zh-CN" sz="2000" dirty="0">
                <a:solidFill>
                  <a:srgbClr val="121212"/>
                </a:solidFill>
                <a:latin typeface="-apple-system"/>
              </a:rPr>
              <a:t>HMG) DNA </a:t>
            </a:r>
            <a:r>
              <a:rPr lang="zh-CN" altLang="en-US" sz="2000" dirty="0">
                <a:solidFill>
                  <a:srgbClr val="121212"/>
                </a:solidFill>
                <a:latin typeface="-apple-system"/>
              </a:rPr>
              <a:t>结合域。</a:t>
            </a:r>
            <a:r>
              <a:rPr lang="zh-CN" altLang="en-US" sz="2000" b="1" dirty="0">
                <a:solidFill>
                  <a:srgbClr val="121212"/>
                </a:solidFill>
                <a:latin typeface="-apple-system"/>
              </a:rPr>
              <a:t>全长 </a:t>
            </a:r>
            <a:r>
              <a:rPr lang="en" altLang="zh-CN" sz="2000" b="1" dirty="0">
                <a:solidFill>
                  <a:srgbClr val="121212"/>
                </a:solidFill>
                <a:latin typeface="-apple-system"/>
              </a:rPr>
              <a:t>TCF1 </a:t>
            </a:r>
            <a:r>
              <a:rPr lang="zh-CN" altLang="en-US" sz="2000" b="1" dirty="0">
                <a:solidFill>
                  <a:srgbClr val="121212"/>
                </a:solidFill>
                <a:latin typeface="-apple-system"/>
              </a:rPr>
              <a:t>和 </a:t>
            </a:r>
            <a:r>
              <a:rPr lang="en" altLang="zh-CN" sz="2000" b="1" dirty="0">
                <a:solidFill>
                  <a:srgbClr val="121212"/>
                </a:solidFill>
                <a:latin typeface="-apple-system"/>
              </a:rPr>
              <a:t>LEF1 </a:t>
            </a:r>
            <a:r>
              <a:rPr lang="zh-CN" altLang="en-US" sz="2000" b="1" dirty="0">
                <a:solidFill>
                  <a:srgbClr val="121212"/>
                </a:solidFill>
                <a:latin typeface="-apple-system"/>
              </a:rPr>
              <a:t>同种型包含与 </a:t>
            </a:r>
            <a:r>
              <a:rPr lang="el-GR" altLang="zh-CN" sz="2000" b="1" dirty="0">
                <a:solidFill>
                  <a:srgbClr val="121212"/>
                </a:solidFill>
                <a:latin typeface="-apple-system"/>
              </a:rPr>
              <a:t>β-</a:t>
            </a:r>
            <a:r>
              <a:rPr lang="zh-CN" altLang="en-US" sz="2000" b="1" dirty="0">
                <a:solidFill>
                  <a:srgbClr val="121212"/>
                </a:solidFill>
                <a:latin typeface="-apple-system"/>
              </a:rPr>
              <a:t>连环蛋白相互作用的独特 </a:t>
            </a:r>
            <a:r>
              <a:rPr lang="en" altLang="zh-CN" sz="2000" b="1" dirty="0">
                <a:solidFill>
                  <a:srgbClr val="121212"/>
                </a:solidFill>
                <a:latin typeface="-apple-system"/>
              </a:rPr>
              <a:t>N </a:t>
            </a:r>
            <a:r>
              <a:rPr lang="zh-CN" altLang="en-US" sz="2000" b="1" dirty="0">
                <a:solidFill>
                  <a:srgbClr val="121212"/>
                </a:solidFill>
                <a:latin typeface="-apple-system"/>
              </a:rPr>
              <a:t>端结构域。</a:t>
            </a:r>
            <a:endParaRPr lang="en-US" altLang="zh-CN" sz="2000" b="1" dirty="0">
              <a:solidFill>
                <a:srgbClr val="121212"/>
              </a:solidFill>
              <a:latin typeface="-apple-system"/>
            </a:endParaRPr>
          </a:p>
          <a:p>
            <a:pPr marL="342900" indent="-342900">
              <a:buFont typeface="+mj-lt"/>
              <a:buAutoNum type="arabicPeriod"/>
            </a:pPr>
            <a:endParaRPr lang="en-US" altLang="zh-CN" sz="2000" b="1" u="none" strike="noStrike" dirty="0">
              <a:solidFill>
                <a:srgbClr val="121212"/>
              </a:solidFill>
              <a:effectLst/>
              <a:latin typeface="-apple-system"/>
            </a:endParaRPr>
          </a:p>
          <a:p>
            <a:pPr marL="342900" indent="-342900">
              <a:buFont typeface="+mj-lt"/>
              <a:buAutoNum type="arabicPeriod"/>
            </a:pPr>
            <a:r>
              <a:rPr lang="en" altLang="zh-CN" sz="2000" b="1" dirty="0"/>
              <a:t>TCF1 </a:t>
            </a:r>
            <a:r>
              <a:rPr lang="zh-CN" altLang="en-US" sz="2000" b="1" dirty="0"/>
              <a:t>及其同源物 </a:t>
            </a:r>
            <a:r>
              <a:rPr lang="en" altLang="zh-CN" sz="2000" b="1" dirty="0"/>
              <a:t>LEF1 </a:t>
            </a:r>
            <a:r>
              <a:rPr lang="zh-CN" altLang="en-US" sz="2000" b="1" dirty="0"/>
              <a:t>历史上被称为 </a:t>
            </a:r>
            <a:r>
              <a:rPr lang="en" altLang="zh-CN" sz="2000" b="1" dirty="0"/>
              <a:t>WNT </a:t>
            </a:r>
            <a:r>
              <a:rPr lang="zh-CN" altLang="en-US" sz="2000" b="1" dirty="0"/>
              <a:t>信号通路下游的效应转录因子，对早期 </a:t>
            </a:r>
            <a:r>
              <a:rPr lang="en" altLang="zh-CN" sz="2000" b="1" dirty="0"/>
              <a:t>T </a:t>
            </a:r>
            <a:r>
              <a:rPr lang="zh-CN" altLang="en-US" sz="2000" b="1" dirty="0"/>
              <a:t>细胞发育至关重要。</a:t>
            </a:r>
            <a:r>
              <a:rPr lang="zh-CN" altLang="en-US" sz="2000" dirty="0"/>
              <a:t>最近的进展使 </a:t>
            </a:r>
            <a:r>
              <a:rPr lang="en" altLang="zh-CN" sz="2000" dirty="0"/>
              <a:t>TCF1 </a:t>
            </a:r>
            <a:r>
              <a:rPr lang="zh-CN" altLang="en-US" sz="2000" dirty="0"/>
              <a:t>成为人们关注的焦点，因为它在调节成熟 </a:t>
            </a:r>
            <a:r>
              <a:rPr lang="en" altLang="zh-CN" sz="2000" dirty="0"/>
              <a:t>T </a:t>
            </a:r>
            <a:r>
              <a:rPr lang="zh-CN" altLang="en-US" sz="2000" dirty="0"/>
              <a:t>细胞反应方面具有多功能。</a:t>
            </a:r>
            <a:endParaRPr lang="en-US" altLang="zh-CN" sz="2000" dirty="0"/>
          </a:p>
          <a:p>
            <a:pPr marL="342900" indent="-342900">
              <a:buFont typeface="+mj-lt"/>
              <a:buAutoNum type="arabicPeriod"/>
            </a:pPr>
            <a:endParaRPr lang="en-US" altLang="zh-CN" sz="2000" dirty="0"/>
          </a:p>
          <a:p>
            <a:pPr marL="342900" indent="-342900">
              <a:buFont typeface="+mj-lt"/>
              <a:buAutoNum type="arabicPeriod"/>
            </a:pPr>
            <a:r>
              <a:rPr lang="zh-CN" altLang="en-US" dirty="0"/>
              <a:t>中央记忆型</a:t>
            </a:r>
            <a:r>
              <a:rPr lang="en" altLang="zh-CN" dirty="0"/>
              <a:t>T</a:t>
            </a:r>
            <a:r>
              <a:rPr lang="zh-CN" altLang="en-US" dirty="0"/>
              <a:t>细胞（</a:t>
            </a:r>
            <a:r>
              <a:rPr lang="en" altLang="zh-CN" dirty="0"/>
              <a:t>Central Memory T cell</a:t>
            </a:r>
            <a:r>
              <a:rPr lang="zh-CN" altLang="en" dirty="0"/>
              <a:t>）</a:t>
            </a:r>
            <a:r>
              <a:rPr lang="zh-CN" altLang="en-US" dirty="0"/>
              <a:t>的简称，是初级</a:t>
            </a:r>
            <a:r>
              <a:rPr lang="en" altLang="zh-CN" dirty="0"/>
              <a:t>T</a:t>
            </a:r>
            <a:r>
              <a:rPr lang="zh-CN" altLang="en-US" dirty="0"/>
              <a:t>细胞（</a:t>
            </a:r>
            <a:r>
              <a:rPr lang="en" altLang="zh-CN" dirty="0"/>
              <a:t>Naive T Cell</a:t>
            </a:r>
            <a:r>
              <a:rPr lang="zh-CN" altLang="en" dirty="0"/>
              <a:t>）</a:t>
            </a:r>
            <a:r>
              <a:rPr lang="zh-CN" altLang="en-US" dirty="0"/>
              <a:t>经过抗原激活后，产生的具有长期记忆性的，并能够归巢到淋巴结接受抗原再刺激的</a:t>
            </a:r>
            <a:r>
              <a:rPr lang="en" altLang="zh-CN" dirty="0"/>
              <a:t>T</a:t>
            </a:r>
            <a:r>
              <a:rPr lang="zh-CN" altLang="en-US" dirty="0"/>
              <a:t>细胞。</a:t>
            </a:r>
            <a:endParaRPr lang="en-US" altLang="zh-CN" sz="2000" dirty="0"/>
          </a:p>
          <a:p>
            <a:pPr marL="342900" indent="-342900">
              <a:buFont typeface="+mj-lt"/>
              <a:buAutoNum type="arabicPeriod"/>
            </a:pPr>
            <a:endParaRPr lang="en-US" altLang="zh-CN" sz="2000" dirty="0"/>
          </a:p>
        </p:txBody>
      </p:sp>
    </p:spTree>
    <p:extLst>
      <p:ext uri="{BB962C8B-B14F-4D97-AF65-F5344CB8AC3E}">
        <p14:creationId xmlns:p14="http://schemas.microsoft.com/office/powerpoint/2010/main" val="3919193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CED69A4-13D4-F94C-9EFE-6958F58DD610}"/>
              </a:ext>
            </a:extLst>
          </p:cNvPr>
          <p:cNvSpPr txBox="1"/>
          <p:nvPr/>
        </p:nvSpPr>
        <p:spPr>
          <a:xfrm>
            <a:off x="157655" y="50448"/>
            <a:ext cx="2916621" cy="523220"/>
          </a:xfrm>
          <a:prstGeom prst="rect">
            <a:avLst/>
          </a:prstGeom>
          <a:noFill/>
        </p:spPr>
        <p:txBody>
          <a:bodyPr wrap="square" rtlCol="0">
            <a:spAutoFit/>
          </a:bodyPr>
          <a:lstStyle/>
          <a:p>
            <a:r>
              <a:rPr kumimoji="1" lang="en-US" altLang="zh-CN" sz="2800" dirty="0">
                <a:latin typeface="Times New Roman" panose="02020603050405020304" pitchFamily="18" charset="0"/>
                <a:cs typeface="Times New Roman" panose="02020603050405020304" pitchFamily="18" charset="0"/>
              </a:rPr>
              <a:t>Background</a:t>
            </a:r>
            <a:endParaRPr kumimoji="1" lang="zh-CN" altLang="en-US" sz="28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1423BA99-CEDE-8044-BF86-29FAAC74B815}"/>
              </a:ext>
            </a:extLst>
          </p:cNvPr>
          <p:cNvSpPr txBox="1"/>
          <p:nvPr/>
        </p:nvSpPr>
        <p:spPr>
          <a:xfrm>
            <a:off x="157655" y="521416"/>
            <a:ext cx="11876690" cy="6247864"/>
          </a:xfrm>
          <a:prstGeom prst="rect">
            <a:avLst/>
          </a:prstGeom>
          <a:noFill/>
        </p:spPr>
        <p:txBody>
          <a:bodyPr wrap="square" rtlCol="0">
            <a:spAutoFit/>
          </a:bodyPr>
          <a:lstStyle/>
          <a:p>
            <a:pPr marL="342900" indent="-342900">
              <a:buFont typeface="+mj-lt"/>
              <a:buAutoNum type="arabicPeriod"/>
            </a:pPr>
            <a:r>
              <a:rPr lang="en" altLang="zh-CN" sz="2000" dirty="0">
                <a:solidFill>
                  <a:srgbClr val="121212"/>
                </a:solidFill>
                <a:latin typeface="-apple-system"/>
              </a:rPr>
              <a:t>TEM</a:t>
            </a:r>
            <a:r>
              <a:rPr lang="zh-CN" altLang="en-US" sz="2000" dirty="0">
                <a:solidFill>
                  <a:srgbClr val="121212"/>
                </a:solidFill>
                <a:latin typeface="-apple-system"/>
              </a:rPr>
              <a:t>是被激活的</a:t>
            </a:r>
            <a:r>
              <a:rPr lang="en" altLang="zh-CN" sz="2000" dirty="0">
                <a:solidFill>
                  <a:srgbClr val="121212"/>
                </a:solidFill>
                <a:latin typeface="-apple-system"/>
              </a:rPr>
              <a:t>TCM</a:t>
            </a:r>
            <a:r>
              <a:rPr lang="zh-CN" altLang="en-US" sz="2000" dirty="0">
                <a:solidFill>
                  <a:srgbClr val="121212"/>
                </a:solidFill>
                <a:latin typeface="-apple-system"/>
              </a:rPr>
              <a:t>细胞，在抗原的再次刺激之下，可继续产生大量的携带同种抗原的克隆化的效应记忆型</a:t>
            </a:r>
            <a:r>
              <a:rPr lang="en" altLang="zh-CN" sz="2000" dirty="0">
                <a:solidFill>
                  <a:srgbClr val="121212"/>
                </a:solidFill>
                <a:latin typeface="-apple-system"/>
              </a:rPr>
              <a:t>T</a:t>
            </a:r>
            <a:r>
              <a:rPr lang="zh-CN" altLang="en-US" sz="2000" dirty="0">
                <a:solidFill>
                  <a:srgbClr val="121212"/>
                </a:solidFill>
                <a:latin typeface="-apple-system"/>
              </a:rPr>
              <a:t>细胞（</a:t>
            </a:r>
            <a:r>
              <a:rPr lang="en" altLang="zh-CN" sz="2000" dirty="0">
                <a:solidFill>
                  <a:srgbClr val="121212"/>
                </a:solidFill>
                <a:latin typeface="-apple-system"/>
              </a:rPr>
              <a:t>Effective Memory T Cell</a:t>
            </a:r>
            <a:r>
              <a:rPr lang="zh-CN" altLang="en" sz="2000" dirty="0">
                <a:solidFill>
                  <a:srgbClr val="121212"/>
                </a:solidFill>
                <a:latin typeface="-apple-system"/>
              </a:rPr>
              <a:t>，</a:t>
            </a:r>
            <a:r>
              <a:rPr lang="en" altLang="zh-CN" sz="2000" dirty="0">
                <a:solidFill>
                  <a:srgbClr val="121212"/>
                </a:solidFill>
                <a:latin typeface="-apple-system"/>
              </a:rPr>
              <a:t>TEM</a:t>
            </a:r>
            <a:r>
              <a:rPr lang="zh-CN" altLang="en" sz="2000" dirty="0">
                <a:solidFill>
                  <a:srgbClr val="121212"/>
                </a:solidFill>
                <a:latin typeface="-apple-system"/>
              </a:rPr>
              <a:t>）</a:t>
            </a:r>
            <a:r>
              <a:rPr lang="zh-CN" altLang="en-US" sz="2000" dirty="0">
                <a:solidFill>
                  <a:srgbClr val="121212"/>
                </a:solidFill>
                <a:latin typeface="-apple-system"/>
              </a:rPr>
              <a:t>细胞。</a:t>
            </a:r>
            <a:endParaRPr lang="en" altLang="zh-CN" sz="2000" dirty="0">
              <a:solidFill>
                <a:srgbClr val="121212"/>
              </a:solidFill>
              <a:latin typeface="-apple-system"/>
            </a:endParaRPr>
          </a:p>
          <a:p>
            <a:pPr marL="342900" indent="-342900">
              <a:buFont typeface="+mj-lt"/>
              <a:buAutoNum type="arabicPeriod"/>
            </a:pPr>
            <a:endParaRPr lang="en" altLang="zh-CN" sz="2000" dirty="0">
              <a:solidFill>
                <a:srgbClr val="121212"/>
              </a:solidFill>
              <a:latin typeface="-apple-system"/>
            </a:endParaRPr>
          </a:p>
          <a:p>
            <a:pPr marL="342900" indent="-342900">
              <a:buFont typeface="+mj-lt"/>
              <a:buAutoNum type="arabicPeriod"/>
            </a:pPr>
            <a:r>
              <a:rPr lang="en" altLang="zh-CN" sz="2000" dirty="0">
                <a:solidFill>
                  <a:srgbClr val="121212"/>
                </a:solidFill>
                <a:latin typeface="-apple-system"/>
              </a:rPr>
              <a:t>TCM</a:t>
            </a:r>
            <a:r>
              <a:rPr lang="zh-CN" altLang="en-US" sz="2000" dirty="0">
                <a:solidFill>
                  <a:srgbClr val="121212"/>
                </a:solidFill>
                <a:latin typeface="-apple-system"/>
              </a:rPr>
              <a:t>的生物标记为</a:t>
            </a:r>
            <a:r>
              <a:rPr lang="en" altLang="zh-CN" sz="2000" dirty="0">
                <a:solidFill>
                  <a:srgbClr val="121212"/>
                </a:solidFill>
                <a:latin typeface="-apple-system"/>
              </a:rPr>
              <a:t>CD62L</a:t>
            </a:r>
            <a:r>
              <a:rPr lang="zh-CN" altLang="en-US" sz="2000" dirty="0">
                <a:solidFill>
                  <a:srgbClr val="121212"/>
                </a:solidFill>
                <a:latin typeface="-apple-system"/>
              </a:rPr>
              <a:t>和</a:t>
            </a:r>
            <a:r>
              <a:rPr lang="en" altLang="zh-CN" sz="2000" dirty="0">
                <a:solidFill>
                  <a:srgbClr val="121212"/>
                </a:solidFill>
                <a:latin typeface="-apple-system"/>
              </a:rPr>
              <a:t>CD45RO</a:t>
            </a:r>
            <a:r>
              <a:rPr lang="zh-CN" altLang="en-US" sz="2000" dirty="0">
                <a:solidFill>
                  <a:srgbClr val="121212"/>
                </a:solidFill>
                <a:latin typeface="-apple-system"/>
              </a:rPr>
              <a:t>双阳性的细胞，这代表了</a:t>
            </a:r>
            <a:r>
              <a:rPr lang="en" altLang="zh-CN" sz="2000" dirty="0" err="1">
                <a:solidFill>
                  <a:srgbClr val="121212"/>
                </a:solidFill>
                <a:latin typeface="-apple-system"/>
              </a:rPr>
              <a:t>Tcm</a:t>
            </a:r>
            <a:r>
              <a:rPr lang="zh-CN" altLang="en-US" sz="2000" dirty="0">
                <a:solidFill>
                  <a:srgbClr val="121212"/>
                </a:solidFill>
                <a:latin typeface="-apple-system"/>
              </a:rPr>
              <a:t>能够通过淋巴屏蔽，回归淋巴结，同时处于被抗原激活的状态。</a:t>
            </a:r>
            <a:endParaRPr lang="en-US" altLang="zh-CN" sz="2000" dirty="0">
              <a:solidFill>
                <a:srgbClr val="121212"/>
              </a:solidFill>
              <a:latin typeface="-apple-system"/>
            </a:endParaRPr>
          </a:p>
          <a:p>
            <a:pPr marL="342900" indent="-342900">
              <a:buFont typeface="+mj-lt"/>
              <a:buAutoNum type="arabicPeriod"/>
            </a:pPr>
            <a:endParaRPr lang="en-US" altLang="zh-CN" sz="2000" dirty="0">
              <a:solidFill>
                <a:srgbClr val="121212"/>
              </a:solidFill>
              <a:latin typeface="-apple-system"/>
            </a:endParaRPr>
          </a:p>
          <a:p>
            <a:pPr marL="342900" indent="-342900">
              <a:buFont typeface="+mj-lt"/>
              <a:buAutoNum type="arabicPeriod"/>
            </a:pPr>
            <a:r>
              <a:rPr lang="zh-CN" altLang="en-US" sz="2000" dirty="0">
                <a:solidFill>
                  <a:srgbClr val="121212"/>
                </a:solidFill>
                <a:latin typeface="-apple-system"/>
              </a:rPr>
              <a:t>寡霉素</a:t>
            </a:r>
            <a:r>
              <a:rPr lang="en-US" altLang="zh-CN" sz="2000" dirty="0">
                <a:solidFill>
                  <a:srgbClr val="121212"/>
                </a:solidFill>
                <a:latin typeface="-apple-system"/>
              </a:rPr>
              <a:t>(Oligomycin), </a:t>
            </a:r>
            <a:r>
              <a:rPr lang="zh-CN" altLang="en-US" sz="2000" dirty="0">
                <a:solidFill>
                  <a:srgbClr val="121212"/>
                </a:solidFill>
                <a:latin typeface="-apple-system"/>
              </a:rPr>
              <a:t>此时寡霉素通过降低</a:t>
            </a:r>
            <a:r>
              <a:rPr lang="en" altLang="zh-CN" sz="2000" dirty="0">
                <a:solidFill>
                  <a:srgbClr val="121212"/>
                </a:solidFill>
                <a:latin typeface="-apple-system"/>
              </a:rPr>
              <a:t>ATP</a:t>
            </a:r>
            <a:r>
              <a:rPr lang="zh-CN" altLang="en-US" sz="2000" dirty="0">
                <a:solidFill>
                  <a:srgbClr val="121212"/>
                </a:solidFill>
                <a:latin typeface="-apple-system"/>
              </a:rPr>
              <a:t>衰竭来发挥抑制功能，并不是阻止</a:t>
            </a:r>
            <a:r>
              <a:rPr lang="en" altLang="zh-CN" sz="2000" dirty="0">
                <a:solidFill>
                  <a:srgbClr val="121212"/>
                </a:solidFill>
                <a:latin typeface="-apple-system"/>
              </a:rPr>
              <a:t>ATP</a:t>
            </a:r>
            <a:r>
              <a:rPr lang="zh-CN" altLang="en-US" sz="2000" dirty="0">
                <a:solidFill>
                  <a:srgbClr val="121212"/>
                </a:solidFill>
                <a:latin typeface="-apple-system"/>
              </a:rPr>
              <a:t>合成。作用机制：线粒体氧化磷酸化过程中，电子转运系统将</a:t>
            </a:r>
            <a:r>
              <a:rPr lang="en" altLang="zh-CN" sz="2000" dirty="0">
                <a:solidFill>
                  <a:srgbClr val="121212"/>
                </a:solidFill>
                <a:latin typeface="-apple-system"/>
              </a:rPr>
              <a:t>H+</a:t>
            </a:r>
            <a:r>
              <a:rPr lang="zh-CN" altLang="en-US" sz="2000" dirty="0">
                <a:solidFill>
                  <a:srgbClr val="121212"/>
                </a:solidFill>
                <a:latin typeface="-apple-system"/>
              </a:rPr>
              <a:t>从线粒体膜外基质泵入内膜腔室，这一过程产生跨越整个线粒体内膜的</a:t>
            </a:r>
            <a:r>
              <a:rPr lang="en" altLang="zh-CN" sz="2000" dirty="0">
                <a:solidFill>
                  <a:srgbClr val="121212"/>
                </a:solidFill>
                <a:latin typeface="-apple-system"/>
              </a:rPr>
              <a:t>H+</a:t>
            </a:r>
            <a:r>
              <a:rPr lang="zh-CN" altLang="en-US" sz="2000" dirty="0">
                <a:solidFill>
                  <a:srgbClr val="121212"/>
                </a:solidFill>
                <a:latin typeface="-apple-system"/>
              </a:rPr>
              <a:t>梯度。这种</a:t>
            </a:r>
            <a:r>
              <a:rPr lang="en" altLang="zh-CN" sz="2000" dirty="0">
                <a:solidFill>
                  <a:srgbClr val="121212"/>
                </a:solidFill>
                <a:latin typeface="-apple-system"/>
              </a:rPr>
              <a:t>H+</a:t>
            </a:r>
            <a:r>
              <a:rPr lang="zh-CN" altLang="en-US" sz="2000" dirty="0">
                <a:solidFill>
                  <a:srgbClr val="121212"/>
                </a:solidFill>
                <a:latin typeface="-apple-system"/>
              </a:rPr>
              <a:t>梯度驱动线粒体</a:t>
            </a:r>
            <a:r>
              <a:rPr lang="en" altLang="zh-CN" sz="2000" dirty="0">
                <a:solidFill>
                  <a:srgbClr val="121212"/>
                </a:solidFill>
                <a:latin typeface="-apple-system"/>
              </a:rPr>
              <a:t>F1 FOATP</a:t>
            </a:r>
            <a:r>
              <a:rPr lang="zh-CN" altLang="en-US" sz="2000" dirty="0">
                <a:solidFill>
                  <a:srgbClr val="121212"/>
                </a:solidFill>
                <a:latin typeface="-apple-system"/>
              </a:rPr>
              <a:t>合酶催化</a:t>
            </a:r>
            <a:r>
              <a:rPr lang="en" altLang="zh-CN" sz="2000" dirty="0">
                <a:solidFill>
                  <a:srgbClr val="121212"/>
                </a:solidFill>
                <a:latin typeface="-apple-system"/>
              </a:rPr>
              <a:t>ADP</a:t>
            </a:r>
            <a:r>
              <a:rPr lang="zh-CN" altLang="en-US" sz="2000" dirty="0">
                <a:solidFill>
                  <a:srgbClr val="121212"/>
                </a:solidFill>
                <a:latin typeface="-apple-system"/>
              </a:rPr>
              <a:t>转为</a:t>
            </a:r>
            <a:r>
              <a:rPr lang="en" altLang="zh-CN" sz="2000" dirty="0">
                <a:solidFill>
                  <a:srgbClr val="121212"/>
                </a:solidFill>
                <a:latin typeface="-apple-system"/>
              </a:rPr>
              <a:t>ATP</a:t>
            </a:r>
            <a:r>
              <a:rPr lang="zh-CN" altLang="en" sz="2000" dirty="0">
                <a:solidFill>
                  <a:srgbClr val="121212"/>
                </a:solidFill>
                <a:latin typeface="-apple-system"/>
              </a:rPr>
              <a:t>。</a:t>
            </a:r>
            <a:r>
              <a:rPr lang="zh-CN" altLang="en-US" sz="2000" dirty="0">
                <a:solidFill>
                  <a:srgbClr val="121212"/>
                </a:solidFill>
                <a:latin typeface="-apple-system"/>
              </a:rPr>
              <a:t>寡霉素通过与</a:t>
            </a:r>
            <a:r>
              <a:rPr lang="en" altLang="zh-CN" sz="2000" dirty="0">
                <a:solidFill>
                  <a:srgbClr val="121212"/>
                </a:solidFill>
                <a:latin typeface="-apple-system"/>
              </a:rPr>
              <a:t>F1 FOATP</a:t>
            </a:r>
            <a:r>
              <a:rPr lang="zh-CN" altLang="en-US" sz="2000" dirty="0">
                <a:solidFill>
                  <a:srgbClr val="121212"/>
                </a:solidFill>
                <a:latin typeface="-apple-system"/>
              </a:rPr>
              <a:t>合酶的</a:t>
            </a:r>
            <a:r>
              <a:rPr lang="en" altLang="zh-CN" sz="2000" dirty="0">
                <a:solidFill>
                  <a:srgbClr val="121212"/>
                </a:solidFill>
                <a:latin typeface="-apple-system"/>
              </a:rPr>
              <a:t>FO</a:t>
            </a:r>
            <a:r>
              <a:rPr lang="zh-CN" altLang="en-US" sz="2000" dirty="0">
                <a:solidFill>
                  <a:srgbClr val="121212"/>
                </a:solidFill>
                <a:latin typeface="-apple-system"/>
              </a:rPr>
              <a:t>部分结合来抑制其酶活性，进而阻断氧化磷酸化过程。</a:t>
            </a:r>
            <a:endParaRPr lang="en-US" altLang="zh-CN" sz="2000" dirty="0">
              <a:solidFill>
                <a:srgbClr val="121212"/>
              </a:solidFill>
              <a:latin typeface="-apple-system"/>
            </a:endParaRPr>
          </a:p>
          <a:p>
            <a:pPr marL="342900" indent="-342900">
              <a:buFont typeface="+mj-lt"/>
              <a:buAutoNum type="arabicPeriod"/>
            </a:pPr>
            <a:endParaRPr lang="en-US" altLang="zh-CN" sz="2000" dirty="0">
              <a:solidFill>
                <a:srgbClr val="121212"/>
              </a:solidFill>
              <a:latin typeface="-apple-system"/>
            </a:endParaRPr>
          </a:p>
          <a:p>
            <a:pPr marL="342900" indent="-342900">
              <a:buFont typeface="+mj-lt"/>
              <a:buAutoNum type="arabicPeriod"/>
            </a:pPr>
            <a:r>
              <a:rPr lang="en" altLang="zh-CN" sz="2000" dirty="0">
                <a:solidFill>
                  <a:srgbClr val="121212"/>
                </a:solidFill>
                <a:latin typeface="-apple-system"/>
              </a:rPr>
              <a:t>2-DG</a:t>
            </a:r>
            <a:r>
              <a:rPr lang="zh-CN" altLang="en" sz="2000" dirty="0">
                <a:solidFill>
                  <a:srgbClr val="121212"/>
                </a:solidFill>
                <a:latin typeface="-apple-system"/>
              </a:rPr>
              <a:t>（</a:t>
            </a:r>
            <a:r>
              <a:rPr lang="en" altLang="zh-CN" sz="2000" dirty="0">
                <a:solidFill>
                  <a:srgbClr val="121212"/>
                </a:solidFill>
                <a:latin typeface="-apple-system"/>
              </a:rPr>
              <a:t>2-</a:t>
            </a:r>
            <a:r>
              <a:rPr lang="zh-CN" altLang="en-US" sz="2000" dirty="0">
                <a:solidFill>
                  <a:srgbClr val="121212"/>
                </a:solidFill>
                <a:latin typeface="-apple-system"/>
              </a:rPr>
              <a:t>脱氧葡萄糖）是一种葡萄糖类似物，通过和糖酵解途径的第一个酶：葡萄糖己糖激酶竞争性结合，磷酸化后，不能进行后续反应，从而抑制糖酵解，导致</a:t>
            </a:r>
            <a:r>
              <a:rPr lang="en" altLang="zh-CN" sz="2000" dirty="0">
                <a:solidFill>
                  <a:srgbClr val="121212"/>
                </a:solidFill>
                <a:latin typeface="-apple-system"/>
              </a:rPr>
              <a:t>ECAR</a:t>
            </a:r>
            <a:r>
              <a:rPr lang="zh-CN" altLang="en-US" sz="2000" dirty="0">
                <a:solidFill>
                  <a:srgbClr val="121212"/>
                </a:solidFill>
                <a:latin typeface="-apple-system"/>
              </a:rPr>
              <a:t>下降。</a:t>
            </a:r>
            <a:endParaRPr lang="en-US" altLang="zh-CN" sz="2000" dirty="0">
              <a:solidFill>
                <a:srgbClr val="121212"/>
              </a:solidFill>
              <a:latin typeface="-apple-system"/>
            </a:endParaRPr>
          </a:p>
          <a:p>
            <a:pPr marL="342900" indent="-342900">
              <a:buFont typeface="+mj-lt"/>
              <a:buAutoNum type="arabicPeriod"/>
            </a:pPr>
            <a:endParaRPr lang="en-US" altLang="zh-CN" sz="2000" dirty="0">
              <a:solidFill>
                <a:srgbClr val="121212"/>
              </a:solidFill>
              <a:latin typeface="-apple-system"/>
            </a:endParaRPr>
          </a:p>
          <a:p>
            <a:pPr marL="342900" indent="-342900">
              <a:buFont typeface="+mj-lt"/>
              <a:buAutoNum type="arabicPeriod"/>
            </a:pPr>
            <a:r>
              <a:rPr lang="en" altLang="zh-CN" sz="2000" dirty="0">
                <a:solidFill>
                  <a:srgbClr val="121212"/>
                </a:solidFill>
                <a:latin typeface="-apple-system"/>
              </a:rPr>
              <a:t>FCCP: </a:t>
            </a:r>
            <a:r>
              <a:rPr lang="zh-CN" altLang="en-US" sz="2000" dirty="0">
                <a:solidFill>
                  <a:srgbClr val="121212"/>
                </a:solidFill>
                <a:latin typeface="-apple-system"/>
              </a:rPr>
              <a:t>在线粒体中式一种有效的氧化磷酸化的解偶联剂，通过转运质子破坏</a:t>
            </a:r>
            <a:r>
              <a:rPr lang="en" altLang="zh-CN" sz="2000" dirty="0">
                <a:solidFill>
                  <a:srgbClr val="121212"/>
                </a:solidFill>
                <a:latin typeface="-apple-system"/>
              </a:rPr>
              <a:t>ATP</a:t>
            </a:r>
            <a:r>
              <a:rPr lang="zh-CN" altLang="en-US" sz="2000" dirty="0">
                <a:solidFill>
                  <a:srgbClr val="121212"/>
                </a:solidFill>
                <a:latin typeface="-apple-system"/>
              </a:rPr>
              <a:t>的合成。</a:t>
            </a:r>
            <a:endParaRPr lang="en-US" altLang="zh-CN" sz="2000" dirty="0">
              <a:solidFill>
                <a:srgbClr val="121212"/>
              </a:solidFill>
              <a:latin typeface="-apple-system"/>
            </a:endParaRPr>
          </a:p>
          <a:p>
            <a:pPr marL="342900" indent="-342900">
              <a:buFont typeface="+mj-lt"/>
              <a:buAutoNum type="arabicPeriod"/>
            </a:pPr>
            <a:endParaRPr lang="en-US" altLang="zh-CN" sz="2000" dirty="0">
              <a:solidFill>
                <a:srgbClr val="121212"/>
              </a:solidFill>
              <a:latin typeface="-apple-system"/>
            </a:endParaRPr>
          </a:p>
          <a:p>
            <a:pPr marL="342900" indent="-342900">
              <a:buFont typeface="+mj-lt"/>
              <a:buAutoNum type="arabicPeriod"/>
            </a:pPr>
            <a:r>
              <a:rPr lang="zh-CN" altLang="en-US" sz="2000" dirty="0">
                <a:solidFill>
                  <a:srgbClr val="121212"/>
                </a:solidFill>
                <a:latin typeface="-apple-system"/>
              </a:rPr>
              <a:t>鱼藤酮（</a:t>
            </a:r>
            <a:r>
              <a:rPr lang="en" altLang="zh-CN" sz="2000" dirty="0">
                <a:solidFill>
                  <a:srgbClr val="121212"/>
                </a:solidFill>
                <a:latin typeface="-apple-system"/>
              </a:rPr>
              <a:t>rotenone)</a:t>
            </a:r>
            <a:r>
              <a:rPr lang="zh-CN" altLang="en-US" sz="2000" dirty="0">
                <a:solidFill>
                  <a:srgbClr val="121212"/>
                </a:solidFill>
                <a:latin typeface="-apple-system"/>
              </a:rPr>
              <a:t>和抗霉素</a:t>
            </a:r>
            <a:r>
              <a:rPr lang="en" altLang="zh-CN" sz="2000" dirty="0">
                <a:solidFill>
                  <a:srgbClr val="121212"/>
                </a:solidFill>
                <a:latin typeface="-apple-system"/>
              </a:rPr>
              <a:t>A</a:t>
            </a:r>
            <a:r>
              <a:rPr lang="zh-CN" altLang="en" sz="2000" dirty="0">
                <a:solidFill>
                  <a:srgbClr val="121212"/>
                </a:solidFill>
                <a:latin typeface="-apple-system"/>
              </a:rPr>
              <a:t>（</a:t>
            </a:r>
            <a:r>
              <a:rPr lang="en" altLang="zh-CN" sz="2000" dirty="0">
                <a:solidFill>
                  <a:srgbClr val="121212"/>
                </a:solidFill>
                <a:latin typeface="-apple-system"/>
              </a:rPr>
              <a:t>antimycin A)</a:t>
            </a:r>
            <a:r>
              <a:rPr lang="en-US" altLang="zh-CN" sz="2000" dirty="0">
                <a:solidFill>
                  <a:srgbClr val="121212"/>
                </a:solidFill>
                <a:latin typeface="-apple-system"/>
              </a:rPr>
              <a:t>:</a:t>
            </a:r>
            <a:r>
              <a:rPr lang="zh-CN" altLang="en-US" sz="2000" dirty="0">
                <a:solidFill>
                  <a:srgbClr val="121212"/>
                </a:solidFill>
                <a:latin typeface="-apple-system"/>
              </a:rPr>
              <a:t>电子传递链的抑制剂</a:t>
            </a:r>
          </a:p>
          <a:p>
            <a:pPr marL="342900" indent="-342900">
              <a:buFont typeface="+mj-lt"/>
              <a:buAutoNum type="arabicPeriod"/>
            </a:pPr>
            <a:endParaRPr lang="en-US" altLang="zh-CN" sz="2000" dirty="0">
              <a:solidFill>
                <a:srgbClr val="121212"/>
              </a:solidFill>
              <a:latin typeface="-apple-system"/>
            </a:endParaRPr>
          </a:p>
          <a:p>
            <a:pPr marL="342900" indent="-342900">
              <a:buFont typeface="+mj-lt"/>
              <a:buAutoNum type="arabicPeriod"/>
            </a:pPr>
            <a:r>
              <a:rPr lang="zh-CN" altLang="zh-CN" sz="2000" dirty="0">
                <a:solidFill>
                  <a:srgbClr val="121212"/>
                </a:solidFill>
                <a:latin typeface="-apple-system"/>
              </a:rPr>
              <a:t>激活蛋白 1 (AP-1) 转录因子 (TF) 家族由包括 c-JUN、c-FOS 和 ATF 在内的多种成员组成，参与介导许多生物过程，例如增殖、分化和细胞死亡。</a:t>
            </a:r>
            <a:endParaRPr lang="en-US" altLang="zh-CN" sz="2000" dirty="0">
              <a:solidFill>
                <a:srgbClr val="121212"/>
              </a:solidFill>
              <a:latin typeface="-apple-system"/>
            </a:endParaRPr>
          </a:p>
        </p:txBody>
      </p:sp>
      <p:sp>
        <p:nvSpPr>
          <p:cNvPr id="6" name="文本框 5">
            <a:extLst>
              <a:ext uri="{FF2B5EF4-FFF2-40B4-BE49-F238E27FC236}">
                <a16:creationId xmlns:a16="http://schemas.microsoft.com/office/drawing/2014/main" id="{55348B76-FB38-9B43-AB88-496A1140B874}"/>
              </a:ext>
            </a:extLst>
          </p:cNvPr>
          <p:cNvSpPr txBox="1"/>
          <p:nvPr/>
        </p:nvSpPr>
        <p:spPr>
          <a:xfrm>
            <a:off x="419725" y="4692316"/>
            <a:ext cx="11323096" cy="646331"/>
          </a:xfrm>
          <a:prstGeom prst="rect">
            <a:avLst/>
          </a:prstGeom>
          <a:noFill/>
        </p:spPr>
        <p:txBody>
          <a:bodyPr wrap="square" rtlCol="0">
            <a:spAutoFit/>
          </a:bodyPr>
          <a:lstStyle/>
          <a:p>
            <a:endParaRPr kumimoji="1" lang="en-US" altLang="zh-CN" dirty="0"/>
          </a:p>
          <a:p>
            <a:endParaRPr kumimoji="1" lang="en-US" altLang="zh-CN" dirty="0"/>
          </a:p>
        </p:txBody>
      </p:sp>
    </p:spTree>
    <p:extLst>
      <p:ext uri="{BB962C8B-B14F-4D97-AF65-F5344CB8AC3E}">
        <p14:creationId xmlns:p14="http://schemas.microsoft.com/office/powerpoint/2010/main" val="1162978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486D968-0D69-B540-9171-79604ECEA39B}"/>
              </a:ext>
            </a:extLst>
          </p:cNvPr>
          <p:cNvSpPr/>
          <p:nvPr/>
        </p:nvSpPr>
        <p:spPr>
          <a:xfrm>
            <a:off x="-129727" y="5154791"/>
            <a:ext cx="11933277" cy="1631216"/>
          </a:xfrm>
          <a:prstGeom prst="rect">
            <a:avLst/>
          </a:prstGeom>
        </p:spPr>
        <p:txBody>
          <a:bodyPr wrap="square">
            <a:spAutoFit/>
          </a:bodyPr>
          <a:lstStyle/>
          <a:p>
            <a:pPr marL="742950" lvl="1" indent="-285750">
              <a:buFont typeface="Wingdings" pitchFamily="2" charset="2"/>
              <a:buChar char="l"/>
            </a:pPr>
            <a:r>
              <a:rPr lang="en" altLang="zh-CN" sz="2000" dirty="0">
                <a:solidFill>
                  <a:srgbClr val="191919"/>
                </a:solidFill>
                <a:latin typeface="+mn-ea"/>
              </a:rPr>
              <a:t>Tn</a:t>
            </a:r>
            <a:r>
              <a:rPr lang="zh-CN" altLang="en-US" sz="2000" dirty="0">
                <a:solidFill>
                  <a:srgbClr val="191919"/>
                </a:solidFill>
                <a:latin typeface="+mn-ea"/>
              </a:rPr>
              <a:t>和</a:t>
            </a:r>
            <a:r>
              <a:rPr lang="en" altLang="zh-CN" sz="2000" dirty="0">
                <a:solidFill>
                  <a:srgbClr val="191919"/>
                </a:solidFill>
                <a:latin typeface="+mn-ea"/>
              </a:rPr>
              <a:t>TCM</a:t>
            </a:r>
            <a:r>
              <a:rPr lang="zh-CN" altLang="en-US" sz="2000" dirty="0">
                <a:solidFill>
                  <a:srgbClr val="191919"/>
                </a:solidFill>
                <a:latin typeface="+mn-ea"/>
              </a:rPr>
              <a:t>均表达</a:t>
            </a:r>
            <a:r>
              <a:rPr lang="en" altLang="zh-CN" sz="2000" dirty="0">
                <a:solidFill>
                  <a:srgbClr val="191919"/>
                </a:solidFill>
                <a:latin typeface="+mn-ea"/>
              </a:rPr>
              <a:t>CD62L</a:t>
            </a:r>
            <a:r>
              <a:rPr lang="zh-CN" altLang="en" sz="2000" dirty="0">
                <a:solidFill>
                  <a:srgbClr val="191919"/>
                </a:solidFill>
                <a:latin typeface="+mn-ea"/>
              </a:rPr>
              <a:t>（</a:t>
            </a:r>
            <a:r>
              <a:rPr lang="en" altLang="zh-CN" sz="2000" dirty="0">
                <a:solidFill>
                  <a:srgbClr val="191919"/>
                </a:solidFill>
                <a:latin typeface="+mn-ea"/>
              </a:rPr>
              <a:t>L</a:t>
            </a:r>
            <a:r>
              <a:rPr lang="zh-CN" altLang="en-US" sz="2000" dirty="0">
                <a:solidFill>
                  <a:srgbClr val="191919"/>
                </a:solidFill>
                <a:latin typeface="+mn-ea"/>
              </a:rPr>
              <a:t>选择素，属于淋巴结归巢受体）和</a:t>
            </a:r>
            <a:r>
              <a:rPr lang="en" altLang="zh-CN" sz="2000" dirty="0">
                <a:solidFill>
                  <a:srgbClr val="191919"/>
                </a:solidFill>
                <a:latin typeface="+mn-ea"/>
              </a:rPr>
              <a:t>CCR7</a:t>
            </a:r>
            <a:r>
              <a:rPr lang="zh-CN" altLang="en" sz="2000" dirty="0">
                <a:solidFill>
                  <a:srgbClr val="191919"/>
                </a:solidFill>
                <a:latin typeface="+mn-ea"/>
              </a:rPr>
              <a:t>（</a:t>
            </a:r>
            <a:r>
              <a:rPr lang="zh-CN" altLang="en-US" sz="2000" dirty="0">
                <a:solidFill>
                  <a:srgbClr val="191919"/>
                </a:solidFill>
                <a:latin typeface="+mn-ea"/>
              </a:rPr>
              <a:t>趋化因子受体</a:t>
            </a:r>
            <a:r>
              <a:rPr lang="en-US" altLang="zh-CN" sz="2000" dirty="0">
                <a:solidFill>
                  <a:srgbClr val="191919"/>
                </a:solidFill>
                <a:latin typeface="+mn-ea"/>
              </a:rPr>
              <a:t>7</a:t>
            </a:r>
            <a:r>
              <a:rPr lang="zh-CN" altLang="en-US" sz="2000" dirty="0">
                <a:solidFill>
                  <a:srgbClr val="191919"/>
                </a:solidFill>
                <a:latin typeface="+mn-ea"/>
              </a:rPr>
              <a:t>），所以它们大多聚集在次级淋巴器官，而</a:t>
            </a:r>
            <a:r>
              <a:rPr lang="en" altLang="zh-CN" sz="2000" dirty="0">
                <a:solidFill>
                  <a:srgbClr val="191919"/>
                </a:solidFill>
                <a:latin typeface="+mn-ea"/>
              </a:rPr>
              <a:t>TEM</a:t>
            </a:r>
            <a:r>
              <a:rPr lang="zh-CN" altLang="en-US" sz="2000" dirty="0">
                <a:solidFill>
                  <a:srgbClr val="191919"/>
                </a:solidFill>
                <a:latin typeface="+mn-ea"/>
              </a:rPr>
              <a:t>和</a:t>
            </a:r>
            <a:r>
              <a:rPr lang="en" altLang="zh-CN" sz="2000" dirty="0">
                <a:solidFill>
                  <a:srgbClr val="191919"/>
                </a:solidFill>
                <a:latin typeface="+mn-ea"/>
              </a:rPr>
              <a:t>TE</a:t>
            </a:r>
            <a:r>
              <a:rPr lang="zh-CN" altLang="en-US" sz="2000" dirty="0">
                <a:solidFill>
                  <a:srgbClr val="191919"/>
                </a:solidFill>
                <a:latin typeface="+mn-ea"/>
              </a:rPr>
              <a:t>则缺失这两种分子，因此他们大多存在于外周血。</a:t>
            </a:r>
            <a:endParaRPr lang="en" altLang="zh-CN" sz="2000" dirty="0">
              <a:solidFill>
                <a:srgbClr val="121212"/>
              </a:solidFill>
              <a:latin typeface="-apple-system"/>
            </a:endParaRPr>
          </a:p>
          <a:p>
            <a:pPr marL="742950" lvl="1" indent="-285750">
              <a:buFont typeface="Wingdings" pitchFamily="2" charset="2"/>
              <a:buChar char="l"/>
            </a:pPr>
            <a:endParaRPr lang="en" altLang="zh-CN" sz="2000" dirty="0">
              <a:solidFill>
                <a:srgbClr val="121212"/>
              </a:solidFill>
              <a:latin typeface="-apple-system"/>
            </a:endParaRPr>
          </a:p>
          <a:p>
            <a:pPr marL="742950" lvl="1" indent="-285750">
              <a:buFont typeface="Wingdings" pitchFamily="2" charset="2"/>
              <a:buChar char="l"/>
            </a:pPr>
            <a:r>
              <a:rPr lang="en" altLang="zh-CN" sz="2000" dirty="0">
                <a:solidFill>
                  <a:srgbClr val="121212"/>
                </a:solidFill>
                <a:latin typeface="-apple-system"/>
              </a:rPr>
              <a:t>TCM</a:t>
            </a:r>
            <a:r>
              <a:rPr lang="zh-CN" altLang="en-US" sz="2000" dirty="0">
                <a:solidFill>
                  <a:srgbClr val="121212"/>
                </a:solidFill>
                <a:latin typeface="-apple-system"/>
              </a:rPr>
              <a:t>和</a:t>
            </a:r>
            <a:r>
              <a:rPr lang="en" altLang="zh-CN" sz="2000" dirty="0">
                <a:solidFill>
                  <a:srgbClr val="121212"/>
                </a:solidFill>
                <a:latin typeface="-apple-system"/>
              </a:rPr>
              <a:t>TEM</a:t>
            </a:r>
            <a:r>
              <a:rPr lang="zh-CN" altLang="en-US" sz="2000" dirty="0">
                <a:solidFill>
                  <a:srgbClr val="121212"/>
                </a:solidFill>
                <a:latin typeface="-apple-system"/>
              </a:rPr>
              <a:t>之间</a:t>
            </a:r>
            <a:r>
              <a:rPr lang="en-US" altLang="zh-CN" sz="2000" dirty="0">
                <a:solidFill>
                  <a:srgbClr val="121212"/>
                </a:solidFill>
                <a:latin typeface="-apple-system"/>
              </a:rPr>
              <a:t>,</a:t>
            </a:r>
            <a:r>
              <a:rPr lang="zh-CN" altLang="en-US" sz="2000" dirty="0">
                <a:solidFill>
                  <a:srgbClr val="121212"/>
                </a:solidFill>
                <a:latin typeface="-apple-system"/>
              </a:rPr>
              <a:t>细胞因子分泌不同</a:t>
            </a:r>
            <a:r>
              <a:rPr lang="en-US" altLang="zh-CN" sz="2000" dirty="0">
                <a:solidFill>
                  <a:srgbClr val="121212"/>
                </a:solidFill>
                <a:latin typeface="-apple-system"/>
              </a:rPr>
              <a:t>,</a:t>
            </a:r>
            <a:r>
              <a:rPr lang="en" altLang="zh-CN" sz="2000" dirty="0">
                <a:solidFill>
                  <a:srgbClr val="121212"/>
                </a:solidFill>
                <a:latin typeface="-apple-system"/>
              </a:rPr>
              <a:t>TCM</a:t>
            </a:r>
            <a:r>
              <a:rPr lang="zh-CN" altLang="en-US" sz="2000" dirty="0">
                <a:solidFill>
                  <a:srgbClr val="121212"/>
                </a:solidFill>
                <a:latin typeface="-apple-system"/>
              </a:rPr>
              <a:t>的增殖能力强</a:t>
            </a:r>
            <a:r>
              <a:rPr lang="en-US" altLang="zh-CN" sz="2000" dirty="0">
                <a:solidFill>
                  <a:srgbClr val="121212"/>
                </a:solidFill>
                <a:latin typeface="-apple-system"/>
              </a:rPr>
              <a:t>,</a:t>
            </a:r>
            <a:r>
              <a:rPr lang="en" altLang="zh-CN" sz="2000" dirty="0">
                <a:solidFill>
                  <a:srgbClr val="121212"/>
                </a:solidFill>
                <a:latin typeface="-apple-system"/>
              </a:rPr>
              <a:t>IL-2</a:t>
            </a:r>
            <a:r>
              <a:rPr lang="zh-CN" altLang="en-US" sz="2000" dirty="0">
                <a:solidFill>
                  <a:srgbClr val="121212"/>
                </a:solidFill>
                <a:latin typeface="-apple-system"/>
              </a:rPr>
              <a:t>分泌能力强</a:t>
            </a:r>
            <a:r>
              <a:rPr lang="en-US" altLang="zh-CN" sz="2000" dirty="0">
                <a:solidFill>
                  <a:srgbClr val="121212"/>
                </a:solidFill>
                <a:latin typeface="-apple-system"/>
              </a:rPr>
              <a:t>,</a:t>
            </a:r>
            <a:r>
              <a:rPr lang="zh-CN" altLang="en-US" sz="2000" dirty="0">
                <a:solidFill>
                  <a:srgbClr val="121212"/>
                </a:solidFill>
                <a:latin typeface="-apple-system"/>
              </a:rPr>
              <a:t>而</a:t>
            </a:r>
            <a:r>
              <a:rPr lang="en" altLang="zh-CN" sz="2000" dirty="0">
                <a:solidFill>
                  <a:srgbClr val="121212"/>
                </a:solidFill>
                <a:latin typeface="-apple-system"/>
              </a:rPr>
              <a:t>TEM</a:t>
            </a:r>
            <a:r>
              <a:rPr lang="zh-CN" altLang="en-US" sz="2000" dirty="0">
                <a:solidFill>
                  <a:srgbClr val="121212"/>
                </a:solidFill>
                <a:latin typeface="-apple-system"/>
              </a:rPr>
              <a:t>则分泌效应因子</a:t>
            </a:r>
            <a:r>
              <a:rPr lang="en-US" altLang="zh-CN" sz="2000" dirty="0">
                <a:solidFill>
                  <a:srgbClr val="121212"/>
                </a:solidFill>
                <a:latin typeface="-apple-system"/>
              </a:rPr>
              <a:t>,</a:t>
            </a:r>
            <a:r>
              <a:rPr lang="zh-CN" altLang="en-US" sz="2000" dirty="0">
                <a:solidFill>
                  <a:srgbClr val="121212"/>
                </a:solidFill>
                <a:latin typeface="-apple-system"/>
              </a:rPr>
              <a:t>例如</a:t>
            </a:r>
            <a:r>
              <a:rPr lang="en" altLang="zh-CN" sz="2000" dirty="0">
                <a:solidFill>
                  <a:srgbClr val="121212"/>
                </a:solidFill>
                <a:latin typeface="-apple-system"/>
              </a:rPr>
              <a:t>IFN-</a:t>
            </a:r>
            <a:r>
              <a:rPr lang="el-GR" altLang="zh-CN" sz="2000" dirty="0">
                <a:solidFill>
                  <a:srgbClr val="121212"/>
                </a:solidFill>
                <a:latin typeface="-apple-system"/>
              </a:rPr>
              <a:t>γ</a:t>
            </a:r>
            <a:r>
              <a:rPr lang="zh-CN" altLang="en-US" sz="2000" dirty="0">
                <a:solidFill>
                  <a:srgbClr val="121212"/>
                </a:solidFill>
                <a:latin typeface="-apple-system"/>
              </a:rPr>
              <a:t>和</a:t>
            </a:r>
            <a:r>
              <a:rPr lang="en" altLang="zh-CN" sz="2000" dirty="0">
                <a:solidFill>
                  <a:srgbClr val="121212"/>
                </a:solidFill>
                <a:latin typeface="-apple-system"/>
              </a:rPr>
              <a:t>IL-4</a:t>
            </a:r>
            <a:r>
              <a:rPr lang="zh-CN" altLang="en" sz="2000" dirty="0">
                <a:solidFill>
                  <a:srgbClr val="121212"/>
                </a:solidFill>
                <a:latin typeface="-apple-system"/>
              </a:rPr>
              <a:t>。</a:t>
            </a:r>
            <a:endParaRPr lang="zh-CN" altLang="en-US" sz="2000" dirty="0">
              <a:solidFill>
                <a:srgbClr val="121212"/>
              </a:solidFill>
              <a:latin typeface="-apple-system"/>
            </a:endParaRPr>
          </a:p>
        </p:txBody>
      </p:sp>
      <p:pic>
        <p:nvPicPr>
          <p:cNvPr id="5" name="图片 4">
            <a:extLst>
              <a:ext uri="{FF2B5EF4-FFF2-40B4-BE49-F238E27FC236}">
                <a16:creationId xmlns:a16="http://schemas.microsoft.com/office/drawing/2014/main" id="{1F2AA661-51FB-5E44-9A7C-D2C70D6024D2}"/>
              </a:ext>
            </a:extLst>
          </p:cNvPr>
          <p:cNvPicPr>
            <a:picLocks noChangeAspect="1"/>
          </p:cNvPicPr>
          <p:nvPr/>
        </p:nvPicPr>
        <p:blipFill>
          <a:blip r:embed="rId2"/>
          <a:stretch>
            <a:fillRect/>
          </a:stretch>
        </p:blipFill>
        <p:spPr>
          <a:xfrm>
            <a:off x="276272" y="1081697"/>
            <a:ext cx="7265884" cy="3139803"/>
          </a:xfrm>
          <a:prstGeom prst="rect">
            <a:avLst/>
          </a:prstGeom>
        </p:spPr>
      </p:pic>
      <p:sp>
        <p:nvSpPr>
          <p:cNvPr id="6" name="文本框 5">
            <a:extLst>
              <a:ext uri="{FF2B5EF4-FFF2-40B4-BE49-F238E27FC236}">
                <a16:creationId xmlns:a16="http://schemas.microsoft.com/office/drawing/2014/main" id="{1DC5F3FE-F046-244B-B614-34EF7DBA6637}"/>
              </a:ext>
            </a:extLst>
          </p:cNvPr>
          <p:cNvSpPr txBox="1"/>
          <p:nvPr/>
        </p:nvSpPr>
        <p:spPr>
          <a:xfrm>
            <a:off x="157655" y="50448"/>
            <a:ext cx="2916621" cy="523220"/>
          </a:xfrm>
          <a:prstGeom prst="rect">
            <a:avLst/>
          </a:prstGeom>
          <a:noFill/>
        </p:spPr>
        <p:txBody>
          <a:bodyPr wrap="square" rtlCol="0">
            <a:spAutoFit/>
          </a:bodyPr>
          <a:lstStyle/>
          <a:p>
            <a:r>
              <a:rPr kumimoji="1" lang="en-US" altLang="zh-CN" sz="2800" dirty="0">
                <a:latin typeface="Times New Roman" panose="02020603050405020304" pitchFamily="18" charset="0"/>
                <a:cs typeface="Times New Roman" panose="02020603050405020304" pitchFamily="18" charset="0"/>
              </a:rPr>
              <a:t>Background</a:t>
            </a:r>
            <a:endParaRPr kumimoji="1" lang="zh-CN" altLang="en-US" sz="28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015380BC-30C4-7943-96D7-7C342E28CEDC}"/>
              </a:ext>
            </a:extLst>
          </p:cNvPr>
          <p:cNvSpPr/>
          <p:nvPr/>
        </p:nvSpPr>
        <p:spPr>
          <a:xfrm>
            <a:off x="277800" y="4489266"/>
            <a:ext cx="2759089" cy="338554"/>
          </a:xfrm>
          <a:prstGeom prst="rect">
            <a:avLst/>
          </a:prstGeom>
        </p:spPr>
        <p:txBody>
          <a:bodyPr wrap="none">
            <a:spAutoFit/>
          </a:bodyPr>
          <a:lstStyle/>
          <a:p>
            <a:r>
              <a:rPr lang="en" altLang="zh-CN" sz="1600" dirty="0">
                <a:latin typeface="Times New Roman" panose="02020603050405020304" pitchFamily="18" charset="0"/>
                <a:cs typeface="Times New Roman" panose="02020603050405020304" pitchFamily="18" charset="0"/>
              </a:rPr>
              <a:t>Jacqueline K Flynn</a:t>
            </a:r>
            <a:r>
              <a:rPr lang="zh-CN" altLang="en-US"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et</a:t>
            </a:r>
            <a:r>
              <a:rPr lang="zh-CN" altLang="en-US" sz="1600" i="1"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al</a:t>
            </a:r>
            <a:r>
              <a:rPr lang="en-US" altLang="zh-CN" sz="1600" dirty="0">
                <a:latin typeface="Times New Roman" panose="02020603050405020304" pitchFamily="18" charset="0"/>
                <a:cs typeface="Times New Roman" panose="02020603050405020304" pitchFamily="18" charset="0"/>
              </a:rPr>
              <a:t>.,2014</a:t>
            </a:r>
            <a:r>
              <a:rPr lang="en" altLang="zh-CN" sz="1600" dirty="0">
                <a:latin typeface="Times New Roman" panose="02020603050405020304" pitchFamily="18" charset="0"/>
                <a:cs typeface="Times New Roman" panose="02020603050405020304" pitchFamily="18" charset="0"/>
              </a:rPr>
              <a:t> </a:t>
            </a:r>
          </a:p>
        </p:txBody>
      </p:sp>
      <p:sp>
        <p:nvSpPr>
          <p:cNvPr id="10" name="矩形 9">
            <a:extLst>
              <a:ext uri="{FF2B5EF4-FFF2-40B4-BE49-F238E27FC236}">
                <a16:creationId xmlns:a16="http://schemas.microsoft.com/office/drawing/2014/main" id="{537E47A0-8D17-0F42-BCC0-25CDB153B7E5}"/>
              </a:ext>
            </a:extLst>
          </p:cNvPr>
          <p:cNvSpPr/>
          <p:nvPr/>
        </p:nvSpPr>
        <p:spPr>
          <a:xfrm>
            <a:off x="7542157" y="1215192"/>
            <a:ext cx="4373572" cy="3139321"/>
          </a:xfrm>
          <a:prstGeom prst="rect">
            <a:avLst/>
          </a:prstGeom>
        </p:spPr>
        <p:txBody>
          <a:bodyPr wrap="square">
            <a:spAutoFit/>
          </a:bodyPr>
          <a:lstStyle/>
          <a:p>
            <a:pPr marL="285750" indent="-285750">
              <a:buFont typeface="Wingdings" pitchFamily="2" charset="2"/>
              <a:buChar char="l"/>
            </a:pPr>
            <a:r>
              <a:rPr lang="zh-CN" altLang="en-US" dirty="0">
                <a:solidFill>
                  <a:srgbClr val="191919"/>
                </a:solidFill>
                <a:latin typeface="+mn-ea"/>
              </a:rPr>
              <a:t>按照线性分化理论，在受抗原刺激后，初始</a:t>
            </a:r>
            <a:r>
              <a:rPr lang="en" altLang="zh-CN" dirty="0">
                <a:solidFill>
                  <a:srgbClr val="191919"/>
                </a:solidFill>
                <a:latin typeface="+mn-ea"/>
              </a:rPr>
              <a:t>T</a:t>
            </a:r>
            <a:r>
              <a:rPr lang="zh-CN" altLang="en-US" dirty="0">
                <a:solidFill>
                  <a:srgbClr val="191919"/>
                </a:solidFill>
                <a:latin typeface="+mn-ea"/>
              </a:rPr>
              <a:t>细胞增殖并分化成记忆</a:t>
            </a:r>
            <a:r>
              <a:rPr lang="en" altLang="zh-CN" dirty="0">
                <a:solidFill>
                  <a:srgbClr val="191919"/>
                </a:solidFill>
                <a:latin typeface="+mn-ea"/>
              </a:rPr>
              <a:t>T</a:t>
            </a:r>
            <a:r>
              <a:rPr lang="zh-CN" altLang="en-US" dirty="0">
                <a:solidFill>
                  <a:srgbClr val="191919"/>
                </a:solidFill>
                <a:latin typeface="+mn-ea"/>
              </a:rPr>
              <a:t>细胞。但这个分化过程实际上是连续的，初始</a:t>
            </a:r>
            <a:r>
              <a:rPr lang="en" altLang="zh-CN" dirty="0">
                <a:solidFill>
                  <a:srgbClr val="191919"/>
                </a:solidFill>
                <a:latin typeface="+mn-ea"/>
              </a:rPr>
              <a:t>T</a:t>
            </a:r>
            <a:r>
              <a:rPr lang="zh-CN" altLang="en" dirty="0">
                <a:solidFill>
                  <a:srgbClr val="191919"/>
                </a:solidFill>
                <a:latin typeface="+mn-ea"/>
              </a:rPr>
              <a:t>（</a:t>
            </a:r>
            <a:r>
              <a:rPr lang="en" altLang="zh-CN" dirty="0">
                <a:solidFill>
                  <a:srgbClr val="191919"/>
                </a:solidFill>
                <a:latin typeface="+mn-ea"/>
              </a:rPr>
              <a:t>Tn</a:t>
            </a:r>
            <a:r>
              <a:rPr lang="zh-CN" altLang="en" dirty="0">
                <a:solidFill>
                  <a:srgbClr val="191919"/>
                </a:solidFill>
                <a:latin typeface="+mn-ea"/>
              </a:rPr>
              <a:t>）－</a:t>
            </a:r>
            <a:r>
              <a:rPr lang="en" altLang="zh-CN" dirty="0">
                <a:solidFill>
                  <a:srgbClr val="191919"/>
                </a:solidFill>
                <a:latin typeface="+mn-ea"/>
              </a:rPr>
              <a:t>T</a:t>
            </a:r>
            <a:r>
              <a:rPr lang="zh-CN" altLang="en-US" dirty="0">
                <a:solidFill>
                  <a:srgbClr val="191919"/>
                </a:solidFill>
                <a:latin typeface="+mn-ea"/>
              </a:rPr>
              <a:t>记忆干细胞（</a:t>
            </a:r>
            <a:r>
              <a:rPr lang="en" altLang="zh-CN" dirty="0">
                <a:solidFill>
                  <a:srgbClr val="191919"/>
                </a:solidFill>
                <a:latin typeface="+mn-ea"/>
              </a:rPr>
              <a:t>TSCM</a:t>
            </a:r>
            <a:r>
              <a:rPr lang="zh-CN" altLang="en" dirty="0">
                <a:solidFill>
                  <a:srgbClr val="191919"/>
                </a:solidFill>
                <a:latin typeface="+mn-ea"/>
              </a:rPr>
              <a:t>）－</a:t>
            </a:r>
            <a:r>
              <a:rPr lang="zh-CN" altLang="en-US" dirty="0">
                <a:solidFill>
                  <a:srgbClr val="191919"/>
                </a:solidFill>
                <a:latin typeface="+mn-ea"/>
              </a:rPr>
              <a:t>中央记忆</a:t>
            </a:r>
            <a:r>
              <a:rPr lang="en" altLang="zh-CN" dirty="0">
                <a:solidFill>
                  <a:srgbClr val="191919"/>
                </a:solidFill>
                <a:latin typeface="+mn-ea"/>
              </a:rPr>
              <a:t>T</a:t>
            </a:r>
            <a:r>
              <a:rPr lang="zh-CN" altLang="en" dirty="0">
                <a:solidFill>
                  <a:srgbClr val="191919"/>
                </a:solidFill>
                <a:latin typeface="+mn-ea"/>
              </a:rPr>
              <a:t>（</a:t>
            </a:r>
            <a:r>
              <a:rPr lang="zh-CN" altLang="en-US" dirty="0">
                <a:solidFill>
                  <a:srgbClr val="191919"/>
                </a:solidFill>
                <a:latin typeface="+mn-ea"/>
              </a:rPr>
              <a:t>或称中枢记忆</a:t>
            </a:r>
            <a:r>
              <a:rPr lang="en" altLang="zh-CN" dirty="0">
                <a:solidFill>
                  <a:srgbClr val="191919"/>
                </a:solidFill>
                <a:latin typeface="+mn-ea"/>
              </a:rPr>
              <a:t>T</a:t>
            </a:r>
            <a:r>
              <a:rPr lang="zh-CN" altLang="en" dirty="0">
                <a:solidFill>
                  <a:srgbClr val="191919"/>
                </a:solidFill>
                <a:latin typeface="+mn-ea"/>
              </a:rPr>
              <a:t>，</a:t>
            </a:r>
            <a:r>
              <a:rPr lang="en" altLang="zh-CN" dirty="0">
                <a:solidFill>
                  <a:srgbClr val="191919"/>
                </a:solidFill>
                <a:latin typeface="+mn-ea"/>
              </a:rPr>
              <a:t>TCM</a:t>
            </a:r>
            <a:r>
              <a:rPr lang="zh-CN" altLang="en" dirty="0">
                <a:solidFill>
                  <a:srgbClr val="191919"/>
                </a:solidFill>
                <a:latin typeface="+mn-ea"/>
              </a:rPr>
              <a:t>）－</a:t>
            </a:r>
            <a:r>
              <a:rPr lang="zh-CN" altLang="en-US" dirty="0">
                <a:solidFill>
                  <a:srgbClr val="191919"/>
                </a:solidFill>
                <a:latin typeface="+mn-ea"/>
              </a:rPr>
              <a:t>效应记忆</a:t>
            </a:r>
            <a:r>
              <a:rPr lang="en" altLang="zh-CN" dirty="0">
                <a:solidFill>
                  <a:srgbClr val="191919"/>
                </a:solidFill>
                <a:latin typeface="+mn-ea"/>
              </a:rPr>
              <a:t>T</a:t>
            </a:r>
            <a:r>
              <a:rPr lang="zh-CN" altLang="en" dirty="0">
                <a:solidFill>
                  <a:srgbClr val="191919"/>
                </a:solidFill>
                <a:latin typeface="+mn-ea"/>
              </a:rPr>
              <a:t>（</a:t>
            </a:r>
            <a:r>
              <a:rPr lang="en" altLang="zh-CN" dirty="0">
                <a:solidFill>
                  <a:srgbClr val="191919"/>
                </a:solidFill>
                <a:latin typeface="+mn-ea"/>
              </a:rPr>
              <a:t>TEM</a:t>
            </a:r>
            <a:r>
              <a:rPr lang="zh-CN" altLang="en" dirty="0">
                <a:solidFill>
                  <a:srgbClr val="191919"/>
                </a:solidFill>
                <a:latin typeface="+mn-ea"/>
              </a:rPr>
              <a:t>）－</a:t>
            </a:r>
            <a:r>
              <a:rPr lang="zh-CN" altLang="en-US" dirty="0">
                <a:solidFill>
                  <a:srgbClr val="191919"/>
                </a:solidFill>
                <a:latin typeface="+mn-ea"/>
              </a:rPr>
              <a:t>效应</a:t>
            </a:r>
            <a:r>
              <a:rPr lang="en" altLang="zh-CN" dirty="0">
                <a:solidFill>
                  <a:srgbClr val="191919"/>
                </a:solidFill>
                <a:latin typeface="+mn-ea"/>
              </a:rPr>
              <a:t>T</a:t>
            </a:r>
            <a:r>
              <a:rPr lang="zh-CN" altLang="en" dirty="0">
                <a:solidFill>
                  <a:srgbClr val="191919"/>
                </a:solidFill>
                <a:latin typeface="+mn-ea"/>
              </a:rPr>
              <a:t>（</a:t>
            </a:r>
            <a:r>
              <a:rPr lang="en" altLang="zh-CN" dirty="0">
                <a:solidFill>
                  <a:srgbClr val="191919"/>
                </a:solidFill>
                <a:latin typeface="+mn-ea"/>
              </a:rPr>
              <a:t>TE</a:t>
            </a:r>
            <a:r>
              <a:rPr lang="zh-CN" altLang="en" dirty="0">
                <a:solidFill>
                  <a:srgbClr val="191919"/>
                </a:solidFill>
                <a:latin typeface="+mn-ea"/>
              </a:rPr>
              <a:t>），</a:t>
            </a:r>
            <a:r>
              <a:rPr lang="zh-CN" altLang="en-US" dirty="0">
                <a:solidFill>
                  <a:srgbClr val="191919"/>
                </a:solidFill>
                <a:latin typeface="+mn-ea"/>
              </a:rPr>
              <a:t>在分化过程中，</a:t>
            </a:r>
            <a:r>
              <a:rPr lang="en" altLang="zh-CN" dirty="0">
                <a:solidFill>
                  <a:srgbClr val="191919"/>
                </a:solidFill>
                <a:latin typeface="+mn-ea"/>
              </a:rPr>
              <a:t>T</a:t>
            </a:r>
            <a:r>
              <a:rPr lang="zh-CN" altLang="en-US" dirty="0">
                <a:solidFill>
                  <a:srgbClr val="191919"/>
                </a:solidFill>
                <a:latin typeface="+mn-ea"/>
              </a:rPr>
              <a:t>细胞逐渐获得对细胞因子、组织归巢受体、抗凋亡分子的响应能力，逐渐获得效应功能，同时也逐渐丢失了淋巴结归巢受体、增殖能力、</a:t>
            </a:r>
            <a:r>
              <a:rPr lang="en" altLang="zh-CN" dirty="0">
                <a:solidFill>
                  <a:srgbClr val="191919"/>
                </a:solidFill>
                <a:latin typeface="+mn-ea"/>
              </a:rPr>
              <a:t>IL-2</a:t>
            </a:r>
            <a:r>
              <a:rPr lang="zh-CN" altLang="en-US" dirty="0">
                <a:solidFill>
                  <a:srgbClr val="191919"/>
                </a:solidFill>
                <a:latin typeface="+mn-ea"/>
              </a:rPr>
              <a:t>产生、自我更新和存活的能力。</a:t>
            </a:r>
          </a:p>
        </p:txBody>
      </p:sp>
    </p:spTree>
    <p:extLst>
      <p:ext uri="{BB962C8B-B14F-4D97-AF65-F5344CB8AC3E}">
        <p14:creationId xmlns:p14="http://schemas.microsoft.com/office/powerpoint/2010/main" val="1415008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CED69A4-13D4-F94C-9EFE-6958F58DD610}"/>
              </a:ext>
            </a:extLst>
          </p:cNvPr>
          <p:cNvSpPr txBox="1"/>
          <p:nvPr/>
        </p:nvSpPr>
        <p:spPr>
          <a:xfrm>
            <a:off x="157655" y="141889"/>
            <a:ext cx="2916621" cy="523220"/>
          </a:xfrm>
          <a:prstGeom prst="rect">
            <a:avLst/>
          </a:prstGeom>
          <a:noFill/>
        </p:spPr>
        <p:txBody>
          <a:bodyPr wrap="square" rtlCol="0">
            <a:spAutoFit/>
          </a:bodyPr>
          <a:lstStyle/>
          <a:p>
            <a:r>
              <a:rPr kumimoji="1" lang="en-US" altLang="zh-CN" sz="2800" dirty="0">
                <a:latin typeface="Times New Roman" panose="02020603050405020304" pitchFamily="18" charset="0"/>
                <a:cs typeface="Times New Roman" panose="02020603050405020304" pitchFamily="18" charset="0"/>
              </a:rPr>
              <a:t>Background</a:t>
            </a:r>
            <a:endParaRPr kumimoji="1" lang="zh-CN" altLang="en-US" sz="28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8A90E84F-CD2E-EE4C-8738-5BAB163E5E9B}"/>
              </a:ext>
            </a:extLst>
          </p:cNvPr>
          <p:cNvPicPr>
            <a:picLocks noChangeAspect="1"/>
          </p:cNvPicPr>
          <p:nvPr/>
        </p:nvPicPr>
        <p:blipFill>
          <a:blip r:embed="rId3"/>
          <a:stretch>
            <a:fillRect/>
          </a:stretch>
        </p:blipFill>
        <p:spPr>
          <a:xfrm>
            <a:off x="0" y="542457"/>
            <a:ext cx="8875766" cy="1946942"/>
          </a:xfrm>
          <a:prstGeom prst="rect">
            <a:avLst/>
          </a:prstGeom>
        </p:spPr>
      </p:pic>
      <p:sp>
        <p:nvSpPr>
          <p:cNvPr id="6" name="文本框 5">
            <a:extLst>
              <a:ext uri="{FF2B5EF4-FFF2-40B4-BE49-F238E27FC236}">
                <a16:creationId xmlns:a16="http://schemas.microsoft.com/office/drawing/2014/main" id="{C623EBDE-61A2-D34B-AC8F-F3520551A85C}"/>
              </a:ext>
            </a:extLst>
          </p:cNvPr>
          <p:cNvSpPr txBox="1"/>
          <p:nvPr/>
        </p:nvSpPr>
        <p:spPr>
          <a:xfrm>
            <a:off x="9011769" y="2190346"/>
            <a:ext cx="1771844" cy="369332"/>
          </a:xfrm>
          <a:prstGeom prst="rect">
            <a:avLst/>
          </a:prstGeom>
          <a:noFill/>
        </p:spPr>
        <p:txBody>
          <a:bodyPr wrap="square" rtlCol="0">
            <a:spAutoFit/>
          </a:bodyPr>
          <a:lstStyle/>
          <a:p>
            <a:r>
              <a:rPr kumimoji="1" lang="en-US" altLang="zh-CN" dirty="0"/>
              <a:t>2019.10.</a:t>
            </a:r>
            <a:r>
              <a:rPr kumimoji="1" lang="zh-CN" altLang="en-US" dirty="0"/>
              <a:t> </a:t>
            </a:r>
          </a:p>
        </p:txBody>
      </p:sp>
      <p:pic>
        <p:nvPicPr>
          <p:cNvPr id="7" name="图片 6">
            <a:extLst>
              <a:ext uri="{FF2B5EF4-FFF2-40B4-BE49-F238E27FC236}">
                <a16:creationId xmlns:a16="http://schemas.microsoft.com/office/drawing/2014/main" id="{67D74E94-A766-CA40-8AF3-32A516F7EE6C}"/>
              </a:ext>
            </a:extLst>
          </p:cNvPr>
          <p:cNvPicPr>
            <a:picLocks noChangeAspect="1"/>
          </p:cNvPicPr>
          <p:nvPr/>
        </p:nvPicPr>
        <p:blipFill>
          <a:blip r:embed="rId4"/>
          <a:stretch>
            <a:fillRect/>
          </a:stretch>
        </p:blipFill>
        <p:spPr>
          <a:xfrm>
            <a:off x="0" y="4406772"/>
            <a:ext cx="7047186" cy="2295479"/>
          </a:xfrm>
          <a:prstGeom prst="rect">
            <a:avLst/>
          </a:prstGeom>
        </p:spPr>
      </p:pic>
      <p:sp>
        <p:nvSpPr>
          <p:cNvPr id="8" name="文本框 7">
            <a:extLst>
              <a:ext uri="{FF2B5EF4-FFF2-40B4-BE49-F238E27FC236}">
                <a16:creationId xmlns:a16="http://schemas.microsoft.com/office/drawing/2014/main" id="{08AC07F2-E6FB-D242-AE38-9A67119D95EF}"/>
              </a:ext>
            </a:extLst>
          </p:cNvPr>
          <p:cNvSpPr txBox="1"/>
          <p:nvPr/>
        </p:nvSpPr>
        <p:spPr>
          <a:xfrm>
            <a:off x="7047186" y="6060598"/>
            <a:ext cx="993228" cy="369332"/>
          </a:xfrm>
          <a:prstGeom prst="rect">
            <a:avLst/>
          </a:prstGeom>
          <a:noFill/>
        </p:spPr>
        <p:txBody>
          <a:bodyPr wrap="square" rtlCol="0">
            <a:spAutoFit/>
          </a:bodyPr>
          <a:lstStyle/>
          <a:p>
            <a:r>
              <a:rPr kumimoji="1" lang="en-US" altLang="zh-CN" dirty="0"/>
              <a:t>2021.9</a:t>
            </a:r>
            <a:endParaRPr kumimoji="1" lang="zh-CN" altLang="en-US" dirty="0"/>
          </a:p>
        </p:txBody>
      </p:sp>
      <p:pic>
        <p:nvPicPr>
          <p:cNvPr id="9" name="图片 8">
            <a:extLst>
              <a:ext uri="{FF2B5EF4-FFF2-40B4-BE49-F238E27FC236}">
                <a16:creationId xmlns:a16="http://schemas.microsoft.com/office/drawing/2014/main" id="{2685E37D-53BC-1F4C-A8D6-8D3580C7A617}"/>
              </a:ext>
            </a:extLst>
          </p:cNvPr>
          <p:cNvPicPr>
            <a:picLocks noChangeAspect="1"/>
          </p:cNvPicPr>
          <p:nvPr/>
        </p:nvPicPr>
        <p:blipFill>
          <a:blip r:embed="rId5"/>
          <a:stretch>
            <a:fillRect/>
          </a:stretch>
        </p:blipFill>
        <p:spPr>
          <a:xfrm>
            <a:off x="157655" y="2530619"/>
            <a:ext cx="5407573" cy="1744379"/>
          </a:xfrm>
          <a:prstGeom prst="rect">
            <a:avLst/>
          </a:prstGeom>
        </p:spPr>
      </p:pic>
      <p:sp>
        <p:nvSpPr>
          <p:cNvPr id="10" name="文本框 9">
            <a:extLst>
              <a:ext uri="{FF2B5EF4-FFF2-40B4-BE49-F238E27FC236}">
                <a16:creationId xmlns:a16="http://schemas.microsoft.com/office/drawing/2014/main" id="{714999B0-1D2C-FA43-BFD3-4264321652FC}"/>
              </a:ext>
            </a:extLst>
          </p:cNvPr>
          <p:cNvSpPr txBox="1"/>
          <p:nvPr/>
        </p:nvSpPr>
        <p:spPr>
          <a:xfrm>
            <a:off x="5864772" y="3704897"/>
            <a:ext cx="2175642" cy="369332"/>
          </a:xfrm>
          <a:prstGeom prst="rect">
            <a:avLst/>
          </a:prstGeom>
          <a:noFill/>
        </p:spPr>
        <p:txBody>
          <a:bodyPr wrap="square" rtlCol="0">
            <a:spAutoFit/>
          </a:bodyPr>
          <a:lstStyle/>
          <a:p>
            <a:r>
              <a:rPr kumimoji="1" lang="en-US" altLang="zh-CN" dirty="0"/>
              <a:t>2020.11</a:t>
            </a:r>
            <a:endParaRPr kumimoji="1" lang="zh-CN" altLang="en-US" dirty="0"/>
          </a:p>
        </p:txBody>
      </p:sp>
    </p:spTree>
    <p:extLst>
      <p:ext uri="{BB962C8B-B14F-4D97-AF65-F5344CB8AC3E}">
        <p14:creationId xmlns:p14="http://schemas.microsoft.com/office/powerpoint/2010/main" val="3281541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DB6FA10-F62C-6E48-AEC8-E4451AD45C8E}"/>
              </a:ext>
            </a:extLst>
          </p:cNvPr>
          <p:cNvSpPr txBox="1"/>
          <p:nvPr/>
        </p:nvSpPr>
        <p:spPr>
          <a:xfrm>
            <a:off x="157655" y="141889"/>
            <a:ext cx="2916621" cy="523220"/>
          </a:xfrm>
          <a:prstGeom prst="rect">
            <a:avLst/>
          </a:prstGeom>
          <a:noFill/>
        </p:spPr>
        <p:txBody>
          <a:bodyPr wrap="square" rtlCol="0">
            <a:spAutoFit/>
          </a:bodyPr>
          <a:lstStyle/>
          <a:p>
            <a:r>
              <a:rPr kumimoji="1" lang="en-US" altLang="zh-CN" sz="2800" dirty="0">
                <a:latin typeface="Times New Roman" panose="02020603050405020304" pitchFamily="18" charset="0"/>
                <a:cs typeface="Times New Roman" panose="02020603050405020304" pitchFamily="18" charset="0"/>
              </a:rPr>
              <a:t>Background</a:t>
            </a:r>
            <a:endParaRPr kumimoji="1" lang="zh-CN" altLang="en-US" sz="28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DBE1F5E1-78ED-CE44-AFC0-9F4529DF3D27}"/>
              </a:ext>
            </a:extLst>
          </p:cNvPr>
          <p:cNvPicPr>
            <a:picLocks noChangeAspect="1"/>
          </p:cNvPicPr>
          <p:nvPr/>
        </p:nvPicPr>
        <p:blipFill>
          <a:blip r:embed="rId3"/>
          <a:stretch>
            <a:fillRect/>
          </a:stretch>
        </p:blipFill>
        <p:spPr>
          <a:xfrm>
            <a:off x="313757" y="836979"/>
            <a:ext cx="8581697" cy="4140217"/>
          </a:xfrm>
          <a:prstGeom prst="rect">
            <a:avLst/>
          </a:prstGeom>
        </p:spPr>
      </p:pic>
      <p:sp>
        <p:nvSpPr>
          <p:cNvPr id="6" name="文本框 5">
            <a:extLst>
              <a:ext uri="{FF2B5EF4-FFF2-40B4-BE49-F238E27FC236}">
                <a16:creationId xmlns:a16="http://schemas.microsoft.com/office/drawing/2014/main" id="{952AADF4-8B80-D244-8F7D-BEE05654A73C}"/>
              </a:ext>
            </a:extLst>
          </p:cNvPr>
          <p:cNvSpPr txBox="1"/>
          <p:nvPr/>
        </p:nvSpPr>
        <p:spPr>
          <a:xfrm>
            <a:off x="9285890" y="3618186"/>
            <a:ext cx="2144111" cy="369332"/>
          </a:xfrm>
          <a:prstGeom prst="rect">
            <a:avLst/>
          </a:prstGeom>
          <a:noFill/>
        </p:spPr>
        <p:txBody>
          <a:bodyPr wrap="square" rtlCol="0">
            <a:spAutoFit/>
          </a:bodyPr>
          <a:lstStyle/>
          <a:p>
            <a:r>
              <a:rPr kumimoji="1" lang="en-US" altLang="zh-CN" dirty="0"/>
              <a:t>2021.6</a:t>
            </a:r>
            <a:endParaRPr kumimoji="1" lang="zh-CN" altLang="en-US" dirty="0"/>
          </a:p>
        </p:txBody>
      </p:sp>
    </p:spTree>
    <p:extLst>
      <p:ext uri="{BB962C8B-B14F-4D97-AF65-F5344CB8AC3E}">
        <p14:creationId xmlns:p14="http://schemas.microsoft.com/office/powerpoint/2010/main" val="348726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249185F-3B84-8948-9F5A-B315D53BF921}"/>
              </a:ext>
            </a:extLst>
          </p:cNvPr>
          <p:cNvSpPr/>
          <p:nvPr/>
        </p:nvSpPr>
        <p:spPr>
          <a:xfrm>
            <a:off x="0" y="100893"/>
            <a:ext cx="8225009" cy="523220"/>
          </a:xfrm>
          <a:prstGeom prst="rect">
            <a:avLst/>
          </a:prstGeom>
        </p:spPr>
        <p:txBody>
          <a:bodyPr wrap="none">
            <a:spAutoFit/>
          </a:bodyPr>
          <a:lstStyle/>
          <a:p>
            <a:r>
              <a:rPr lang="en-US" altLang="zh-CN" sz="2800" dirty="0">
                <a:solidFill>
                  <a:srgbClr val="000000"/>
                </a:solidFill>
                <a:effectLst/>
                <a:latin typeface="Times" pitchFamily="2" charset="0"/>
              </a:rPr>
              <a:t>1.</a:t>
            </a:r>
            <a:r>
              <a:rPr lang="en" altLang="zh-CN" sz="2800" dirty="0">
                <a:solidFill>
                  <a:srgbClr val="000000"/>
                </a:solidFill>
                <a:effectLst/>
                <a:latin typeface="Times" pitchFamily="2" charset="0"/>
              </a:rPr>
              <a:t>Tcf1 and Lef1 regulate CD8</a:t>
            </a:r>
            <a:r>
              <a:rPr lang="en" altLang="zh-CN" sz="2800" b="1" baseline="30000" dirty="0">
                <a:solidFill>
                  <a:srgbClr val="000000"/>
                </a:solidFill>
                <a:effectLst/>
                <a:latin typeface="STIXGeneral" pitchFamily="2" charset="2"/>
              </a:rPr>
              <a:t>+ </a:t>
            </a:r>
            <a:r>
              <a:rPr lang="en" altLang="zh-CN" sz="2800" dirty="0">
                <a:solidFill>
                  <a:srgbClr val="000000"/>
                </a:solidFill>
                <a:effectLst/>
                <a:latin typeface="Times" pitchFamily="2" charset="0"/>
              </a:rPr>
              <a:t>T</a:t>
            </a:r>
            <a:r>
              <a:rPr lang="en" altLang="zh-CN" sz="2800" baseline="-25000" dirty="0">
                <a:solidFill>
                  <a:srgbClr val="000000"/>
                </a:solidFill>
                <a:effectLst/>
                <a:latin typeface="Times" pitchFamily="2" charset="0"/>
              </a:rPr>
              <a:t>M</a:t>
            </a:r>
            <a:r>
              <a:rPr lang="en" altLang="zh-CN" sz="2800" dirty="0">
                <a:solidFill>
                  <a:srgbClr val="000000"/>
                </a:solidFill>
                <a:effectLst/>
                <a:latin typeface="Times" pitchFamily="2" charset="0"/>
              </a:rPr>
              <a:t> cell fate redundantly</a:t>
            </a:r>
          </a:p>
        </p:txBody>
      </p:sp>
      <p:pic>
        <p:nvPicPr>
          <p:cNvPr id="5" name="图片 4">
            <a:extLst>
              <a:ext uri="{FF2B5EF4-FFF2-40B4-BE49-F238E27FC236}">
                <a16:creationId xmlns:a16="http://schemas.microsoft.com/office/drawing/2014/main" id="{0B3C815B-9694-3C40-A054-A6CD92C1BFA0}"/>
              </a:ext>
            </a:extLst>
          </p:cNvPr>
          <p:cNvPicPr>
            <a:picLocks noChangeAspect="1"/>
          </p:cNvPicPr>
          <p:nvPr/>
        </p:nvPicPr>
        <p:blipFill>
          <a:blip r:embed="rId3"/>
          <a:stretch>
            <a:fillRect/>
          </a:stretch>
        </p:blipFill>
        <p:spPr>
          <a:xfrm>
            <a:off x="234950" y="850900"/>
            <a:ext cx="11722100" cy="5156200"/>
          </a:xfrm>
          <a:prstGeom prst="rect">
            <a:avLst/>
          </a:prstGeom>
        </p:spPr>
      </p:pic>
    </p:spTree>
    <p:extLst>
      <p:ext uri="{BB962C8B-B14F-4D97-AF65-F5344CB8AC3E}">
        <p14:creationId xmlns:p14="http://schemas.microsoft.com/office/powerpoint/2010/main" val="39693210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8636</TotalTime>
  <Words>6218</Words>
  <Application>Microsoft Macintosh PowerPoint</Application>
  <PresentationFormat>宽屏</PresentationFormat>
  <Paragraphs>127</Paragraphs>
  <Slides>27</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-apple-system</vt:lpstr>
      <vt:lpstr>等线</vt:lpstr>
      <vt:lpstr>等线 Light</vt:lpstr>
      <vt:lpstr>Arial</vt:lpstr>
      <vt:lpstr>STIXGeneral</vt:lpstr>
      <vt:lpstr>Times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洋</dc:creator>
  <cp:lastModifiedBy>刘 洋</cp:lastModifiedBy>
  <cp:revision>7</cp:revision>
  <dcterms:created xsi:type="dcterms:W3CDTF">2022-03-08T04:39:58Z</dcterms:created>
  <dcterms:modified xsi:type="dcterms:W3CDTF">2022-03-15T01:10:21Z</dcterms:modified>
</cp:coreProperties>
</file>