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HW5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6008370" cy="4935220"/>
          </a:xfrm>
        </p:spPr>
        <p:txBody>
          <a:bodyPr>
            <a:noAutofit/>
          </a:bodyPr>
          <a:p>
            <a:r>
              <a:rPr lang="zh-CN" altLang="en-US" sz="1900"/>
              <a:t>rm(list = ls())</a:t>
            </a:r>
            <a:endParaRPr lang="zh-CN" altLang="en-US" sz="1900"/>
          </a:p>
          <a:p>
            <a:r>
              <a:rPr lang="zh-CN" altLang="en-US" sz="1900"/>
              <a:t>library(RCurl)</a:t>
            </a:r>
            <a:endParaRPr lang="zh-CN" altLang="en-US" sz="1900"/>
          </a:p>
          <a:p>
            <a:r>
              <a:rPr lang="zh-CN" altLang="en-US" sz="1900"/>
              <a:t>library(XML)</a:t>
            </a:r>
            <a:endParaRPr lang="zh-CN" altLang="en-US" sz="1900"/>
          </a:p>
          <a:p>
            <a:r>
              <a:rPr lang="zh-CN" altLang="en-US" sz="1900"/>
              <a:t>library(bitops)</a:t>
            </a:r>
            <a:endParaRPr lang="zh-CN" altLang="en-US" sz="1900"/>
          </a:p>
          <a:p>
            <a:r>
              <a:rPr lang="zh-CN" altLang="en-US" sz="1900"/>
              <a:t>library(stringr)</a:t>
            </a:r>
            <a:endParaRPr lang="zh-CN" altLang="en-US" sz="1900"/>
          </a:p>
          <a:p>
            <a:r>
              <a:rPr lang="zh-CN" altLang="en-US" sz="1900"/>
              <a:t>url=paste(c("http://publicliterature.org/pdf/2ws1610.pdf","http://publicliterature.org/pdf/2ws2410.pdf","http://publicliterature.org/pdf/2ws3310.pdf") ) </a:t>
            </a:r>
            <a:endParaRPr lang="zh-CN" altLang="en-US" sz="1900"/>
          </a:p>
          <a:p>
            <a:r>
              <a:rPr lang="zh-CN" altLang="en-US" sz="1900"/>
              <a:t>abs=lapply(url, FUN = function(x) htmlParse(x, encoding = "Latin-1"))</a:t>
            </a:r>
            <a:endParaRPr lang="zh-CN" altLang="en-US" sz="1900"/>
          </a:p>
          <a:p>
            <a:r>
              <a:rPr lang="zh-CN" altLang="en-US" sz="1900"/>
              <a:t>clean_txt = function(x) {</a:t>
            </a:r>
            <a:endParaRPr lang="zh-CN" altLang="en-US" sz="1900"/>
          </a:p>
          <a:p>
            <a:r>
              <a:rPr lang="zh-CN" altLang="en-US" sz="1900"/>
              <a:t>  cleantxt = xpathApply(x, "//body//text()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                [not(ancestor :: script)][ not(ancestor :: style)] </a:t>
            </a:r>
            <a:endParaRPr lang="zh-CN" altLang="en-US" sz="1900"/>
          </a:p>
          <a:p>
            <a:pPr marL="0" indent="0">
              <a:buNone/>
            </a:pPr>
            <a:r>
              <a:rPr lang="zh-CN" altLang="en-US" sz="1900"/>
              <a:t>                      [not(ancestor :: noscript)] " ,xmlValue)</a:t>
            </a:r>
            <a:endParaRPr lang="zh-CN" altLang="en-US" sz="1900"/>
          </a:p>
          <a:p>
            <a:endParaRPr lang="zh-CN" altLang="en-US" sz="1900"/>
          </a:p>
        </p:txBody>
      </p:sp>
      <p:sp>
        <p:nvSpPr>
          <p:cNvPr id="4" name="文本框 3"/>
          <p:cNvSpPr txBox="1"/>
          <p:nvPr/>
        </p:nvSpPr>
        <p:spPr>
          <a:xfrm>
            <a:off x="7194550" y="1691005"/>
            <a:ext cx="47009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cleantxt = paste(cleantxt, collapse="\n")</a:t>
            </a:r>
            <a:endParaRPr lang="zh-CN" altLang="en-US"/>
          </a:p>
          <a:p>
            <a:r>
              <a:rPr lang="zh-CN" altLang="en-US">
                <a:sym typeface="+mn-ea"/>
              </a:rPr>
              <a:t>  cleantxt = str_replace_all(cleantxt, "\n", " ")</a:t>
            </a:r>
            <a:endParaRPr lang="zh-CN" altLang="en-US"/>
          </a:p>
          <a:p>
            <a:r>
              <a:rPr lang="zh-CN" altLang="en-US">
                <a:sym typeface="+mn-ea"/>
              </a:rPr>
              <a:t>  cleantxt = str_replace_all(cleantxt, "\r", "")</a:t>
            </a:r>
            <a:endParaRPr lang="zh-CN" altLang="en-US"/>
          </a:p>
          <a:p>
            <a:r>
              <a:rPr lang="zh-CN" altLang="en-US">
                <a:sym typeface="+mn-ea"/>
              </a:rPr>
              <a:t>  cleantxt = str_replace_all(cleantxt, "\t", "")</a:t>
            </a:r>
            <a:endParaRPr lang="zh-CN" altLang="en-US"/>
          </a:p>
          <a:p>
            <a:r>
              <a:rPr lang="zh-CN" altLang="en-US">
                <a:sym typeface="+mn-ea"/>
              </a:rPr>
              <a:t>  cleantxt = str_replace_all(cleantxt, "&lt;br&gt;", "")</a:t>
            </a:r>
            <a:endParaRPr lang="zh-CN" altLang="en-US"/>
          </a:p>
          <a:p>
            <a:r>
              <a:rPr lang="zh-CN" altLang="en-US">
                <a:sym typeface="+mn-ea"/>
              </a:rPr>
              <a:t>  return(cleantxt)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>
                <a:sym typeface="+mn-ea"/>
              </a:rPr>
              <a:t>cleantxt = lapply(abs,clean_txt)</a:t>
            </a:r>
            <a:endParaRPr lang="zh-CN" altLang="en-US"/>
          </a:p>
          <a:p>
            <a:r>
              <a:rPr lang="zh-CN" altLang="en-US">
                <a:sym typeface="+mn-ea"/>
              </a:rPr>
              <a:t>vec_abs = unlist(cleantxt)</a:t>
            </a:r>
            <a:endParaRPr lang="zh-CN" altLang="en-US"/>
          </a:p>
          <a:p>
            <a:r>
              <a:rPr lang="zh-CN" altLang="en-US">
                <a:sym typeface="+mn-ea"/>
              </a:rPr>
              <a:t>vec_abs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71770" cy="4351655"/>
          </a:xfrm>
        </p:spPr>
        <p:txBody>
          <a:bodyPr>
            <a:normAutofit fontScale="50000"/>
          </a:bodyPr>
          <a:p>
            <a:r>
              <a:rPr lang="zh-CN" altLang="en-US"/>
              <a:t>library(tm)</a:t>
            </a:r>
            <a:endParaRPr lang="zh-CN" altLang="en-US"/>
          </a:p>
          <a:p>
            <a:r>
              <a:rPr lang="zh-CN" altLang="en-US"/>
              <a:t>library(SnowballC)</a:t>
            </a:r>
            <a:endParaRPr lang="zh-CN" altLang="en-US"/>
          </a:p>
          <a:p>
            <a:r>
              <a:rPr lang="zh-CN" altLang="en-US"/>
              <a:t>abs      = Corpus(VectorSource(vec_abs))</a:t>
            </a:r>
            <a:endParaRPr lang="zh-CN" altLang="en-US"/>
          </a:p>
          <a:p>
            <a:r>
              <a:rPr lang="zh-CN" altLang="en-US"/>
              <a:t>abs_dtm  = DocumentTermMatrix(abs, control = list(</a:t>
            </a:r>
            <a:endParaRPr lang="zh-CN" altLang="en-US"/>
          </a:p>
          <a:p>
            <a:r>
              <a:rPr lang="zh-CN" altLang="en-US"/>
              <a:t>  stemming = TRUE, stopwords = TRUE, minWordLength = 3,</a:t>
            </a:r>
            <a:endParaRPr lang="zh-CN" altLang="en-US"/>
          </a:p>
          <a:p>
            <a:r>
              <a:rPr lang="zh-CN" altLang="en-US"/>
              <a:t>  removeNumbers = TRUE, removePunctuation = TRUE))</a:t>
            </a:r>
            <a:endParaRPr lang="zh-CN" altLang="en-US"/>
          </a:p>
          <a:p>
            <a:r>
              <a:rPr lang="zh-CN" altLang="en-US"/>
              <a:t>dim(abs_dtm)</a:t>
            </a:r>
            <a:endParaRPr lang="zh-CN" altLang="en-US"/>
          </a:p>
          <a:p>
            <a:r>
              <a:rPr lang="zh-CN" altLang="en-US"/>
              <a:t>inspect(abs_dtm)</a:t>
            </a:r>
            <a:endParaRPr lang="zh-CN" altLang="en-US"/>
          </a:p>
          <a:p>
            <a:r>
              <a:rPr lang="zh-CN" altLang="en-US"/>
              <a:t>#Find the words that occur more than 5 times</a:t>
            </a:r>
            <a:endParaRPr lang="zh-CN" altLang="en-US"/>
          </a:p>
          <a:p>
            <a:r>
              <a:rPr lang="zh-CN" altLang="en-US"/>
              <a:t>findFreqTerms(abs_dtm, 5)</a:t>
            </a:r>
            <a:endParaRPr lang="zh-CN" altLang="en-US"/>
          </a:p>
          <a:p>
            <a:r>
              <a:rPr lang="zh-CN" altLang="en-US"/>
              <a:t>#Remove sparse terms</a:t>
            </a:r>
            <a:endParaRPr lang="zh-CN" altLang="en-US"/>
          </a:p>
          <a:p>
            <a:r>
              <a:rPr lang="zh-CN" altLang="en-US"/>
              <a:t>removeSparseTerms(abs_dtm, 0.5)</a:t>
            </a:r>
            <a:endParaRPr lang="zh-CN" altLang="en-US"/>
          </a:p>
          <a:p>
            <a:r>
              <a:rPr lang="zh-CN" altLang="en-US"/>
              <a:t>inspect(removeSparseTerms(abs_dtm, 0.5))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22670" y="1737995"/>
            <a:ext cx="50920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library(ggplot2) </a:t>
            </a:r>
            <a:endParaRPr lang="zh-CN" altLang="en-US"/>
          </a:p>
          <a:p>
            <a:r>
              <a:rPr lang="zh-CN" altLang="en-US"/>
              <a:t>library(wordcloud)</a:t>
            </a:r>
            <a:endParaRPr lang="zh-CN" altLang="en-US"/>
          </a:p>
          <a:p>
            <a:r>
              <a:rPr lang="zh-CN" altLang="en-US"/>
              <a:t>freq = colSums(as.matrix(abs_dtm))   </a:t>
            </a:r>
            <a:endParaRPr lang="zh-CN" altLang="en-US"/>
          </a:p>
          <a:p>
            <a:r>
              <a:rPr lang="zh-CN" altLang="en-US"/>
              <a:t>wf   = data.frame(word=names(freq), freq=freq)   </a:t>
            </a:r>
            <a:endParaRPr lang="zh-CN" altLang="en-US"/>
          </a:p>
          <a:p>
            <a:r>
              <a:rPr lang="zh-CN" altLang="en-US"/>
              <a:t>plot = ggplot(subset(wf, freq&gt;100), aes(word, freq))    </a:t>
            </a:r>
            <a:endParaRPr lang="zh-CN" altLang="en-US"/>
          </a:p>
          <a:p>
            <a:r>
              <a:rPr lang="zh-CN" altLang="en-US"/>
              <a:t>plot = plot + geom_bar(stat="identity")   </a:t>
            </a:r>
            <a:endParaRPr lang="zh-CN" altLang="en-US"/>
          </a:p>
          <a:p>
            <a:r>
              <a:rPr lang="zh-CN" altLang="en-US"/>
              <a:t>plot = plot + theme(axis.text.x=element_text(angle=45, hjust=1))   </a:t>
            </a:r>
            <a:endParaRPr lang="zh-CN" altLang="en-US"/>
          </a:p>
          <a:p>
            <a:r>
              <a:rPr lang="zh-CN" altLang="en-US"/>
              <a:t>plot  </a:t>
            </a:r>
            <a:endParaRPr lang="zh-CN" altLang="en-US"/>
          </a:p>
          <a:p>
            <a:r>
              <a:rPr lang="zh-CN" altLang="en-US"/>
              <a:t>freq  = colSums(as.matrix(abs_dtm))   </a:t>
            </a:r>
            <a:endParaRPr lang="zh-CN" altLang="en-US"/>
          </a:p>
          <a:p>
            <a:r>
              <a:rPr lang="zh-CN" altLang="en-US"/>
              <a:t>dark2 = brewer.pal(8, "Dark2")  </a:t>
            </a:r>
            <a:endParaRPr lang="zh-CN" altLang="en-US"/>
          </a:p>
          <a:p>
            <a:r>
              <a:rPr lang="zh-CN" altLang="en-US"/>
              <a:t>wordcloud(names(freq), freq, max.words=200, rot.per=0.1, colors=dark2)</a:t>
            </a:r>
            <a:endParaRPr lang="zh-CN" altLang="en-US"/>
          </a:p>
          <a:p>
            <a:r>
              <a:rPr lang="zh-CN" altLang="en-US"/>
              <a:t>dev.off()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pic>
        <p:nvPicPr>
          <p:cNvPr id="23" name="内容占位符 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8625" y="879475"/>
            <a:ext cx="6572250" cy="6562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3215" y="1334135"/>
            <a:ext cx="9688195" cy="4982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" name="图片 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5475" y="239395"/>
            <a:ext cx="6388735" cy="637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WPS 演示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2017-11-17T05:11:26Z</dcterms:created>
  <dcterms:modified xsi:type="dcterms:W3CDTF">2017-11-17T05:23:14Z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