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59" r:id="rId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dirty="0">
                <a:sym typeface="+mn-ea"/>
              </a:rPr>
              <a:t>Digital Signature Algorithm</a:t>
            </a:r>
            <a:endParaRPr lang="zh-CN" altLang="en-US"/>
          </a:p>
        </p:txBody>
      </p:sp>
      <p:sp>
        <p:nvSpPr>
          <p:cNvPr id="3" name="副标题 2"/>
          <p:cNvSpPr>
            <a:spLocks noGrp="1"/>
          </p:cNvSpPr>
          <p:nvPr>
            <p:ph type="subTitle" idx="1"/>
          </p:nvPr>
        </p:nvSpPr>
        <p:spPr/>
        <p:txBody>
          <a:bodyPr/>
          <a:p>
            <a:endParaRPr lang="en-US" altLang="zh-CN" i="1" dirty="0">
              <a:sym typeface="+mn-ea"/>
            </a:endParaRPr>
          </a:p>
          <a:p>
            <a:r>
              <a:rPr lang="en-US" altLang="zh-CN" i="1" dirty="0">
                <a:sym typeface="+mn-ea"/>
              </a:rPr>
              <a:t>                                                                Reporter</a:t>
            </a:r>
            <a:r>
              <a:rPr lang="zh-CN" altLang="en-US" i="1" dirty="0">
                <a:sym typeface="+mn-ea"/>
              </a:rPr>
              <a:t>：</a:t>
            </a:r>
            <a:r>
              <a:rPr lang="en-US" altLang="zh-CN" i="1" dirty="0">
                <a:sym typeface="+mn-ea"/>
              </a:rPr>
              <a:t>Yang Liu</a:t>
            </a:r>
            <a:endParaRPr lang="en-US" altLang="zh-CN" i="1" dirty="0">
              <a:sym typeface="+mn-ea"/>
            </a:endParaRPr>
          </a:p>
          <a:p>
            <a:r>
              <a:rPr lang="en-US" altLang="zh-CN" i="1" dirty="0">
                <a:sym typeface="+mn-ea"/>
              </a:rPr>
              <a:t>                                                                            Instructor</a:t>
            </a:r>
            <a:r>
              <a:rPr lang="zh-CN" altLang="en-US" i="1" dirty="0">
                <a:sym typeface="+mn-ea"/>
              </a:rPr>
              <a:t>：</a:t>
            </a:r>
            <a:r>
              <a:rPr lang="en-US" altLang="zh-CN" i="1" dirty="0">
                <a:sym typeface="+mn-ea"/>
              </a:rPr>
              <a:t>Wolfgang </a:t>
            </a:r>
            <a:r>
              <a:rPr lang="en-US" altLang="zh-CN" i="1" dirty="0" err="1">
                <a:sym typeface="+mn-ea"/>
              </a:rPr>
              <a:t>Härdle</a:t>
            </a:r>
            <a:endParaRPr lang="zh-CN" altLang="en-US"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dirty="0">
                <a:ln/>
                <a:solidFill>
                  <a:schemeClr val="tx1"/>
                </a:solidFill>
                <a:effectLst>
                  <a:outerShdw blurRad="38100" dist="19050" dir="2700000" algn="tl" rotWithShape="0">
                    <a:schemeClr val="dk1">
                      <a:alpha val="40000"/>
                    </a:schemeClr>
                  </a:outerShdw>
                </a:effectLst>
                <a:sym typeface="+mn-ea"/>
              </a:rPr>
              <a:t>Digital Signature</a:t>
            </a:r>
            <a:endParaRPr lang="en-US" altLang="zh-CN" dirty="0">
              <a:ln/>
              <a:solidFill>
                <a:schemeClr val="tx1"/>
              </a:solidFill>
              <a:effectLst>
                <a:outerShdw blurRad="38100" dist="19050" dir="2700000" algn="tl" rotWithShape="0">
                  <a:schemeClr val="dk1">
                    <a:alpha val="40000"/>
                  </a:schemeClr>
                </a:outerShdw>
              </a:effectLst>
              <a:sym typeface="+mn-ea"/>
            </a:endParaRPr>
          </a:p>
        </p:txBody>
      </p:sp>
      <p:sp>
        <p:nvSpPr>
          <p:cNvPr id="3" name="内容占位符 2"/>
          <p:cNvSpPr>
            <a:spLocks noGrp="1"/>
          </p:cNvSpPr>
          <p:nvPr>
            <p:ph idx="1"/>
          </p:nvPr>
        </p:nvSpPr>
        <p:spPr/>
        <p:txBody>
          <a:bodyPr>
            <a:normAutofit lnSpcReduction="10000"/>
          </a:bodyPr>
          <a:p>
            <a:r>
              <a:rPr lang="zh-CN" altLang="en-US"/>
              <a:t>A digital signature is a mathematical scheme for demonstrating the authenticity of digital messages or documents. A valid digital signature gives a recipient reason to believe that the message was created by a known sender (authentication), that the sender cannot deny having sent the message (non-repudiation), and that the message was not altered in transit (integrity).[1]</a:t>
            </a:r>
            <a:endParaRPr lang="zh-CN" altLang="en-US"/>
          </a:p>
          <a:p>
            <a:endParaRPr lang="zh-CN" altLang="en-US"/>
          </a:p>
          <a:p>
            <a:r>
              <a:rPr lang="zh-CN" altLang="en-US"/>
              <a:t>Digital signatures are a standard element of most cryptographic protocol suites, and are commonly used for software distribution, financial transactions, contract management software, and in other cases where it is important to detect forgery or tampering.</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dirty="0">
                <a:effectLst>
                  <a:outerShdw blurRad="38100" dist="19050" dir="2700000" algn="tl" rotWithShape="0">
                    <a:schemeClr val="dk1">
                      <a:alpha val="40000"/>
                    </a:schemeClr>
                  </a:outerShdw>
                </a:effectLst>
              </a:rPr>
              <a:t>Applications of digital signatures</a:t>
            </a:r>
            <a:endParaRPr lang="en-US" altLang="zh-CN" dirty="0">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p:txBody>
          <a:bodyPr>
            <a:normAutofit lnSpcReduction="20000"/>
          </a:bodyPr>
          <a:p>
            <a:pPr>
              <a:buFont typeface="Wingdings" panose="05000000000000000000" charset="0"/>
              <a:buChar char=""/>
            </a:pPr>
            <a:r>
              <a:rPr lang="zh-CN" altLang="en-US">
                <a:ln/>
                <a:pattFill prst="dkUpDiag">
                  <a:fgClr>
                    <a:schemeClr val="bg1">
                      <a:lumMod val="50000"/>
                    </a:schemeClr>
                  </a:fgClr>
                  <a:bgClr>
                    <a:schemeClr val="tx1">
                      <a:lumMod val="75000"/>
                      <a:lumOff val="25000"/>
                    </a:schemeClr>
                  </a:bgClr>
                </a:pattFill>
                <a:effectLst>
                  <a:outerShdw blurRad="38100" dist="19050" dir="2700000" algn="tl" rotWithShape="0">
                    <a:schemeClr val="dk1">
                      <a:alpha val="40000"/>
                      <a:lumMod val="50000"/>
                    </a:schemeClr>
                  </a:outerShdw>
                </a:effectLst>
              </a:rPr>
              <a:t>Authentication</a:t>
            </a:r>
            <a:endParaRPr lang="zh-CN" altLang="en-US">
              <a:ln/>
              <a:pattFill prst="dkUpDiag">
                <a:fgClr>
                  <a:schemeClr val="bg1">
                    <a:lumMod val="50000"/>
                  </a:schemeClr>
                </a:fgClr>
                <a:bgClr>
                  <a:schemeClr val="tx1">
                    <a:lumMod val="75000"/>
                    <a:lumOff val="25000"/>
                  </a:schemeClr>
                </a:bgClr>
              </a:pattFill>
              <a:effectLst>
                <a:outerShdw blurRad="38100" dist="19050" dir="2700000" algn="tl" rotWithShape="0">
                  <a:schemeClr val="dk1">
                    <a:alpha val="40000"/>
                    <a:lumMod val="50000"/>
                  </a:schemeClr>
                </a:outerShdw>
              </a:effectLst>
            </a:endParaRPr>
          </a:p>
          <a:p>
            <a:pPr marL="0" indent="0" algn="l">
              <a:buNone/>
            </a:pPr>
            <a:r>
              <a:rPr lang="zh-CN" altLang="en-US"/>
              <a:t>Digital signatures can be used to authenticate the source of messages. When ownership of a digital signature secret key is bound to a specific user, a valid signature shows that the message was sent by that user.</a:t>
            </a:r>
            <a:endParaRPr lang="zh-CN" altLang="en-US"/>
          </a:p>
          <a:p>
            <a:pPr marL="228600" lvl="5" algn="l">
              <a:spcBef>
                <a:spcPts val="1000"/>
              </a:spcBef>
              <a:buFont typeface="Wingdings" panose="05000000000000000000" charset="0"/>
              <a:buChar char=""/>
            </a:pPr>
            <a:r>
              <a:rPr lang="zh-CN" altLang="en-US" sz="2800">
                <a:pattFill prst="dkUpDiag">
                  <a:fgClr>
                    <a:schemeClr val="bg1">
                      <a:lumMod val="50000"/>
                    </a:schemeClr>
                  </a:fgClr>
                  <a:bgClr>
                    <a:schemeClr val="tx1">
                      <a:lumMod val="75000"/>
                      <a:lumOff val="25000"/>
                    </a:schemeClr>
                  </a:bgClr>
                </a:pattFill>
                <a:effectLst>
                  <a:outerShdw blurRad="38100" dist="19050" dir="2700000" algn="tl" rotWithShape="0">
                    <a:schemeClr val="dk1">
                      <a:alpha val="40000"/>
                      <a:lumMod val="50000"/>
                    </a:schemeClr>
                  </a:outerShdw>
                </a:effectLst>
              </a:rPr>
              <a:t>Integrity</a:t>
            </a:r>
            <a:endParaRPr lang="zh-CN" altLang="en-US" sz="2800">
              <a:pattFill prst="dkUpDiag">
                <a:fgClr>
                  <a:schemeClr val="bg1">
                    <a:lumMod val="50000"/>
                  </a:schemeClr>
                </a:fgClr>
                <a:bgClr>
                  <a:schemeClr val="tx1">
                    <a:lumMod val="75000"/>
                    <a:lumOff val="25000"/>
                  </a:schemeClr>
                </a:bgClr>
              </a:pattFill>
              <a:effectLst>
                <a:outerShdw blurRad="38100" dist="19050" dir="2700000" algn="tl" rotWithShape="0">
                  <a:schemeClr val="dk1">
                    <a:alpha val="40000"/>
                    <a:lumMod val="50000"/>
                  </a:schemeClr>
                </a:outerShdw>
              </a:effectLst>
            </a:endParaRPr>
          </a:p>
          <a:p>
            <a:pPr marL="0" algn="l">
              <a:buFont typeface="Wingdings" panose="05000000000000000000" charset="0"/>
              <a:buNone/>
            </a:pPr>
            <a:r>
              <a:rPr lang="zh-CN" altLang="en-US"/>
              <a:t> if a message is digitally signed, any change in the message after signature invalidates the signature.</a:t>
            </a:r>
            <a:endParaRPr lang="zh-CN" altLang="en-US">
              <a:gradFill>
                <a:gsLst>
                  <a:gs pos="21000">
                    <a:srgbClr val="53575C"/>
                  </a:gs>
                  <a:gs pos="88000">
                    <a:srgbClr val="C5C7CA"/>
                  </a:gs>
                </a:gsLst>
                <a:lin ang="5400000"/>
              </a:gradFill>
              <a:effectLst/>
            </a:endParaRPr>
          </a:p>
          <a:p>
            <a:pPr marL="228600" lvl="5" algn="l">
              <a:spcBef>
                <a:spcPts val="1000"/>
              </a:spcBef>
              <a:buFont typeface="Wingdings" panose="05000000000000000000" charset="0"/>
              <a:buChar char=""/>
            </a:pPr>
            <a:r>
              <a:rPr lang="zh-CN" altLang="en-US" sz="2800">
                <a:pattFill prst="dkUpDiag">
                  <a:fgClr>
                    <a:schemeClr val="bg1">
                      <a:lumMod val="50000"/>
                    </a:schemeClr>
                  </a:fgClr>
                  <a:bgClr>
                    <a:schemeClr val="tx1">
                      <a:lumMod val="75000"/>
                      <a:lumOff val="25000"/>
                    </a:schemeClr>
                  </a:bgClr>
                </a:pattFill>
                <a:effectLst>
                  <a:outerShdw blurRad="38100" dist="19050" dir="2700000" algn="tl" rotWithShape="0">
                    <a:schemeClr val="dk1">
                      <a:alpha val="40000"/>
                      <a:lumMod val="50000"/>
                    </a:schemeClr>
                  </a:outerShdw>
                </a:effectLst>
              </a:rPr>
              <a:t>Non-repudiation</a:t>
            </a:r>
            <a:endParaRPr lang="zh-CN" altLang="en-US" sz="2800">
              <a:pattFill prst="dkUpDiag">
                <a:fgClr>
                  <a:schemeClr val="bg1">
                    <a:lumMod val="50000"/>
                  </a:schemeClr>
                </a:fgClr>
                <a:bgClr>
                  <a:schemeClr val="tx1">
                    <a:lumMod val="75000"/>
                    <a:lumOff val="25000"/>
                  </a:schemeClr>
                </a:bgClr>
              </a:pattFill>
              <a:effectLst>
                <a:outerShdw blurRad="38100" dist="19050" dir="2700000" algn="tl" rotWithShape="0">
                  <a:schemeClr val="dk1">
                    <a:alpha val="40000"/>
                    <a:lumMod val="50000"/>
                  </a:schemeClr>
                </a:outerShdw>
              </a:effectLst>
            </a:endParaRPr>
          </a:p>
          <a:p>
            <a:pPr marL="0" lvl="5" algn="l">
              <a:spcBef>
                <a:spcPts val="1000"/>
              </a:spcBef>
              <a:buFont typeface="Wingdings" panose="05000000000000000000" charset="0"/>
              <a:buNone/>
            </a:pPr>
            <a:r>
              <a:rPr lang="zh-CN" altLang="en-US" sz="2800"/>
              <a:t>An entity that has signed some information cannot at a later time deny having signed it. Similarly, access to the public key only does not enable a fraudulent party to fake a valid signature.</a:t>
            </a:r>
            <a:endParaRPr lang="zh-CN"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内容占位符 8"/>
          <p:cNvPicPr>
            <a:picLocks noChangeAspect="1"/>
          </p:cNvPicPr>
          <p:nvPr>
            <p:ph idx="1"/>
          </p:nvPr>
        </p:nvPicPr>
        <p:blipFill>
          <a:blip r:embed="rId1"/>
          <a:stretch>
            <a:fillRect/>
          </a:stretch>
        </p:blipFill>
        <p:spPr>
          <a:xfrm>
            <a:off x="1210310" y="557530"/>
            <a:ext cx="9934575" cy="57435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 name="内容占位符 18"/>
          <p:cNvPicPr>
            <a:picLocks noChangeAspect="1"/>
          </p:cNvPicPr>
          <p:nvPr>
            <p:ph idx="1"/>
          </p:nvPr>
        </p:nvPicPr>
        <p:blipFill>
          <a:blip r:embed="rId1"/>
          <a:stretch>
            <a:fillRect/>
          </a:stretch>
        </p:blipFill>
        <p:spPr>
          <a:xfrm>
            <a:off x="728345" y="1023620"/>
            <a:ext cx="8555990" cy="2693035"/>
          </a:xfrm>
          <a:prstGeom prst="rect">
            <a:avLst/>
          </a:prstGeom>
        </p:spPr>
      </p:pic>
      <p:pic>
        <p:nvPicPr>
          <p:cNvPr id="25" name="图片 24"/>
          <p:cNvPicPr>
            <a:picLocks noChangeAspect="1"/>
          </p:cNvPicPr>
          <p:nvPr/>
        </p:nvPicPr>
        <p:blipFill>
          <a:blip r:embed="rId2"/>
          <a:stretch>
            <a:fillRect/>
          </a:stretch>
        </p:blipFill>
        <p:spPr>
          <a:xfrm>
            <a:off x="728398" y="3716375"/>
            <a:ext cx="8494607" cy="2399899"/>
          </a:xfrm>
          <a:prstGeom prst="rect">
            <a:avLst/>
          </a:prstGeom>
        </p:spPr>
      </p:pic>
      <p:sp>
        <p:nvSpPr>
          <p:cNvPr id="5" name="文本框 4"/>
          <p:cNvSpPr txBox="1"/>
          <p:nvPr/>
        </p:nvSpPr>
        <p:spPr>
          <a:xfrm>
            <a:off x="728345" y="323215"/>
            <a:ext cx="6163310" cy="700405"/>
          </a:xfrm>
          <a:prstGeom prst="rect">
            <a:avLst/>
          </a:prstGeom>
          <a:noFill/>
        </p:spPr>
        <p:txBody>
          <a:bodyPr wrap="square" rtlCol="0">
            <a:spAutoFit/>
          </a:bodyPr>
          <a:p>
            <a:pPr algn="l">
              <a:lnSpc>
                <a:spcPct val="90000"/>
              </a:lnSpc>
            </a:pPr>
            <a:r>
              <a:rPr lang="en-US" altLang="zh-CN" sz="4400" dirty="0">
                <a:effectLst>
                  <a:outerShdw blurRad="38100" dist="19050" dir="2700000" algn="tl" rotWithShape="0">
                    <a:schemeClr val="dk1">
                      <a:alpha val="40000"/>
                    </a:schemeClr>
                  </a:outerShdw>
                </a:effectLst>
                <a:latin typeface="+mj-lt"/>
                <a:ea typeface="+mj-ea"/>
                <a:cs typeface="+mj-cs"/>
              </a:rPr>
              <a:t>Signing and Verifying</a:t>
            </a:r>
            <a:endParaRPr lang="en-US" altLang="zh-CN" sz="4400" dirty="0">
              <a:effectLst>
                <a:outerShdw blurRad="38100" dist="19050" dir="2700000" algn="tl" rotWithShape="0">
                  <a:schemeClr val="dk1">
                    <a:alpha val="40000"/>
                  </a:schemeClr>
                </a:outerShdw>
              </a:effectLst>
              <a:latin typeface="+mj-lt"/>
              <a:ea typeface="+mj-ea"/>
              <a:cs typeface="+mj-cs"/>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1458</Words>
  <Application>WPS 演示</Application>
  <PresentationFormat>宽屏</PresentationFormat>
  <Paragraphs>22</Paragraphs>
  <Slides>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vt:i4>
      </vt:variant>
    </vt:vector>
  </HeadingPairs>
  <TitlesOfParts>
    <vt:vector size="14" baseType="lpstr">
      <vt:lpstr>Arial</vt:lpstr>
      <vt:lpstr>宋体</vt:lpstr>
      <vt:lpstr>Wingdings</vt:lpstr>
      <vt:lpstr>Arial Unicode MS</vt:lpstr>
      <vt:lpstr>Calibri Light</vt:lpstr>
      <vt:lpstr>Calibri</vt:lpstr>
      <vt:lpstr>微软雅黑</vt:lpstr>
      <vt:lpstr>Wingdings</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cp:revision>
  <dcterms:created xsi:type="dcterms:W3CDTF">2017-10-19T15:29:52Z</dcterms:created>
  <dcterms:modified xsi:type="dcterms:W3CDTF">2017-10-19T16:44:00Z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