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4"/>
  </p:notesMasterIdLst>
  <p:sldIdLst>
    <p:sldId id="263" r:id="rId2"/>
    <p:sldId id="264" r:id="rId3"/>
    <p:sldId id="273" r:id="rId4"/>
    <p:sldId id="275" r:id="rId5"/>
    <p:sldId id="276" r:id="rId6"/>
    <p:sldId id="283" r:id="rId7"/>
    <p:sldId id="285" r:id="rId8"/>
    <p:sldId id="284" r:id="rId9"/>
    <p:sldId id="344" r:id="rId10"/>
    <p:sldId id="345" r:id="rId11"/>
    <p:sldId id="381" r:id="rId12"/>
    <p:sldId id="382" r:id="rId13"/>
    <p:sldId id="383" r:id="rId14"/>
    <p:sldId id="384" r:id="rId15"/>
    <p:sldId id="294" r:id="rId16"/>
    <p:sldId id="346" r:id="rId17"/>
    <p:sldId id="295" r:id="rId18"/>
    <p:sldId id="379" r:id="rId19"/>
    <p:sldId id="378" r:id="rId20"/>
    <p:sldId id="347" r:id="rId21"/>
    <p:sldId id="377" r:id="rId22"/>
    <p:sldId id="348" r:id="rId23"/>
    <p:sldId id="372" r:id="rId24"/>
    <p:sldId id="373" r:id="rId25"/>
    <p:sldId id="376" r:id="rId26"/>
    <p:sldId id="375" r:id="rId27"/>
    <p:sldId id="374" r:id="rId28"/>
    <p:sldId id="349" r:id="rId29"/>
    <p:sldId id="304" r:id="rId30"/>
    <p:sldId id="305" r:id="rId31"/>
    <p:sldId id="371" r:id="rId32"/>
    <p:sldId id="369" r:id="rId33"/>
    <p:sldId id="380" r:id="rId34"/>
    <p:sldId id="351" r:id="rId35"/>
    <p:sldId id="370" r:id="rId36"/>
    <p:sldId id="352" r:id="rId37"/>
    <p:sldId id="366" r:id="rId38"/>
    <p:sldId id="353" r:id="rId39"/>
    <p:sldId id="354" r:id="rId40"/>
    <p:sldId id="355" r:id="rId41"/>
    <p:sldId id="356" r:id="rId42"/>
    <p:sldId id="357" r:id="rId43"/>
    <p:sldId id="367" r:id="rId44"/>
    <p:sldId id="358" r:id="rId45"/>
    <p:sldId id="312" r:id="rId46"/>
    <p:sldId id="343" r:id="rId47"/>
    <p:sldId id="361" r:id="rId48"/>
    <p:sldId id="362" r:id="rId49"/>
    <p:sldId id="363" r:id="rId50"/>
    <p:sldId id="364" r:id="rId51"/>
    <p:sldId id="313" r:id="rId52"/>
    <p:sldId id="26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102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F527B2-7424-4F27-8BBD-9D9426DBFD0A}" type="datetimeFigureOut">
              <a:rPr lang="zh-CN" altLang="en-US"/>
              <a:pPr>
                <a:defRPr/>
              </a:pPr>
              <a:t>2018/4/12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2CFC4C-764D-40ED-BB03-C5338A1A6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CFC4C-764D-40ED-BB03-C5338A1A6275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5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W이미지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9500"/>
            <a:ext cx="91440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8575" y="4652963"/>
            <a:ext cx="9115425" cy="2205037"/>
            <a:chOff x="0" y="0"/>
            <a:chExt cx="5760" cy="1680"/>
          </a:xfrm>
        </p:grpSpPr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6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4289425"/>
            <a:ext cx="9097963" cy="676275"/>
            <a:chOff x="0" y="0"/>
            <a:chExt cx="5731" cy="426"/>
          </a:xfrm>
        </p:grpSpPr>
        <p:sp>
          <p:nvSpPr>
            <p:cNvPr id="10" name="未知"/>
            <p:cNvSpPr>
              <a:spLocks/>
            </p:cNvSpPr>
            <p:nvPr/>
          </p:nvSpPr>
          <p:spPr bwMode="auto">
            <a:xfrm flipV="1">
              <a:off x="0" y="0"/>
              <a:ext cx="5731" cy="3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79"/>
                </a:cxn>
                <a:cxn ang="0">
                  <a:pos x="1824" y="739"/>
                </a:cxn>
                <a:cxn ang="0">
                  <a:pos x="3946" y="695"/>
                </a:cxn>
                <a:cxn ang="0">
                  <a:pos x="5731" y="297"/>
                </a:cxn>
                <a:cxn ang="0">
                  <a:pos x="5722" y="153"/>
                </a:cxn>
                <a:cxn ang="0">
                  <a:pos x="0" y="0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 flipV="1">
              <a:off x="0" y="47"/>
              <a:ext cx="5731" cy="37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6" y="315"/>
                </a:cxn>
                <a:cxn ang="0">
                  <a:pos x="1795" y="771"/>
                </a:cxn>
                <a:cxn ang="0">
                  <a:pos x="3821" y="742"/>
                </a:cxn>
                <a:cxn ang="0">
                  <a:pos x="5731" y="320"/>
                </a:cxn>
                <a:cxn ang="0">
                  <a:pos x="5693" y="0"/>
                </a:cxn>
                <a:cxn ang="0">
                  <a:pos x="0" y="36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 rot="16191400">
              <a:off x="-47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5520" y="3978"/>
              <a:ext cx="240" cy="3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64" y="196"/>
                </a:cxn>
                <a:cxn ang="0">
                  <a:pos x="84" y="282"/>
                </a:cxn>
                <a:cxn ang="0">
                  <a:pos x="0" y="342"/>
                </a:cxn>
                <a:cxn ang="0">
                  <a:pos x="246" y="348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268413"/>
            <a:ext cx="8153400" cy="74295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127625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C077E-5BDA-4857-9E9D-EDE90810FF9E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33375"/>
            <a:ext cx="2125663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29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E6FD-FF15-45B8-BDCA-5E074B4C13FD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2BE43-A5AC-484A-94D8-2D68EF266D82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A9279-52DA-48F0-BA18-8B984E8FA409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AEC5-D309-438E-BE38-C3D8E3D80337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02B2-3F15-4EFA-8955-E79DCCC35560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5EE7-1C89-4831-8EEB-C70ED2FE9828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EF7D7-1D72-421C-9D25-64CE3FA03A29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76AE0-94D4-498C-BB89-1E04D3CB0CE4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E48D-E38C-46A7-852D-B7A9DCCB7A3C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5C1C3-54E0-48AD-9E9E-3935A080D331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배너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285750"/>
            <a:ext cx="91440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950913"/>
            <a:ext cx="9150350" cy="461962"/>
          </a:xfrm>
          <a:custGeom>
            <a:avLst/>
            <a:gdLst/>
            <a:ahLst/>
            <a:cxnLst>
              <a:cxn ang="0">
                <a:pos x="4" y="365"/>
              </a:cxn>
              <a:cxn ang="0">
                <a:pos x="0" y="246"/>
              </a:cxn>
              <a:cxn ang="0">
                <a:pos x="1837" y="32"/>
              </a:cxn>
              <a:cxn ang="0">
                <a:pos x="3970" y="52"/>
              </a:cxn>
              <a:cxn ang="0">
                <a:pos x="5764" y="231"/>
              </a:cxn>
              <a:cxn ang="0">
                <a:pos x="5768" y="366"/>
              </a:cxn>
              <a:cxn ang="0">
                <a:pos x="4" y="365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3F7622A9-19C8-4544-B461-EA15108FBD77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arlroy\AppData\Roaming\Tencent\Users\3332378\QQ\WinTemp\RichOle\A%7dP2$)(%7d77%5bRX%257K%5d%605%7b)07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arlroy\AppData\Roaming\Tencent\Users\3332378\QQ\WinTemp\RichOle\NRW4A%5dQP0R_84LCG@_VW_IO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arlroy\AppData\Roaming\Tencent\Users\3332378\QQ\WinTemp\RichOle\L%7dZ7@GJP_35DTB7WRLG49T2.jpg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12875"/>
            <a:ext cx="8153400" cy="7429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人力资源管理系统</a:t>
            </a:r>
            <a:endParaRPr lang="zh-CN" altLang="en-US" b="0" dirty="0" smtClean="0"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88125" y="6092825"/>
            <a:ext cx="2055813" cy="533400"/>
          </a:xfrm>
        </p:spPr>
        <p:txBody>
          <a:bodyPr/>
          <a:lstStyle/>
          <a:p>
            <a:pPr algn="dist" eaLnBrk="1" hangingPunct="1"/>
            <a:r>
              <a:rPr lang="zh-CN" altLang="en-US" sz="1600" dirty="0" smtClean="0">
                <a:ea typeface="宋体" pitchFamily="2" charset="-122"/>
              </a:rPr>
              <a:t>指导老师：刘琼昕</a:t>
            </a:r>
          </a:p>
          <a:p>
            <a:pPr algn="l" eaLnBrk="1" hangingPunct="1"/>
            <a:r>
              <a:rPr lang="zh-CN" altLang="en-US" sz="1600" dirty="0" smtClean="0">
                <a:ea typeface="宋体" pitchFamily="2" charset="-122"/>
              </a:rPr>
              <a:t>答  辩  人：刘熙财</a:t>
            </a:r>
          </a:p>
        </p:txBody>
      </p:sp>
      <p:sp>
        <p:nvSpPr>
          <p:cNvPr id="3076" name="Rectangle 4"/>
          <p:cNvSpPr>
            <a:spLocks noGrp="1" noChangeArrowheads="1"/>
          </p:cNvSpPr>
          <p:nvPr/>
        </p:nvSpPr>
        <p:spPr bwMode="auto">
          <a:xfrm>
            <a:off x="2195513" y="5013325"/>
            <a:ext cx="47529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北京理工大学继续教育学院</a:t>
            </a:r>
            <a:endParaRPr lang="zh-CN" altLang="en-US" dirty="0">
              <a:solidFill>
                <a:schemeClr val="bg1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2018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05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月 </a:t>
            </a: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kern="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角色权限信息        </a:t>
            </a:r>
            <a:r>
              <a:rPr lang="en-US" altLang="zh-CN" sz="1600" b="1" kern="0" dirty="0" smtClean="0">
                <a:latin typeface="黑体" pitchFamily="2" charset="-122"/>
                <a:ea typeface="黑体" pitchFamily="2" charset="-122"/>
              </a:rPr>
              <a:t>			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角色</a:t>
            </a: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权限信息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" y="2276872"/>
            <a:ext cx="4278478" cy="26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89" y="2420888"/>
            <a:ext cx="4037211" cy="255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平台字典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信息                              应聘答题信息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59059"/>
            <a:ext cx="3921566" cy="22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0" y="2581573"/>
            <a:ext cx="3823312" cy="22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发放薪酬信息                              应聘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面试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1764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96" y="2132857"/>
            <a:ext cx="4320480" cy="27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4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薪酬类型信息                              </a:t>
            </a: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薪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酬登记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0081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9282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4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试卷分类</a:t>
            </a:r>
            <a:r>
              <a:rPr lang="zh-CN" altLang="en-US" sz="1600" b="1" kern="0" smtClean="0">
                <a:latin typeface="黑体" pitchFamily="2" charset="-122"/>
                <a:ea typeface="黑体" pitchFamily="2" charset="-122"/>
              </a:rPr>
              <a:t>信息                         题库试题类型信息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7346"/>
            <a:ext cx="3448101" cy="254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39539"/>
            <a:ext cx="4093457" cy="240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ER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图设计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12968" cy="452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371600"/>
            <a:ext cx="8929718" cy="52721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 smtClean="0"/>
              <a:t>菜单</a:t>
            </a:r>
            <a:r>
              <a:rPr lang="zh-CN" altLang="zh-CN" sz="1800" dirty="0"/>
              <a:t>表（</a:t>
            </a:r>
            <a:r>
              <a:rPr lang="en-US" altLang="zh-CN" sz="1800" dirty="0" err="1"/>
              <a:t>sys_menu</a:t>
            </a:r>
            <a:r>
              <a:rPr lang="zh-CN" altLang="zh-CN" sz="1800" dirty="0"/>
              <a:t>）</a:t>
            </a: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3527"/>
              </p:ext>
            </p:extLst>
          </p:nvPr>
        </p:nvGraphicFramePr>
        <p:xfrm>
          <a:off x="357159" y="2000240"/>
          <a:ext cx="8143932" cy="3372975"/>
        </p:xfrm>
        <a:graphic>
          <a:graphicData uri="http://schemas.openxmlformats.org/drawingml/2006/table">
            <a:tbl>
              <a:tblPr/>
              <a:tblGrid>
                <a:gridCol w="1870917"/>
                <a:gridCol w="2599345"/>
                <a:gridCol w="3673670"/>
              </a:tblGrid>
              <a:tr h="37477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MENU_ID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MENU_URL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菜单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PARENT_ID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父级菜单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MENU_ORDER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菜单顺序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MENU_ICON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(60)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菜单图标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MENU_TYPE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菜单类型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MENU_STATE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菜单状态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48638" cy="5083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r>
              <a:rPr lang="zh-CN" altLang="zh-CN" sz="1800" dirty="0"/>
              <a:t>权限表（</a:t>
            </a:r>
            <a:r>
              <a:rPr lang="en-US" altLang="zh-CN" sz="1800" dirty="0" err="1"/>
              <a:t>sys_role</a:t>
            </a:r>
            <a:r>
              <a:rPr lang="zh-CN" altLang="zh-CN" sz="1800" dirty="0"/>
              <a:t>）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4339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2500"/>
              </p:ext>
            </p:extLst>
          </p:nvPr>
        </p:nvGraphicFramePr>
        <p:xfrm>
          <a:off x="571473" y="2071680"/>
          <a:ext cx="7929617" cy="3229528"/>
        </p:xfrm>
        <a:graphic>
          <a:graphicData uri="http://schemas.openxmlformats.org/drawingml/2006/table">
            <a:tbl>
              <a:tblPr/>
              <a:tblGrid>
                <a:gridCol w="1940850"/>
                <a:gridCol w="2078713"/>
                <a:gridCol w="3910054"/>
              </a:tblGrid>
              <a:tr h="42121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5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2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ROLE_NAME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PARENT_ID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父级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ADD_QX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新增权限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DEL_QX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删除权限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EDIT_QX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编辑权限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CHA_QX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查看权限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3–1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教室表（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ClassRoom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371600"/>
            <a:ext cx="8929718" cy="52721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薪资类型表（</a:t>
            </a:r>
            <a:r>
              <a:rPr lang="en-US" altLang="zh-CN" sz="1800" dirty="0" err="1"/>
              <a:t>tb_stipendtype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20169"/>
              </p:ext>
            </p:extLst>
          </p:nvPr>
        </p:nvGraphicFramePr>
        <p:xfrm>
          <a:off x="395536" y="2204864"/>
          <a:ext cx="8143932" cy="3168352"/>
        </p:xfrm>
        <a:graphic>
          <a:graphicData uri="http://schemas.openxmlformats.org/drawingml/2006/table">
            <a:tbl>
              <a:tblPr/>
              <a:tblGrid>
                <a:gridCol w="1870917"/>
                <a:gridCol w="2599345"/>
                <a:gridCol w="3673670"/>
              </a:tblGrid>
              <a:tr h="37477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薪资类型名称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CREATETIME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ISREMOVE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是否启用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CREATEUSER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SALARY_PACKAGE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薪资待遇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2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SALARY_RANGE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薪资范围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124744"/>
            <a:ext cx="8929718" cy="551896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薪酬登记表（</a:t>
            </a:r>
            <a:r>
              <a:rPr lang="en-US" altLang="zh-CN" sz="1800" dirty="0" err="1"/>
              <a:t>tb_stipendmanager</a:t>
            </a:r>
            <a:r>
              <a:rPr lang="zh-CN" altLang="zh-CN" sz="1800" dirty="0"/>
              <a:t>）</a:t>
            </a: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22454"/>
              </p:ext>
            </p:extLst>
          </p:nvPr>
        </p:nvGraphicFramePr>
        <p:xfrm>
          <a:off x="467544" y="1772816"/>
          <a:ext cx="7344816" cy="4104458"/>
        </p:xfrm>
        <a:graphic>
          <a:graphicData uri="http://schemas.openxmlformats.org/drawingml/2006/table">
            <a:tbl>
              <a:tblPr/>
              <a:tblGrid>
                <a:gridCol w="1982593"/>
                <a:gridCol w="2193871"/>
                <a:gridCol w="3168352"/>
              </a:tblGrid>
              <a:tr h="37431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STIPENDMANAGER_ID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薪酬名称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STIPEND_USER_NAME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登记人姓名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68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STIPEN_WEAL_JOURNEY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交通补贴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STIPEN_WEAL_LUNCH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午餐补助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GTIPEND_DATE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登记时间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BASE_STIPEND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基本薪资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薪资类型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STIPEND_WEAL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薪酬总额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审批状态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  <a:latin typeface="Times New Roman"/>
                          <a:ea typeface="宋体"/>
                        </a:rPr>
                        <a:t> 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未审批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2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不通过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3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删除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792288" y="2349500"/>
            <a:ext cx="5805487" cy="538163"/>
            <a:chOff x="0" y="0"/>
            <a:chExt cx="9144" cy="848"/>
          </a:xfrm>
        </p:grpSpPr>
        <p:grpSp>
          <p:nvGrpSpPr>
            <p:cNvPr id="4128" name="Group 4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>
                      <a:alpha val="50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31" name="AutoShape 6"/>
              <p:cNvSpPr>
                <a:spLocks noChangeArrowheads="1"/>
              </p:cNvSpPr>
              <p:nvPr/>
            </p:nvSpPr>
            <p:spPr bwMode="auto">
              <a:xfrm>
                <a:off x="109" y="53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29" name="Rectangle 7"/>
            <p:cNvSpPr>
              <a:spLocks noChangeArrowheads="1"/>
            </p:cNvSpPr>
            <p:nvPr/>
          </p:nvSpPr>
          <p:spPr bwMode="auto">
            <a:xfrm>
              <a:off x="786" y="85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1790700" y="3502025"/>
            <a:ext cx="5805488" cy="538163"/>
            <a:chOff x="0" y="0"/>
            <a:chExt cx="9142" cy="848"/>
          </a:xfrm>
        </p:grpSpPr>
        <p:grpSp>
          <p:nvGrpSpPr>
            <p:cNvPr id="4122" name="Group 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27" name="AutoShape 1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23" name="Rectangle 1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sym typeface="Arial" charset="0"/>
                </a:rPr>
                <a:t>详细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设计</a:t>
              </a:r>
            </a:p>
          </p:txBody>
        </p:sp>
      </p:grpSp>
      <p:grpSp>
        <p:nvGrpSpPr>
          <p:cNvPr id="4101" name="Group 13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4116" name="Group 1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21" name="AutoShape 1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4110" name="Group 1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15" name="AutoShape 2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11" name="Rectangle 2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4103" name="Group 23"/>
          <p:cNvGrpSpPr>
            <a:grpSpLocks/>
          </p:cNvGrpSpPr>
          <p:nvPr/>
        </p:nvGrpSpPr>
        <p:grpSpPr bwMode="auto">
          <a:xfrm>
            <a:off x="1790700" y="2924175"/>
            <a:ext cx="5807710" cy="843996"/>
            <a:chOff x="0" y="0"/>
            <a:chExt cx="9143" cy="1326"/>
          </a:xfrm>
        </p:grpSpPr>
        <p:grpSp>
          <p:nvGrpSpPr>
            <p:cNvPr id="4104" name="Group 2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09" name="AutoShape 2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05" name="Rectangle 27"/>
            <p:cNvSpPr>
              <a:spLocks noChangeArrowheads="1"/>
            </p:cNvSpPr>
            <p:nvPr/>
          </p:nvSpPr>
          <p:spPr bwMode="auto">
            <a:xfrm>
              <a:off x="750" y="20"/>
              <a:ext cx="5411" cy="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系统开发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工具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环境</a:t>
              </a:r>
              <a:endPara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1" latinLnBrk="1" hangingPunct="1"/>
              <a:endPara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80728"/>
            <a:ext cx="835431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员工</a:t>
            </a:r>
            <a:r>
              <a:rPr lang="zh-CN" altLang="zh-CN" sz="1800" dirty="0"/>
              <a:t>档案信息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err="1"/>
              <a:t>tb_staffemployee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en-US" sz="1800" dirty="0" smtClean="0">
                <a:ea typeface="宋体" pitchFamily="2" charset="-122"/>
              </a:rPr>
              <a:t>这展示部分字段，表字段太多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6387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59278"/>
              </p:ext>
            </p:extLst>
          </p:nvPr>
        </p:nvGraphicFramePr>
        <p:xfrm>
          <a:off x="3707904" y="1052736"/>
          <a:ext cx="4680521" cy="5414640"/>
        </p:xfrm>
        <a:graphic>
          <a:graphicData uri="http://schemas.openxmlformats.org/drawingml/2006/table">
            <a:tbl>
              <a:tblPr/>
              <a:tblGrid>
                <a:gridCol w="1800201"/>
                <a:gridCol w="1512168"/>
                <a:gridCol w="1368152"/>
              </a:tblGrid>
              <a:tr h="36004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smtClean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smtClean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STAFFEMPLOYEE_ID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员工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员工姓名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性别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ADDRESS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电话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照片地址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CARD_ID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身份证号码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E-mail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QQ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QQ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WECHAT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微信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POST_CODE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邮编号码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GOVEMMET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政治面貌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NATION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民族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LEARING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学历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HOBBY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爱好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SUIT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特长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80728"/>
            <a:ext cx="835431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None/>
            </a:pPr>
            <a:r>
              <a:rPr lang="zh-CN" altLang="en-US" sz="1800" dirty="0" smtClean="0"/>
              <a:t>应聘者</a:t>
            </a:r>
            <a:r>
              <a:rPr lang="zh-CN" altLang="zh-CN" sz="1800" dirty="0" smtClean="0"/>
              <a:t>表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sys_app_user</a:t>
            </a:r>
            <a:r>
              <a:rPr lang="zh-CN" altLang="zh-CN" sz="1800" dirty="0"/>
              <a:t>）</a:t>
            </a: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6387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31266"/>
              </p:ext>
            </p:extLst>
          </p:nvPr>
        </p:nvGraphicFramePr>
        <p:xfrm>
          <a:off x="3707903" y="1124744"/>
          <a:ext cx="4680521" cy="5359969"/>
        </p:xfrm>
        <a:graphic>
          <a:graphicData uri="http://schemas.openxmlformats.org/drawingml/2006/table">
            <a:tbl>
              <a:tblPr/>
              <a:tblGrid>
                <a:gridCol w="1371877"/>
                <a:gridCol w="1775370"/>
                <a:gridCol w="1533274"/>
              </a:tblGrid>
              <a:tr h="28803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USER_ID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USERNAME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PASSWORD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用户密码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0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LAST_LOGIN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最后一次登录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手机号码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SFID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身份证号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START_TIME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开始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时间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END_TIME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结束时间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YEARS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NUMBER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邮箱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7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752"/>
            <a:ext cx="8148638" cy="525802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平台</a:t>
            </a:r>
            <a:r>
              <a:rPr lang="zh-CN" altLang="zh-CN" sz="1800" dirty="0"/>
              <a:t>按钮表（</a:t>
            </a:r>
            <a:r>
              <a:rPr lang="en-US" altLang="zh-CN" sz="1800" dirty="0" err="1" smtClean="0"/>
              <a:t>sys_lxcbutton</a:t>
            </a:r>
            <a:r>
              <a:rPr lang="zh-CN" altLang="en-US" sz="1800" dirty="0" smtClean="0">
                <a:ea typeface="宋体" pitchFamily="2" charset="-122"/>
              </a:rPr>
              <a:t>）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/>
              <a:t>按钮角色中间表</a:t>
            </a:r>
            <a:r>
              <a:rPr lang="zh-CN" altLang="en-US" sz="1800" dirty="0" smtClean="0"/>
              <a:t>（</a:t>
            </a:r>
            <a:r>
              <a:rPr lang="en-US" altLang="zh-CN" sz="1800" dirty="0" err="1"/>
              <a:t>sys_role_lxcbutton</a:t>
            </a:r>
            <a:r>
              <a:rPr lang="zh-CN" altLang="en-US" sz="1800" dirty="0"/>
              <a:t>）</a:t>
            </a: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58135"/>
              </p:ext>
            </p:extLst>
          </p:nvPr>
        </p:nvGraphicFramePr>
        <p:xfrm>
          <a:off x="467544" y="1772816"/>
          <a:ext cx="8001056" cy="14625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226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LXCBUTTON_ID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 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7319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(30)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632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</a:rPr>
                        <a:t>QX_NAME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权限标识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9302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99539"/>
              </p:ext>
            </p:extLst>
          </p:nvPr>
        </p:nvGraphicFramePr>
        <p:xfrm>
          <a:off x="467544" y="4005064"/>
          <a:ext cx="8002981" cy="180019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62829"/>
                <a:gridCol w="2481693"/>
                <a:gridCol w="2058459"/>
              </a:tblGrid>
              <a:tr h="36004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3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LXCBUTTON_ID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 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8884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(30)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403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QX_NAME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</a:rPr>
                        <a:t>权限标识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4563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0728"/>
            <a:ext cx="814863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zh-CN" altLang="zh-CN" sz="1800" dirty="0"/>
              <a:t>工作职位表（</a:t>
            </a:r>
            <a:r>
              <a:rPr lang="en-US" altLang="zh-CN" sz="1800" dirty="0" err="1"/>
              <a:t>tb_job_message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职位</a:t>
            </a:r>
            <a:r>
              <a:rPr lang="zh-CN" altLang="zh-CN" sz="1800" dirty="0"/>
              <a:t>分类表（</a:t>
            </a:r>
            <a:r>
              <a:rPr lang="en-US" altLang="zh-CN" sz="1800" dirty="0" err="1"/>
              <a:t>tb_job_type</a:t>
            </a:r>
            <a:r>
              <a:rPr lang="zh-CN" altLang="zh-CN" sz="1800" dirty="0"/>
              <a:t>）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43714"/>
              </p:ext>
            </p:extLst>
          </p:nvPr>
        </p:nvGraphicFramePr>
        <p:xfrm>
          <a:off x="539552" y="1556792"/>
          <a:ext cx="8001056" cy="14661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226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JOB_MESSAGE_ID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工作类型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工作名称</a:t>
                      </a:r>
                    </a:p>
                  </a:txBody>
                  <a:tcPr marL="71755" marR="71755" marT="0" marB="0"/>
                </a:tc>
              </a:tr>
              <a:tr h="27319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薪酬标准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22739"/>
              </p:ext>
            </p:extLst>
          </p:nvPr>
        </p:nvGraphicFramePr>
        <p:xfrm>
          <a:off x="683568" y="4005064"/>
          <a:ext cx="8001056" cy="16561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40466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TYPE_NAME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职位类型名称</a:t>
                      </a:r>
                    </a:p>
                  </a:txBody>
                  <a:tcPr marL="71755" marR="71755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是否启用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0728"/>
            <a:ext cx="814863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面试信息表（</a:t>
            </a:r>
            <a:r>
              <a:rPr lang="en-US" altLang="zh-CN" sz="1800" dirty="0" err="1"/>
              <a:t>tb_interviewinfo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职位发布表（</a:t>
            </a:r>
            <a:r>
              <a:rPr lang="en-US" altLang="zh-CN" sz="1800" dirty="0" err="1"/>
              <a:t>tb_issuejob</a:t>
            </a:r>
            <a:r>
              <a:rPr lang="zh-CN" altLang="zh-CN" sz="1800" dirty="0"/>
              <a:t>）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6605"/>
              </p:ext>
            </p:extLst>
          </p:nvPr>
        </p:nvGraphicFramePr>
        <p:xfrm>
          <a:off x="539552" y="1556792"/>
          <a:ext cx="8001056" cy="20386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226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INTERVIEWINFO_ID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RESUME_ID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简历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EMPLOYEE_STATE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录用状态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0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未审核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2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未通过</a:t>
                      </a:r>
                    </a:p>
                  </a:txBody>
                  <a:tcPr marL="71755" marR="71755" marT="0" marB="0"/>
                </a:tc>
              </a:tr>
              <a:tr h="27319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EMPLOYEE_TIME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录用时间</a:t>
                      </a:r>
                    </a:p>
                  </a:txBody>
                  <a:tcPr marL="71755" marR="71755" marT="0" marB="0"/>
                </a:tc>
              </a:tr>
              <a:tr h="2632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RESUME_USER_ID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招聘人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9302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RESUME_USER_NAME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招聘人姓名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53185"/>
              </p:ext>
            </p:extLst>
          </p:nvPr>
        </p:nvGraphicFramePr>
        <p:xfrm>
          <a:off x="683568" y="4005064"/>
          <a:ext cx="8001056" cy="20162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28232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ISSUEJOB_ID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工作分类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JOB_MESSAGE_ID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工作职位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8232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COUNTS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招聘人数</a:t>
                      </a:r>
                    </a:p>
                  </a:txBody>
                  <a:tcPr marL="71755" marR="71755" marT="0" marB="0"/>
                </a:tc>
              </a:tr>
              <a:tr h="28232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PRINCIPAL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招聘人</a:t>
                      </a:r>
                    </a:p>
                  </a:txBody>
                  <a:tcPr marL="71755" marR="71755" marT="0" marB="0"/>
                </a:tc>
              </a:tr>
              <a:tr h="29609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FOUNDTIME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招聘时间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736"/>
            <a:ext cx="8928992" cy="54020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/>
              <a:t>试题类型表（</a:t>
            </a:r>
            <a:r>
              <a:rPr lang="en-US" altLang="zh-CN" sz="1800" dirty="0" err="1"/>
              <a:t>tb_subjecttypemx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试卷</a:t>
            </a:r>
            <a:r>
              <a:rPr lang="zh-CN" altLang="zh-CN" sz="1800" dirty="0"/>
              <a:t>分类表（</a:t>
            </a:r>
            <a:r>
              <a:rPr lang="en-US" altLang="zh-CN" sz="1800" dirty="0" err="1"/>
              <a:t>tb_subjecttype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35008"/>
              </p:ext>
            </p:extLst>
          </p:nvPr>
        </p:nvGraphicFramePr>
        <p:xfrm>
          <a:off x="4644008" y="1628800"/>
          <a:ext cx="4248472" cy="4104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8891"/>
                <a:gridCol w="1120919"/>
                <a:gridCol w="1288662"/>
              </a:tblGrid>
              <a:tr h="40871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994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73994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SUBJECT_TYPE_NAME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试卷分类名称</a:t>
                      </a:r>
                    </a:p>
                  </a:txBody>
                  <a:tcPr marL="71755" marR="71755" marT="0" marB="0"/>
                </a:tc>
              </a:tr>
              <a:tr h="3648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IS_REMOVE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删除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73994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CREATE_TIME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/>
                </a:tc>
              </a:tr>
              <a:tr h="73994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CREATEUSER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/>
                </a:tc>
              </a:tr>
              <a:tr h="3711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启用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23837"/>
              </p:ext>
            </p:extLst>
          </p:nvPr>
        </p:nvGraphicFramePr>
        <p:xfrm>
          <a:off x="179512" y="1628800"/>
          <a:ext cx="4032448" cy="40617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3170"/>
                <a:gridCol w="1248525"/>
                <a:gridCol w="1240753"/>
              </a:tblGrid>
              <a:tr h="29349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SUBJECTTYPEMX_ID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SUBJECTTYPE_ID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试卷分类</a:t>
                      </a:r>
                      <a:r>
                        <a:rPr lang="en-US" sz="1200" kern="0" baseline="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SUBJECTMANAGE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试题类型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CREATE_TIME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32)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CREATE_USER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/>
                </a:tc>
              </a:tr>
              <a:tr h="29349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IS_REMOVE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 smtClean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43817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 smtClean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08720"/>
            <a:ext cx="8784976" cy="554605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endParaRPr lang="zh-CN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en-US" altLang="zh-CN" sz="1800" dirty="0" smtClean="0"/>
              <a:t>							      </a:t>
            </a:r>
            <a:r>
              <a:rPr lang="zh-CN" altLang="zh-CN" sz="1800" dirty="0" smtClean="0"/>
              <a:t>题库</a:t>
            </a:r>
            <a:r>
              <a:rPr lang="zh-CN" altLang="zh-CN" sz="1800" dirty="0"/>
              <a:t>类型表</a:t>
            </a:r>
            <a:r>
              <a:rPr lang="en-US" altLang="zh-CN" sz="1800" dirty="0"/>
              <a:t>						    </a:t>
            </a:r>
            <a:r>
              <a:rPr lang="en-US" altLang="zh-CN" sz="1800" dirty="0" smtClean="0"/>
              <a:t>          </a:t>
            </a:r>
            <a:r>
              <a:rPr lang="zh-CN" altLang="zh-CN" sz="1800" dirty="0" smtClean="0"/>
              <a:t>（</a:t>
            </a:r>
            <a:r>
              <a:rPr lang="en-US" altLang="zh-CN" sz="1800" dirty="0" err="1"/>
              <a:t>tb_papertypemanage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en-US" altLang="zh-CN" sz="1800" dirty="0" smtClean="0"/>
              <a:t>                                			</a:t>
            </a:r>
          </a:p>
          <a:p>
            <a:pPr algn="ctr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</a:t>
            </a:r>
            <a:r>
              <a:rPr lang="zh-CN" altLang="zh-CN" sz="1800" dirty="0" smtClean="0"/>
              <a:t>题库</a:t>
            </a:r>
            <a:r>
              <a:rPr lang="zh-CN" altLang="zh-CN" sz="1800" dirty="0"/>
              <a:t>管理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algn="ctr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	</a:t>
            </a:r>
            <a:r>
              <a:rPr lang="zh-CN" altLang="zh-CN" sz="1800" dirty="0" smtClean="0"/>
              <a:t>（</a:t>
            </a:r>
            <a:r>
              <a:rPr lang="en-US" altLang="zh-CN" sz="1800" dirty="0" err="1"/>
              <a:t>tb_subjectmanage</a:t>
            </a:r>
            <a:r>
              <a:rPr lang="zh-CN" altLang="zh-CN" sz="1800" dirty="0"/>
              <a:t>）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39049"/>
              </p:ext>
            </p:extLst>
          </p:nvPr>
        </p:nvGraphicFramePr>
        <p:xfrm>
          <a:off x="4932040" y="1484784"/>
          <a:ext cx="4030935" cy="2311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9025"/>
                <a:gridCol w="1290479"/>
                <a:gridCol w="1161431"/>
              </a:tblGrid>
              <a:tr h="25062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22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PAPERTYPEMANAGE_ID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633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Int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试卷分类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688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类型名称</a:t>
                      </a:r>
                    </a:p>
                  </a:txBody>
                  <a:tcPr marL="71755" marR="71755" marT="0" marB="0"/>
                </a:tc>
              </a:tr>
              <a:tr h="24311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启用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9250"/>
              </p:ext>
            </p:extLst>
          </p:nvPr>
        </p:nvGraphicFramePr>
        <p:xfrm>
          <a:off x="323528" y="1484784"/>
          <a:ext cx="4536504" cy="49685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184"/>
                <a:gridCol w="1656184"/>
                <a:gridCol w="1224136"/>
              </a:tblGrid>
              <a:tr h="32385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999"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SUBJECTMANAGE_ID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题目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SUBJECT_TYPE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试卷类型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SELECT_B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D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2385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F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2385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SELECT_TURE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正确选项</a:t>
                      </a:r>
                    </a:p>
                  </a:txBody>
                  <a:tcPr marL="71755" marR="71755" marT="0" marB="0"/>
                </a:tc>
              </a:tr>
              <a:tr h="33964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ISSUE_PERSON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发布人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3964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SCORE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分值</a:t>
                      </a:r>
                    </a:p>
                  </a:txBody>
                  <a:tcPr marL="71755" marR="71755" marT="0" marB="0"/>
                </a:tc>
              </a:tr>
              <a:tr h="33964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ISSUE_TIME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出题时间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5"/>
            <a:ext cx="8148638" cy="51125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 smtClean="0"/>
              <a:t>调动</a:t>
            </a:r>
            <a:r>
              <a:rPr lang="zh-CN" altLang="zh-CN" sz="1800" dirty="0"/>
              <a:t>管理表（</a:t>
            </a:r>
            <a:r>
              <a:rPr lang="en-US" altLang="zh-CN" sz="1800" dirty="0" err="1"/>
              <a:t>tb_mobilize</a:t>
            </a:r>
            <a:r>
              <a:rPr lang="zh-CN" altLang="zh-CN" sz="1800" dirty="0"/>
              <a:t>）</a:t>
            </a: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08760"/>
              </p:ext>
            </p:extLst>
          </p:nvPr>
        </p:nvGraphicFramePr>
        <p:xfrm>
          <a:off x="611560" y="1988840"/>
          <a:ext cx="8001056" cy="33843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41768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MOBILIZE_ID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审核人编号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审核人名称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工作职位编码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工作职位类别编码</a:t>
                      </a:r>
                    </a:p>
                  </a:txBody>
                  <a:tcPr marL="71755" marR="71755" marT="0" marB="0"/>
                </a:tc>
              </a:tr>
              <a:tr h="3616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CAUSE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调动原因</a:t>
                      </a:r>
                    </a:p>
                  </a:txBody>
                  <a:tcPr marL="71755" marR="71755" marT="0" marB="0"/>
                </a:tc>
              </a:tr>
              <a:tr h="3616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审核状态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0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未审核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2 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</a:p>
                  </a:txBody>
                  <a:tcPr marL="71755" marR="71755" marT="0" marB="0"/>
                </a:tc>
              </a:tr>
              <a:tr h="37928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被调动人的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736"/>
            <a:ext cx="8498334" cy="547260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							</a:t>
            </a:r>
            <a:endParaRPr lang="en-US" altLang="zh-CN" sz="1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平台</a:t>
            </a: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用户表（</a:t>
            </a:r>
            <a:r>
              <a:rPr lang="en-US" altLang="zh-CN" sz="18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sys_user</a:t>
            </a:r>
            <a:r>
              <a:rPr lang="zh-CN" altLang="en-US" sz="1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）</a:t>
            </a:r>
            <a:endParaRPr lang="zh-CN" altLang="en-US" sz="18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843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95872"/>
              </p:ext>
            </p:extLst>
          </p:nvPr>
        </p:nvGraphicFramePr>
        <p:xfrm>
          <a:off x="3563888" y="1052736"/>
          <a:ext cx="5040559" cy="5400596"/>
        </p:xfrm>
        <a:graphic>
          <a:graphicData uri="http://schemas.openxmlformats.org/drawingml/2006/table">
            <a:tbl>
              <a:tblPr/>
              <a:tblGrid>
                <a:gridCol w="1450024"/>
                <a:gridCol w="1933365"/>
                <a:gridCol w="1657170"/>
              </a:tblGrid>
              <a:tr h="31824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683895" algn="l"/>
                        </a:tabLs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USER_ID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USERNAME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用户账号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PASSWORD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用户密码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LAST_LOGIN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最后登录时间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0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ip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SKIN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皮肤风格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电子邮箱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NUMBER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手机号码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88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84" name="AutoShape 8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19475" name="Group 10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19480" name="AutoShape 12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476" name="Rectangle 13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19469" name="Group 15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3278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19474" name="AutoShape 17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19463" name="Group 19"/>
          <p:cNvGrpSpPr>
            <a:grpSpLocks/>
          </p:cNvGrpSpPr>
          <p:nvPr/>
        </p:nvGrpSpPr>
        <p:grpSpPr bwMode="auto">
          <a:xfrm>
            <a:off x="1790700" y="4076700"/>
            <a:ext cx="5805488" cy="536575"/>
            <a:chOff x="0" y="0"/>
            <a:chExt cx="3657" cy="339"/>
          </a:xfrm>
        </p:grpSpPr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68" name="AutoShape 21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64" name="Rectangle 22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19465" name="Rectangle 23"/>
          <p:cNvSpPr>
            <a:spLocks noChangeArrowheads="1"/>
          </p:cNvSpPr>
          <p:nvPr/>
        </p:nvSpPr>
        <p:spPr bwMode="auto">
          <a:xfrm>
            <a:off x="2266950" y="2936875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环境</a:t>
            </a:r>
            <a:endParaRPr lang="zh-CN" altLang="en-US" sz="2400" b="1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6" name="Rectangle 24"/>
          <p:cNvSpPr>
            <a:spLocks noChangeArrowheads="1"/>
          </p:cNvSpPr>
          <p:nvPr/>
        </p:nvSpPr>
        <p:spPr bwMode="auto">
          <a:xfrm>
            <a:off x="2266950" y="409098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引  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457200" y="1412875"/>
            <a:ext cx="8229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课题背景</a:t>
            </a:r>
          </a:p>
          <a:p>
            <a:pPr indent="457200"/>
            <a:r>
              <a:rPr lang="zh-CN" altLang="zh-CN" sz="2000" dirty="0" smtClean="0"/>
              <a:t>人力资源</a:t>
            </a:r>
            <a:r>
              <a:rPr lang="zh-CN" altLang="zh-CN" sz="2000" dirty="0"/>
              <a:t>管理系统课题产生的背景是当今信息化时代的趋势，随着电脑和网络技术的日益月异，互联网</a:t>
            </a:r>
            <a:r>
              <a:rPr lang="en-US" altLang="zh-CN" sz="2000" dirty="0"/>
              <a:t>+</a:t>
            </a:r>
            <a:r>
              <a:rPr lang="zh-CN" altLang="zh-CN" sz="2000" dirty="0"/>
              <a:t>，云计算</a:t>
            </a:r>
            <a:r>
              <a:rPr lang="en-US" altLang="zh-CN" sz="2000" dirty="0"/>
              <a:t>,</a:t>
            </a:r>
            <a:r>
              <a:rPr lang="zh-CN" altLang="zh-CN" sz="2000" dirty="0"/>
              <a:t>大数据，人工智能空前的发展，企业之间的竞争已经从有形的市场经济转向了无形的网络领域。因此企业管理也进入了高效的信息化的时代，及人力资源管理系统也就应运而生，所谓人力资源管理系统，指人力资源管理互联网化，数字无纸化，高效化。是企业基于高速度、大容量的硬件和先进的</a:t>
            </a:r>
            <a:r>
              <a:rPr lang="en-US" altLang="zh-CN" sz="2000" dirty="0"/>
              <a:t>IT</a:t>
            </a:r>
            <a:r>
              <a:rPr lang="zh-CN" altLang="zh-CN" sz="2000" dirty="0"/>
              <a:t>软件的人力资源管理模式。</a:t>
            </a:r>
          </a:p>
          <a:p>
            <a:pPr indent="457200"/>
            <a:r>
              <a:rPr lang="zh-CN" altLang="zh-CN" sz="2000" dirty="0" smtClean="0"/>
              <a:t>人力资源</a:t>
            </a:r>
            <a:r>
              <a:rPr lang="zh-CN" altLang="zh-CN" sz="2000" dirty="0"/>
              <a:t>管理系统（</a:t>
            </a:r>
            <a:r>
              <a:rPr lang="en-US" altLang="zh-CN" sz="2000" dirty="0"/>
              <a:t>HRMS</a:t>
            </a:r>
            <a:r>
              <a:rPr lang="zh-CN" altLang="zh-CN" sz="2000" dirty="0"/>
              <a:t>），包括人事日常事务、薪资、招聘、培训、考核，同时人力资源的管理也指组织或社会团体运用系统学理论方法，对企业的人力资源管理各个方面进行分析、规划、实施、调整，提高企业人力资源管理水平，使人力资源更有效的服务于组织或团体目标。人力资源管理系统就不仅可以完成日常业务需求，而且可以准确及时地搜索各种人力资源信息以方便管理者进行决策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71600"/>
            <a:ext cx="2828915" cy="4700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主要功能：所有授权的应聘者进行登录</a:t>
            </a:r>
            <a:r>
              <a:rPr lang="en-US" altLang="zh-CN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注册。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通过用户名、密码和验证码进行登录，判定用户类型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注册新用户，并对新注册用户的合法性进行校验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71563" y="24288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44386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71600"/>
            <a:ext cx="2828915" cy="4700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主要功能：所有授权的应聘者进行登录</a:t>
            </a:r>
            <a:r>
              <a:rPr lang="en-US" altLang="zh-CN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注册。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通过用户名、密码和验证码进行登录，判定用户类型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注册新用户，并对新注册用户的合法性进行校验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71563" y="24288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ea typeface="宋体" pitchFamily="2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06252"/>
            <a:ext cx="3384376" cy="547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535863" cy="55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登录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400" dirty="0" smtClean="0">
                <a:ea typeface="宋体" pitchFamily="2" charset="-122"/>
              </a:rPr>
              <a:t> </a:t>
            </a:r>
            <a:endParaRPr lang="zh-CN" altLang="en-US" sz="1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8568952" cy="48664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000" b="1" dirty="0"/>
              <a:t>function </a:t>
            </a:r>
            <a:r>
              <a:rPr lang="en-US" altLang="zh-CN" sz="1000" dirty="0" err="1"/>
              <a:t>severCheck</a:t>
            </a:r>
            <a:r>
              <a:rPr lang="en-US" altLang="zh-CN" sz="1000" dirty="0"/>
              <a:t>(){</a:t>
            </a: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b="1" dirty="0"/>
              <a:t>if</a:t>
            </a:r>
            <a:r>
              <a:rPr lang="en-US" altLang="zh-CN" sz="1000" dirty="0"/>
              <a:t>(check()){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 =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/>
              <a:t>password = $("#password").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/>
              <a:t>code = "qq1094921525lxc"+userName+",lxc,"+password+"QQ1094921525lxc"+",lxc,"+$("#code").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$.</a:t>
            </a:r>
            <a:r>
              <a:rPr lang="en-US" altLang="zh-CN" sz="1000" dirty="0" err="1"/>
              <a:t>ajax</a:t>
            </a:r>
            <a:r>
              <a:rPr lang="en-US" altLang="zh-CN" sz="1000" dirty="0"/>
              <a:t>({</a:t>
            </a:r>
            <a:br>
              <a:rPr lang="en-US" altLang="zh-CN" sz="1000" dirty="0"/>
            </a:br>
            <a:r>
              <a:rPr lang="en-US" altLang="zh-CN" sz="1000" dirty="0"/>
              <a:t>            type: "POST",</a:t>
            </a:r>
            <a:br>
              <a:rPr lang="en-US" altLang="zh-CN" sz="1000" dirty="0"/>
            </a:br>
            <a:r>
              <a:rPr lang="en-US" altLang="zh-CN" sz="1000" dirty="0"/>
              <a:t>            url: 'login',</a:t>
            </a:r>
            <a:br>
              <a:rPr lang="en-US" altLang="zh-CN" sz="1000" dirty="0"/>
            </a:br>
            <a:r>
              <a:rPr lang="en-US" altLang="zh-CN" sz="1000" dirty="0"/>
              <a:t>            data: {</a:t>
            </a:r>
            <a:r>
              <a:rPr lang="en-US" altLang="zh-CN" sz="1000" dirty="0" err="1"/>
              <a:t>KEYDATA:code,tm:</a:t>
            </a:r>
            <a:r>
              <a:rPr lang="en-US" altLang="zh-CN" sz="1000" b="1" dirty="0" err="1"/>
              <a:t>new</a:t>
            </a:r>
            <a:r>
              <a:rPr lang="en-US" altLang="zh-CN" sz="1000" b="1" dirty="0"/>
              <a:t> </a:t>
            </a:r>
            <a:r>
              <a:rPr lang="en-US" altLang="zh-CN" sz="1000" dirty="0"/>
              <a:t>Date().</a:t>
            </a:r>
            <a:r>
              <a:rPr lang="en-US" altLang="zh-CN" sz="1000" dirty="0" err="1"/>
              <a:t>getTime</a:t>
            </a:r>
            <a:r>
              <a:rPr lang="en-US" altLang="zh-CN" sz="1000" dirty="0"/>
              <a:t>()},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dirty="0" err="1"/>
              <a:t>dataType</a:t>
            </a:r>
            <a:r>
              <a:rPr lang="en-US" altLang="zh-CN" sz="1000" dirty="0"/>
              <a:t>:'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',</a:t>
            </a:r>
            <a:br>
              <a:rPr lang="en-US" altLang="zh-CN" sz="1000" dirty="0"/>
            </a:br>
            <a:r>
              <a:rPr lang="en-US" altLang="zh-CN" sz="1000" dirty="0"/>
              <a:t>            cache: </a:t>
            </a:r>
            <a:r>
              <a:rPr lang="en-US" altLang="zh-CN" sz="1000" b="1" dirty="0"/>
              <a:t>false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            success: </a:t>
            </a:r>
            <a:r>
              <a:rPr lang="en-US" altLang="zh-CN" sz="1000" b="1" dirty="0"/>
              <a:t>function</a:t>
            </a:r>
            <a:r>
              <a:rPr lang="en-US" altLang="zh-CN" sz="1000" dirty="0"/>
              <a:t>(data){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b="1" dirty="0"/>
              <a:t>if</a:t>
            </a:r>
            <a:r>
              <a:rPr lang="en-US" altLang="zh-CN" sz="1000" dirty="0"/>
              <a:t>("success"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saveCookie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window.location.href</a:t>
            </a:r>
            <a:r>
              <a:rPr lang="en-US" altLang="zh-CN" sz="1000" dirty="0"/>
              <a:t>="/front/main/index";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 if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usererror</a:t>
            </a:r>
            <a:r>
              <a:rPr lang="en-US" altLang="zh-CN" sz="1000" dirty="0"/>
              <a:t>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用户名或密码有误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 if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codeerror</a:t>
            </a:r>
            <a:r>
              <a:rPr lang="en-US" altLang="zh-CN" sz="1000" dirty="0"/>
              <a:t>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$("#code").tips({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验证码输入有误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$("#code").focus();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</a:t>
            </a:r>
            <a:r>
              <a:rPr lang="en-US" altLang="zh-CN" sz="1000" dirty="0"/>
              <a:t>{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缺少参数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br>
              <a:rPr lang="en-US" altLang="zh-CN" sz="1000" dirty="0"/>
            </a:br>
            <a:r>
              <a:rPr lang="en-US" altLang="zh-CN" sz="1000" dirty="0"/>
              <a:t>            }</a:t>
            </a:r>
            <a:br>
              <a:rPr lang="en-US" altLang="zh-CN" sz="1000" dirty="0"/>
            </a:br>
            <a:r>
              <a:rPr lang="en-US" altLang="zh-CN" sz="1000" dirty="0"/>
              <a:t>        });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58175" cy="537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400" dirty="0" smtClean="0">
                <a:ea typeface="宋体" pitchFamily="2" charset="-122"/>
              </a:rPr>
              <a:t> </a:t>
            </a:r>
            <a:endParaRPr lang="zh-CN" altLang="en-US" sz="1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@</a:t>
            </a:r>
            <a:r>
              <a:rPr lang="en-US" altLang="zh-CN" sz="1000" dirty="0" err="1"/>
              <a:t>RequestMapping</a:t>
            </a:r>
            <a:r>
              <a:rPr lang="en-US" altLang="zh-CN" sz="1000" dirty="0"/>
              <a:t>(value="/register")</a:t>
            </a:r>
            <a:br>
              <a:rPr lang="en-US" altLang="zh-CN" sz="1000" dirty="0"/>
            </a:br>
            <a:r>
              <a:rPr lang="en-US" altLang="zh-CN" sz="1000" dirty="0"/>
              <a:t>@</a:t>
            </a:r>
            <a:r>
              <a:rPr lang="en-US" altLang="zh-CN" sz="1000" dirty="0" err="1"/>
              <a:t>ResponseBody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public Object </a:t>
            </a:r>
            <a:r>
              <a:rPr lang="en-US" altLang="zh-CN" sz="1000" dirty="0" err="1"/>
              <a:t>toFrontRegister</a:t>
            </a:r>
            <a:r>
              <a:rPr lang="en-US" altLang="zh-CN" sz="1000" dirty="0"/>
              <a:t>()throws Exception{</a:t>
            </a:r>
            <a:br>
              <a:rPr lang="en-US" altLang="zh-CN" sz="1000" dirty="0"/>
            </a:br>
            <a:r>
              <a:rPr lang="en-US" altLang="zh-CN" sz="1000" dirty="0"/>
              <a:t>   Map&lt;</a:t>
            </a:r>
            <a:r>
              <a:rPr lang="en-US" altLang="zh-CN" sz="1000" dirty="0" err="1"/>
              <a:t>String,Object</a:t>
            </a:r>
            <a:r>
              <a:rPr lang="en-US" altLang="zh-CN" sz="1000" dirty="0"/>
              <a:t>&gt; map = new </a:t>
            </a:r>
            <a:r>
              <a:rPr lang="en-US" altLang="zh-CN" sz="1000" dirty="0" err="1"/>
              <a:t>HashMap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String,Object</a:t>
            </a:r>
            <a:r>
              <a:rPr lang="en-US" altLang="zh-CN" sz="1000" dirty="0"/>
              <a:t>&gt;();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 = new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String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= "ok";    //</a:t>
            </a:r>
            <a:r>
              <a:rPr lang="zh-CN" altLang="en-US" sz="1000" dirty="0"/>
              <a:t>注册状态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this.getPageData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("ROLE_ID",</a:t>
            </a:r>
            <a:r>
              <a:rPr lang="en-US" altLang="zh-CN" sz="1000" dirty="0" err="1"/>
              <a:t>Const.</a:t>
            </a:r>
            <a:r>
              <a:rPr lang="en-US" altLang="zh-CN" sz="1000" i="1" dirty="0" err="1"/>
              <a:t>REGISTER_CODE</a:t>
            </a:r>
            <a:r>
              <a:rPr lang="en-US" altLang="zh-CN" sz="1000" dirty="0"/>
              <a:t>); //</a:t>
            </a:r>
            <a:r>
              <a:rPr lang="zh-CN" altLang="en-US" sz="1000" dirty="0"/>
              <a:t>角色</a:t>
            </a:r>
            <a:r>
              <a:rPr lang="en-US" altLang="zh-CN" sz="1000" dirty="0"/>
              <a:t>id </a:t>
            </a:r>
            <a:r>
              <a:rPr lang="zh-CN" altLang="en-US" sz="1000" dirty="0"/>
              <a:t>应聘面试人员 角色</a:t>
            </a:r>
            <a:r>
              <a:rPr lang="en-US" altLang="zh-CN" sz="1000" dirty="0"/>
              <a:t>id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("NUMBER",</a:t>
            </a:r>
            <a:r>
              <a:rPr lang="en-US" altLang="zh-CN" sz="1000" dirty="0" err="1"/>
              <a:t>Integer.</a:t>
            </a:r>
            <a:r>
              <a:rPr lang="en-US" altLang="zh-CN" sz="1000" i="1" dirty="0" err="1"/>
              <a:t>parseInt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appuserService.findByMaxNumber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).get("MAX_NUMBER").</a:t>
            </a:r>
            <a:r>
              <a:rPr lang="en-US" altLang="zh-CN" sz="1000" dirty="0" err="1"/>
              <a:t>toString</a:t>
            </a:r>
            <a:r>
              <a:rPr lang="en-US" altLang="zh-CN" sz="1000" dirty="0"/>
              <a:t>())+1); //</a:t>
            </a:r>
            <a:r>
              <a:rPr lang="zh-CN" altLang="en-US" sz="1000" dirty="0"/>
              <a:t>查询最大值加</a:t>
            </a:r>
            <a:r>
              <a:rPr lang="en-US" altLang="zh-CN" sz="1000" dirty="0"/>
              <a:t>1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("STATUS",1);  //</a:t>
            </a:r>
            <a:r>
              <a:rPr lang="zh-CN" altLang="en-US" sz="1000" dirty="0"/>
              <a:t>状态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("START_TIME",Tools.</a:t>
            </a:r>
            <a:r>
              <a:rPr lang="en-US" altLang="zh-CN" sz="1000" i="1" dirty="0"/>
              <a:t>date2Str</a:t>
            </a:r>
            <a:r>
              <a:rPr lang="en-US" altLang="zh-CN" sz="1000" dirty="0"/>
              <a:t>(new Date()));         //</a:t>
            </a:r>
            <a:r>
              <a:rPr lang="zh-CN" altLang="en-US" sz="1000" dirty="0"/>
              <a:t>开通时间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("END_TIME",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getAfterDayDate</a:t>
            </a:r>
            <a:r>
              <a:rPr lang="en-US" altLang="zh-CN" sz="1000" dirty="0"/>
              <a:t>("30")); //</a:t>
            </a:r>
            <a:r>
              <a:rPr lang="zh-CN" altLang="en-US" sz="1000" dirty="0"/>
              <a:t>结束时间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("YEARS",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getDiffYear</a:t>
            </a:r>
            <a:r>
              <a:rPr lang="en-US" altLang="zh-CN" sz="1000" dirty="0"/>
              <a:t>(Tools.</a:t>
            </a:r>
            <a:r>
              <a:rPr lang="en-US" altLang="zh-CN" sz="1000" i="1" dirty="0"/>
              <a:t>date2Str</a:t>
            </a:r>
            <a:r>
              <a:rPr lang="en-US" altLang="zh-CN" sz="1000" dirty="0"/>
              <a:t>(new Date()),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getAfterDayDate</a:t>
            </a:r>
            <a:r>
              <a:rPr lang="en-US" altLang="zh-CN" sz="1000" dirty="0"/>
              <a:t>("30"))); //</a:t>
            </a:r>
            <a:r>
              <a:rPr lang="zh-CN" altLang="en-US" sz="1000" dirty="0"/>
              <a:t>年限 </a:t>
            </a:r>
            <a:r>
              <a:rPr lang="en-US" altLang="zh-CN" sz="1000" dirty="0"/>
              <a:t>1</a:t>
            </a:r>
            <a:r>
              <a:rPr lang="zh-CN" altLang="en-US" sz="1000" dirty="0"/>
              <a:t>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("USER_ID", this.get32UUID());   //ID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("RIGHTS", "");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("LAST_LOGIN", "");           //</a:t>
            </a:r>
            <a:r>
              <a:rPr lang="zh-CN" altLang="en-US" sz="1000" dirty="0"/>
              <a:t>最后登录时间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("IP", "");                 //IP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("BZ", "</a:t>
            </a:r>
            <a:r>
              <a:rPr lang="zh-CN" altLang="en-US" sz="1000" dirty="0"/>
              <a:t>面试人员</a:t>
            </a:r>
            <a:r>
              <a:rPr lang="en-US" altLang="zh-CN" sz="1000" dirty="0"/>
              <a:t>");                 //</a:t>
            </a:r>
            <a:r>
              <a:rPr lang="zh-CN" altLang="en-US" sz="1000" dirty="0"/>
              <a:t>备注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("PASSWORD", MD5.</a:t>
            </a:r>
            <a:r>
              <a:rPr lang="en-US" altLang="zh-CN" sz="1000" i="1" dirty="0"/>
              <a:t>md5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pd.getString</a:t>
            </a:r>
            <a:r>
              <a:rPr lang="en-US" altLang="zh-CN" sz="1000" dirty="0"/>
              <a:t>("PASSWORD")));</a:t>
            </a:r>
            <a:br>
              <a:rPr lang="en-US" altLang="zh-CN" sz="1000" dirty="0"/>
            </a:br>
            <a:r>
              <a:rPr lang="en-US" altLang="zh-CN" sz="1000" dirty="0"/>
              <a:t>   if(null == </a:t>
            </a:r>
            <a:r>
              <a:rPr lang="en-US" altLang="zh-CN" sz="1000" dirty="0" err="1"/>
              <a:t>appuserService.findByUsername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)) {</a:t>
            </a:r>
            <a:br>
              <a:rPr lang="en-US" altLang="zh-CN" sz="1000" dirty="0"/>
            </a:br>
            <a:r>
              <a:rPr lang="en-US" altLang="zh-CN" sz="1000" dirty="0"/>
              <a:t>      </a:t>
            </a:r>
            <a:r>
              <a:rPr lang="en-US" altLang="zh-CN" sz="1000" dirty="0" err="1"/>
              <a:t>appuserService.saveU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);            //</a:t>
            </a:r>
            <a:r>
              <a:rPr lang="zh-CN" altLang="en-US" sz="1000" dirty="0"/>
              <a:t>判断新增权限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/>
              <a:t>}else{</a:t>
            </a:r>
            <a:br>
              <a:rPr lang="en-US" altLang="zh-CN" sz="1000" dirty="0"/>
            </a:br>
            <a:r>
              <a:rPr lang="en-US" altLang="zh-CN" sz="1000" dirty="0"/>
              <a:t>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= "failed";</a:t>
            </a:r>
            <a:br>
              <a:rPr lang="en-US" altLang="zh-CN" sz="1000" dirty="0"/>
            </a:br>
            <a:r>
              <a:rPr lang="en-US" altLang="zh-CN" sz="1000" dirty="0"/>
              <a:t>   }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",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map.put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",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return  </a:t>
            </a:r>
            <a:r>
              <a:rPr lang="en-US" altLang="zh-CN" sz="1000" dirty="0" err="1"/>
              <a:t>AppUtil.</a:t>
            </a:r>
            <a:r>
              <a:rPr lang="en-US" altLang="zh-CN" sz="1000" i="1" dirty="0" err="1"/>
              <a:t>returnObject</a:t>
            </a:r>
            <a:r>
              <a:rPr lang="en-US" altLang="zh-CN" sz="1000" dirty="0"/>
              <a:t>(new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(), map);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9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21538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人力资源管理系统</a:t>
            </a: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主界面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57158" y="2428868"/>
            <a:ext cx="27146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主要功能：用于显示功能左边菜单栏：人力资源档案管理，招聘管理、考试管理、薪资管理、调动管理等。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在招聘管理下分：职位发布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管理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、简历管理、职位列表管理等。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94136"/>
            <a:ext cx="5655179" cy="442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43140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人力资源档案管理模块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57158" y="2428868"/>
            <a:ext cx="27146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主要功能：用于显示功能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菜单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，人力资源档案管理，员工档案管理等。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例如：在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页表中显示员工档案信息管理页面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分别有搜索、新增、编辑、审核、批量删除、导出功能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94" y="1928813"/>
            <a:ext cx="5976664" cy="43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招聘管理模块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179512" y="2275423"/>
            <a:ext cx="25922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：招聘工作中的</a:t>
            </a:r>
            <a:r>
              <a:rPr lang="zh-CN" altLang="en-US" sz="2400" dirty="0" smtClean="0"/>
              <a:t>职位发布管理、简历管理、录用管理、面试管理、职位类别管理模块的，新增、编辑、审核、导出、删除、批量删除的功能。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87" y="2275423"/>
            <a:ext cx="6319001" cy="396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教室管理模块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571500" y="2643188"/>
            <a:ext cx="2643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/>
              <a:t>直播教室的的添加、修改、删除和教室权限管理的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31746" name="Picture 2" descr="C:\Users\carlroy\AppData\Roaming\Tencent\Users\3332378\QQ\WinTemp\RichOle\A}P2$)(}77[RX%7K]`5{)07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214678" y="2000240"/>
            <a:ext cx="571500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428868"/>
            <a:ext cx="821531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$</a:t>
            </a:r>
            <a:r>
              <a:rPr lang="en-US" sz="1000" dirty="0" err="1"/>
              <a:t>roomResult</a:t>
            </a:r>
            <a:r>
              <a:rPr lang="en-US" sz="1000" dirty="0"/>
              <a:t> = D('classroom')-&gt;where('</a:t>
            </a:r>
            <a:r>
              <a:rPr lang="en-US" sz="1000" dirty="0" err="1"/>
              <a:t>RoomName</a:t>
            </a:r>
            <a:r>
              <a:rPr lang="en-US" sz="1000" dirty="0"/>
              <a:t>="'.$</a:t>
            </a:r>
            <a:r>
              <a:rPr lang="en-US" sz="1000" dirty="0" err="1"/>
              <a:t>roomname</a:t>
            </a:r>
            <a:r>
              <a:rPr lang="en-US" sz="1000" dirty="0"/>
              <a:t>.'" and </a:t>
            </a:r>
            <a:r>
              <a:rPr lang="en-US" sz="1000" dirty="0" err="1"/>
              <a:t>RoomOwnerId</a:t>
            </a:r>
            <a:r>
              <a:rPr lang="en-US" sz="1000" dirty="0"/>
              <a:t>="'.$</a:t>
            </a:r>
            <a:r>
              <a:rPr lang="en-US" sz="1000" dirty="0" err="1"/>
              <a:t>userID</a:t>
            </a:r>
            <a:r>
              <a:rPr lang="en-US" sz="1000" dirty="0"/>
              <a:t>.'"')-&gt;find</a:t>
            </a:r>
            <a:r>
              <a:rPr lang="en-US" sz="1000" dirty="0" smtClean="0"/>
              <a:t>();</a:t>
            </a:r>
          </a:p>
          <a:p>
            <a:r>
              <a:rPr lang="en-US" sz="1000" b="1" dirty="0"/>
              <a:t>if</a:t>
            </a:r>
            <a:r>
              <a:rPr lang="en-US" sz="1000" dirty="0"/>
              <a:t>($</a:t>
            </a:r>
            <a:r>
              <a:rPr lang="en-US" sz="1000" dirty="0" err="1"/>
              <a:t>roomResult</a:t>
            </a:r>
            <a:r>
              <a:rPr lang="en-US" sz="1000" dirty="0"/>
              <a:t>)</a:t>
            </a:r>
            <a:endParaRPr lang="zh-CN" altLang="en-US" sz="1000" dirty="0"/>
          </a:p>
          <a:p>
            <a:r>
              <a:rPr lang="en-US" sz="1000" dirty="0" smtClean="0"/>
              <a:t>{   </a:t>
            </a:r>
            <a:r>
              <a:rPr lang="en-US" sz="1000" dirty="0"/>
              <a:t>$</a:t>
            </a:r>
            <a:r>
              <a:rPr lang="en-US" sz="1000" dirty="0" err="1"/>
              <a:t>rs</a:t>
            </a:r>
            <a:r>
              <a:rPr lang="en-US" sz="1000" dirty="0"/>
              <a:t>['status'] = 0;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b="1" dirty="0" smtClean="0"/>
              <a:t>return</a:t>
            </a:r>
            <a:r>
              <a:rPr lang="en-US" sz="1000" dirty="0"/>
              <a:t>;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b="1" dirty="0" smtClean="0"/>
              <a:t>else</a:t>
            </a:r>
            <a:endParaRPr lang="zh-CN" altLang="en-US" sz="1000" dirty="0"/>
          </a:p>
          <a:p>
            <a:r>
              <a:rPr lang="en-US" sz="1000" b="1" dirty="0"/>
              <a:t>	</a:t>
            </a:r>
            <a:r>
              <a:rPr lang="en-US" sz="1000" b="1" dirty="0" smtClean="0"/>
              <a:t> </a:t>
            </a:r>
            <a:r>
              <a:rPr lang="en-US" sz="1000" dirty="0" smtClean="0"/>
              <a:t>{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$</a:t>
            </a:r>
            <a:r>
              <a:rPr lang="en-US" sz="1000" dirty="0"/>
              <a:t>Content = </a:t>
            </a:r>
            <a:r>
              <a:rPr lang="en-US" sz="1000" b="1" dirty="0"/>
              <a:t>array</a:t>
            </a:r>
            <a:r>
              <a:rPr lang="en-US" sz="1000" dirty="0" smtClean="0"/>
              <a:t>(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'</a:t>
            </a:r>
            <a:r>
              <a:rPr lang="en-US" sz="1000" dirty="0" err="1" smtClean="0"/>
              <a:t>RoomName</a:t>
            </a:r>
            <a:r>
              <a:rPr lang="en-US" sz="1000" dirty="0"/>
              <a:t>' =&gt; $</a:t>
            </a:r>
            <a:r>
              <a:rPr lang="en-US" sz="1000" dirty="0" err="1" smtClean="0"/>
              <a:t>roomname</a:t>
            </a:r>
            <a:r>
              <a:rPr lang="en-US" sz="1000" dirty="0" smtClean="0"/>
              <a:t>,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'</a:t>
            </a:r>
            <a:r>
              <a:rPr lang="en-US" sz="1000" dirty="0" err="1" smtClean="0"/>
              <a:t>RoomType</a:t>
            </a:r>
            <a:r>
              <a:rPr lang="en-US" sz="1000" dirty="0"/>
              <a:t>' =&gt; $</a:t>
            </a:r>
            <a:r>
              <a:rPr lang="en-US" sz="1000" dirty="0" err="1" smtClean="0"/>
              <a:t>roomtype</a:t>
            </a:r>
            <a:r>
              <a:rPr lang="en-US" sz="1000" dirty="0" smtClean="0"/>
              <a:t>,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'</a:t>
            </a:r>
            <a:r>
              <a:rPr lang="en-US" sz="1000" dirty="0" err="1" smtClean="0"/>
              <a:t>RoomOwnerId</a:t>
            </a:r>
            <a:r>
              <a:rPr lang="en-US" sz="1000" dirty="0"/>
              <a:t>' =&gt; $</a:t>
            </a:r>
            <a:r>
              <a:rPr lang="en-US" sz="1000" dirty="0" err="1"/>
              <a:t>userID</a:t>
            </a:r>
            <a:r>
              <a:rPr lang="en-US" sz="1000" dirty="0"/>
              <a:t>,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'</a:t>
            </a:r>
            <a:r>
              <a:rPr lang="en-US" sz="1000" dirty="0" err="1" smtClean="0"/>
              <a:t>RoomState</a:t>
            </a:r>
            <a:r>
              <a:rPr lang="en-US" sz="1000" dirty="0"/>
              <a:t>'   =&gt; 0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);</a:t>
            </a:r>
            <a:endParaRPr lang="zh-CN" alt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$</a:t>
            </a:r>
            <a:r>
              <a:rPr lang="en-US" sz="1000" dirty="0"/>
              <a:t>result = D('classroom')-&gt;add($Content</a:t>
            </a:r>
            <a:r>
              <a:rPr lang="en-US" sz="1000" dirty="0" smtClean="0"/>
              <a:t>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MapContent</a:t>
            </a:r>
            <a:r>
              <a:rPr lang="en-US" sz="1000" dirty="0"/>
              <a:t> = </a:t>
            </a:r>
            <a:r>
              <a:rPr lang="en-US" sz="1000" b="1" dirty="0"/>
              <a:t>array</a:t>
            </a:r>
            <a:r>
              <a:rPr lang="en-US" sz="1000" dirty="0" smtClean="0"/>
              <a:t>(//‘UserId’ </a:t>
            </a:r>
            <a:r>
              <a:rPr lang="en-US" sz="1000" dirty="0"/>
              <a:t>=&gt; 1,</a:t>
            </a:r>
            <a:endParaRPr lang="zh-CN" altLang="en-US" sz="1000" dirty="0"/>
          </a:p>
          <a:p>
            <a:r>
              <a:rPr lang="en-US" sz="1000" dirty="0"/>
              <a:t>		'</a:t>
            </a:r>
            <a:r>
              <a:rPr lang="en-US" sz="1000" dirty="0" err="1"/>
              <a:t>CatalogId</a:t>
            </a:r>
            <a:r>
              <a:rPr lang="en-US" sz="1000" dirty="0"/>
              <a:t>' =&gt; $</a:t>
            </a:r>
            <a:r>
              <a:rPr lang="en-US" sz="1000" dirty="0" err="1"/>
              <a:t>catalogid</a:t>
            </a:r>
            <a:r>
              <a:rPr lang="en-US" sz="1000" dirty="0"/>
              <a:t>,</a:t>
            </a:r>
            <a:endParaRPr lang="zh-CN" altLang="en-US" sz="1000" dirty="0"/>
          </a:p>
          <a:p>
            <a:r>
              <a:rPr lang="en-US" sz="1000" dirty="0"/>
              <a:t>		</a:t>
            </a:r>
            <a:r>
              <a:rPr lang="en-US" sz="1000" dirty="0" err="1" smtClean="0"/>
              <a:t>RoomId</a:t>
            </a:r>
            <a:r>
              <a:rPr lang="en-US" sz="1000" dirty="0"/>
              <a:t>' =&gt; $</a:t>
            </a:r>
            <a:r>
              <a:rPr lang="en-US" sz="1000" dirty="0" err="1"/>
              <a:t>roominfo</a:t>
            </a:r>
            <a:r>
              <a:rPr lang="en-US" sz="1000" dirty="0"/>
              <a:t>['</a:t>
            </a:r>
            <a:r>
              <a:rPr lang="en-US" sz="1000" dirty="0" err="1"/>
              <a:t>RoomId</a:t>
            </a:r>
            <a:r>
              <a:rPr lang="en-US" sz="1000" dirty="0" smtClean="0"/>
              <a:t>'],);</a:t>
            </a:r>
          </a:p>
          <a:p>
            <a:r>
              <a:rPr lang="en-US" sz="1000" dirty="0" smtClean="0"/>
              <a:t>	$</a:t>
            </a:r>
            <a:r>
              <a:rPr lang="en-US" sz="1000" dirty="0" err="1"/>
              <a:t>Mapresult</a:t>
            </a:r>
            <a:r>
              <a:rPr lang="en-US" sz="1000" dirty="0"/>
              <a:t> = D</a:t>
            </a:r>
            <a:r>
              <a:rPr lang="en-US" sz="1000" dirty="0" smtClean="0"/>
              <a:t>(‘</a:t>
            </a:r>
            <a:r>
              <a:rPr lang="en-US" sz="1000" dirty="0" err="1" smtClean="0"/>
              <a:t>roommap</a:t>
            </a:r>
            <a:r>
              <a:rPr lang="en-US" sz="1000" dirty="0" smtClean="0"/>
              <a:t>’)-&gt;</a:t>
            </a:r>
            <a:r>
              <a:rPr lang="en-US" sz="1000" dirty="0"/>
              <a:t>add($</a:t>
            </a:r>
            <a:r>
              <a:rPr lang="en-US" sz="1000" dirty="0" err="1"/>
              <a:t>MapContent</a:t>
            </a:r>
            <a:r>
              <a:rPr lang="en-US" sz="1000" dirty="0" smtClean="0"/>
              <a:t>);</a:t>
            </a:r>
            <a:r>
              <a:rPr lang="en-US" altLang="zh-CN" sz="1000" dirty="0" smtClean="0"/>
              <a:t>//</a:t>
            </a:r>
            <a:r>
              <a:rPr lang="zh-CN" altLang="en-US" sz="1000" dirty="0" smtClean="0"/>
              <a:t>保存</a:t>
            </a:r>
            <a:endParaRPr lang="en-US" altLang="zh-CN" sz="10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教室管理模块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视频直播模块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71472" y="2071678"/>
            <a:ext cx="26431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视频直播模块主要完成直播教室的视频直播功能，其中包括发布和订阅</a:t>
            </a:r>
            <a:r>
              <a:rPr lang="en-US" sz="2400" dirty="0" smtClean="0"/>
              <a:t>H.264</a:t>
            </a:r>
            <a:r>
              <a:rPr lang="zh-CN" altLang="en-US" sz="2400" dirty="0" smtClean="0"/>
              <a:t>格式码流、直播信息同步、直播窗口服务端状态处理等功能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32773" name="Picture 5" descr="C:\Users\carlroy\AppData\Roaming\Tencent\Users\3332378\QQ\WinTemp\RichOle\)RN3%}_FDS%[$M%A@IA~C(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643050"/>
            <a:ext cx="521497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790700" y="3502025"/>
            <a:ext cx="5805488" cy="538163"/>
            <a:chOff x="0" y="0"/>
            <a:chExt cx="9142" cy="848"/>
          </a:xfrm>
        </p:grpSpPr>
        <p:grpSp>
          <p:nvGrpSpPr>
            <p:cNvPr id="6174" name="Group 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79" name="AutoShape 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75" name="Rectangle 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sym typeface="Arial" charset="0"/>
                </a:rPr>
                <a:t>详细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设计</a:t>
              </a:r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6168" name="Group 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73" name="AutoShape 1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6162" name="Group 1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67" name="AutoShape 1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6156" name="Group 19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61" name="AutoShape 2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57" name="Rectangle 22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6151" name="Group 2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9144" cy="848"/>
          </a:xfrm>
        </p:grpSpPr>
        <p:grpSp>
          <p:nvGrpSpPr>
            <p:cNvPr id="6152" name="Group 24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1289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>
                      <a:alpha val="50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55" name="AutoShape 26"/>
              <p:cNvSpPr>
                <a:spLocks noChangeArrowheads="1"/>
              </p:cNvSpPr>
              <p:nvPr/>
            </p:nvSpPr>
            <p:spPr bwMode="auto">
              <a:xfrm>
                <a:off x="109" y="53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53" name="Rectangle 27"/>
            <p:cNvSpPr>
              <a:spLocks noChangeArrowheads="1"/>
            </p:cNvSpPr>
            <p:nvPr/>
          </p:nvSpPr>
          <p:spPr bwMode="auto">
            <a:xfrm>
              <a:off x="752" y="19"/>
              <a:ext cx="5414" cy="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系统开发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工具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环境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电子白板</a:t>
            </a: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571500" y="2143125"/>
            <a:ext cx="27146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主要功能：</a:t>
            </a:r>
            <a:r>
              <a:rPr lang="zh-CN" altLang="en-US" sz="2400" dirty="0" smtClean="0"/>
              <a:t>该功能主要是在直播教室内加载用户的</a:t>
            </a:r>
            <a:r>
              <a:rPr lang="en-US" sz="2400" dirty="0" err="1" smtClean="0"/>
              <a:t>ppt</a:t>
            </a:r>
            <a:r>
              <a:rPr lang="zh-CN" altLang="en-US" sz="2400" dirty="0" smtClean="0"/>
              <a:t>演示文稿资源，并同步演示文稿的播放信息。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48130" name="Picture 2" descr="C:\Users\carlroy\AppData\Roaming\Tencent\Users\3332378\QQ\WinTemp\RichOle\2XSF@M~1RLDX{S3TUPNMG1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5761" y="1571612"/>
            <a:ext cx="5361081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互动通信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500035" y="2214554"/>
            <a:ext cx="278608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该功能模块主主要实现了网络课堂的实时文字交流功能，用户的在线状态管理、用户列表同步、同步消息广播等功能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47105" name="Picture 1" descr="C:\Users\carlroy\AppData\Roaming\Tencent\Users\3332378\QQ\WinTemp\RichOle\NRW4A]QP0R_84LCG@_VW_IO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214678" y="1857364"/>
            <a:ext cx="557216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个人账户信息管理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71500" y="2286000"/>
            <a:ext cx="27146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该功能模块主要实现个人信息的修改、头像添加或修改、密码变更、添加密码保护等功能。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46081" name="Picture 1" descr="C:\Users\carlroy\AppData\Roaming\Tencent\Users\3332378\QQ\WinTemp\RichOle\KB3}S7E$BKL5@L$YHJ@0W)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00240"/>
            <a:ext cx="5580070" cy="4090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个人账户信息管理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71500" y="2286000"/>
            <a:ext cx="27146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该功能模块主要实现个人信息的修改、头像添加或修改、密码变更、添加密码保护等功能。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63489" name="Picture 1" descr="C:\Users\carlroy\AppData\Roaming\Tencent\Users\3332378\QQ\WinTemp\RichOle\F`)1ENMSRU}5BA}4DX{%N5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00240"/>
            <a:ext cx="568480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资源管理模块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571500" y="2286000"/>
            <a:ext cx="27146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该功能模块主要实现教师的演示文稿的上传跟管理功能，其中包括添加、转换、删除功能。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45057" name="Picture 1" descr="C:\Users\carlroy\AppData\Roaming\Tencent\Users\3332378\QQ\WinTemp\RichOle\0AXVK08`CK`HT[(BY2OQ0U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357430"/>
            <a:ext cx="5357850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9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5" name="AutoShape 8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3" name="Group 9"/>
          <p:cNvGrpSpPr>
            <a:grpSpLocks/>
          </p:cNvGrpSpPr>
          <p:nvPr/>
        </p:nvGrpSpPr>
        <p:grpSpPr bwMode="auto">
          <a:xfrm>
            <a:off x="1790700" y="4076700"/>
            <a:ext cx="5805488" cy="539750"/>
            <a:chOff x="0" y="0"/>
            <a:chExt cx="3657" cy="339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1" name="AutoShape 11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32782" name="Group 13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32787" name="AutoShape 15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32775" name="Group 17"/>
          <p:cNvGrpSpPr>
            <a:grpSpLocks/>
          </p:cNvGrpSpPr>
          <p:nvPr/>
        </p:nvGrpSpPr>
        <p:grpSpPr bwMode="auto">
          <a:xfrm>
            <a:off x="1790700" y="4651375"/>
            <a:ext cx="5805488" cy="536575"/>
            <a:chOff x="0" y="0"/>
            <a:chExt cx="3657" cy="339"/>
          </a:xfrm>
        </p:grpSpPr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81" name="AutoShape 19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2776" name="Rectangle 20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32777" name="Rectangle 21"/>
          <p:cNvSpPr>
            <a:spLocks noChangeArrowheads="1"/>
          </p:cNvSpPr>
          <p:nvPr/>
        </p:nvSpPr>
        <p:spPr bwMode="auto">
          <a:xfrm>
            <a:off x="2266950" y="2936875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系统开发工具</a:t>
            </a:r>
          </a:p>
        </p:txBody>
      </p:sp>
      <p:sp>
        <p:nvSpPr>
          <p:cNvPr id="32778" name="Rectangle 22"/>
          <p:cNvSpPr>
            <a:spLocks noChangeArrowheads="1"/>
          </p:cNvSpPr>
          <p:nvPr/>
        </p:nvSpPr>
        <p:spPr bwMode="auto">
          <a:xfrm>
            <a:off x="2266950" y="409098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系统的实现</a:t>
            </a:r>
          </a:p>
        </p:txBody>
      </p:sp>
      <p:sp>
        <p:nvSpPr>
          <p:cNvPr id="32779" name="Rectangle 23"/>
          <p:cNvSpPr>
            <a:spLocks noChangeArrowheads="1"/>
          </p:cNvSpPr>
          <p:nvPr/>
        </p:nvSpPr>
        <p:spPr bwMode="auto">
          <a:xfrm>
            <a:off x="2266950" y="4654550"/>
            <a:ext cx="323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主要功能页面展示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主要页面功能展示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3" y="1371590"/>
            <a:ext cx="1643063" cy="62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登陆界面</a:t>
            </a:r>
            <a:endParaRPr lang="en-US" altLang="zh-CN" dirty="0" smtClean="0">
              <a:solidFill>
                <a:schemeClr val="tx1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    </a:t>
            </a:r>
            <a:endParaRPr lang="zh-CN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pic>
        <p:nvPicPr>
          <p:cNvPr id="40961" name="Picture 1" descr="C:\Users\carlroy\AppData\Roaming\Tencent\Users\3332378\QQ\WinTemp\RichOle\L}Z7@GJP_35DTB7WRLG49T2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928926" y="2500306"/>
            <a:ext cx="3152775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1371590"/>
            <a:ext cx="2614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+mn-lt"/>
                <a:ea typeface="黑体" pitchFamily="2" charset="-122"/>
              </a:rPr>
              <a:t>网站主界面</a:t>
            </a:r>
            <a:endParaRPr lang="en-US" altLang="zh-CN" sz="2800" b="1" kern="0" dirty="0">
              <a:latin typeface="+mn-lt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黑体" pitchFamily="2" charset="-122"/>
              </a:rPr>
              <a:t>    </a:t>
            </a:r>
            <a:endParaRPr lang="zh-CN" sz="2800" b="1" kern="0" dirty="0">
              <a:latin typeface="+mn-lt"/>
              <a:ea typeface="黑体" pitchFamily="2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主要页面功能展示</a:t>
            </a:r>
          </a:p>
        </p:txBody>
      </p:sp>
      <p:pic>
        <p:nvPicPr>
          <p:cNvPr id="39939" name="Picture 3" descr="C:\Users\carlroy\AppData\Roaming\Tencent\Users\3332378\QQ\WinTemp\RichOle\411%J0PB))IE@OR`Q95MQP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05284"/>
            <a:ext cx="5819777" cy="3938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642938" y="2428875"/>
            <a:ext cx="414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86050" y="1357302"/>
            <a:ext cx="3071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个人中心界面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8913" name="Picture 1" descr="C:\Users\carlroy\AppData\Roaming\Tencent\Users\3332378\QQ\WinTemp\RichOle\UA[X_1DONWYJ4%9K2G2R%[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79419"/>
            <a:ext cx="5375280" cy="403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43174" y="1357302"/>
            <a:ext cx="3071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教室管理界面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7889" name="Picture 1" descr="C:\Users\carlroy\AppData\Roaming\Tencent\Users\3332378\QQ\WinTemp\RichOle\Q)FDQKFKOXV$AC0]SD4AZ(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976940" cy="3966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系统开发工具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sym typeface="Arial" charset="0"/>
              </a:rPr>
              <a:t>/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环境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457200" y="1196752"/>
            <a:ext cx="82296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ea typeface="宋体" pitchFamily="2" charset="-122"/>
              </a:rPr>
              <a:t>1.</a:t>
            </a:r>
            <a:r>
              <a:rPr lang="en-US" altLang="zh-CN" sz="2400" dirty="0"/>
              <a:t> java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en-US" sz="2400" dirty="0"/>
              <a:t>	</a:t>
            </a:r>
            <a:r>
              <a:rPr lang="en-US" altLang="en-US" dirty="0">
                <a:cs typeface="Times New Roman" pitchFamily="18" charset="0"/>
              </a:rPr>
              <a:t>   </a:t>
            </a:r>
            <a:r>
              <a:rPr lang="en-US" altLang="zh-CN" dirty="0"/>
              <a:t>java</a:t>
            </a:r>
            <a:r>
              <a:rPr lang="zh-CN" altLang="zh-CN" dirty="0"/>
              <a:t>，</a:t>
            </a:r>
            <a:r>
              <a:rPr lang="en-US" altLang="zh-CN" dirty="0"/>
              <a:t>java</a:t>
            </a:r>
            <a:r>
              <a:rPr lang="zh-CN" altLang="zh-CN" dirty="0"/>
              <a:t>语言。</a:t>
            </a:r>
            <a:r>
              <a:rPr lang="en-US" altLang="zh-CN" dirty="0"/>
              <a:t>JDK(Java Development Kit)</a:t>
            </a:r>
            <a:r>
              <a:rPr lang="zh-CN" altLang="zh-CN" dirty="0"/>
              <a:t>是</a:t>
            </a:r>
            <a:r>
              <a:rPr lang="en-US" altLang="zh-CN" dirty="0"/>
              <a:t>Sun Microsystems</a:t>
            </a:r>
            <a:r>
              <a:rPr lang="zh-CN" altLang="zh-CN" dirty="0"/>
              <a:t>公司为</a:t>
            </a:r>
            <a:r>
              <a:rPr lang="en-US" altLang="zh-CN" dirty="0"/>
              <a:t>Java</a:t>
            </a:r>
            <a:r>
              <a:rPr lang="zh-CN" altLang="zh-CN" dirty="0"/>
              <a:t>开发人员设计的的产品。从</a:t>
            </a:r>
            <a:r>
              <a:rPr lang="en-US" altLang="zh-CN" dirty="0"/>
              <a:t>Java</a:t>
            </a:r>
            <a:r>
              <a:rPr lang="zh-CN" altLang="zh-CN" dirty="0"/>
              <a:t>诞生以来，</a:t>
            </a:r>
            <a:r>
              <a:rPr lang="en-US" altLang="zh-CN" dirty="0"/>
              <a:t>JDK</a:t>
            </a:r>
            <a:r>
              <a:rPr lang="zh-CN" altLang="zh-CN" dirty="0"/>
              <a:t>已经成为使用最广泛</a:t>
            </a:r>
            <a:r>
              <a:rPr lang="en-US" altLang="zh-CN" dirty="0"/>
              <a:t>Java SDK</a:t>
            </a:r>
            <a:r>
              <a:rPr lang="zh-CN" altLang="zh-CN" dirty="0"/>
              <a:t>。</a:t>
            </a:r>
            <a:r>
              <a:rPr lang="en-US" altLang="zh-CN" dirty="0"/>
              <a:t>JDK </a:t>
            </a:r>
            <a:r>
              <a:rPr lang="zh-CN" altLang="zh-CN" dirty="0"/>
              <a:t>是整个</a:t>
            </a:r>
            <a:r>
              <a:rPr lang="en-US" altLang="zh-CN" dirty="0"/>
              <a:t>Java</a:t>
            </a:r>
            <a:r>
              <a:rPr lang="zh-CN" altLang="zh-CN" dirty="0"/>
              <a:t>的核心内容，包括了</a:t>
            </a:r>
            <a:r>
              <a:rPr lang="en-US" altLang="zh-CN" dirty="0"/>
              <a:t>Java</a:t>
            </a:r>
            <a:r>
              <a:rPr lang="zh-CN" altLang="zh-CN" dirty="0"/>
              <a:t>运行环境，</a:t>
            </a:r>
            <a:r>
              <a:rPr lang="en-US" altLang="zh-CN" dirty="0"/>
              <a:t>Java</a:t>
            </a:r>
            <a:r>
              <a:rPr lang="zh-CN" altLang="zh-CN" dirty="0"/>
              <a:t>工具和</a:t>
            </a:r>
            <a:r>
              <a:rPr lang="en-US" altLang="zh-CN" dirty="0"/>
              <a:t>Java</a:t>
            </a:r>
            <a:r>
              <a:rPr lang="zh-CN" altLang="zh-CN" dirty="0"/>
              <a:t>基础的类库三部分。</a:t>
            </a:r>
            <a:endParaRPr lang="en-US" altLang="zh-CN" dirty="0"/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JQuery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zh-CN" altLang="en-US" sz="2400" dirty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  </a:t>
            </a:r>
            <a:r>
              <a:rPr lang="en-US" dirty="0" smtClean="0"/>
              <a:t>jQuery</a:t>
            </a:r>
            <a:r>
              <a:rPr lang="zh-CN" altLang="en-US" dirty="0"/>
              <a:t>是继</a:t>
            </a:r>
            <a:r>
              <a:rPr lang="en-US" dirty="0"/>
              <a:t>prototype</a:t>
            </a:r>
            <a:r>
              <a:rPr lang="zh-CN" altLang="en-US" dirty="0"/>
              <a:t>之后又一个优秀的</a:t>
            </a:r>
            <a:r>
              <a:rPr lang="en-US" dirty="0"/>
              <a:t>JavaScript</a:t>
            </a:r>
            <a:r>
              <a:rPr lang="zh-CN" altLang="en-US" dirty="0"/>
              <a:t>库，</a:t>
            </a:r>
            <a:r>
              <a:rPr lang="en-US" dirty="0"/>
              <a:t>jQuery</a:t>
            </a:r>
            <a:r>
              <a:rPr lang="zh-CN" altLang="en-US" dirty="0"/>
              <a:t>凭借乘法的语法和跨平台的兼容性，极大地简化了</a:t>
            </a:r>
            <a:r>
              <a:rPr lang="en-US" dirty="0"/>
              <a:t>JavaScript</a:t>
            </a:r>
            <a:r>
              <a:rPr lang="zh-CN" altLang="en-US" dirty="0"/>
              <a:t>开发人员遍历</a:t>
            </a:r>
            <a:r>
              <a:rPr lang="en-US" dirty="0"/>
              <a:t>HTML</a:t>
            </a:r>
            <a:r>
              <a:rPr lang="zh-CN" altLang="en-US" dirty="0"/>
              <a:t>文档、操作</a:t>
            </a:r>
            <a:r>
              <a:rPr lang="en-US" dirty="0"/>
              <a:t>DOM</a:t>
            </a:r>
            <a:r>
              <a:rPr lang="zh-CN" altLang="en-US" dirty="0"/>
              <a:t>、处理事件、执行动画和开发</a:t>
            </a:r>
            <a:r>
              <a:rPr lang="en-US" dirty="0"/>
              <a:t>Ajax</a:t>
            </a:r>
            <a:r>
              <a:rPr lang="zh-CN" altLang="en-US" dirty="0"/>
              <a:t>的操作。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MYSQL</a:t>
            </a:r>
            <a:r>
              <a:rPr lang="zh-CN" altLang="en-US" sz="2400" dirty="0" smtClean="0">
                <a:ea typeface="宋体" pitchFamily="2" charset="-122"/>
              </a:rPr>
              <a:t>数据库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tabLst>
                <a:tab pos="0" algn="l"/>
                <a:tab pos="268288" algn="l"/>
              </a:tabLst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dirty="0" smtClean="0"/>
              <a:t>MySQL </a:t>
            </a:r>
            <a:r>
              <a:rPr lang="zh-CN" altLang="en-US" dirty="0"/>
              <a:t>是一个关系型数据库管理系统。</a:t>
            </a:r>
            <a:r>
              <a:rPr lang="en-US" dirty="0"/>
              <a:t> MySQL</a:t>
            </a:r>
            <a:r>
              <a:rPr lang="zh-CN" altLang="en-US" dirty="0"/>
              <a:t>是目前</a:t>
            </a:r>
            <a:r>
              <a:rPr lang="en-US" dirty="0"/>
              <a:t>Web</a:t>
            </a:r>
            <a:r>
              <a:rPr lang="zh-CN" altLang="en-US" dirty="0"/>
              <a:t>上最流行的关系型数据库管理系统，在</a:t>
            </a:r>
            <a:r>
              <a:rPr lang="en-US" dirty="0"/>
              <a:t>WEB</a:t>
            </a:r>
            <a:r>
              <a:rPr lang="zh-CN" altLang="en-US" dirty="0"/>
              <a:t>应用方面</a:t>
            </a:r>
            <a:r>
              <a:rPr lang="en-US" dirty="0"/>
              <a:t>MySQL</a:t>
            </a:r>
            <a:r>
              <a:rPr lang="zh-CN" altLang="en-US" dirty="0"/>
              <a:t>是最好的</a:t>
            </a:r>
            <a:r>
              <a:rPr lang="en-US" dirty="0"/>
              <a:t>RDBMS(Relational Database Management System</a:t>
            </a:r>
            <a:r>
              <a:rPr lang="zh-CN" altLang="en-US" dirty="0"/>
              <a:t>：关系数据库管理系统</a:t>
            </a:r>
            <a:r>
              <a:rPr lang="en-US" dirty="0"/>
              <a:t>)</a:t>
            </a:r>
            <a:r>
              <a:rPr lang="zh-CN" altLang="en-US" dirty="0"/>
              <a:t>应用软件</a:t>
            </a:r>
            <a:r>
              <a:rPr lang="zh-CN" altLang="en-US" dirty="0" smtClean="0"/>
              <a:t>之一。</a:t>
            </a:r>
            <a:endParaRPr lang="en-US" altLang="zh-CN" dirty="0">
              <a:ea typeface="宋体" pitchFamily="2" charset="-122"/>
            </a:endParaRPr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/>
              <a:t>Tomcat</a:t>
            </a:r>
            <a:r>
              <a:rPr lang="zh-CN" altLang="zh-CN" sz="2400" dirty="0" smtClean="0"/>
              <a:t>服务器</a:t>
            </a:r>
            <a:endParaRPr lang="en-US" altLang="zh-CN" sz="2400" dirty="0" smtClean="0"/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altLang="zh-CN" dirty="0"/>
              <a:t>Tomcat</a:t>
            </a:r>
            <a:r>
              <a:rPr lang="zh-CN" altLang="zh-CN" dirty="0"/>
              <a:t>是</a:t>
            </a:r>
            <a:r>
              <a:rPr lang="en-US" altLang="zh-CN" dirty="0"/>
              <a:t>Apache </a:t>
            </a:r>
            <a:r>
              <a:rPr lang="zh-CN" altLang="zh-CN" dirty="0"/>
              <a:t>软件基金会（</a:t>
            </a:r>
            <a:r>
              <a:rPr lang="en-US" altLang="zh-CN" dirty="0"/>
              <a:t>Apache Software Foundation</a:t>
            </a:r>
            <a:r>
              <a:rPr lang="zh-CN" altLang="zh-CN" dirty="0"/>
              <a:t>）的</a:t>
            </a:r>
            <a:r>
              <a:rPr lang="en-US" altLang="zh-CN" dirty="0"/>
              <a:t>Jakarta </a:t>
            </a:r>
            <a:r>
              <a:rPr lang="zh-CN" altLang="zh-CN" dirty="0"/>
              <a:t>项目中的一个核心项目，由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/>
              <a:t>Sun </a:t>
            </a:r>
            <a:r>
              <a:rPr lang="zh-CN" altLang="zh-CN" dirty="0"/>
              <a:t>和其他一些公司及个人共同开发研究而成</a:t>
            </a:r>
            <a:r>
              <a:rPr lang="zh-CN" altLang="zh-CN" dirty="0" smtClean="0"/>
              <a:t>。</a:t>
            </a:r>
            <a:r>
              <a:rPr lang="zh-CN" altLang="zh-CN" dirty="0"/>
              <a:t>因为</a:t>
            </a:r>
            <a:r>
              <a:rPr lang="en-US" altLang="zh-CN" dirty="0"/>
              <a:t>Tomcat </a:t>
            </a:r>
            <a:r>
              <a:rPr lang="zh-CN" altLang="zh-CN" dirty="0"/>
              <a:t>技术先进、性能稳定，而且免费，因而深受</a:t>
            </a:r>
            <a:r>
              <a:rPr lang="en-US" altLang="zh-CN" dirty="0"/>
              <a:t>Java </a:t>
            </a:r>
            <a:r>
              <a:rPr lang="zh-CN" altLang="zh-CN" dirty="0"/>
              <a:t>爱好者的</a:t>
            </a:r>
            <a:r>
              <a:rPr lang="zh-CN" altLang="zh-CN" dirty="0" smtClean="0"/>
              <a:t>喜爱，</a:t>
            </a:r>
            <a:r>
              <a:rPr lang="zh-CN" altLang="zh-CN" dirty="0"/>
              <a:t>成为目前比较流行的</a:t>
            </a:r>
            <a:r>
              <a:rPr lang="en-US" altLang="zh-CN" dirty="0"/>
              <a:t>Web </a:t>
            </a:r>
            <a:r>
              <a:rPr lang="zh-CN" altLang="zh-CN" dirty="0"/>
              <a:t>应用服务器。</a:t>
            </a:r>
            <a:endParaRPr lang="zh-CN" altLang="en-US" b="1" dirty="0" smtClean="0">
              <a:ea typeface="宋体" pitchFamily="2" charset="-122"/>
              <a:cs typeface="Times New Roman" pitchFamily="18" charset="0"/>
            </a:endParaRPr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altLang="zh-CN" dirty="0" smtClean="0">
                <a:ea typeface="宋体" pitchFamily="2" charset="-122"/>
              </a:rPr>
              <a:t>        </a:t>
            </a:r>
            <a:endParaRPr lang="zh-CN" altLang="en-US" dirty="0" smtClean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tabLst>
                <a:tab pos="0" algn="l"/>
                <a:tab pos="268288" algn="l"/>
              </a:tabLst>
            </a:pPr>
            <a:endParaRPr lang="zh-CN" altLang="en-US" dirty="0" smtClean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00381" y="1357302"/>
            <a:ext cx="2428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网络教室界面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6866" name="Picture 2" descr="C:\Users\carlroy\AppData\Roaming\Tencent\Users\3332378\QQ\WinTemp\RichOle\{O7_ACCEF`Y8IWEJO]@U}B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858048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结  论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结论</a:t>
            </a:r>
            <a:endParaRPr lang="zh-CN" altLang="en-US" sz="20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dirty="0" smtClean="0"/>
              <a:t>经过老师的指导和这段时间的努力，同时参阅了大量的资料和网上对远程教育系统、视频直播系统的一些资料，完成了网络课堂系统的开发。</a:t>
            </a:r>
          </a:p>
          <a:p>
            <a:r>
              <a:rPr lang="zh-CN" altLang="en-US" sz="2000" dirty="0" smtClean="0"/>
              <a:t>      网络课堂系统实现了远程教育的多媒体化，实现了师生在教学过程中的互动过程。更好了利用了互联网为教育服务，学生在学习过程中更好的掌握了知识、提高了学习效率</a:t>
            </a:r>
            <a:endParaRPr lang="en-US" altLang="zh-CN" sz="2000" dirty="0" smtClean="0"/>
          </a:p>
          <a:p>
            <a:r>
              <a:rPr lang="zh-CN" altLang="en-US" sz="2000" dirty="0" smtClean="0"/>
              <a:t>      由于时间和技术水平的缘故，网络课堂系统还有待修改和完善，可以增加在线课件、多视频窗口、多语音发言等功能，需要进一步优化，从而提高系统的安全性和稳定性，今后若继续开发网络课堂系统系统，可以从增加教师评价系统、分享学习心得、学生学习效果跟踪、在线考试课件等几个方面继续研究。由于水平有限，时间仓促，论文难免存在不足之处，敬请批评指正。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0" y="4"/>
              <a:ext cx="2722" cy="2684"/>
            </a:xfrm>
            <a:custGeom>
              <a:avLst/>
              <a:gdLst>
                <a:gd name="T0" fmla="*/ 22 w 21600"/>
                <a:gd name="T1" fmla="*/ 0 h 21600"/>
                <a:gd name="T2" fmla="*/ 6 w 21600"/>
                <a:gd name="T3" fmla="*/ 6 h 21600"/>
                <a:gd name="T4" fmla="*/ 0 w 21600"/>
                <a:gd name="T5" fmla="*/ 21 h 21600"/>
                <a:gd name="T6" fmla="*/ 6 w 21600"/>
                <a:gd name="T7" fmla="*/ 35 h 21600"/>
                <a:gd name="T8" fmla="*/ 22 w 21600"/>
                <a:gd name="T9" fmla="*/ 42 h 21600"/>
                <a:gd name="T10" fmla="*/ 37 w 21600"/>
                <a:gd name="T11" fmla="*/ 35 h 21600"/>
                <a:gd name="T12" fmla="*/ 43 w 21600"/>
                <a:gd name="T13" fmla="*/ 21 h 21600"/>
                <a:gd name="T14" fmla="*/ 37 w 21600"/>
                <a:gd name="T15" fmla="*/ 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3 h 21600"/>
                <a:gd name="T26" fmla="*/ 18434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5" name="未知"/>
            <p:cNvSpPr>
              <a:spLocks/>
            </p:cNvSpPr>
            <p:nvPr/>
          </p:nvSpPr>
          <p:spPr bwMode="auto">
            <a:xfrm>
              <a:off x="407" y="2192"/>
              <a:ext cx="325" cy="244"/>
            </a:xfrm>
            <a:custGeom>
              <a:avLst/>
              <a:gdLst>
                <a:gd name="T0" fmla="*/ 0 w 363"/>
                <a:gd name="T1" fmla="*/ 36 h 272"/>
                <a:gd name="T2" fmla="*/ 73 w 363"/>
                <a:gd name="T3" fmla="*/ 109 h 272"/>
                <a:gd name="T4" fmla="*/ 145 w 363"/>
                <a:gd name="T5" fmla="*/ 183 h 272"/>
                <a:gd name="T6" fmla="*/ 218 w 363"/>
                <a:gd name="T7" fmla="*/ 219 h 272"/>
                <a:gd name="T8" fmla="*/ 254 w 363"/>
                <a:gd name="T9" fmla="*/ 219 h 272"/>
                <a:gd name="T10" fmla="*/ 291 w 363"/>
                <a:gd name="T11" fmla="*/ 145 h 272"/>
                <a:gd name="T12" fmla="*/ 254 w 363"/>
                <a:gd name="T13" fmla="*/ 145 h 272"/>
                <a:gd name="T14" fmla="*/ 218 w 363"/>
                <a:gd name="T15" fmla="*/ 145 h 272"/>
                <a:gd name="T16" fmla="*/ 181 w 363"/>
                <a:gd name="T17" fmla="*/ 145 h 272"/>
                <a:gd name="T18" fmla="*/ 181 w 363"/>
                <a:gd name="T19" fmla="*/ 109 h 272"/>
                <a:gd name="T20" fmla="*/ 218 w 363"/>
                <a:gd name="T21" fmla="*/ 74 h 272"/>
                <a:gd name="T22" fmla="*/ 181 w 363"/>
                <a:gd name="T23" fmla="*/ 36 h 272"/>
                <a:gd name="T24" fmla="*/ 181 w 363"/>
                <a:gd name="T25" fmla="*/ 74 h 272"/>
                <a:gd name="T26" fmla="*/ 145 w 363"/>
                <a:gd name="T27" fmla="*/ 109 h 272"/>
                <a:gd name="T28" fmla="*/ 109 w 363"/>
                <a:gd name="T29" fmla="*/ 109 h 272"/>
                <a:gd name="T30" fmla="*/ 73 w 363"/>
                <a:gd name="T31" fmla="*/ 74 h 272"/>
                <a:gd name="T32" fmla="*/ 109 w 363"/>
                <a:gd name="T33" fmla="*/ 74 h 272"/>
                <a:gd name="T34" fmla="*/ 73 w 363"/>
                <a:gd name="T35" fmla="*/ 36 h 272"/>
                <a:gd name="T36" fmla="*/ 36 w 363"/>
                <a:gd name="T37" fmla="*/ 0 h 272"/>
                <a:gd name="T38" fmla="*/ 49 w 363"/>
                <a:gd name="T39" fmla="*/ 46 h 272"/>
                <a:gd name="T40" fmla="*/ 22 w 363"/>
                <a:gd name="T41" fmla="*/ 36 h 272"/>
                <a:gd name="T42" fmla="*/ 0 w 363"/>
                <a:gd name="T43" fmla="*/ 36 h 2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3"/>
                <a:gd name="T67" fmla="*/ 0 h 272"/>
                <a:gd name="T68" fmla="*/ 363 w 363"/>
                <a:gd name="T69" fmla="*/ 272 h 2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6" name="未知"/>
            <p:cNvSpPr>
              <a:spLocks/>
            </p:cNvSpPr>
            <p:nvPr/>
          </p:nvSpPr>
          <p:spPr bwMode="auto">
            <a:xfrm>
              <a:off x="871" y="836"/>
              <a:ext cx="420" cy="1885"/>
            </a:xfrm>
            <a:custGeom>
              <a:avLst/>
              <a:gdLst>
                <a:gd name="T0" fmla="*/ 162 w 420"/>
                <a:gd name="T1" fmla="*/ 1 h 1885"/>
                <a:gd name="T2" fmla="*/ 56 w 420"/>
                <a:gd name="T3" fmla="*/ 561 h 1885"/>
                <a:gd name="T4" fmla="*/ 122 w 420"/>
                <a:gd name="T5" fmla="*/ 1185 h 1885"/>
                <a:gd name="T6" fmla="*/ 383 w 420"/>
                <a:gd name="T7" fmla="*/ 1785 h 1885"/>
                <a:gd name="T8" fmla="*/ 343 w 420"/>
                <a:gd name="T9" fmla="*/ 1785 h 1885"/>
                <a:gd name="T10" fmla="*/ 70 w 420"/>
                <a:gd name="T11" fmla="*/ 1209 h 1885"/>
                <a:gd name="T12" fmla="*/ 15 w 420"/>
                <a:gd name="T13" fmla="*/ 487 h 1885"/>
                <a:gd name="T14" fmla="*/ 162 w 420"/>
                <a:gd name="T15" fmla="*/ 1 h 18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1885"/>
                <a:gd name="T26" fmla="*/ 420 w 420"/>
                <a:gd name="T27" fmla="*/ 1885 h 18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7" name="未知"/>
            <p:cNvSpPr>
              <a:spLocks/>
            </p:cNvSpPr>
            <p:nvPr/>
          </p:nvSpPr>
          <p:spPr bwMode="auto">
            <a:xfrm>
              <a:off x="1234" y="804"/>
              <a:ext cx="429" cy="1836"/>
            </a:xfrm>
            <a:custGeom>
              <a:avLst/>
              <a:gdLst>
                <a:gd name="T0" fmla="*/ 0 w 429"/>
                <a:gd name="T1" fmla="*/ 25 h 1836"/>
                <a:gd name="T2" fmla="*/ 375 w 429"/>
                <a:gd name="T3" fmla="*/ 1835 h 1836"/>
                <a:gd name="T4" fmla="*/ 429 w 429"/>
                <a:gd name="T5" fmla="*/ 1836 h 1836"/>
                <a:gd name="T6" fmla="*/ 37 w 429"/>
                <a:gd name="T7" fmla="*/ 0 h 1836"/>
                <a:gd name="T8" fmla="*/ 0 w 429"/>
                <a:gd name="T9" fmla="*/ 25 h 18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1836"/>
                <a:gd name="T17" fmla="*/ 429 w 429"/>
                <a:gd name="T18" fmla="*/ 1836 h 18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8" name="未知"/>
            <p:cNvSpPr>
              <a:spLocks/>
            </p:cNvSpPr>
            <p:nvPr/>
          </p:nvSpPr>
          <p:spPr bwMode="auto">
            <a:xfrm>
              <a:off x="1481" y="661"/>
              <a:ext cx="600" cy="1899"/>
            </a:xfrm>
            <a:custGeom>
              <a:avLst/>
              <a:gdLst>
                <a:gd name="T0" fmla="*/ 0 w 600"/>
                <a:gd name="T1" fmla="*/ 67 h 1899"/>
                <a:gd name="T2" fmla="*/ 91 w 600"/>
                <a:gd name="T3" fmla="*/ 168 h 1899"/>
                <a:gd name="T4" fmla="*/ 347 w 600"/>
                <a:gd name="T5" fmla="*/ 552 h 1899"/>
                <a:gd name="T6" fmla="*/ 512 w 600"/>
                <a:gd name="T7" fmla="*/ 1146 h 1899"/>
                <a:gd name="T8" fmla="*/ 539 w 600"/>
                <a:gd name="T9" fmla="*/ 1612 h 1899"/>
                <a:gd name="T10" fmla="*/ 457 w 600"/>
                <a:gd name="T11" fmla="*/ 1859 h 1899"/>
                <a:gd name="T12" fmla="*/ 503 w 600"/>
                <a:gd name="T13" fmla="*/ 1850 h 1899"/>
                <a:gd name="T14" fmla="*/ 583 w 600"/>
                <a:gd name="T15" fmla="*/ 1611 h 1899"/>
                <a:gd name="T16" fmla="*/ 567 w 600"/>
                <a:gd name="T17" fmla="*/ 1146 h 1899"/>
                <a:gd name="T18" fmla="*/ 384 w 600"/>
                <a:gd name="T19" fmla="*/ 524 h 1899"/>
                <a:gd name="T20" fmla="*/ 82 w 600"/>
                <a:gd name="T21" fmla="*/ 76 h 1899"/>
                <a:gd name="T22" fmla="*/ 0 w 600"/>
                <a:gd name="T23" fmla="*/ 67 h 18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0"/>
                <a:gd name="T37" fmla="*/ 0 h 1899"/>
                <a:gd name="T38" fmla="*/ 600 w 600"/>
                <a:gd name="T39" fmla="*/ 1899 h 18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9" name="未知"/>
            <p:cNvSpPr>
              <a:spLocks/>
            </p:cNvSpPr>
            <p:nvPr/>
          </p:nvSpPr>
          <p:spPr bwMode="auto">
            <a:xfrm>
              <a:off x="2113" y="863"/>
              <a:ext cx="338" cy="1494"/>
            </a:xfrm>
            <a:custGeom>
              <a:avLst/>
              <a:gdLst>
                <a:gd name="T0" fmla="*/ 26 w 338"/>
                <a:gd name="T1" fmla="*/ 73 h 1494"/>
                <a:gd name="T2" fmla="*/ 136 w 338"/>
                <a:gd name="T3" fmla="*/ 194 h 1494"/>
                <a:gd name="T4" fmla="*/ 282 w 338"/>
                <a:gd name="T5" fmla="*/ 706 h 1494"/>
                <a:gd name="T6" fmla="*/ 282 w 338"/>
                <a:gd name="T7" fmla="*/ 1118 h 1494"/>
                <a:gd name="T8" fmla="*/ 218 w 338"/>
                <a:gd name="T9" fmla="*/ 1319 h 1494"/>
                <a:gd name="T10" fmla="*/ 132 w 338"/>
                <a:gd name="T11" fmla="*/ 1475 h 1494"/>
                <a:gd name="T12" fmla="*/ 206 w 338"/>
                <a:gd name="T13" fmla="*/ 1433 h 1494"/>
                <a:gd name="T14" fmla="*/ 312 w 338"/>
                <a:gd name="T15" fmla="*/ 1163 h 1494"/>
                <a:gd name="T16" fmla="*/ 337 w 338"/>
                <a:gd name="T17" fmla="*/ 871 h 1494"/>
                <a:gd name="T18" fmla="*/ 309 w 338"/>
                <a:gd name="T19" fmla="*/ 615 h 1494"/>
                <a:gd name="T20" fmla="*/ 172 w 338"/>
                <a:gd name="T21" fmla="*/ 149 h 1494"/>
                <a:gd name="T22" fmla="*/ 34 w 338"/>
                <a:gd name="T23" fmla="*/ 23 h 1494"/>
                <a:gd name="T24" fmla="*/ 26 w 338"/>
                <a:gd name="T25" fmla="*/ 73 h 14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8"/>
                <a:gd name="T40" fmla="*/ 0 h 1494"/>
                <a:gd name="T41" fmla="*/ 338 w 338"/>
                <a:gd name="T42" fmla="*/ 1494 h 14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0" name="未知"/>
            <p:cNvSpPr>
              <a:spLocks/>
            </p:cNvSpPr>
            <p:nvPr/>
          </p:nvSpPr>
          <p:spPr bwMode="auto">
            <a:xfrm>
              <a:off x="400" y="1322"/>
              <a:ext cx="573" cy="1290"/>
            </a:xfrm>
            <a:custGeom>
              <a:avLst/>
              <a:gdLst>
                <a:gd name="T0" fmla="*/ 2 w 573"/>
                <a:gd name="T1" fmla="*/ 129 h 1290"/>
                <a:gd name="T2" fmla="*/ 48 w 573"/>
                <a:gd name="T3" fmla="*/ 65 h 1290"/>
                <a:gd name="T4" fmla="*/ 84 w 573"/>
                <a:gd name="T5" fmla="*/ 522 h 1290"/>
                <a:gd name="T6" fmla="*/ 241 w 573"/>
                <a:gd name="T7" fmla="*/ 909 h 1290"/>
                <a:gd name="T8" fmla="*/ 396 w 573"/>
                <a:gd name="T9" fmla="*/ 1106 h 1290"/>
                <a:gd name="T10" fmla="*/ 568 w 573"/>
                <a:gd name="T11" fmla="*/ 1286 h 1290"/>
                <a:gd name="T12" fmla="*/ 363 w 573"/>
                <a:gd name="T13" fmla="*/ 1130 h 1290"/>
                <a:gd name="T14" fmla="*/ 183 w 573"/>
                <a:gd name="T15" fmla="*/ 909 h 1290"/>
                <a:gd name="T16" fmla="*/ 38 w 573"/>
                <a:gd name="T17" fmla="*/ 540 h 1290"/>
                <a:gd name="T18" fmla="*/ 2 w 573"/>
                <a:gd name="T19" fmla="*/ 129 h 1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3"/>
                <a:gd name="T31" fmla="*/ 0 h 1290"/>
                <a:gd name="T32" fmla="*/ 573 w 573"/>
                <a:gd name="T33" fmla="*/ 1290 h 12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1" name="未知"/>
            <p:cNvSpPr>
              <a:spLocks/>
            </p:cNvSpPr>
            <p:nvPr/>
          </p:nvSpPr>
          <p:spPr bwMode="auto">
            <a:xfrm>
              <a:off x="1381" y="118"/>
              <a:ext cx="655" cy="192"/>
            </a:xfrm>
            <a:custGeom>
              <a:avLst/>
              <a:gdLst>
                <a:gd name="T0" fmla="*/ 13 w 731"/>
                <a:gd name="T1" fmla="*/ 151 h 214"/>
                <a:gd name="T2" fmla="*/ 204 w 731"/>
                <a:gd name="T3" fmla="*/ 33 h 214"/>
                <a:gd name="T4" fmla="*/ 366 w 731"/>
                <a:gd name="T5" fmla="*/ 4 h 214"/>
                <a:gd name="T6" fmla="*/ 505 w 731"/>
                <a:gd name="T7" fmla="*/ 13 h 214"/>
                <a:gd name="T8" fmla="*/ 578 w 731"/>
                <a:gd name="T9" fmla="*/ 49 h 214"/>
                <a:gd name="T10" fmla="*/ 453 w 731"/>
                <a:gd name="T11" fmla="*/ 40 h 214"/>
                <a:gd name="T12" fmla="*/ 212 w 731"/>
                <a:gd name="T13" fmla="*/ 62 h 214"/>
                <a:gd name="T14" fmla="*/ 42 w 731"/>
                <a:gd name="T15" fmla="*/ 158 h 214"/>
                <a:gd name="T16" fmla="*/ 13 w 731"/>
                <a:gd name="T17" fmla="*/ 151 h 2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1"/>
                <a:gd name="T28" fmla="*/ 0 h 214"/>
                <a:gd name="T29" fmla="*/ 731 w 731"/>
                <a:gd name="T30" fmla="*/ 214 h 2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2" name="未知"/>
            <p:cNvSpPr>
              <a:spLocks/>
            </p:cNvSpPr>
            <p:nvPr/>
          </p:nvSpPr>
          <p:spPr bwMode="auto">
            <a:xfrm>
              <a:off x="1533" y="386"/>
              <a:ext cx="504" cy="82"/>
            </a:xfrm>
            <a:custGeom>
              <a:avLst/>
              <a:gdLst>
                <a:gd name="T0" fmla="*/ 0 w 563"/>
                <a:gd name="T1" fmla="*/ 0 h 91"/>
                <a:gd name="T2" fmla="*/ 51 w 563"/>
                <a:gd name="T3" fmla="*/ 30 h 91"/>
                <a:gd name="T4" fmla="*/ 249 w 563"/>
                <a:gd name="T5" fmla="*/ 14 h 91"/>
                <a:gd name="T6" fmla="*/ 424 w 563"/>
                <a:gd name="T7" fmla="*/ 30 h 91"/>
                <a:gd name="T8" fmla="*/ 410 w 563"/>
                <a:gd name="T9" fmla="*/ 59 h 91"/>
                <a:gd name="T10" fmla="*/ 235 w 563"/>
                <a:gd name="T11" fmla="*/ 45 h 91"/>
                <a:gd name="T12" fmla="*/ 30 w 563"/>
                <a:gd name="T13" fmla="*/ 74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3"/>
                <a:gd name="T22" fmla="*/ 0 h 91"/>
                <a:gd name="T23" fmla="*/ 563 w 563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3" name="未知"/>
            <p:cNvSpPr>
              <a:spLocks/>
            </p:cNvSpPr>
            <p:nvPr/>
          </p:nvSpPr>
          <p:spPr bwMode="auto">
            <a:xfrm>
              <a:off x="1254" y="0"/>
              <a:ext cx="204" cy="247"/>
            </a:xfrm>
            <a:custGeom>
              <a:avLst/>
              <a:gdLst>
                <a:gd name="T0" fmla="*/ 0 w 228"/>
                <a:gd name="T1" fmla="*/ 221 h 276"/>
                <a:gd name="T2" fmla="*/ 125 w 228"/>
                <a:gd name="T3" fmla="*/ 30 h 276"/>
                <a:gd name="T4" fmla="*/ 169 w 228"/>
                <a:gd name="T5" fmla="*/ 38 h 276"/>
                <a:gd name="T6" fmla="*/ 42 w 228"/>
                <a:gd name="T7" fmla="*/ 215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276"/>
                <a:gd name="T14" fmla="*/ 228 w 228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4" name="未知"/>
            <p:cNvSpPr>
              <a:spLocks/>
            </p:cNvSpPr>
            <p:nvPr/>
          </p:nvSpPr>
          <p:spPr bwMode="auto">
            <a:xfrm>
              <a:off x="1065" y="25"/>
              <a:ext cx="67" cy="287"/>
            </a:xfrm>
            <a:custGeom>
              <a:avLst/>
              <a:gdLst>
                <a:gd name="T0" fmla="*/ 1 w 75"/>
                <a:gd name="T1" fmla="*/ 37 h 320"/>
                <a:gd name="T2" fmla="*/ 29 w 75"/>
                <a:gd name="T3" fmla="*/ 230 h 320"/>
                <a:gd name="T4" fmla="*/ 59 w 75"/>
                <a:gd name="T5" fmla="*/ 214 h 320"/>
                <a:gd name="T6" fmla="*/ 22 w 75"/>
                <a:gd name="T7" fmla="*/ 30 h 320"/>
                <a:gd name="T8" fmla="*/ 1 w 75"/>
                <a:gd name="T9" fmla="*/ 37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320"/>
                <a:gd name="T17" fmla="*/ 75 w 75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5" name="未知"/>
            <p:cNvSpPr>
              <a:spLocks/>
            </p:cNvSpPr>
            <p:nvPr/>
          </p:nvSpPr>
          <p:spPr bwMode="auto">
            <a:xfrm>
              <a:off x="530" y="846"/>
              <a:ext cx="1687" cy="607"/>
            </a:xfrm>
            <a:custGeom>
              <a:avLst/>
              <a:gdLst>
                <a:gd name="T0" fmla="*/ 76 w 1883"/>
                <a:gd name="T1" fmla="*/ 411 h 677"/>
                <a:gd name="T2" fmla="*/ 326 w 1883"/>
                <a:gd name="T3" fmla="*/ 478 h 677"/>
                <a:gd name="T4" fmla="*/ 752 w 1883"/>
                <a:gd name="T5" fmla="*/ 463 h 677"/>
                <a:gd name="T6" fmla="*/ 1148 w 1883"/>
                <a:gd name="T7" fmla="*/ 315 h 677"/>
                <a:gd name="T8" fmla="*/ 1454 w 1883"/>
                <a:gd name="T9" fmla="*/ 39 h 677"/>
                <a:gd name="T10" fmla="*/ 1492 w 1883"/>
                <a:gd name="T11" fmla="*/ 76 h 677"/>
                <a:gd name="T12" fmla="*/ 1454 w 1883"/>
                <a:gd name="T13" fmla="*/ 113 h 677"/>
                <a:gd name="T14" fmla="*/ 1163 w 1883"/>
                <a:gd name="T15" fmla="*/ 369 h 677"/>
                <a:gd name="T16" fmla="*/ 774 w 1883"/>
                <a:gd name="T17" fmla="*/ 514 h 677"/>
                <a:gd name="T18" fmla="*/ 326 w 1883"/>
                <a:gd name="T19" fmla="*/ 535 h 677"/>
                <a:gd name="T20" fmla="*/ 47 w 1883"/>
                <a:gd name="T21" fmla="*/ 463 h 677"/>
                <a:gd name="T22" fmla="*/ 39 w 1883"/>
                <a:gd name="T23" fmla="*/ 440 h 6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83"/>
                <a:gd name="T37" fmla="*/ 0 h 677"/>
                <a:gd name="T38" fmla="*/ 1883 w 1883"/>
                <a:gd name="T39" fmla="*/ 677 h 6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6" name="未知"/>
            <p:cNvSpPr>
              <a:spLocks/>
            </p:cNvSpPr>
            <p:nvPr/>
          </p:nvSpPr>
          <p:spPr bwMode="auto">
            <a:xfrm>
              <a:off x="109" y="984"/>
              <a:ext cx="2576" cy="1099"/>
            </a:xfrm>
            <a:custGeom>
              <a:avLst/>
              <a:gdLst>
                <a:gd name="T0" fmla="*/ 42 w 2876"/>
                <a:gd name="T1" fmla="*/ 626 h 1226"/>
                <a:gd name="T2" fmla="*/ 50 w 2876"/>
                <a:gd name="T3" fmla="*/ 633 h 1226"/>
                <a:gd name="T4" fmla="*/ 343 w 2876"/>
                <a:gd name="T5" fmla="*/ 853 h 1226"/>
                <a:gd name="T6" fmla="*/ 747 w 2876"/>
                <a:gd name="T7" fmla="*/ 927 h 1226"/>
                <a:gd name="T8" fmla="*/ 1231 w 2876"/>
                <a:gd name="T9" fmla="*/ 904 h 1226"/>
                <a:gd name="T10" fmla="*/ 1722 w 2876"/>
                <a:gd name="T11" fmla="*/ 729 h 1226"/>
                <a:gd name="T12" fmla="*/ 2086 w 2876"/>
                <a:gd name="T13" fmla="*/ 428 h 1226"/>
                <a:gd name="T14" fmla="*/ 2272 w 2876"/>
                <a:gd name="T15" fmla="*/ 52 h 1226"/>
                <a:gd name="T16" fmla="*/ 2295 w 2876"/>
                <a:gd name="T17" fmla="*/ 112 h 1226"/>
                <a:gd name="T18" fmla="*/ 2236 w 2876"/>
                <a:gd name="T19" fmla="*/ 273 h 1226"/>
                <a:gd name="T20" fmla="*/ 2086 w 2876"/>
                <a:gd name="T21" fmla="*/ 500 h 1226"/>
                <a:gd name="T22" fmla="*/ 1722 w 2876"/>
                <a:gd name="T23" fmla="*/ 792 h 1226"/>
                <a:gd name="T24" fmla="*/ 1246 w 2876"/>
                <a:gd name="T25" fmla="*/ 949 h 1226"/>
                <a:gd name="T26" fmla="*/ 761 w 2876"/>
                <a:gd name="T27" fmla="*/ 978 h 1226"/>
                <a:gd name="T28" fmla="*/ 350 w 2876"/>
                <a:gd name="T29" fmla="*/ 904 h 1226"/>
                <a:gd name="T30" fmla="*/ 116 w 2876"/>
                <a:gd name="T31" fmla="*/ 757 h 1226"/>
                <a:gd name="T32" fmla="*/ 42 w 2876"/>
                <a:gd name="T33" fmla="*/ 626 h 1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76"/>
                <a:gd name="T52" fmla="*/ 0 h 1226"/>
                <a:gd name="T53" fmla="*/ 2876 w 2876"/>
                <a:gd name="T54" fmla="*/ 1226 h 12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7" name="未知"/>
            <p:cNvSpPr>
              <a:spLocks/>
            </p:cNvSpPr>
            <p:nvPr/>
          </p:nvSpPr>
          <p:spPr bwMode="auto">
            <a:xfrm>
              <a:off x="684" y="1813"/>
              <a:ext cx="1961" cy="706"/>
            </a:xfrm>
            <a:custGeom>
              <a:avLst/>
              <a:gdLst>
                <a:gd name="T0" fmla="*/ 5 w 2189"/>
                <a:gd name="T1" fmla="*/ 521 h 788"/>
                <a:gd name="T2" fmla="*/ 115 w 2189"/>
                <a:gd name="T3" fmla="*/ 558 h 788"/>
                <a:gd name="T4" fmla="*/ 459 w 2189"/>
                <a:gd name="T5" fmla="*/ 580 h 788"/>
                <a:gd name="T6" fmla="*/ 797 w 2189"/>
                <a:gd name="T7" fmla="*/ 543 h 788"/>
                <a:gd name="T8" fmla="*/ 1229 w 2189"/>
                <a:gd name="T9" fmla="*/ 389 h 788"/>
                <a:gd name="T10" fmla="*/ 1544 w 2189"/>
                <a:gd name="T11" fmla="*/ 176 h 788"/>
                <a:gd name="T12" fmla="*/ 1736 w 2189"/>
                <a:gd name="T13" fmla="*/ 7 h 788"/>
                <a:gd name="T14" fmla="*/ 1670 w 2189"/>
                <a:gd name="T15" fmla="*/ 132 h 788"/>
                <a:gd name="T16" fmla="*/ 1523 w 2189"/>
                <a:gd name="T17" fmla="*/ 257 h 788"/>
                <a:gd name="T18" fmla="*/ 1215 w 2189"/>
                <a:gd name="T19" fmla="*/ 448 h 788"/>
                <a:gd name="T20" fmla="*/ 834 w 2189"/>
                <a:gd name="T21" fmla="*/ 587 h 788"/>
                <a:gd name="T22" fmla="*/ 474 w 2189"/>
                <a:gd name="T23" fmla="*/ 631 h 788"/>
                <a:gd name="T24" fmla="*/ 79 w 2189"/>
                <a:gd name="T25" fmla="*/ 595 h 788"/>
                <a:gd name="T26" fmla="*/ 5 w 2189"/>
                <a:gd name="T27" fmla="*/ 521 h 7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89"/>
                <a:gd name="T43" fmla="*/ 0 h 788"/>
                <a:gd name="T44" fmla="*/ 2189 w 2189"/>
                <a:gd name="T45" fmla="*/ 788 h 7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8" name="未知"/>
            <p:cNvSpPr>
              <a:spLocks/>
            </p:cNvSpPr>
            <p:nvPr/>
          </p:nvSpPr>
          <p:spPr bwMode="auto">
            <a:xfrm>
              <a:off x="1409" y="199"/>
              <a:ext cx="1273" cy="1017"/>
            </a:xfrm>
            <a:custGeom>
              <a:avLst/>
              <a:gdLst>
                <a:gd name="T0" fmla="*/ 230 w 1421"/>
                <a:gd name="T1" fmla="*/ 256 h 1134"/>
                <a:gd name="T2" fmla="*/ 208 w 1421"/>
                <a:gd name="T3" fmla="*/ 237 h 1134"/>
                <a:gd name="T4" fmla="*/ 172 w 1421"/>
                <a:gd name="T5" fmla="*/ 309 h 1134"/>
                <a:gd name="T6" fmla="*/ 97 w 1421"/>
                <a:gd name="T7" fmla="*/ 340 h 1134"/>
                <a:gd name="T8" fmla="*/ 64 w 1421"/>
                <a:gd name="T9" fmla="*/ 311 h 1134"/>
                <a:gd name="T10" fmla="*/ 37 w 1421"/>
                <a:gd name="T11" fmla="*/ 338 h 1134"/>
                <a:gd name="T12" fmla="*/ 12 w 1421"/>
                <a:gd name="T13" fmla="*/ 365 h 1134"/>
                <a:gd name="T14" fmla="*/ 121 w 1421"/>
                <a:gd name="T15" fmla="*/ 365 h 1134"/>
                <a:gd name="T16" fmla="*/ 37 w 1421"/>
                <a:gd name="T17" fmla="*/ 451 h 1134"/>
                <a:gd name="T18" fmla="*/ 5 w 1421"/>
                <a:gd name="T19" fmla="*/ 526 h 1134"/>
                <a:gd name="T20" fmla="*/ 37 w 1421"/>
                <a:gd name="T21" fmla="*/ 605 h 1134"/>
                <a:gd name="T22" fmla="*/ 68 w 1421"/>
                <a:gd name="T23" fmla="*/ 639 h 1134"/>
                <a:gd name="T24" fmla="*/ 13 w 1421"/>
                <a:gd name="T25" fmla="*/ 661 h 1134"/>
                <a:gd name="T26" fmla="*/ 158 w 1421"/>
                <a:gd name="T27" fmla="*/ 644 h 1134"/>
                <a:gd name="T28" fmla="*/ 65 w 1421"/>
                <a:gd name="T29" fmla="*/ 859 h 1134"/>
                <a:gd name="T30" fmla="*/ 95 w 1421"/>
                <a:gd name="T31" fmla="*/ 885 h 1134"/>
                <a:gd name="T32" fmla="*/ 194 w 1421"/>
                <a:gd name="T33" fmla="*/ 693 h 1134"/>
                <a:gd name="T34" fmla="*/ 237 w 1421"/>
                <a:gd name="T35" fmla="*/ 656 h 1134"/>
                <a:gd name="T36" fmla="*/ 201 w 1421"/>
                <a:gd name="T37" fmla="*/ 588 h 1134"/>
                <a:gd name="T38" fmla="*/ 230 w 1421"/>
                <a:gd name="T39" fmla="*/ 620 h 1134"/>
                <a:gd name="T40" fmla="*/ 489 w 1421"/>
                <a:gd name="T41" fmla="*/ 560 h 1134"/>
                <a:gd name="T42" fmla="*/ 658 w 1421"/>
                <a:gd name="T43" fmla="*/ 651 h 1134"/>
                <a:gd name="T44" fmla="*/ 776 w 1421"/>
                <a:gd name="T45" fmla="*/ 803 h 1134"/>
                <a:gd name="T46" fmla="*/ 800 w 1421"/>
                <a:gd name="T47" fmla="*/ 775 h 1134"/>
                <a:gd name="T48" fmla="*/ 1082 w 1421"/>
                <a:gd name="T49" fmla="*/ 828 h 1134"/>
                <a:gd name="T50" fmla="*/ 1044 w 1421"/>
                <a:gd name="T51" fmla="*/ 772 h 1134"/>
                <a:gd name="T52" fmla="*/ 1072 w 1421"/>
                <a:gd name="T53" fmla="*/ 631 h 1134"/>
                <a:gd name="T54" fmla="*/ 933 w 1421"/>
                <a:gd name="T55" fmla="*/ 367 h 1134"/>
                <a:gd name="T56" fmla="*/ 808 w 1421"/>
                <a:gd name="T57" fmla="*/ 183 h 1134"/>
                <a:gd name="T58" fmla="*/ 690 w 1421"/>
                <a:gd name="T59" fmla="*/ 80 h 1134"/>
                <a:gd name="T60" fmla="*/ 533 w 1421"/>
                <a:gd name="T61" fmla="*/ 0 h 1134"/>
                <a:gd name="T62" fmla="*/ 558 w 1421"/>
                <a:gd name="T63" fmla="*/ 74 h 1134"/>
                <a:gd name="T64" fmla="*/ 417 w 1421"/>
                <a:gd name="T65" fmla="*/ 12 h 1134"/>
                <a:gd name="T66" fmla="*/ 376 w 1421"/>
                <a:gd name="T67" fmla="*/ 74 h 1134"/>
                <a:gd name="T68" fmla="*/ 345 w 1421"/>
                <a:gd name="T69" fmla="*/ 152 h 1134"/>
                <a:gd name="T70" fmla="*/ 572 w 1421"/>
                <a:gd name="T71" fmla="*/ 188 h 1134"/>
                <a:gd name="T72" fmla="*/ 509 w 1421"/>
                <a:gd name="T73" fmla="*/ 275 h 1134"/>
                <a:gd name="T74" fmla="*/ 453 w 1421"/>
                <a:gd name="T75" fmla="*/ 292 h 1134"/>
                <a:gd name="T76" fmla="*/ 340 w 1421"/>
                <a:gd name="T77" fmla="*/ 256 h 1134"/>
                <a:gd name="T78" fmla="*/ 228 w 1421"/>
                <a:gd name="T79" fmla="*/ 188 h 11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21"/>
                <a:gd name="T121" fmla="*/ 0 h 1134"/>
                <a:gd name="T122" fmla="*/ 1421 w 1421"/>
                <a:gd name="T123" fmla="*/ 1134 h 11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9" name="未知"/>
            <p:cNvSpPr>
              <a:spLocks/>
            </p:cNvSpPr>
            <p:nvPr/>
          </p:nvSpPr>
          <p:spPr bwMode="auto">
            <a:xfrm>
              <a:off x="1619" y="207"/>
              <a:ext cx="209" cy="188"/>
            </a:xfrm>
            <a:custGeom>
              <a:avLst/>
              <a:gdLst>
                <a:gd name="T0" fmla="*/ 14 w 233"/>
                <a:gd name="T1" fmla="*/ 141 h 210"/>
                <a:gd name="T2" fmla="*/ 0 w 233"/>
                <a:gd name="T3" fmla="*/ 161 h 210"/>
                <a:gd name="T4" fmla="*/ 63 w 233"/>
                <a:gd name="T5" fmla="*/ 168 h 210"/>
                <a:gd name="T6" fmla="*/ 106 w 233"/>
                <a:gd name="T7" fmla="*/ 164 h 210"/>
                <a:gd name="T8" fmla="*/ 118 w 233"/>
                <a:gd name="T9" fmla="*/ 147 h 210"/>
                <a:gd name="T10" fmla="*/ 123 w 233"/>
                <a:gd name="T11" fmla="*/ 89 h 210"/>
                <a:gd name="T12" fmla="*/ 187 w 233"/>
                <a:gd name="T13" fmla="*/ 65 h 210"/>
                <a:gd name="T14" fmla="*/ 128 w 233"/>
                <a:gd name="T15" fmla="*/ 0 h 210"/>
                <a:gd name="T16" fmla="*/ 133 w 233"/>
                <a:gd name="T17" fmla="*/ 38 h 210"/>
                <a:gd name="T18" fmla="*/ 99 w 233"/>
                <a:gd name="T19" fmla="*/ 46 h 210"/>
                <a:gd name="T20" fmla="*/ 94 w 233"/>
                <a:gd name="T21" fmla="*/ 70 h 210"/>
                <a:gd name="T22" fmla="*/ 43 w 233"/>
                <a:gd name="T23" fmla="*/ 63 h 210"/>
                <a:gd name="T24" fmla="*/ 46 w 233"/>
                <a:gd name="T25" fmla="*/ 127 h 210"/>
                <a:gd name="T26" fmla="*/ 14 w 233"/>
                <a:gd name="T27" fmla="*/ 141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3"/>
                <a:gd name="T43" fmla="*/ 0 h 210"/>
                <a:gd name="T44" fmla="*/ 233 w 233"/>
                <a:gd name="T45" fmla="*/ 210 h 2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0" name="未知"/>
            <p:cNvSpPr>
              <a:spLocks/>
            </p:cNvSpPr>
            <p:nvPr/>
          </p:nvSpPr>
          <p:spPr bwMode="auto">
            <a:xfrm>
              <a:off x="1254" y="155"/>
              <a:ext cx="451" cy="348"/>
            </a:xfrm>
            <a:custGeom>
              <a:avLst/>
              <a:gdLst>
                <a:gd name="T0" fmla="*/ 78 w 504"/>
                <a:gd name="T1" fmla="*/ 295 h 388"/>
                <a:gd name="T2" fmla="*/ 114 w 504"/>
                <a:gd name="T3" fmla="*/ 295 h 388"/>
                <a:gd name="T4" fmla="*/ 185 w 504"/>
                <a:gd name="T5" fmla="*/ 271 h 388"/>
                <a:gd name="T6" fmla="*/ 209 w 504"/>
                <a:gd name="T7" fmla="*/ 271 h 388"/>
                <a:gd name="T8" fmla="*/ 243 w 504"/>
                <a:gd name="T9" fmla="*/ 274 h 388"/>
                <a:gd name="T10" fmla="*/ 260 w 504"/>
                <a:gd name="T11" fmla="*/ 295 h 388"/>
                <a:gd name="T12" fmla="*/ 260 w 504"/>
                <a:gd name="T13" fmla="*/ 259 h 388"/>
                <a:gd name="T14" fmla="*/ 295 w 504"/>
                <a:gd name="T15" fmla="*/ 222 h 388"/>
                <a:gd name="T16" fmla="*/ 331 w 504"/>
                <a:gd name="T17" fmla="*/ 222 h 388"/>
                <a:gd name="T18" fmla="*/ 260 w 504"/>
                <a:gd name="T19" fmla="*/ 186 h 388"/>
                <a:gd name="T20" fmla="*/ 233 w 504"/>
                <a:gd name="T21" fmla="*/ 222 h 388"/>
                <a:gd name="T22" fmla="*/ 150 w 504"/>
                <a:gd name="T23" fmla="*/ 222 h 388"/>
                <a:gd name="T24" fmla="*/ 186 w 504"/>
                <a:gd name="T25" fmla="*/ 186 h 388"/>
                <a:gd name="T26" fmla="*/ 186 w 504"/>
                <a:gd name="T27" fmla="*/ 149 h 388"/>
                <a:gd name="T28" fmla="*/ 223 w 504"/>
                <a:gd name="T29" fmla="*/ 149 h 388"/>
                <a:gd name="T30" fmla="*/ 257 w 504"/>
                <a:gd name="T31" fmla="*/ 131 h 388"/>
                <a:gd name="T32" fmla="*/ 315 w 504"/>
                <a:gd name="T33" fmla="*/ 162 h 388"/>
                <a:gd name="T34" fmla="*/ 351 w 504"/>
                <a:gd name="T35" fmla="*/ 129 h 388"/>
                <a:gd name="T36" fmla="*/ 370 w 504"/>
                <a:gd name="T37" fmla="*/ 85 h 388"/>
                <a:gd name="T38" fmla="*/ 365 w 504"/>
                <a:gd name="T39" fmla="*/ 66 h 388"/>
                <a:gd name="T40" fmla="*/ 404 w 504"/>
                <a:gd name="T41" fmla="*/ 54 h 388"/>
                <a:gd name="T42" fmla="*/ 401 w 504"/>
                <a:gd name="T43" fmla="*/ 27 h 388"/>
                <a:gd name="T44" fmla="*/ 372 w 504"/>
                <a:gd name="T45" fmla="*/ 8 h 388"/>
                <a:gd name="T46" fmla="*/ 284 w 504"/>
                <a:gd name="T47" fmla="*/ 8 h 388"/>
                <a:gd name="T48" fmla="*/ 178 w 504"/>
                <a:gd name="T49" fmla="*/ 58 h 388"/>
                <a:gd name="T50" fmla="*/ 156 w 504"/>
                <a:gd name="T51" fmla="*/ 83 h 388"/>
                <a:gd name="T52" fmla="*/ 118 w 504"/>
                <a:gd name="T53" fmla="*/ 85 h 388"/>
                <a:gd name="T54" fmla="*/ 64 w 504"/>
                <a:gd name="T55" fmla="*/ 105 h 388"/>
                <a:gd name="T56" fmla="*/ 53 w 504"/>
                <a:gd name="T57" fmla="*/ 119 h 388"/>
                <a:gd name="T58" fmla="*/ 42 w 504"/>
                <a:gd name="T59" fmla="*/ 149 h 388"/>
                <a:gd name="T60" fmla="*/ 42 w 504"/>
                <a:gd name="T61" fmla="*/ 186 h 388"/>
                <a:gd name="T62" fmla="*/ 12 w 504"/>
                <a:gd name="T63" fmla="*/ 194 h 388"/>
                <a:gd name="T64" fmla="*/ 12 w 504"/>
                <a:gd name="T65" fmla="*/ 274 h 388"/>
                <a:gd name="T66" fmla="*/ 43 w 504"/>
                <a:gd name="T67" fmla="*/ 274 h 388"/>
                <a:gd name="T68" fmla="*/ 48 w 504"/>
                <a:gd name="T69" fmla="*/ 239 h 388"/>
                <a:gd name="T70" fmla="*/ 118 w 504"/>
                <a:gd name="T71" fmla="*/ 242 h 388"/>
                <a:gd name="T72" fmla="*/ 106 w 504"/>
                <a:gd name="T73" fmla="*/ 266 h 388"/>
                <a:gd name="T74" fmla="*/ 70 w 504"/>
                <a:gd name="T75" fmla="*/ 271 h 388"/>
                <a:gd name="T76" fmla="*/ 78 w 504"/>
                <a:gd name="T77" fmla="*/ 295 h 3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04"/>
                <a:gd name="T118" fmla="*/ 0 h 388"/>
                <a:gd name="T119" fmla="*/ 504 w 504"/>
                <a:gd name="T120" fmla="*/ 388 h 3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1" name="未知"/>
            <p:cNvSpPr>
              <a:spLocks/>
            </p:cNvSpPr>
            <p:nvPr/>
          </p:nvSpPr>
          <p:spPr bwMode="auto">
            <a:xfrm>
              <a:off x="1329" y="70"/>
              <a:ext cx="174" cy="156"/>
            </a:xfrm>
            <a:custGeom>
              <a:avLst/>
              <a:gdLst>
                <a:gd name="T0" fmla="*/ 0 w 194"/>
                <a:gd name="T1" fmla="*/ 140 h 174"/>
                <a:gd name="T2" fmla="*/ 27 w 194"/>
                <a:gd name="T3" fmla="*/ 108 h 174"/>
                <a:gd name="T4" fmla="*/ 84 w 194"/>
                <a:gd name="T5" fmla="*/ 106 h 174"/>
                <a:gd name="T6" fmla="*/ 111 w 194"/>
                <a:gd name="T7" fmla="*/ 74 h 174"/>
                <a:gd name="T8" fmla="*/ 113 w 194"/>
                <a:gd name="T9" fmla="*/ 56 h 174"/>
                <a:gd name="T10" fmla="*/ 156 w 194"/>
                <a:gd name="T11" fmla="*/ 43 h 174"/>
                <a:gd name="T12" fmla="*/ 135 w 194"/>
                <a:gd name="T13" fmla="*/ 22 h 174"/>
                <a:gd name="T14" fmla="*/ 109 w 194"/>
                <a:gd name="T15" fmla="*/ 24 h 174"/>
                <a:gd name="T16" fmla="*/ 80 w 194"/>
                <a:gd name="T17" fmla="*/ 0 h 174"/>
                <a:gd name="T18" fmla="*/ 58 w 194"/>
                <a:gd name="T19" fmla="*/ 27 h 174"/>
                <a:gd name="T20" fmla="*/ 0 w 194"/>
                <a:gd name="T21" fmla="*/ 70 h 174"/>
                <a:gd name="T22" fmla="*/ 0 w 194"/>
                <a:gd name="T23" fmla="*/ 140 h 1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4"/>
                <a:gd name="T37" fmla="*/ 0 h 174"/>
                <a:gd name="T38" fmla="*/ 194 w 194"/>
                <a:gd name="T39" fmla="*/ 174 h 1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2" name="未知"/>
            <p:cNvSpPr>
              <a:spLocks/>
            </p:cNvSpPr>
            <p:nvPr/>
          </p:nvSpPr>
          <p:spPr bwMode="auto">
            <a:xfrm>
              <a:off x="0" y="77"/>
              <a:ext cx="1460" cy="1790"/>
            </a:xfrm>
            <a:custGeom>
              <a:avLst/>
              <a:gdLst>
                <a:gd name="T0" fmla="*/ 851 w 1630"/>
                <a:gd name="T1" fmla="*/ 7 h 1996"/>
                <a:gd name="T2" fmla="*/ 696 w 1630"/>
                <a:gd name="T3" fmla="*/ 66 h 1996"/>
                <a:gd name="T4" fmla="*/ 448 w 1630"/>
                <a:gd name="T5" fmla="*/ 222 h 1996"/>
                <a:gd name="T6" fmla="*/ 213 w 1630"/>
                <a:gd name="T7" fmla="*/ 486 h 1996"/>
                <a:gd name="T8" fmla="*/ 89 w 1630"/>
                <a:gd name="T9" fmla="*/ 721 h 1996"/>
                <a:gd name="T10" fmla="*/ 8 w 1630"/>
                <a:gd name="T11" fmla="*/ 1022 h 1996"/>
                <a:gd name="T12" fmla="*/ 15 w 1630"/>
                <a:gd name="T13" fmla="*/ 1331 h 1996"/>
                <a:gd name="T14" fmla="*/ 58 w 1630"/>
                <a:gd name="T15" fmla="*/ 1437 h 1996"/>
                <a:gd name="T16" fmla="*/ 116 w 1630"/>
                <a:gd name="T17" fmla="*/ 1487 h 1996"/>
                <a:gd name="T18" fmla="*/ 152 w 1630"/>
                <a:gd name="T19" fmla="*/ 1605 h 1996"/>
                <a:gd name="T20" fmla="*/ 172 w 1630"/>
                <a:gd name="T21" fmla="*/ 1550 h 1996"/>
                <a:gd name="T22" fmla="*/ 201 w 1630"/>
                <a:gd name="T23" fmla="*/ 1463 h 1996"/>
                <a:gd name="T24" fmla="*/ 222 w 1630"/>
                <a:gd name="T25" fmla="*/ 1311 h 1996"/>
                <a:gd name="T26" fmla="*/ 304 w 1630"/>
                <a:gd name="T27" fmla="*/ 1227 h 1996"/>
                <a:gd name="T28" fmla="*/ 309 w 1630"/>
                <a:gd name="T29" fmla="*/ 1304 h 1996"/>
                <a:gd name="T30" fmla="*/ 316 w 1630"/>
                <a:gd name="T31" fmla="*/ 1364 h 1996"/>
                <a:gd name="T32" fmla="*/ 282 w 1630"/>
                <a:gd name="T33" fmla="*/ 1475 h 1996"/>
                <a:gd name="T34" fmla="*/ 381 w 1630"/>
                <a:gd name="T35" fmla="*/ 1294 h 1996"/>
                <a:gd name="T36" fmla="*/ 422 w 1630"/>
                <a:gd name="T37" fmla="*/ 1210 h 1996"/>
                <a:gd name="T38" fmla="*/ 605 w 1630"/>
                <a:gd name="T39" fmla="*/ 1212 h 1996"/>
                <a:gd name="T40" fmla="*/ 660 w 1630"/>
                <a:gd name="T41" fmla="*/ 1176 h 1996"/>
                <a:gd name="T42" fmla="*/ 641 w 1630"/>
                <a:gd name="T43" fmla="*/ 1246 h 1996"/>
                <a:gd name="T44" fmla="*/ 696 w 1630"/>
                <a:gd name="T45" fmla="*/ 1313 h 1996"/>
                <a:gd name="T46" fmla="*/ 740 w 1630"/>
                <a:gd name="T47" fmla="*/ 1176 h 1996"/>
                <a:gd name="T48" fmla="*/ 612 w 1630"/>
                <a:gd name="T49" fmla="*/ 1091 h 1996"/>
                <a:gd name="T50" fmla="*/ 523 w 1630"/>
                <a:gd name="T51" fmla="*/ 1036 h 1996"/>
                <a:gd name="T52" fmla="*/ 537 w 1630"/>
                <a:gd name="T53" fmla="*/ 986 h 1996"/>
                <a:gd name="T54" fmla="*/ 617 w 1630"/>
                <a:gd name="T55" fmla="*/ 949 h 1996"/>
                <a:gd name="T56" fmla="*/ 769 w 1630"/>
                <a:gd name="T57" fmla="*/ 889 h 1996"/>
                <a:gd name="T58" fmla="*/ 836 w 1630"/>
                <a:gd name="T59" fmla="*/ 929 h 1996"/>
                <a:gd name="T60" fmla="*/ 920 w 1630"/>
                <a:gd name="T61" fmla="*/ 930 h 1996"/>
                <a:gd name="T62" fmla="*/ 1011 w 1630"/>
                <a:gd name="T63" fmla="*/ 927 h 1996"/>
                <a:gd name="T64" fmla="*/ 920 w 1630"/>
                <a:gd name="T65" fmla="*/ 1200 h 1996"/>
                <a:gd name="T66" fmla="*/ 1011 w 1630"/>
                <a:gd name="T67" fmla="*/ 1134 h 1996"/>
                <a:gd name="T68" fmla="*/ 1026 w 1630"/>
                <a:gd name="T69" fmla="*/ 1040 h 1996"/>
                <a:gd name="T70" fmla="*/ 1111 w 1630"/>
                <a:gd name="T71" fmla="*/ 980 h 1996"/>
                <a:gd name="T72" fmla="*/ 1139 w 1630"/>
                <a:gd name="T73" fmla="*/ 913 h 1996"/>
                <a:gd name="T74" fmla="*/ 1245 w 1630"/>
                <a:gd name="T75" fmla="*/ 900 h 1996"/>
                <a:gd name="T76" fmla="*/ 1298 w 1630"/>
                <a:gd name="T77" fmla="*/ 838 h 1996"/>
                <a:gd name="T78" fmla="*/ 1248 w 1630"/>
                <a:gd name="T79" fmla="*/ 833 h 1996"/>
                <a:gd name="T80" fmla="*/ 1189 w 1630"/>
                <a:gd name="T81" fmla="*/ 770 h 1996"/>
                <a:gd name="T82" fmla="*/ 1067 w 1630"/>
                <a:gd name="T83" fmla="*/ 715 h 1996"/>
                <a:gd name="T84" fmla="*/ 944 w 1630"/>
                <a:gd name="T85" fmla="*/ 734 h 1996"/>
                <a:gd name="T86" fmla="*/ 829 w 1630"/>
                <a:gd name="T87" fmla="*/ 602 h 1996"/>
                <a:gd name="T88" fmla="*/ 778 w 1630"/>
                <a:gd name="T89" fmla="*/ 582 h 1996"/>
                <a:gd name="T90" fmla="*/ 834 w 1630"/>
                <a:gd name="T91" fmla="*/ 543 h 1996"/>
                <a:gd name="T92" fmla="*/ 786 w 1630"/>
                <a:gd name="T93" fmla="*/ 508 h 1996"/>
                <a:gd name="T94" fmla="*/ 733 w 1630"/>
                <a:gd name="T95" fmla="*/ 476 h 1996"/>
                <a:gd name="T96" fmla="*/ 691 w 1630"/>
                <a:gd name="T97" fmla="*/ 418 h 1996"/>
                <a:gd name="T98" fmla="*/ 696 w 1630"/>
                <a:gd name="T99" fmla="*/ 358 h 1996"/>
                <a:gd name="T100" fmla="*/ 797 w 1630"/>
                <a:gd name="T101" fmla="*/ 387 h 1996"/>
                <a:gd name="T102" fmla="*/ 733 w 1630"/>
                <a:gd name="T103" fmla="*/ 351 h 1996"/>
                <a:gd name="T104" fmla="*/ 737 w 1630"/>
                <a:gd name="T105" fmla="*/ 315 h 1996"/>
                <a:gd name="T106" fmla="*/ 829 w 1630"/>
                <a:gd name="T107" fmla="*/ 269 h 1996"/>
                <a:gd name="T108" fmla="*/ 841 w 1630"/>
                <a:gd name="T109" fmla="*/ 222 h 1996"/>
                <a:gd name="T110" fmla="*/ 906 w 1630"/>
                <a:gd name="T111" fmla="*/ 199 h 1996"/>
                <a:gd name="T112" fmla="*/ 942 w 1630"/>
                <a:gd name="T113" fmla="*/ 109 h 1996"/>
                <a:gd name="T114" fmla="*/ 947 w 1630"/>
                <a:gd name="T115" fmla="*/ 11 h 1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30"/>
                <a:gd name="T175" fmla="*/ 0 h 1996"/>
                <a:gd name="T176" fmla="*/ 1630 w 1630"/>
                <a:gd name="T177" fmla="*/ 1996 h 19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3" name="未知"/>
            <p:cNvSpPr>
              <a:spLocks/>
            </p:cNvSpPr>
            <p:nvPr/>
          </p:nvSpPr>
          <p:spPr bwMode="auto">
            <a:xfrm>
              <a:off x="958" y="2375"/>
              <a:ext cx="400" cy="295"/>
            </a:xfrm>
            <a:custGeom>
              <a:avLst/>
              <a:gdLst>
                <a:gd name="T0" fmla="*/ 0 w 446"/>
                <a:gd name="T1" fmla="*/ 130 h 329"/>
                <a:gd name="T2" fmla="*/ 0 w 446"/>
                <a:gd name="T3" fmla="*/ 207 h 329"/>
                <a:gd name="T4" fmla="*/ 88 w 446"/>
                <a:gd name="T5" fmla="*/ 238 h 329"/>
                <a:gd name="T6" fmla="*/ 147 w 446"/>
                <a:gd name="T7" fmla="*/ 248 h 329"/>
                <a:gd name="T8" fmla="*/ 193 w 446"/>
                <a:gd name="T9" fmla="*/ 256 h 329"/>
                <a:gd name="T10" fmla="*/ 256 w 446"/>
                <a:gd name="T11" fmla="*/ 263 h 329"/>
                <a:gd name="T12" fmla="*/ 333 w 446"/>
                <a:gd name="T13" fmla="*/ 261 h 329"/>
                <a:gd name="T14" fmla="*/ 343 w 446"/>
                <a:gd name="T15" fmla="*/ 238 h 329"/>
                <a:gd name="T16" fmla="*/ 308 w 446"/>
                <a:gd name="T17" fmla="*/ 201 h 329"/>
                <a:gd name="T18" fmla="*/ 308 w 446"/>
                <a:gd name="T19" fmla="*/ 164 h 329"/>
                <a:gd name="T20" fmla="*/ 248 w 446"/>
                <a:gd name="T21" fmla="*/ 128 h 329"/>
                <a:gd name="T22" fmla="*/ 254 w 446"/>
                <a:gd name="T23" fmla="*/ 73 h 329"/>
                <a:gd name="T24" fmla="*/ 205 w 446"/>
                <a:gd name="T25" fmla="*/ 46 h 329"/>
                <a:gd name="T26" fmla="*/ 198 w 446"/>
                <a:gd name="T27" fmla="*/ 91 h 329"/>
                <a:gd name="T28" fmla="*/ 164 w 446"/>
                <a:gd name="T29" fmla="*/ 67 h 329"/>
                <a:gd name="T30" fmla="*/ 135 w 446"/>
                <a:gd name="T31" fmla="*/ 80 h 329"/>
                <a:gd name="T32" fmla="*/ 144 w 446"/>
                <a:gd name="T33" fmla="*/ 39 h 329"/>
                <a:gd name="T34" fmla="*/ 90 w 446"/>
                <a:gd name="T35" fmla="*/ 29 h 329"/>
                <a:gd name="T36" fmla="*/ 88 w 446"/>
                <a:gd name="T37" fmla="*/ 91 h 329"/>
                <a:gd name="T38" fmla="*/ 116 w 446"/>
                <a:gd name="T39" fmla="*/ 150 h 329"/>
                <a:gd name="T40" fmla="*/ 60 w 446"/>
                <a:gd name="T41" fmla="*/ 157 h 329"/>
                <a:gd name="T42" fmla="*/ 29 w 446"/>
                <a:gd name="T43" fmla="*/ 130 h 329"/>
                <a:gd name="T44" fmla="*/ 0 w 446"/>
                <a:gd name="T45" fmla="*/ 130 h 3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329"/>
                <a:gd name="T71" fmla="*/ 446 w 446"/>
                <a:gd name="T72" fmla="*/ 329 h 3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4" name="未知"/>
            <p:cNvSpPr>
              <a:spLocks/>
            </p:cNvSpPr>
            <p:nvPr/>
          </p:nvSpPr>
          <p:spPr bwMode="auto">
            <a:xfrm>
              <a:off x="864" y="2292"/>
              <a:ext cx="395" cy="131"/>
            </a:xfrm>
            <a:custGeom>
              <a:avLst/>
              <a:gdLst>
                <a:gd name="T0" fmla="*/ 4 w 441"/>
                <a:gd name="T1" fmla="*/ 63 h 146"/>
                <a:gd name="T2" fmla="*/ 48 w 441"/>
                <a:gd name="T3" fmla="*/ 114 h 146"/>
                <a:gd name="T4" fmla="*/ 135 w 441"/>
                <a:gd name="T5" fmla="*/ 89 h 146"/>
                <a:gd name="T6" fmla="*/ 173 w 441"/>
                <a:gd name="T7" fmla="*/ 53 h 146"/>
                <a:gd name="T8" fmla="*/ 209 w 441"/>
                <a:gd name="T9" fmla="*/ 89 h 146"/>
                <a:gd name="T10" fmla="*/ 243 w 441"/>
                <a:gd name="T11" fmla="*/ 80 h 146"/>
                <a:gd name="T12" fmla="*/ 281 w 441"/>
                <a:gd name="T13" fmla="*/ 89 h 146"/>
                <a:gd name="T14" fmla="*/ 281 w 441"/>
                <a:gd name="T15" fmla="*/ 51 h 146"/>
                <a:gd name="T16" fmla="*/ 308 w 441"/>
                <a:gd name="T17" fmla="*/ 24 h 146"/>
                <a:gd name="T18" fmla="*/ 322 w 441"/>
                <a:gd name="T19" fmla="*/ 48 h 146"/>
                <a:gd name="T20" fmla="*/ 344 w 441"/>
                <a:gd name="T21" fmla="*/ 14 h 146"/>
                <a:gd name="T22" fmla="*/ 304 w 441"/>
                <a:gd name="T23" fmla="*/ 0 h 146"/>
                <a:gd name="T24" fmla="*/ 245 w 441"/>
                <a:gd name="T25" fmla="*/ 51 h 146"/>
                <a:gd name="T26" fmla="*/ 190 w 441"/>
                <a:gd name="T27" fmla="*/ 10 h 146"/>
                <a:gd name="T28" fmla="*/ 154 w 441"/>
                <a:gd name="T29" fmla="*/ 43 h 146"/>
                <a:gd name="T30" fmla="*/ 116 w 441"/>
                <a:gd name="T31" fmla="*/ 60 h 146"/>
                <a:gd name="T32" fmla="*/ 104 w 441"/>
                <a:gd name="T33" fmla="*/ 67 h 146"/>
                <a:gd name="T34" fmla="*/ 87 w 441"/>
                <a:gd name="T35" fmla="*/ 63 h 146"/>
                <a:gd name="T36" fmla="*/ 48 w 441"/>
                <a:gd name="T37" fmla="*/ 43 h 146"/>
                <a:gd name="T38" fmla="*/ 4 w 441"/>
                <a:gd name="T39" fmla="*/ 63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1"/>
                <a:gd name="T61" fmla="*/ 0 h 146"/>
                <a:gd name="T62" fmla="*/ 441 w 441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5" name="未知"/>
            <p:cNvSpPr>
              <a:spLocks/>
            </p:cNvSpPr>
            <p:nvPr/>
          </p:nvSpPr>
          <p:spPr bwMode="auto">
            <a:xfrm>
              <a:off x="155" y="1888"/>
              <a:ext cx="134" cy="178"/>
            </a:xfrm>
            <a:custGeom>
              <a:avLst/>
              <a:gdLst>
                <a:gd name="T0" fmla="*/ 0 w 150"/>
                <a:gd name="T1" fmla="*/ 0 h 198"/>
                <a:gd name="T2" fmla="*/ 12 w 150"/>
                <a:gd name="T3" fmla="*/ 51 h 198"/>
                <a:gd name="T4" fmla="*/ 36 w 150"/>
                <a:gd name="T5" fmla="*/ 97 h 198"/>
                <a:gd name="T6" fmla="*/ 71 w 150"/>
                <a:gd name="T7" fmla="*/ 150 h 198"/>
                <a:gd name="T8" fmla="*/ 98 w 150"/>
                <a:gd name="T9" fmla="*/ 160 h 198"/>
                <a:gd name="T10" fmla="*/ 120 w 150"/>
                <a:gd name="T11" fmla="*/ 131 h 198"/>
                <a:gd name="T12" fmla="*/ 91 w 150"/>
                <a:gd name="T13" fmla="*/ 131 h 198"/>
                <a:gd name="T14" fmla="*/ 88 w 150"/>
                <a:gd name="T15" fmla="*/ 83 h 198"/>
                <a:gd name="T16" fmla="*/ 63 w 150"/>
                <a:gd name="T17" fmla="*/ 68 h 198"/>
                <a:gd name="T18" fmla="*/ 79 w 150"/>
                <a:gd name="T19" fmla="*/ 17 h 198"/>
                <a:gd name="T20" fmla="*/ 38 w 150"/>
                <a:gd name="T21" fmla="*/ 29 h 198"/>
                <a:gd name="T22" fmla="*/ 0 w 150"/>
                <a:gd name="T23" fmla="*/ 0 h 1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198"/>
                <a:gd name="T38" fmla="*/ 150 w 150"/>
                <a:gd name="T39" fmla="*/ 198 h 1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6" name="未知"/>
            <p:cNvSpPr>
              <a:spLocks/>
            </p:cNvSpPr>
            <p:nvPr/>
          </p:nvSpPr>
          <p:spPr bwMode="auto">
            <a:xfrm>
              <a:off x="285" y="1807"/>
              <a:ext cx="80" cy="263"/>
            </a:xfrm>
            <a:custGeom>
              <a:avLst/>
              <a:gdLst>
                <a:gd name="T0" fmla="*/ 44 w 90"/>
                <a:gd name="T1" fmla="*/ 0 h 293"/>
                <a:gd name="T2" fmla="*/ 23 w 90"/>
                <a:gd name="T3" fmla="*/ 63 h 293"/>
                <a:gd name="T4" fmla="*/ 2 w 90"/>
                <a:gd name="T5" fmla="*/ 90 h 293"/>
                <a:gd name="T6" fmla="*/ 0 w 90"/>
                <a:gd name="T7" fmla="*/ 127 h 293"/>
                <a:gd name="T8" fmla="*/ 28 w 90"/>
                <a:gd name="T9" fmla="*/ 130 h 293"/>
                <a:gd name="T10" fmla="*/ 36 w 90"/>
                <a:gd name="T11" fmla="*/ 162 h 293"/>
                <a:gd name="T12" fmla="*/ 13 w 90"/>
                <a:gd name="T13" fmla="*/ 186 h 293"/>
                <a:gd name="T14" fmla="*/ 52 w 90"/>
                <a:gd name="T15" fmla="*/ 234 h 293"/>
                <a:gd name="T16" fmla="*/ 71 w 90"/>
                <a:gd name="T17" fmla="*/ 236 h 293"/>
                <a:gd name="T18" fmla="*/ 49 w 90"/>
                <a:gd name="T19" fmla="*/ 210 h 293"/>
                <a:gd name="T20" fmla="*/ 56 w 90"/>
                <a:gd name="T21" fmla="*/ 143 h 293"/>
                <a:gd name="T22" fmla="*/ 36 w 90"/>
                <a:gd name="T23" fmla="*/ 127 h 293"/>
                <a:gd name="T24" fmla="*/ 23 w 90"/>
                <a:gd name="T25" fmla="*/ 104 h 293"/>
                <a:gd name="T26" fmla="*/ 44 w 90"/>
                <a:gd name="T27" fmla="*/ 75 h 293"/>
                <a:gd name="T28" fmla="*/ 71 w 90"/>
                <a:gd name="T29" fmla="*/ 53 h 293"/>
                <a:gd name="T30" fmla="*/ 44 w 90"/>
                <a:gd name="T31" fmla="*/ 0 h 2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"/>
                <a:gd name="T49" fmla="*/ 0 h 293"/>
                <a:gd name="T50" fmla="*/ 90 w 90"/>
                <a:gd name="T51" fmla="*/ 293 h 2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未知"/>
            <p:cNvSpPr>
              <a:spLocks/>
            </p:cNvSpPr>
            <p:nvPr/>
          </p:nvSpPr>
          <p:spPr bwMode="auto">
            <a:xfrm>
              <a:off x="405" y="1600"/>
              <a:ext cx="258" cy="224"/>
            </a:xfrm>
            <a:custGeom>
              <a:avLst/>
              <a:gdLst>
                <a:gd name="T0" fmla="*/ 0 w 288"/>
                <a:gd name="T1" fmla="*/ 202 h 249"/>
                <a:gd name="T2" fmla="*/ 10 w 288"/>
                <a:gd name="T3" fmla="*/ 173 h 249"/>
                <a:gd name="T4" fmla="*/ 53 w 288"/>
                <a:gd name="T5" fmla="*/ 175 h 249"/>
                <a:gd name="T6" fmla="*/ 56 w 288"/>
                <a:gd name="T7" fmla="*/ 146 h 249"/>
                <a:gd name="T8" fmla="*/ 125 w 288"/>
                <a:gd name="T9" fmla="*/ 119 h 249"/>
                <a:gd name="T10" fmla="*/ 147 w 288"/>
                <a:gd name="T11" fmla="*/ 130 h 249"/>
                <a:gd name="T12" fmla="*/ 137 w 288"/>
                <a:gd name="T13" fmla="*/ 12 h 249"/>
                <a:gd name="T14" fmla="*/ 183 w 288"/>
                <a:gd name="T15" fmla="*/ 0 h 249"/>
                <a:gd name="T16" fmla="*/ 231 w 288"/>
                <a:gd name="T17" fmla="*/ 36 h 249"/>
                <a:gd name="T18" fmla="*/ 197 w 288"/>
                <a:gd name="T19" fmla="*/ 31 h 249"/>
                <a:gd name="T20" fmla="*/ 176 w 288"/>
                <a:gd name="T21" fmla="*/ 51 h 249"/>
                <a:gd name="T22" fmla="*/ 195 w 288"/>
                <a:gd name="T23" fmla="*/ 121 h 249"/>
                <a:gd name="T24" fmla="*/ 147 w 288"/>
                <a:gd name="T25" fmla="*/ 166 h 249"/>
                <a:gd name="T26" fmla="*/ 0 w 288"/>
                <a:gd name="T27" fmla="*/ 202 h 2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"/>
                <a:gd name="T43" fmla="*/ 0 h 249"/>
                <a:gd name="T44" fmla="*/ 288 w 288"/>
                <a:gd name="T45" fmla="*/ 249 h 24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8" name="AutoShape 27"/>
            <p:cNvSpPr>
              <a:spLocks noChangeArrowheads="1"/>
            </p:cNvSpPr>
            <p:nvPr/>
          </p:nvSpPr>
          <p:spPr bwMode="auto">
            <a:xfrm rot="10800000">
              <a:off x="772" y="240"/>
              <a:ext cx="812" cy="61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51 h 21600"/>
                <a:gd name="T26" fmla="*/ 18434 w 21600"/>
                <a:gd name="T27" fmla="*/ 1844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1331913" y="2852738"/>
            <a:ext cx="6840537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6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感谢各位！</a:t>
            </a:r>
            <a:endParaRPr lang="en-US" altLang="zh-CN" sz="60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6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Thank </a:t>
            </a:r>
            <a:r>
              <a:rPr lang="en-US" altLang="zh-CN" sz="6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You !</a:t>
            </a:r>
            <a:endParaRPr lang="en-US" altLang="zh-CN" sz="60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8225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8216" name="Group 7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21" name="AutoShape 9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17" name="Rectangle 10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8210" name="Group 12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5373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15" name="AutoShape 14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11" name="Rectangle 15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8204" name="Group 17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5378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09" name="AutoShape 19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05" name="Rectangle 20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8199" name="Group 21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8203" name="AutoShape 23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00" name="Rectangle 24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8201" name="Rectangle 25"/>
          <p:cNvSpPr>
            <a:spLocks noChangeArrowheads="1"/>
          </p:cNvSpPr>
          <p:nvPr/>
        </p:nvSpPr>
        <p:spPr bwMode="auto">
          <a:xfrm>
            <a:off x="2266950" y="2936875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环境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5613" cy="4794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系统功能结构图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67747"/>
              </p:ext>
            </p:extLst>
          </p:nvPr>
        </p:nvGraphicFramePr>
        <p:xfrm>
          <a:off x="500034" y="2000240"/>
          <a:ext cx="8143932" cy="423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Visio" r:id="rId3" imgW="4984763" imgH="3166560" progId="Visio.Drawing.11">
                  <p:embed/>
                </p:oleObj>
              </mc:Choice>
              <mc:Fallback>
                <p:oleObj name="Visio" r:id="rId3" imgW="4984763" imgH="316656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000240"/>
                        <a:ext cx="8143932" cy="4238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8507288" cy="5081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员工档案信息                                   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简历信息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7735"/>
            <a:ext cx="4555900" cy="31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59" y="2404987"/>
            <a:ext cx="4370664" cy="33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职位类别信息                              工作职位类型信息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88843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18" y="2497367"/>
            <a:ext cx="412689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2154</TotalTime>
  <Pages>0</Pages>
  <Words>2279</Words>
  <Characters>0</Characters>
  <Application>Microsoft Office PowerPoint</Application>
  <DocSecurity>0</DocSecurity>
  <PresentationFormat>全屏显示(4:3)</PresentationFormat>
  <Lines>0</Lines>
  <Paragraphs>992</Paragraphs>
  <Slides>52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008TGp_BizCom_light</vt:lpstr>
      <vt:lpstr>Visio</vt:lpstr>
      <vt:lpstr>人力资源管理系统</vt:lpstr>
      <vt:lpstr>目  录</vt:lpstr>
      <vt:lpstr>引  言</vt:lpstr>
      <vt:lpstr>目  录</vt:lpstr>
      <vt:lpstr>系统开发工具/环境</vt:lpstr>
      <vt:lpstr>目  录</vt:lpstr>
      <vt:lpstr>系统详细设计</vt:lpstr>
      <vt:lpstr>系统详细设计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目  录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目  录</vt:lpstr>
      <vt:lpstr>主要页面功能展示</vt:lpstr>
      <vt:lpstr>主要页面功能展示</vt:lpstr>
      <vt:lpstr>系统的实现</vt:lpstr>
      <vt:lpstr>系统的实现</vt:lpstr>
      <vt:lpstr>系统的实现</vt:lpstr>
      <vt:lpstr>结  论</vt:lpstr>
      <vt:lpstr>PowerPoint 演示文稿</vt:lpstr>
    </vt:vector>
  </TitlesOfParts>
  <Company>길드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基于B/S图书馆管理系统的设计与实现</dc:title>
  <dc:creator>carlroy</dc:creator>
  <cp:lastModifiedBy>User</cp:lastModifiedBy>
  <cp:revision>234</cp:revision>
  <cp:lastPrinted>1899-12-30T00:00:00Z</cp:lastPrinted>
  <dcterms:created xsi:type="dcterms:W3CDTF">2003-10-01T02:02:31Z</dcterms:created>
  <dcterms:modified xsi:type="dcterms:W3CDTF">2018-04-12T11:02:41Z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