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2"/>
  </p:notesMasterIdLst>
  <p:sldIdLst>
    <p:sldId id="263" r:id="rId2"/>
    <p:sldId id="264" r:id="rId3"/>
    <p:sldId id="273" r:id="rId4"/>
    <p:sldId id="275" r:id="rId5"/>
    <p:sldId id="276" r:id="rId6"/>
    <p:sldId id="283" r:id="rId7"/>
    <p:sldId id="285" r:id="rId8"/>
    <p:sldId id="284" r:id="rId9"/>
    <p:sldId id="344" r:id="rId10"/>
    <p:sldId id="345" r:id="rId11"/>
    <p:sldId id="381" r:id="rId12"/>
    <p:sldId id="382" r:id="rId13"/>
    <p:sldId id="383" r:id="rId14"/>
    <p:sldId id="384" r:id="rId15"/>
    <p:sldId id="294" r:id="rId16"/>
    <p:sldId id="349" r:id="rId17"/>
    <p:sldId id="377" r:id="rId18"/>
    <p:sldId id="295" r:id="rId19"/>
    <p:sldId id="346" r:id="rId20"/>
    <p:sldId id="348" r:id="rId21"/>
    <p:sldId id="379" r:id="rId22"/>
    <p:sldId id="378" r:id="rId23"/>
    <p:sldId id="347" r:id="rId24"/>
    <p:sldId id="372" r:id="rId25"/>
    <p:sldId id="373" r:id="rId26"/>
    <p:sldId id="374" r:id="rId27"/>
    <p:sldId id="376" r:id="rId28"/>
    <p:sldId id="375" r:id="rId29"/>
    <p:sldId id="304" r:id="rId30"/>
    <p:sldId id="305" r:id="rId31"/>
    <p:sldId id="371" r:id="rId32"/>
    <p:sldId id="369" r:id="rId33"/>
    <p:sldId id="380" r:id="rId34"/>
    <p:sldId id="351" r:id="rId35"/>
    <p:sldId id="370" r:id="rId36"/>
    <p:sldId id="352" r:id="rId37"/>
    <p:sldId id="366" r:id="rId38"/>
    <p:sldId id="353" r:id="rId39"/>
    <p:sldId id="355" r:id="rId40"/>
    <p:sldId id="386" r:id="rId41"/>
    <p:sldId id="354" r:id="rId42"/>
    <p:sldId id="388" r:id="rId43"/>
    <p:sldId id="387" r:id="rId44"/>
    <p:sldId id="385" r:id="rId45"/>
    <p:sldId id="356" r:id="rId46"/>
    <p:sldId id="389" r:id="rId47"/>
    <p:sldId id="357" r:id="rId48"/>
    <p:sldId id="390" r:id="rId49"/>
    <p:sldId id="392" r:id="rId50"/>
    <p:sldId id="391" r:id="rId51"/>
    <p:sldId id="393" r:id="rId52"/>
    <p:sldId id="394" r:id="rId53"/>
    <p:sldId id="395" r:id="rId54"/>
    <p:sldId id="396" r:id="rId55"/>
    <p:sldId id="367" r:id="rId56"/>
    <p:sldId id="397" r:id="rId57"/>
    <p:sldId id="358" r:id="rId58"/>
    <p:sldId id="398" r:id="rId59"/>
    <p:sldId id="399" r:id="rId60"/>
    <p:sldId id="400" r:id="rId61"/>
    <p:sldId id="401" r:id="rId62"/>
    <p:sldId id="402" r:id="rId63"/>
    <p:sldId id="312" r:id="rId64"/>
    <p:sldId id="343" r:id="rId65"/>
    <p:sldId id="361" r:id="rId66"/>
    <p:sldId id="362" r:id="rId67"/>
    <p:sldId id="363" r:id="rId68"/>
    <p:sldId id="364" r:id="rId69"/>
    <p:sldId id="313" r:id="rId70"/>
    <p:sldId id="267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2" y="-186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F527B2-7424-4F27-8BBD-9D9426DBFD0A}" type="datetimeFigureOut">
              <a:rPr lang="zh-CN" altLang="en-US"/>
              <a:pPr>
                <a:defRPr/>
              </a:pPr>
              <a:t>2018/4/17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2CFC4C-764D-40ED-BB03-C5338A1A6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CFC4C-764D-40ED-BB03-C5338A1A6275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5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W이미지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9500"/>
            <a:ext cx="91440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8575" y="4652963"/>
            <a:ext cx="9115425" cy="2205037"/>
            <a:chOff x="0" y="0"/>
            <a:chExt cx="5760" cy="1680"/>
          </a:xfrm>
        </p:grpSpPr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6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4289425"/>
            <a:ext cx="9097963" cy="676275"/>
            <a:chOff x="0" y="0"/>
            <a:chExt cx="5731" cy="426"/>
          </a:xfrm>
        </p:grpSpPr>
        <p:sp>
          <p:nvSpPr>
            <p:cNvPr id="10" name="未知"/>
            <p:cNvSpPr>
              <a:spLocks/>
            </p:cNvSpPr>
            <p:nvPr/>
          </p:nvSpPr>
          <p:spPr bwMode="auto">
            <a:xfrm flipV="1">
              <a:off x="0" y="0"/>
              <a:ext cx="5731" cy="3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79"/>
                </a:cxn>
                <a:cxn ang="0">
                  <a:pos x="1824" y="739"/>
                </a:cxn>
                <a:cxn ang="0">
                  <a:pos x="3946" y="695"/>
                </a:cxn>
                <a:cxn ang="0">
                  <a:pos x="5731" y="297"/>
                </a:cxn>
                <a:cxn ang="0">
                  <a:pos x="5722" y="153"/>
                </a:cxn>
                <a:cxn ang="0">
                  <a:pos x="0" y="0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 flipV="1">
              <a:off x="0" y="47"/>
              <a:ext cx="5731" cy="37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6" y="315"/>
                </a:cxn>
                <a:cxn ang="0">
                  <a:pos x="1795" y="771"/>
                </a:cxn>
                <a:cxn ang="0">
                  <a:pos x="3821" y="742"/>
                </a:cxn>
                <a:cxn ang="0">
                  <a:pos x="5731" y="320"/>
                </a:cxn>
                <a:cxn ang="0">
                  <a:pos x="5693" y="0"/>
                </a:cxn>
                <a:cxn ang="0">
                  <a:pos x="0" y="36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 rot="16191400">
              <a:off x="-47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5520" y="3978"/>
              <a:ext cx="240" cy="3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64" y="196"/>
                </a:cxn>
                <a:cxn ang="0">
                  <a:pos x="84" y="282"/>
                </a:cxn>
                <a:cxn ang="0">
                  <a:pos x="0" y="342"/>
                </a:cxn>
                <a:cxn ang="0">
                  <a:pos x="246" y="348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268413"/>
            <a:ext cx="8153400" cy="74295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127625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C077E-5BDA-4857-9E9D-EDE90810FF9E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33375"/>
            <a:ext cx="2125663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29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E6FD-FF15-45B8-BDCA-5E074B4C13FD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2BE43-A5AC-484A-94D8-2D68EF266D82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A9279-52DA-48F0-BA18-8B984E8FA409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AEC5-D309-438E-BE38-C3D8E3D80337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02B2-3F15-4EFA-8955-E79DCCC35560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5EE7-1C89-4831-8EEB-C70ED2FE9828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EF7D7-1D72-421C-9D25-64CE3FA03A29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76AE0-94D4-498C-BB89-1E04D3CB0CE4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E48D-E38C-46A7-852D-B7A9DCCB7A3C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5C1C3-54E0-48AD-9E9E-3935A080D331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배너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285750"/>
            <a:ext cx="91440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950913"/>
            <a:ext cx="9150350" cy="461962"/>
          </a:xfrm>
          <a:custGeom>
            <a:avLst/>
            <a:gdLst/>
            <a:ahLst/>
            <a:cxnLst>
              <a:cxn ang="0">
                <a:pos x="4" y="365"/>
              </a:cxn>
              <a:cxn ang="0">
                <a:pos x="0" y="246"/>
              </a:cxn>
              <a:cxn ang="0">
                <a:pos x="1837" y="32"/>
              </a:cxn>
              <a:cxn ang="0">
                <a:pos x="3970" y="52"/>
              </a:cxn>
              <a:cxn ang="0">
                <a:pos x="5764" y="231"/>
              </a:cxn>
              <a:cxn ang="0">
                <a:pos x="5768" y="366"/>
              </a:cxn>
              <a:cxn ang="0">
                <a:pos x="4" y="365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3333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3F7622A9-19C8-4544-B461-EA15108FBD77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arlroy\AppData\Roaming\Tencent\Users\3332378\QQ\WinTemp\RichOle\L%7dZ7@GJP_35DTB7WRLG49T2.jpg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12875"/>
            <a:ext cx="8153400" cy="7429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人力资源管理系统</a:t>
            </a:r>
            <a:endParaRPr lang="zh-CN" altLang="en-US" b="0" dirty="0" smtClean="0"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88125" y="6092825"/>
            <a:ext cx="2055813" cy="533400"/>
          </a:xfrm>
        </p:spPr>
        <p:txBody>
          <a:bodyPr/>
          <a:lstStyle/>
          <a:p>
            <a:pPr algn="dist" eaLnBrk="1" hangingPunct="1"/>
            <a:r>
              <a:rPr lang="zh-CN" altLang="en-US" sz="1600" dirty="0" smtClean="0">
                <a:ea typeface="宋体" pitchFamily="2" charset="-122"/>
              </a:rPr>
              <a:t>指导老师：刘琼昕</a:t>
            </a:r>
          </a:p>
          <a:p>
            <a:pPr algn="l" eaLnBrk="1" hangingPunct="1"/>
            <a:r>
              <a:rPr lang="zh-CN" altLang="en-US" sz="1600" dirty="0" smtClean="0">
                <a:ea typeface="宋体" pitchFamily="2" charset="-122"/>
              </a:rPr>
              <a:t>答  辩  人：刘熙财</a:t>
            </a:r>
          </a:p>
        </p:txBody>
      </p:sp>
      <p:sp>
        <p:nvSpPr>
          <p:cNvPr id="3076" name="Rectangle 4"/>
          <p:cNvSpPr>
            <a:spLocks noGrp="1" noChangeArrowheads="1"/>
          </p:cNvSpPr>
          <p:nvPr/>
        </p:nvSpPr>
        <p:spPr bwMode="auto">
          <a:xfrm>
            <a:off x="2195513" y="5013325"/>
            <a:ext cx="47529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北京理工大学继续教育学院</a:t>
            </a:r>
            <a:endParaRPr lang="zh-CN" altLang="en-US" dirty="0">
              <a:solidFill>
                <a:schemeClr val="bg1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2018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05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月 </a:t>
            </a: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kern="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角色权限信息        </a:t>
            </a:r>
            <a:r>
              <a:rPr lang="en-US" altLang="zh-CN" sz="1600" b="1" kern="0" dirty="0" smtClean="0">
                <a:latin typeface="黑体" pitchFamily="2" charset="-122"/>
                <a:ea typeface="黑体" pitchFamily="2" charset="-122"/>
              </a:rPr>
              <a:t>			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角色</a:t>
            </a: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权限信息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" y="2276872"/>
            <a:ext cx="4278478" cy="26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89" y="2420888"/>
            <a:ext cx="4037211" cy="255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平台字典信息                              应聘答题信息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59059"/>
            <a:ext cx="3921566" cy="22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0" y="2581573"/>
            <a:ext cx="3823312" cy="22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发放薪酬信息                              应聘面试信息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1764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96" y="2132857"/>
            <a:ext cx="4320480" cy="27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4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薪酬类型信息                              </a:t>
            </a: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薪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酬登记信息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0081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9282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371600"/>
            <a:ext cx="8568952" cy="4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试卷分类</a:t>
            </a:r>
            <a:r>
              <a:rPr lang="zh-CN" altLang="en-US" sz="1600" b="1" kern="0" smtClean="0">
                <a:latin typeface="黑体" pitchFamily="2" charset="-122"/>
                <a:ea typeface="黑体" pitchFamily="2" charset="-122"/>
              </a:rPr>
              <a:t>信息                         题库试题类型信息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7346"/>
            <a:ext cx="3448101" cy="254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39539"/>
            <a:ext cx="4093457" cy="240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ER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图设计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12968" cy="452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736"/>
            <a:ext cx="8498334" cy="547260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							</a:t>
            </a:r>
            <a:endParaRPr lang="en-US" altLang="zh-CN" sz="1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    </a:t>
            </a:r>
            <a:r>
              <a:rPr lang="zh-CN" altLang="en-US" sz="1800" dirty="0" smtClean="0">
                <a:sym typeface="Arial" charset="0"/>
              </a:rPr>
              <a:t>平台</a:t>
            </a:r>
            <a:r>
              <a:rPr lang="zh-CN" altLang="en-US" sz="1800" dirty="0">
                <a:sym typeface="Arial" charset="0"/>
              </a:rPr>
              <a:t>用户表（</a:t>
            </a:r>
            <a:r>
              <a:rPr lang="en-US" altLang="zh-CN" sz="1800" dirty="0" err="1">
                <a:sym typeface="Arial" charset="0"/>
              </a:rPr>
              <a:t>sys_user</a:t>
            </a:r>
            <a:r>
              <a:rPr lang="zh-CN" altLang="en-US" sz="1800" dirty="0">
                <a:sym typeface="Arial" charset="0"/>
              </a:rPr>
              <a:t>） </a:t>
            </a:r>
            <a:endParaRPr lang="en-US" altLang="zh-CN" sz="1800" dirty="0"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843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95872"/>
              </p:ext>
            </p:extLst>
          </p:nvPr>
        </p:nvGraphicFramePr>
        <p:xfrm>
          <a:off x="3563888" y="1052736"/>
          <a:ext cx="5040559" cy="5400596"/>
        </p:xfrm>
        <a:graphic>
          <a:graphicData uri="http://schemas.openxmlformats.org/drawingml/2006/table">
            <a:tbl>
              <a:tblPr/>
              <a:tblGrid>
                <a:gridCol w="1450024"/>
                <a:gridCol w="1933365"/>
                <a:gridCol w="1657170"/>
              </a:tblGrid>
              <a:tr h="31824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683895" algn="l"/>
                        </a:tabLs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USER_ID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USERNAME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用户账号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PASSWORD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用户密码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LAST_LOGIN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最后登录时间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0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ip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SKIN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皮肤风格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4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电子邮箱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NUMBER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0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手机号码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80728"/>
            <a:ext cx="835431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>
              <a:sym typeface="Arial" charset="0"/>
            </a:endParaRPr>
          </a:p>
          <a:p>
            <a:pPr eaLnBrk="1" hangingPunct="1">
              <a:buNone/>
            </a:pPr>
            <a:r>
              <a:rPr lang="zh-CN" altLang="en-US" sz="1800" dirty="0" smtClean="0"/>
              <a:t> 应聘</a:t>
            </a:r>
            <a:r>
              <a:rPr lang="zh-CN" altLang="en-US" sz="1800" dirty="0" smtClean="0"/>
              <a:t>者</a:t>
            </a:r>
            <a:r>
              <a:rPr lang="zh-CN" altLang="zh-CN" sz="1800" dirty="0" smtClean="0"/>
              <a:t>表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sys_app_user</a:t>
            </a:r>
            <a:r>
              <a:rPr lang="zh-CN" altLang="zh-CN" sz="1800" dirty="0"/>
              <a:t>）</a:t>
            </a: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6387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31266"/>
              </p:ext>
            </p:extLst>
          </p:nvPr>
        </p:nvGraphicFramePr>
        <p:xfrm>
          <a:off x="3707903" y="1124744"/>
          <a:ext cx="4680521" cy="5359969"/>
        </p:xfrm>
        <a:graphic>
          <a:graphicData uri="http://schemas.openxmlformats.org/drawingml/2006/table">
            <a:tbl>
              <a:tblPr/>
              <a:tblGrid>
                <a:gridCol w="1371877"/>
                <a:gridCol w="1775370"/>
                <a:gridCol w="1533274"/>
              </a:tblGrid>
              <a:tr h="28803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USER_ID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USERNAME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用户名称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PASSWORD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用户密码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0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LAST_LOGIN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最后一次登录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IP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手机号码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SFID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身份证号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START_TIME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开始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时间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END_TIME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结束时间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YEARS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NUMBER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邮箱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7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48638" cy="5083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r>
              <a:rPr lang="zh-CN" altLang="zh-CN" sz="1800" dirty="0"/>
              <a:t>权限表（</a:t>
            </a:r>
            <a:r>
              <a:rPr lang="en-US" altLang="zh-CN" sz="1800" dirty="0" err="1"/>
              <a:t>sys_role</a:t>
            </a:r>
            <a:r>
              <a:rPr lang="zh-CN" altLang="zh-CN" sz="1800" dirty="0"/>
              <a:t>）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4339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2500"/>
              </p:ext>
            </p:extLst>
          </p:nvPr>
        </p:nvGraphicFramePr>
        <p:xfrm>
          <a:off x="571473" y="2071680"/>
          <a:ext cx="7929617" cy="3229528"/>
        </p:xfrm>
        <a:graphic>
          <a:graphicData uri="http://schemas.openxmlformats.org/drawingml/2006/table">
            <a:tbl>
              <a:tblPr/>
              <a:tblGrid>
                <a:gridCol w="1940850"/>
                <a:gridCol w="2078713"/>
                <a:gridCol w="3910054"/>
              </a:tblGrid>
              <a:tr h="42121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5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ROLE_ID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2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ROLE_NAME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角色名称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RIGHTS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PARENT_ID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父级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ADD_QX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新增权限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DEL_QX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删除权限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EDIT_QX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编辑权限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CHA_QX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查看权限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表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3–1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教室表（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ClassRoom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371600"/>
            <a:ext cx="8929718" cy="52721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 smtClean="0"/>
              <a:t>菜单</a:t>
            </a:r>
            <a:r>
              <a:rPr lang="zh-CN" altLang="zh-CN" sz="1800" dirty="0"/>
              <a:t>表（</a:t>
            </a:r>
            <a:r>
              <a:rPr lang="en-US" altLang="zh-CN" sz="1800" dirty="0" err="1"/>
              <a:t>sys_menu</a:t>
            </a:r>
            <a:r>
              <a:rPr lang="zh-CN" altLang="zh-CN" sz="1800" dirty="0"/>
              <a:t>）</a:t>
            </a: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3527"/>
              </p:ext>
            </p:extLst>
          </p:nvPr>
        </p:nvGraphicFramePr>
        <p:xfrm>
          <a:off x="357159" y="2000240"/>
          <a:ext cx="8143932" cy="3372975"/>
        </p:xfrm>
        <a:graphic>
          <a:graphicData uri="http://schemas.openxmlformats.org/drawingml/2006/table">
            <a:tbl>
              <a:tblPr/>
              <a:tblGrid>
                <a:gridCol w="1870917"/>
                <a:gridCol w="2599345"/>
                <a:gridCol w="3673670"/>
              </a:tblGrid>
              <a:tr h="37477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MENU_ID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MENU_URL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菜单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PARENT_ID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父级菜单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MENU_ORDER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菜单顺序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MENU_ICON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(60)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菜单图标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MENU_TYPE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菜单类型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MENU_STATE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菜单状态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792288" y="2349500"/>
            <a:ext cx="5805487" cy="538163"/>
            <a:chOff x="0" y="0"/>
            <a:chExt cx="9144" cy="848"/>
          </a:xfrm>
        </p:grpSpPr>
        <p:grpSp>
          <p:nvGrpSpPr>
            <p:cNvPr id="4128" name="Group 4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>
                      <a:alpha val="50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31" name="AutoShape 6"/>
              <p:cNvSpPr>
                <a:spLocks noChangeArrowheads="1"/>
              </p:cNvSpPr>
              <p:nvPr/>
            </p:nvSpPr>
            <p:spPr bwMode="auto">
              <a:xfrm>
                <a:off x="109" y="53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29" name="Rectangle 7"/>
            <p:cNvSpPr>
              <a:spLocks noChangeArrowheads="1"/>
            </p:cNvSpPr>
            <p:nvPr/>
          </p:nvSpPr>
          <p:spPr bwMode="auto">
            <a:xfrm>
              <a:off x="786" y="85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1790700" y="3502025"/>
            <a:ext cx="5805488" cy="538163"/>
            <a:chOff x="0" y="0"/>
            <a:chExt cx="9142" cy="848"/>
          </a:xfrm>
        </p:grpSpPr>
        <p:grpSp>
          <p:nvGrpSpPr>
            <p:cNvPr id="4122" name="Group 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27" name="AutoShape 1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23" name="Rectangle 1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sym typeface="Arial" charset="0"/>
                </a:rPr>
                <a:t>详细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设计</a:t>
              </a:r>
            </a:p>
          </p:txBody>
        </p:sp>
      </p:grpSp>
      <p:grpSp>
        <p:nvGrpSpPr>
          <p:cNvPr id="4101" name="Group 13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4116" name="Group 1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21" name="AutoShape 1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4110" name="Group 1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15" name="AutoShape 2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11" name="Rectangle 2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4103" name="Group 23"/>
          <p:cNvGrpSpPr>
            <a:grpSpLocks/>
          </p:cNvGrpSpPr>
          <p:nvPr/>
        </p:nvGrpSpPr>
        <p:grpSpPr bwMode="auto">
          <a:xfrm>
            <a:off x="1790700" y="2924175"/>
            <a:ext cx="5807710" cy="843996"/>
            <a:chOff x="0" y="0"/>
            <a:chExt cx="9143" cy="1326"/>
          </a:xfrm>
        </p:grpSpPr>
        <p:grpSp>
          <p:nvGrpSpPr>
            <p:cNvPr id="4104" name="Group 2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4109" name="AutoShape 2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105" name="Rectangle 27"/>
            <p:cNvSpPr>
              <a:spLocks noChangeArrowheads="1"/>
            </p:cNvSpPr>
            <p:nvPr/>
          </p:nvSpPr>
          <p:spPr bwMode="auto">
            <a:xfrm>
              <a:off x="750" y="20"/>
              <a:ext cx="5411" cy="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系统开发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工具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环境</a:t>
              </a:r>
              <a:endPara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1" latinLnBrk="1" hangingPunct="1"/>
              <a:endPara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752"/>
            <a:ext cx="8148638" cy="525802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平台</a:t>
            </a:r>
            <a:r>
              <a:rPr lang="zh-CN" altLang="zh-CN" sz="1800" dirty="0"/>
              <a:t>按钮表（</a:t>
            </a:r>
            <a:r>
              <a:rPr lang="en-US" altLang="zh-CN" sz="1800" dirty="0" err="1" smtClean="0"/>
              <a:t>sys_lxcbutton</a:t>
            </a:r>
            <a:r>
              <a:rPr lang="zh-CN" altLang="en-US" sz="1800" dirty="0" smtClean="0">
                <a:ea typeface="宋体" pitchFamily="2" charset="-122"/>
              </a:rPr>
              <a:t>） </a:t>
            </a:r>
            <a:endParaRPr lang="en-US" altLang="zh-CN" sz="1800" dirty="0" smtClean="0">
              <a:ea typeface="宋体" pitchFamily="2" charset="-122"/>
            </a:endParaRPr>
          </a:p>
          <a:p>
            <a:pPr algn="ctr" eaLnBrk="1" hangingPunct="1">
              <a:buNone/>
            </a:pPr>
            <a:endParaRPr lang="zh-CN" altLang="en-US" sz="18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按钮</a:t>
            </a:r>
            <a:r>
              <a:rPr lang="zh-CN" altLang="zh-CN" sz="1800" dirty="0"/>
              <a:t>角色中间表</a:t>
            </a:r>
            <a:r>
              <a:rPr lang="zh-CN" altLang="en-US" sz="1800" dirty="0" smtClean="0"/>
              <a:t>（</a:t>
            </a:r>
            <a:r>
              <a:rPr lang="en-US" altLang="zh-CN" sz="1800" dirty="0" err="1"/>
              <a:t>sys_role_lxcbutton</a:t>
            </a:r>
            <a:r>
              <a:rPr lang="zh-CN" altLang="en-US" sz="1800" dirty="0"/>
              <a:t>）</a:t>
            </a: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3600"/>
              </p:ext>
            </p:extLst>
          </p:nvPr>
        </p:nvGraphicFramePr>
        <p:xfrm>
          <a:off x="467544" y="1772816"/>
          <a:ext cx="8001056" cy="16561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6541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16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LXCBUTTON_ID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 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163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(30)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1639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</a:rPr>
                        <a:t>QX_NAME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权限标识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3181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77334"/>
              </p:ext>
            </p:extLst>
          </p:nvPr>
        </p:nvGraphicFramePr>
        <p:xfrm>
          <a:off x="467544" y="4005064"/>
          <a:ext cx="8002981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62829"/>
                <a:gridCol w="2481693"/>
                <a:gridCol w="2058459"/>
              </a:tblGrid>
              <a:tr h="40844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09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LXCBUTTON_ID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 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44112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(30)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5943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QX_NAME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</a:rPr>
                        <a:t>权限标识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9210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varchar</a:t>
                      </a:r>
                      <a:r>
                        <a:rPr lang="en-US" sz="1200" kern="100" dirty="0">
                          <a:effectLst/>
                        </a:rPr>
                        <a:t>(255)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371600"/>
            <a:ext cx="8929718" cy="52721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薪资类型表（</a:t>
            </a:r>
            <a:r>
              <a:rPr lang="en-US" altLang="zh-CN" sz="1800" dirty="0" err="1"/>
              <a:t>tb_stipendtype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20169"/>
              </p:ext>
            </p:extLst>
          </p:nvPr>
        </p:nvGraphicFramePr>
        <p:xfrm>
          <a:off x="395536" y="2204864"/>
          <a:ext cx="8143932" cy="3168352"/>
        </p:xfrm>
        <a:graphic>
          <a:graphicData uri="http://schemas.openxmlformats.org/drawingml/2006/table">
            <a:tbl>
              <a:tblPr/>
              <a:tblGrid>
                <a:gridCol w="1870917"/>
                <a:gridCol w="2599345"/>
                <a:gridCol w="3673670"/>
              </a:tblGrid>
              <a:tr h="37477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薪资类型名称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CREATETIME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ISREMOVE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是否启用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CREATEUSER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SALARY_PACKAGE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薪资待遇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2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SALARY_RANGE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薪资范围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124744"/>
            <a:ext cx="8929718" cy="551896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薪酬登记表（</a:t>
            </a:r>
            <a:r>
              <a:rPr lang="en-US" altLang="zh-CN" sz="1800" dirty="0" err="1"/>
              <a:t>tb_stipendmanager</a:t>
            </a:r>
            <a:r>
              <a:rPr lang="zh-CN" altLang="zh-CN" sz="1800" dirty="0"/>
              <a:t>）</a:t>
            </a:r>
            <a:r>
              <a:rPr lang="zh-CN" altLang="en-US" sz="1800" dirty="0" smtClean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536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22454"/>
              </p:ext>
            </p:extLst>
          </p:nvPr>
        </p:nvGraphicFramePr>
        <p:xfrm>
          <a:off x="467544" y="1772816"/>
          <a:ext cx="7344816" cy="4104458"/>
        </p:xfrm>
        <a:graphic>
          <a:graphicData uri="http://schemas.openxmlformats.org/drawingml/2006/table">
            <a:tbl>
              <a:tblPr/>
              <a:tblGrid>
                <a:gridCol w="1982593"/>
                <a:gridCol w="2193871"/>
                <a:gridCol w="3168352"/>
              </a:tblGrid>
              <a:tr h="37431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字段名称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数据类型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备注</a:t>
                      </a:r>
                    </a:p>
                  </a:txBody>
                  <a:tcPr marL="52501" marR="525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STIPENDMANAGER_ID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薪酬名称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STIPEND_USER_NAME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登记人姓名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68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STIPEN_WEAL_JOURNEY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交通补贴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STIPEN_WEAL_LUNCH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午餐补助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GTIPEND_DATE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登记时间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BASE_STIPEND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基本薪资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薪资类型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STIPEND_WEAL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薪酬总额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审批状态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  <a:latin typeface="Times New Roman"/>
                          <a:ea typeface="宋体"/>
                        </a:rPr>
                        <a:t> 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未审批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2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不通过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3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删除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80728"/>
            <a:ext cx="835431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员工</a:t>
            </a:r>
            <a:r>
              <a:rPr lang="zh-CN" altLang="zh-CN" sz="1800" dirty="0"/>
              <a:t>档案信息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err="1"/>
              <a:t>tb_staffemployee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zh-CN" altLang="en-US" sz="1800" dirty="0" smtClean="0">
                <a:ea typeface="宋体" pitchFamily="2" charset="-122"/>
              </a:rPr>
              <a:t>这展示部分字段，表字段太多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6387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3495"/>
              </p:ext>
            </p:extLst>
          </p:nvPr>
        </p:nvGraphicFramePr>
        <p:xfrm>
          <a:off x="3707904" y="1052736"/>
          <a:ext cx="4680521" cy="5109840"/>
        </p:xfrm>
        <a:graphic>
          <a:graphicData uri="http://schemas.openxmlformats.org/drawingml/2006/table">
            <a:tbl>
              <a:tblPr/>
              <a:tblGrid>
                <a:gridCol w="1800201"/>
                <a:gridCol w="1512168"/>
                <a:gridCol w="1368152"/>
              </a:tblGrid>
              <a:tr h="36004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STAFFEMPLOYEE_ID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员工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员工姓名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性别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ADDRESS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PHONE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电话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100" dirty="0" err="1" smtClean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archar</a:t>
                      </a: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(255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照片地址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CARD_ID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身份证号码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EMAIL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E-mail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QQ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QQ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WECHAT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微信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POST_CODE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邮编号码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GOVEMMET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政治面貌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NATION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民族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LEARING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学历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HOBBY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爱好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SUIT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特长</a:t>
                      </a:r>
                    </a:p>
                  </a:txBody>
                  <a:tcPr marL="71755" marR="7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0728"/>
            <a:ext cx="8148638" cy="547404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zh-CN" altLang="zh-CN" sz="1800" dirty="0"/>
              <a:t>工作职位表（</a:t>
            </a:r>
            <a:r>
              <a:rPr lang="en-US" altLang="zh-CN" sz="1800" dirty="0" err="1"/>
              <a:t>tb_job_message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职位</a:t>
            </a:r>
            <a:r>
              <a:rPr lang="zh-CN" altLang="zh-CN" sz="1800" dirty="0"/>
              <a:t>分类表（</a:t>
            </a:r>
            <a:r>
              <a:rPr lang="en-US" altLang="zh-CN" sz="1800" dirty="0" err="1"/>
              <a:t>tb_job_type</a:t>
            </a:r>
            <a:r>
              <a:rPr lang="zh-CN" altLang="zh-CN" sz="1800" dirty="0"/>
              <a:t>）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43714"/>
              </p:ext>
            </p:extLst>
          </p:nvPr>
        </p:nvGraphicFramePr>
        <p:xfrm>
          <a:off x="539552" y="1556792"/>
          <a:ext cx="8001056" cy="14661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226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JOB_MESSAGE_ID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工作类型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工作名称</a:t>
                      </a:r>
                    </a:p>
                  </a:txBody>
                  <a:tcPr marL="71755" marR="71755" marT="0" marB="0"/>
                </a:tc>
              </a:tr>
              <a:tr h="273199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STIPENDTYPE_ID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薪酬标准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22739"/>
              </p:ext>
            </p:extLst>
          </p:nvPr>
        </p:nvGraphicFramePr>
        <p:xfrm>
          <a:off x="683568" y="4005064"/>
          <a:ext cx="8001056" cy="16561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404669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TYPE_NAME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职位类型名称</a:t>
                      </a:r>
                    </a:p>
                  </a:txBody>
                  <a:tcPr marL="71755" marR="71755" marT="0" marB="0"/>
                </a:tc>
              </a:tr>
              <a:tr h="41717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selet_id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是否启用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0728"/>
            <a:ext cx="8148638" cy="561662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/>
              <a:t>面试信息表（</a:t>
            </a:r>
            <a:r>
              <a:rPr lang="en-US" altLang="zh-CN" sz="1800" dirty="0" err="1"/>
              <a:t>tb_interviewinfo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algn="ctr" eaLnBrk="1" hangingPunct="1">
              <a:buNone/>
            </a:pPr>
            <a:endParaRPr lang="zh-CN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400" dirty="0"/>
          </a:p>
          <a:p>
            <a:pPr algn="ctr" eaLnBrk="1" hangingPunct="1">
              <a:buNone/>
            </a:pPr>
            <a:endParaRPr lang="en-US" altLang="zh-CN" sz="1200" dirty="0" smtClean="0"/>
          </a:p>
          <a:p>
            <a:pPr algn="ctr" eaLnBrk="1" hangingPunct="1">
              <a:buNone/>
            </a:pPr>
            <a:r>
              <a:rPr lang="zh-CN" altLang="zh-CN" sz="1800" dirty="0" smtClean="0"/>
              <a:t>职位</a:t>
            </a:r>
            <a:r>
              <a:rPr lang="zh-CN" altLang="zh-CN" sz="1800" dirty="0"/>
              <a:t>发布表（</a:t>
            </a:r>
            <a:r>
              <a:rPr lang="en-US" altLang="zh-CN" sz="1800" dirty="0" err="1"/>
              <a:t>tb_issuejob</a:t>
            </a:r>
            <a:r>
              <a:rPr lang="zh-CN" altLang="zh-CN" sz="1800" dirty="0"/>
              <a:t>）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6605"/>
              </p:ext>
            </p:extLst>
          </p:nvPr>
        </p:nvGraphicFramePr>
        <p:xfrm>
          <a:off x="539552" y="1556792"/>
          <a:ext cx="8001056" cy="20386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3226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INTERVIEWINFO_ID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RESUME_ID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简历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EMPLOYEE_STATE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录用状态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0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未审核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2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未通过</a:t>
                      </a:r>
                    </a:p>
                  </a:txBody>
                  <a:tcPr marL="71755" marR="71755" marT="0" marB="0"/>
                </a:tc>
              </a:tr>
              <a:tr h="27319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EMPLOYEE_TIME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录用时间</a:t>
                      </a:r>
                    </a:p>
                  </a:txBody>
                  <a:tcPr marL="71755" marR="71755" marT="0" marB="0"/>
                </a:tc>
              </a:tr>
              <a:tr h="26321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RESUME_USER_ID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招聘人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9302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RESUME_USER_NAME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招聘人姓名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0034"/>
              </p:ext>
            </p:extLst>
          </p:nvPr>
        </p:nvGraphicFramePr>
        <p:xfrm>
          <a:off x="683568" y="4077072"/>
          <a:ext cx="8001056" cy="19772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28232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ISSUEJOB_ID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工作分类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910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JOB_MESSAGE_ID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工作职位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126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COUNTS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招聘人数</a:t>
                      </a:r>
                    </a:p>
                  </a:txBody>
                  <a:tcPr marL="71755" marR="71755" marT="0" marB="0"/>
                </a:tc>
              </a:tr>
              <a:tr h="28232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PRINCIPAL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招聘人</a:t>
                      </a:r>
                    </a:p>
                  </a:txBody>
                  <a:tcPr marL="71755" marR="71755" marT="0" marB="0"/>
                </a:tc>
              </a:tr>
              <a:tr h="29609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FOUNDTIME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招聘时间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5"/>
            <a:ext cx="8148638" cy="51125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zh-CN" altLang="zh-CN" sz="1800" dirty="0" smtClean="0"/>
              <a:t>调动</a:t>
            </a:r>
            <a:r>
              <a:rPr lang="zh-CN" altLang="zh-CN" sz="1800" dirty="0"/>
              <a:t>管理表（</a:t>
            </a:r>
            <a:r>
              <a:rPr lang="en-US" altLang="zh-CN" sz="1800" dirty="0" err="1"/>
              <a:t>tb_mobilize</a:t>
            </a:r>
            <a:r>
              <a:rPr lang="zh-CN" altLang="zh-CN" sz="1800" dirty="0"/>
              <a:t>）</a:t>
            </a: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08760"/>
              </p:ext>
            </p:extLst>
          </p:nvPr>
        </p:nvGraphicFramePr>
        <p:xfrm>
          <a:off x="611560" y="1988840"/>
          <a:ext cx="8001056" cy="33843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7960"/>
                <a:gridCol w="2120184"/>
                <a:gridCol w="4042912"/>
              </a:tblGrid>
              <a:tr h="41768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MOBILIZE_ID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varchar(100)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审核人编号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EMP_NAME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审核人名称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工作职位编码</a:t>
                      </a:r>
                    </a:p>
                  </a:txBody>
                  <a:tcPr marL="71755" marR="71755" marT="0" marB="0"/>
                </a:tc>
              </a:tr>
              <a:tr h="37282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JOB_TYPE_ID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(20)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工作职位类别编码</a:t>
                      </a:r>
                    </a:p>
                  </a:txBody>
                  <a:tcPr marL="71755" marR="71755" marT="0" marB="0"/>
                </a:tc>
              </a:tr>
              <a:tr h="3616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CAUSE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调动原因</a:t>
                      </a:r>
                    </a:p>
                  </a:txBody>
                  <a:tcPr marL="71755" marR="71755" marT="0" marB="0"/>
                </a:tc>
              </a:tr>
              <a:tr h="3616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审核状态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0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未审核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1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 2 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拒绝</a:t>
                      </a:r>
                    </a:p>
                  </a:txBody>
                  <a:tcPr marL="71755" marR="71755" marT="0" marB="0"/>
                </a:tc>
              </a:tr>
              <a:tr h="37928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STAFF_ID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被调动人的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736"/>
            <a:ext cx="8928992" cy="54020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zh-CN" sz="1800" dirty="0"/>
              <a:t>试题类型表（</a:t>
            </a:r>
            <a:r>
              <a:rPr lang="en-US" altLang="zh-CN" sz="1800" dirty="0" err="1"/>
              <a:t>tb_subjecttypemx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试卷</a:t>
            </a:r>
            <a:r>
              <a:rPr lang="zh-CN" altLang="zh-CN" sz="1800" dirty="0"/>
              <a:t>分类表（</a:t>
            </a:r>
            <a:r>
              <a:rPr lang="en-US" altLang="zh-CN" sz="1800" dirty="0" err="1"/>
              <a:t>tb_subjecttype</a:t>
            </a:r>
            <a:r>
              <a:rPr lang="zh-CN" altLang="zh-CN" sz="1800" dirty="0"/>
              <a:t>）</a:t>
            </a:r>
          </a:p>
          <a:p>
            <a:pPr algn="ctr" eaLnBrk="1" hangingPunct="1"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79495"/>
              </p:ext>
            </p:extLst>
          </p:nvPr>
        </p:nvGraphicFramePr>
        <p:xfrm>
          <a:off x="4427984" y="2780928"/>
          <a:ext cx="4608512" cy="29634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/>
                <a:gridCol w="1440160"/>
                <a:gridCol w="1368152"/>
              </a:tblGrid>
              <a:tr h="45271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40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100" dirty="0" err="1" smtClean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archar</a:t>
                      </a: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(100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402643"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SUBJECT_TYPE_NAME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(255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试卷分类名称</a:t>
                      </a:r>
                    </a:p>
                  </a:txBody>
                  <a:tcPr marL="71755" marR="71755" marT="0" marB="0"/>
                </a:tc>
              </a:tr>
              <a:tr h="40409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IS_REMOVE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删除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38966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CREATE_TIME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(32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/>
                </a:tc>
              </a:tr>
              <a:tr h="39880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CREATEUSER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100" dirty="0" err="1" smtClean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archar</a:t>
                      </a: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(255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/>
                </a:tc>
              </a:tr>
              <a:tr h="41109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启用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92626"/>
              </p:ext>
            </p:extLst>
          </p:nvPr>
        </p:nvGraphicFramePr>
        <p:xfrm>
          <a:off x="179512" y="1628800"/>
          <a:ext cx="4032448" cy="40617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3170"/>
                <a:gridCol w="1248525"/>
                <a:gridCol w="1240753"/>
              </a:tblGrid>
              <a:tr h="29349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SUBJECTTYPEMX_ID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SUBJECTTYPE_ID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试卷分类</a:t>
                      </a:r>
                      <a:r>
                        <a:rPr lang="en-US" sz="1200" kern="0" baseline="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SUBJECTMANAGE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0" baseline="0" dirty="0" err="1" smtClean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0" baseline="0" dirty="0" err="1" smtClean="0">
                          <a:effectLst/>
                          <a:latin typeface="宋体"/>
                          <a:ea typeface="宋体"/>
                        </a:rPr>
                        <a:t>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试题类型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CREATE_TIME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32)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创建时间</a:t>
                      </a:r>
                    </a:p>
                  </a:txBody>
                  <a:tcPr marL="71755" marR="71755" marT="0" marB="0"/>
                </a:tc>
              </a:tr>
              <a:tr h="60731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CREATE_USER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200" kern="0" baseline="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0" baseline="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>
                          <a:effectLst/>
                          <a:latin typeface="Times New Roman"/>
                          <a:ea typeface="宋体"/>
                        </a:rPr>
                        <a:t>创建人</a:t>
                      </a:r>
                    </a:p>
                  </a:txBody>
                  <a:tcPr marL="71755" marR="71755" marT="0" marB="0"/>
                </a:tc>
              </a:tr>
              <a:tr h="29349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>
                          <a:effectLst/>
                          <a:latin typeface="宋体"/>
                          <a:ea typeface="宋体"/>
                        </a:rPr>
                        <a:t>IS_REMOVE</a:t>
                      </a:r>
                      <a:endParaRPr lang="zh-CN" sz="1200" kern="0" baseline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(11)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 smtClean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43817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0" baseline="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0" baseline="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0" baseline="0" dirty="0" smtClean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endParaRPr lang="zh-CN" sz="1200" kern="0" baseline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08720"/>
            <a:ext cx="8784976" cy="554605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数据库逻辑结构设计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endParaRPr lang="zh-CN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en-US" altLang="zh-CN" sz="1800" dirty="0" smtClean="0"/>
              <a:t>							      </a:t>
            </a:r>
            <a:r>
              <a:rPr lang="zh-CN" altLang="zh-CN" sz="1800" dirty="0" smtClean="0"/>
              <a:t>题库</a:t>
            </a:r>
            <a:r>
              <a:rPr lang="zh-CN" altLang="zh-CN" sz="1800" dirty="0"/>
              <a:t>类型表</a:t>
            </a:r>
            <a:r>
              <a:rPr lang="en-US" altLang="zh-CN" sz="1800" dirty="0"/>
              <a:t>						    </a:t>
            </a:r>
            <a:r>
              <a:rPr lang="en-US" altLang="zh-CN" sz="1800" dirty="0" smtClean="0"/>
              <a:t>          </a:t>
            </a:r>
            <a:r>
              <a:rPr lang="zh-CN" altLang="zh-CN" sz="1800" dirty="0" smtClean="0"/>
              <a:t>（</a:t>
            </a:r>
            <a:r>
              <a:rPr lang="en-US" altLang="zh-CN" sz="1800" dirty="0" err="1"/>
              <a:t>tb_papertypemanage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en-US" altLang="zh-CN" sz="1800" dirty="0" smtClean="0"/>
              <a:t>                                			</a:t>
            </a:r>
          </a:p>
          <a:p>
            <a:pPr algn="ctr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</a:t>
            </a:r>
            <a:r>
              <a:rPr lang="zh-CN" altLang="zh-CN" sz="1800" dirty="0" smtClean="0"/>
              <a:t>题库</a:t>
            </a:r>
            <a:r>
              <a:rPr lang="zh-CN" altLang="zh-CN" sz="1800" dirty="0"/>
              <a:t>管理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algn="ctr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	</a:t>
            </a:r>
            <a:r>
              <a:rPr lang="zh-CN" altLang="zh-CN" sz="1800" dirty="0" smtClean="0"/>
              <a:t>（</a:t>
            </a:r>
            <a:r>
              <a:rPr lang="en-US" altLang="zh-CN" sz="1800" dirty="0" err="1"/>
              <a:t>tb_subjectmanage</a:t>
            </a:r>
            <a:r>
              <a:rPr lang="zh-CN" altLang="zh-CN" sz="1800" dirty="0"/>
              <a:t>）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  <a:p>
            <a:pPr algn="ctr" eaLnBrk="1" hangingPunct="1">
              <a:buNone/>
            </a:pPr>
            <a:endParaRPr lang="en-US" altLang="zh-CN" sz="1800" dirty="0" smtClean="0"/>
          </a:p>
          <a:p>
            <a:pPr algn="ctr" eaLnBrk="1" hangingPunct="1">
              <a:buNone/>
            </a:pPr>
            <a:r>
              <a:rPr lang="zh-CN" altLang="en-US" dirty="0">
                <a:ea typeface="宋体" pitchFamily="2" charset="-122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sym typeface="Arial" charset="0"/>
            </a:endParaRPr>
          </a:p>
        </p:txBody>
      </p:sp>
      <p:sp>
        <p:nvSpPr>
          <p:cNvPr id="1741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39049"/>
              </p:ext>
            </p:extLst>
          </p:nvPr>
        </p:nvGraphicFramePr>
        <p:xfrm>
          <a:off x="4932040" y="1484784"/>
          <a:ext cx="4030935" cy="2311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9025"/>
                <a:gridCol w="1290479"/>
                <a:gridCol w="1161431"/>
              </a:tblGrid>
              <a:tr h="25062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22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PAPERTYPEMANAGE_ID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633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PAPER_TYPE_ID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Int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11)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试卷分类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6888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PAPER_NAME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endParaRPr lang="en-US" sz="1200" kern="100" dirty="0" smtClean="0">
                        <a:effectLst/>
                        <a:latin typeface="宋体"/>
                        <a:ea typeface="宋体"/>
                      </a:endParaRPr>
                    </a:p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255)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类型名称</a:t>
                      </a:r>
                    </a:p>
                  </a:txBody>
                  <a:tcPr marL="71755" marR="71755" marT="0" marB="0"/>
                </a:tc>
              </a:tr>
              <a:tr h="24311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STATUS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int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是否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启用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5183"/>
              </p:ext>
            </p:extLst>
          </p:nvPr>
        </p:nvGraphicFramePr>
        <p:xfrm>
          <a:off x="251521" y="1484784"/>
          <a:ext cx="4608512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8192"/>
                <a:gridCol w="1656184"/>
                <a:gridCol w="1224136"/>
              </a:tblGrid>
              <a:tr h="32385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字段名称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数据类型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" dirty="0"/>
                        <a:t>备注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23">
                <a:tc>
                  <a:txBody>
                    <a:bodyPr/>
                    <a:lstStyle/>
                    <a:p>
                      <a:pPr indent="304800" algn="l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SUBJECTMANAGE_ID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(100)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ID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主键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SUBJECT_NAME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varchar(255)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题目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SUBJECT_TYPE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varchar(32)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试卷类型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SELECT_B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D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338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E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2385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SELECT_F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varchar(50)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F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</a:p>
                  </a:txBody>
                  <a:tcPr marL="71755" marR="71755" marT="0" marB="0"/>
                </a:tc>
              </a:tr>
              <a:tr h="32385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SELECT_TURE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正确选项</a:t>
                      </a:r>
                    </a:p>
                  </a:txBody>
                  <a:tcPr marL="71755" marR="71755" marT="0" marB="0"/>
                </a:tc>
              </a:tr>
              <a:tr h="339647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ISSUE_PERSON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(50)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发布人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</a:tr>
              <a:tr h="275998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SCORE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int(11)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分值</a:t>
                      </a:r>
                    </a:p>
                  </a:txBody>
                  <a:tcPr marL="71755" marR="71755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ISSUE_TIME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kern="100" dirty="0" err="1">
                          <a:effectLst/>
                          <a:latin typeface="宋体"/>
                          <a:ea typeface="宋体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(32)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出题时间</a:t>
                      </a:r>
                    </a:p>
                  </a:txBody>
                  <a:tcPr marL="71755" marR="717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88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84" name="AutoShape 8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19475" name="Group 10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19480" name="AutoShape 12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476" name="Rectangle 13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19469" name="Group 15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3278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19474" name="AutoShape 17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19463" name="Group 19"/>
          <p:cNvGrpSpPr>
            <a:grpSpLocks/>
          </p:cNvGrpSpPr>
          <p:nvPr/>
        </p:nvGrpSpPr>
        <p:grpSpPr bwMode="auto">
          <a:xfrm>
            <a:off x="1790700" y="4076700"/>
            <a:ext cx="5805488" cy="536575"/>
            <a:chOff x="0" y="0"/>
            <a:chExt cx="3657" cy="339"/>
          </a:xfrm>
        </p:grpSpPr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19468" name="AutoShape 21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64" name="Rectangle 22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19465" name="Rectangle 23"/>
          <p:cNvSpPr>
            <a:spLocks noChangeArrowheads="1"/>
          </p:cNvSpPr>
          <p:nvPr/>
        </p:nvSpPr>
        <p:spPr bwMode="auto">
          <a:xfrm>
            <a:off x="2266950" y="2936875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环境</a:t>
            </a:r>
            <a:endParaRPr lang="zh-CN" altLang="en-US" sz="2400" b="1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6" name="Rectangle 24"/>
          <p:cNvSpPr>
            <a:spLocks noChangeArrowheads="1"/>
          </p:cNvSpPr>
          <p:nvPr/>
        </p:nvSpPr>
        <p:spPr bwMode="auto">
          <a:xfrm>
            <a:off x="2266950" y="409098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引  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457200" y="1412875"/>
            <a:ext cx="8229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课题背景</a:t>
            </a:r>
          </a:p>
          <a:p>
            <a:pPr indent="457200"/>
            <a:r>
              <a:rPr lang="zh-CN" altLang="zh-CN" sz="2000" dirty="0" smtClean="0"/>
              <a:t>人力资源</a:t>
            </a:r>
            <a:r>
              <a:rPr lang="zh-CN" altLang="zh-CN" sz="2000" dirty="0"/>
              <a:t>管理系统课题产生的背景是当今信息化时代的趋势，随着电脑和网络技术的日益月异，互联网</a:t>
            </a:r>
            <a:r>
              <a:rPr lang="en-US" altLang="zh-CN" sz="2000" dirty="0"/>
              <a:t>+</a:t>
            </a:r>
            <a:r>
              <a:rPr lang="zh-CN" altLang="zh-CN" sz="2000" dirty="0"/>
              <a:t>，云计算</a:t>
            </a:r>
            <a:r>
              <a:rPr lang="en-US" altLang="zh-CN" sz="2000" dirty="0"/>
              <a:t>,</a:t>
            </a:r>
            <a:r>
              <a:rPr lang="zh-CN" altLang="zh-CN" sz="2000" dirty="0"/>
              <a:t>大数据，人工智能空前的发展，企业之间的竞争已经从有形的市场经济转向了无形的网络领域。因此企业管理也进入了高效的信息化的时代，及人力资源管理系统也就应运而生，所谓人力资源管理系统，指人力资源管理互联网化，数字无纸化，高效化。是企业基于高速度、大容量的硬件和先进的</a:t>
            </a:r>
            <a:r>
              <a:rPr lang="en-US" altLang="zh-CN" sz="2000" dirty="0"/>
              <a:t>IT</a:t>
            </a:r>
            <a:r>
              <a:rPr lang="zh-CN" altLang="zh-CN" sz="2000" dirty="0"/>
              <a:t>软件的人力资源管理模式。</a:t>
            </a:r>
          </a:p>
          <a:p>
            <a:pPr indent="457200"/>
            <a:r>
              <a:rPr lang="zh-CN" altLang="zh-CN" sz="2000" dirty="0" smtClean="0"/>
              <a:t>人力资源</a:t>
            </a:r>
            <a:r>
              <a:rPr lang="zh-CN" altLang="zh-CN" sz="2000" dirty="0"/>
              <a:t>管理系统（</a:t>
            </a:r>
            <a:r>
              <a:rPr lang="en-US" altLang="zh-CN" sz="2000" dirty="0"/>
              <a:t>HRMS</a:t>
            </a:r>
            <a:r>
              <a:rPr lang="zh-CN" altLang="zh-CN" sz="2000" dirty="0"/>
              <a:t>），包括人事日常事务、薪资、招聘、培训、考核，同时人力资源的管理也指组织或社会团体运用系统学理论方法，对企业的人力资源管理各个方面进行分析、规划、实施、调整，提高企业人力资源管理水平，使人力资源更有效的服务于组织或团体目标。人力资源管理系统就不仅可以完成日常业务需求，而且可以准确及时地搜索各种人力资源信息以方便管理者进行决策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71600"/>
            <a:ext cx="2828915" cy="4700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主要功能：所有授权的应聘者进行登录</a:t>
            </a:r>
            <a:r>
              <a:rPr lang="en-US" altLang="zh-CN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注册。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通过用户名、密码和验证码进行登录，判定用户类型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注册新用户，并对新注册用户的合法性进行校验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71563" y="24288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44386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71600"/>
            <a:ext cx="2828915" cy="4700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主要功能：所有授权的应聘者进行登录</a:t>
            </a:r>
            <a:r>
              <a:rPr lang="en-US" altLang="zh-CN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注册。</a:t>
            </a:r>
          </a:p>
          <a:p>
            <a:r>
              <a:rPr lang="zh-CN" altLang="en-US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通过用户名、密码和验证码进行登录，判定用户类型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注册新用户，并对新注册用户的合法性进行校验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71563" y="24288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ea typeface="宋体" pitchFamily="2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06252"/>
            <a:ext cx="3384376" cy="547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535863" cy="55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登录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400" dirty="0" smtClean="0">
                <a:ea typeface="宋体" pitchFamily="2" charset="-122"/>
              </a:rPr>
              <a:t> </a:t>
            </a:r>
            <a:endParaRPr lang="zh-CN" altLang="en-US" sz="1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8568952" cy="48664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000" b="1" dirty="0"/>
              <a:t>function </a:t>
            </a:r>
            <a:r>
              <a:rPr lang="en-US" altLang="zh-CN" sz="1000" dirty="0" err="1"/>
              <a:t>severCheck</a:t>
            </a:r>
            <a:r>
              <a:rPr lang="en-US" altLang="zh-CN" sz="1000" dirty="0"/>
              <a:t>(){</a:t>
            </a: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b="1" dirty="0"/>
              <a:t>if</a:t>
            </a:r>
            <a:r>
              <a:rPr lang="en-US" altLang="zh-CN" sz="1000" dirty="0"/>
              <a:t>(check()){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 =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/>
              <a:t>password = $("#password").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 err="1"/>
              <a:t>var</a:t>
            </a:r>
            <a:r>
              <a:rPr lang="en-US" altLang="zh-CN" sz="1000" b="1" dirty="0"/>
              <a:t> </a:t>
            </a:r>
            <a:r>
              <a:rPr lang="en-US" altLang="zh-CN" sz="1000" dirty="0"/>
              <a:t>code = "qq1094921525lxc"+userName+",lxc,"+password+"QQ1094921525lxc"+",lxc,"+$("#code").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$.</a:t>
            </a:r>
            <a:r>
              <a:rPr lang="en-US" altLang="zh-CN" sz="1000" dirty="0" err="1"/>
              <a:t>ajax</a:t>
            </a:r>
            <a:r>
              <a:rPr lang="en-US" altLang="zh-CN" sz="1000" dirty="0"/>
              <a:t>({</a:t>
            </a:r>
            <a:br>
              <a:rPr lang="en-US" altLang="zh-CN" sz="1000" dirty="0"/>
            </a:br>
            <a:r>
              <a:rPr lang="en-US" altLang="zh-CN" sz="1000" dirty="0"/>
              <a:t>            type: "POST",</a:t>
            </a:r>
            <a:br>
              <a:rPr lang="en-US" altLang="zh-CN" sz="1000" dirty="0"/>
            </a:br>
            <a:r>
              <a:rPr lang="en-US" altLang="zh-CN" sz="1000" dirty="0"/>
              <a:t>            url: 'login',</a:t>
            </a:r>
            <a:br>
              <a:rPr lang="en-US" altLang="zh-CN" sz="1000" dirty="0"/>
            </a:br>
            <a:r>
              <a:rPr lang="en-US" altLang="zh-CN" sz="1000" dirty="0"/>
              <a:t>            data: {</a:t>
            </a:r>
            <a:r>
              <a:rPr lang="en-US" altLang="zh-CN" sz="1000" dirty="0" err="1"/>
              <a:t>KEYDATA:code,tm:</a:t>
            </a:r>
            <a:r>
              <a:rPr lang="en-US" altLang="zh-CN" sz="1000" b="1" dirty="0" err="1"/>
              <a:t>new</a:t>
            </a:r>
            <a:r>
              <a:rPr lang="en-US" altLang="zh-CN" sz="1000" b="1" dirty="0"/>
              <a:t> </a:t>
            </a:r>
            <a:r>
              <a:rPr lang="en-US" altLang="zh-CN" sz="1000" dirty="0"/>
              <a:t>Date().</a:t>
            </a:r>
            <a:r>
              <a:rPr lang="en-US" altLang="zh-CN" sz="1000" dirty="0" err="1"/>
              <a:t>getTime</a:t>
            </a:r>
            <a:r>
              <a:rPr lang="en-US" altLang="zh-CN" sz="1000" dirty="0"/>
              <a:t>()},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dirty="0" err="1"/>
              <a:t>dataType</a:t>
            </a:r>
            <a:r>
              <a:rPr lang="en-US" altLang="zh-CN" sz="1000" dirty="0"/>
              <a:t>:'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',</a:t>
            </a:r>
            <a:br>
              <a:rPr lang="en-US" altLang="zh-CN" sz="1000" dirty="0"/>
            </a:br>
            <a:r>
              <a:rPr lang="en-US" altLang="zh-CN" sz="1000" dirty="0"/>
              <a:t>            cache: </a:t>
            </a:r>
            <a:r>
              <a:rPr lang="en-US" altLang="zh-CN" sz="1000" b="1" dirty="0"/>
              <a:t>false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            success: </a:t>
            </a:r>
            <a:r>
              <a:rPr lang="en-US" altLang="zh-CN" sz="1000" b="1" dirty="0"/>
              <a:t>function</a:t>
            </a:r>
            <a:r>
              <a:rPr lang="en-US" altLang="zh-CN" sz="1000" dirty="0"/>
              <a:t>(data){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b="1" dirty="0"/>
              <a:t>if</a:t>
            </a:r>
            <a:r>
              <a:rPr lang="en-US" altLang="zh-CN" sz="1000" dirty="0"/>
              <a:t>("success"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saveCookie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window.location.href</a:t>
            </a:r>
            <a:r>
              <a:rPr lang="en-US" altLang="zh-CN" sz="1000" dirty="0"/>
              <a:t>="/front/main/index";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 if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usererror</a:t>
            </a:r>
            <a:r>
              <a:rPr lang="en-US" altLang="zh-CN" sz="1000" dirty="0"/>
              <a:t>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用户名或密码有误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 if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codeerror</a:t>
            </a:r>
            <a:r>
              <a:rPr lang="en-US" altLang="zh-CN" sz="1000" dirty="0"/>
              <a:t>" == </a:t>
            </a:r>
            <a:r>
              <a:rPr lang="en-US" altLang="zh-CN" sz="1000" dirty="0" err="1"/>
              <a:t>data.result</a:t>
            </a:r>
            <a:r>
              <a:rPr lang="en-US" altLang="zh-CN" sz="1000" dirty="0"/>
              <a:t>){</a:t>
            </a:r>
            <a:br>
              <a:rPr lang="en-US" altLang="zh-CN" sz="1000" dirty="0"/>
            </a:br>
            <a:r>
              <a:rPr lang="en-US" altLang="zh-CN" sz="1000" dirty="0"/>
              <a:t>                    $("#code").tips({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验证码输入有误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$("#code").focus();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r>
              <a:rPr lang="en-US" altLang="zh-CN" sz="1000" b="1" dirty="0"/>
              <a:t>else</a:t>
            </a:r>
            <a:r>
              <a:rPr lang="en-US" altLang="zh-CN" sz="1000" dirty="0"/>
              <a:t>{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").tips({</a:t>
            </a:r>
            <a:br>
              <a:rPr lang="en-US" altLang="zh-CN" sz="1000" dirty="0"/>
            </a:br>
            <a:r>
              <a:rPr lang="en-US" altLang="zh-CN" sz="1000" dirty="0"/>
              <a:t>                        side : 1,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: "</a:t>
            </a:r>
            <a:r>
              <a:rPr lang="zh-CN" altLang="en-US" sz="1000" dirty="0"/>
              <a:t>缺少参数</a:t>
            </a:r>
            <a:r>
              <a:rPr lang="en-US" altLang="zh-CN" sz="1000" dirty="0"/>
              <a:t>",</a:t>
            </a:r>
            <a:br>
              <a:rPr lang="en-US" altLang="zh-CN" sz="1000" dirty="0"/>
            </a:br>
            <a:r>
              <a:rPr lang="en-US" altLang="zh-CN" sz="1000" dirty="0"/>
              <a:t>                        </a:t>
            </a:r>
            <a:r>
              <a:rPr lang="en-US" altLang="zh-CN" sz="1000" dirty="0" err="1"/>
              <a:t>bg</a:t>
            </a:r>
            <a:r>
              <a:rPr lang="en-US" altLang="zh-CN" sz="1000" dirty="0"/>
              <a:t> : '#FF5080',</a:t>
            </a:r>
            <a:br>
              <a:rPr lang="en-US" altLang="zh-CN" sz="1000" dirty="0"/>
            </a:br>
            <a:r>
              <a:rPr lang="en-US" altLang="zh-CN" sz="1000" dirty="0"/>
              <a:t>                        time : 15</a:t>
            </a:r>
            <a:br>
              <a:rPr lang="en-US" altLang="zh-CN" sz="1000" dirty="0"/>
            </a:br>
            <a:r>
              <a:rPr lang="en-US" altLang="zh-CN" sz="1000" dirty="0"/>
              <a:t>                    });</a:t>
            </a:r>
            <a:br>
              <a:rPr lang="en-US" altLang="zh-CN" sz="1000" dirty="0"/>
            </a:br>
            <a:r>
              <a:rPr lang="en-US" altLang="zh-CN" sz="1000" dirty="0"/>
              <a:t>                    </a:t>
            </a:r>
            <a:r>
              <a:rPr lang="en-US" altLang="zh-CN" sz="1000" dirty="0" err="1"/>
              <a:t>showlxc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        $("#</a:t>
            </a:r>
            <a:r>
              <a:rPr lang="en-US" altLang="zh-CN" sz="1000" dirty="0" err="1"/>
              <a:t>userName</a:t>
            </a:r>
            <a:r>
              <a:rPr lang="en-US" altLang="zh-CN" sz="1000" dirty="0"/>
              <a:t>").focus();</a:t>
            </a:r>
            <a:br>
              <a:rPr lang="en-US" altLang="zh-CN" sz="1000" dirty="0"/>
            </a:br>
            <a:r>
              <a:rPr lang="en-US" altLang="zh-CN" sz="1000" dirty="0"/>
              <a:t>                }</a:t>
            </a:r>
            <a:br>
              <a:rPr lang="en-US" altLang="zh-CN" sz="1000" dirty="0"/>
            </a:br>
            <a:r>
              <a:rPr lang="en-US" altLang="zh-CN" sz="1000" dirty="0"/>
              <a:t>            }</a:t>
            </a:r>
            <a:br>
              <a:rPr lang="en-US" altLang="zh-CN" sz="1000" dirty="0"/>
            </a:br>
            <a:r>
              <a:rPr lang="en-US" altLang="zh-CN" sz="1000" dirty="0"/>
              <a:t>        });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58175" cy="537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注册模块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400" dirty="0" smtClean="0">
                <a:ea typeface="宋体" pitchFamily="2" charset="-122"/>
              </a:rPr>
              <a:t> </a:t>
            </a:r>
            <a:endParaRPr lang="zh-CN" altLang="en-US" sz="1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@</a:t>
            </a:r>
            <a:r>
              <a:rPr lang="en-US" altLang="zh-CN" sz="1000" dirty="0" err="1"/>
              <a:t>RequestMapping</a:t>
            </a:r>
            <a:r>
              <a:rPr lang="en-US" altLang="zh-CN" sz="1000" dirty="0"/>
              <a:t>(value="/register")</a:t>
            </a:r>
            <a:br>
              <a:rPr lang="en-US" altLang="zh-CN" sz="1000" dirty="0"/>
            </a:br>
            <a:r>
              <a:rPr lang="en-US" altLang="zh-CN" sz="1000" dirty="0"/>
              <a:t>@</a:t>
            </a:r>
            <a:r>
              <a:rPr lang="en-US" altLang="zh-CN" sz="1000" dirty="0" err="1"/>
              <a:t>ResponseBody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public Object </a:t>
            </a:r>
            <a:r>
              <a:rPr lang="en-US" altLang="zh-CN" sz="1000" dirty="0" err="1"/>
              <a:t>toFrontRegister</a:t>
            </a:r>
            <a:r>
              <a:rPr lang="en-US" altLang="zh-CN" sz="1000" dirty="0"/>
              <a:t>()throws Exception{</a:t>
            </a:r>
            <a:br>
              <a:rPr lang="en-US" altLang="zh-CN" sz="1000" dirty="0"/>
            </a:br>
            <a:r>
              <a:rPr lang="en-US" altLang="zh-CN" sz="1000" dirty="0"/>
              <a:t>   Map&lt;</a:t>
            </a:r>
            <a:r>
              <a:rPr lang="en-US" altLang="zh-CN" sz="1000" dirty="0" err="1"/>
              <a:t>String,Object</a:t>
            </a:r>
            <a:r>
              <a:rPr lang="en-US" altLang="zh-CN" sz="1000" dirty="0"/>
              <a:t>&gt; map = new </a:t>
            </a:r>
            <a:r>
              <a:rPr lang="en-US" altLang="zh-CN" sz="1000" dirty="0" err="1"/>
              <a:t>HashMap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String,Object</a:t>
            </a:r>
            <a:r>
              <a:rPr lang="en-US" altLang="zh-CN" sz="1000" dirty="0"/>
              <a:t>&gt;();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 = new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String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= "ok";    //</a:t>
            </a:r>
            <a:r>
              <a:rPr lang="zh-CN" altLang="en-US" sz="1000" dirty="0"/>
              <a:t>注册状态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this.getPageData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("ROLE_ID",</a:t>
            </a:r>
            <a:r>
              <a:rPr lang="en-US" altLang="zh-CN" sz="1000" dirty="0" err="1"/>
              <a:t>Const.</a:t>
            </a:r>
            <a:r>
              <a:rPr lang="en-US" altLang="zh-CN" sz="1000" i="1" dirty="0" err="1"/>
              <a:t>REGISTER_CODE</a:t>
            </a:r>
            <a:r>
              <a:rPr lang="en-US" altLang="zh-CN" sz="1000" dirty="0"/>
              <a:t>); //</a:t>
            </a:r>
            <a:r>
              <a:rPr lang="zh-CN" altLang="en-US" sz="1000" dirty="0"/>
              <a:t>角色</a:t>
            </a:r>
            <a:r>
              <a:rPr lang="en-US" altLang="zh-CN" sz="1000" dirty="0"/>
              <a:t>id </a:t>
            </a:r>
            <a:r>
              <a:rPr lang="zh-CN" altLang="en-US" sz="1000" dirty="0"/>
              <a:t>应聘面试人员 角色</a:t>
            </a:r>
            <a:r>
              <a:rPr lang="en-US" altLang="zh-CN" sz="1000" dirty="0"/>
              <a:t>id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("NUMBER",</a:t>
            </a:r>
            <a:r>
              <a:rPr lang="en-US" altLang="zh-CN" sz="1000" dirty="0" err="1"/>
              <a:t>Integer.</a:t>
            </a:r>
            <a:r>
              <a:rPr lang="en-US" altLang="zh-CN" sz="1000" i="1" dirty="0" err="1"/>
              <a:t>parseInt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appuserService.findByMaxNumber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).get("MAX_NUMBER").</a:t>
            </a:r>
            <a:r>
              <a:rPr lang="en-US" altLang="zh-CN" sz="1000" dirty="0" err="1"/>
              <a:t>toString</a:t>
            </a:r>
            <a:r>
              <a:rPr lang="en-US" altLang="zh-CN" sz="1000" dirty="0"/>
              <a:t>())+1); //</a:t>
            </a:r>
            <a:r>
              <a:rPr lang="zh-CN" altLang="en-US" sz="1000" dirty="0"/>
              <a:t>查询最大值加</a:t>
            </a:r>
            <a:r>
              <a:rPr lang="en-US" altLang="zh-CN" sz="1000" dirty="0"/>
              <a:t>1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("STATUS",1);  //</a:t>
            </a:r>
            <a:r>
              <a:rPr lang="zh-CN" altLang="en-US" sz="1000" dirty="0"/>
              <a:t>状态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("START_TIME",Tools.</a:t>
            </a:r>
            <a:r>
              <a:rPr lang="en-US" altLang="zh-CN" sz="1000" i="1" dirty="0"/>
              <a:t>date2Str</a:t>
            </a:r>
            <a:r>
              <a:rPr lang="en-US" altLang="zh-CN" sz="1000" dirty="0"/>
              <a:t>(new Date()));         //</a:t>
            </a:r>
            <a:r>
              <a:rPr lang="zh-CN" altLang="en-US" sz="1000" dirty="0"/>
              <a:t>开通时间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("END_TIME",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getAfterDayDate</a:t>
            </a:r>
            <a:r>
              <a:rPr lang="en-US" altLang="zh-CN" sz="1000" dirty="0"/>
              <a:t>("30")); //</a:t>
            </a:r>
            <a:r>
              <a:rPr lang="zh-CN" altLang="en-US" sz="1000" dirty="0"/>
              <a:t>结束时间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("YEARS",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getDiffYear</a:t>
            </a:r>
            <a:r>
              <a:rPr lang="en-US" altLang="zh-CN" sz="1000" dirty="0"/>
              <a:t>(Tools.</a:t>
            </a:r>
            <a:r>
              <a:rPr lang="en-US" altLang="zh-CN" sz="1000" i="1" dirty="0"/>
              <a:t>date2Str</a:t>
            </a:r>
            <a:r>
              <a:rPr lang="en-US" altLang="zh-CN" sz="1000" dirty="0"/>
              <a:t>(new Date()),</a:t>
            </a:r>
            <a:r>
              <a:rPr lang="en-US" altLang="zh-CN" sz="1000" dirty="0" err="1"/>
              <a:t>DateUtil.</a:t>
            </a:r>
            <a:r>
              <a:rPr lang="en-US" altLang="zh-CN" sz="1000" i="1" dirty="0" err="1"/>
              <a:t>getAfterDayDate</a:t>
            </a:r>
            <a:r>
              <a:rPr lang="en-US" altLang="zh-CN" sz="1000" dirty="0"/>
              <a:t>("30"))); //</a:t>
            </a:r>
            <a:r>
              <a:rPr lang="zh-CN" altLang="en-US" sz="1000" dirty="0"/>
              <a:t>年限 </a:t>
            </a:r>
            <a:r>
              <a:rPr lang="en-US" altLang="zh-CN" sz="1000" dirty="0"/>
              <a:t>1</a:t>
            </a:r>
            <a:r>
              <a:rPr lang="zh-CN" altLang="en-US" sz="1000" dirty="0"/>
              <a:t>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("USER_ID", this.get32UUID());   //ID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("RIGHTS", "");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("LAST_LOGIN", "");           //</a:t>
            </a:r>
            <a:r>
              <a:rPr lang="zh-CN" altLang="en-US" sz="1000" dirty="0"/>
              <a:t>最后登录时间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("IP", "");                 //IP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("BZ", "</a:t>
            </a:r>
            <a:r>
              <a:rPr lang="zh-CN" altLang="en-US" sz="1000" dirty="0"/>
              <a:t>面试人员</a:t>
            </a:r>
            <a:r>
              <a:rPr lang="en-US" altLang="zh-CN" sz="1000" dirty="0"/>
              <a:t>");                 //</a:t>
            </a:r>
            <a:r>
              <a:rPr lang="zh-CN" altLang="en-US" sz="1000" dirty="0"/>
              <a:t>备注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("PASSWORD", MD5.</a:t>
            </a:r>
            <a:r>
              <a:rPr lang="en-US" altLang="zh-CN" sz="1000" i="1" dirty="0"/>
              <a:t>md5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pd.getString</a:t>
            </a:r>
            <a:r>
              <a:rPr lang="en-US" altLang="zh-CN" sz="1000" dirty="0"/>
              <a:t>("PASSWORD")));</a:t>
            </a:r>
            <a:br>
              <a:rPr lang="en-US" altLang="zh-CN" sz="1000" dirty="0"/>
            </a:br>
            <a:r>
              <a:rPr lang="en-US" altLang="zh-CN" sz="1000" dirty="0"/>
              <a:t>   if(null == </a:t>
            </a:r>
            <a:r>
              <a:rPr lang="en-US" altLang="zh-CN" sz="1000" dirty="0" err="1"/>
              <a:t>appuserService.findByUsername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)) {</a:t>
            </a:r>
            <a:br>
              <a:rPr lang="en-US" altLang="zh-CN" sz="1000" dirty="0"/>
            </a:br>
            <a:r>
              <a:rPr lang="en-US" altLang="zh-CN" sz="1000" dirty="0"/>
              <a:t>      </a:t>
            </a:r>
            <a:r>
              <a:rPr lang="en-US" altLang="zh-CN" sz="1000" dirty="0" err="1"/>
              <a:t>appuserService.saveU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);            //</a:t>
            </a:r>
            <a:r>
              <a:rPr lang="zh-CN" altLang="en-US" sz="1000" dirty="0"/>
              <a:t>判断新增权限</a:t>
            </a:r>
            <a:br>
              <a:rPr lang="zh-CN" altLang="en-US" sz="1000" dirty="0"/>
            </a:br>
            <a:r>
              <a:rPr lang="zh-CN" altLang="en-US" sz="1000" dirty="0"/>
              <a:t>   </a:t>
            </a:r>
            <a:r>
              <a:rPr lang="en-US" altLang="zh-CN" sz="1000" dirty="0"/>
              <a:t>}else{</a:t>
            </a:r>
            <a:br>
              <a:rPr lang="en-US" altLang="zh-CN" sz="1000" dirty="0"/>
            </a:br>
            <a:r>
              <a:rPr lang="en-US" altLang="zh-CN" sz="1000" dirty="0"/>
              <a:t>     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 = "failed";</a:t>
            </a:r>
            <a:br>
              <a:rPr lang="en-US" altLang="zh-CN" sz="1000" dirty="0"/>
            </a:br>
            <a:r>
              <a:rPr lang="en-US" altLang="zh-CN" sz="1000" dirty="0"/>
              <a:t>   }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pd.put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",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</a:t>
            </a:r>
            <a:r>
              <a:rPr lang="en-US" altLang="zh-CN" sz="1000" dirty="0" err="1"/>
              <a:t>map.put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", </a:t>
            </a:r>
            <a:r>
              <a:rPr lang="en-US" altLang="zh-CN" sz="1000" dirty="0" err="1"/>
              <a:t>pd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return  </a:t>
            </a:r>
            <a:r>
              <a:rPr lang="en-US" altLang="zh-CN" sz="1000" dirty="0" err="1"/>
              <a:t>AppUtil.</a:t>
            </a:r>
            <a:r>
              <a:rPr lang="en-US" altLang="zh-CN" sz="1000" i="1" dirty="0" err="1"/>
              <a:t>returnObject</a:t>
            </a:r>
            <a:r>
              <a:rPr lang="en-US" altLang="zh-CN" sz="1000" dirty="0"/>
              <a:t>(new </a:t>
            </a:r>
            <a:r>
              <a:rPr lang="en-US" altLang="zh-CN" sz="1000" dirty="0" err="1"/>
              <a:t>PageData</a:t>
            </a:r>
            <a:r>
              <a:rPr lang="en-US" altLang="zh-CN" sz="1000" dirty="0"/>
              <a:t>(), map);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9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21538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人力资源管理系统</a:t>
            </a: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主界面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57158" y="2428868"/>
            <a:ext cx="24866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主要功能：用于显示功能左边菜单栏：人力资源档案管理，招聘管理、考试管理、薪资管理、调动管理等。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在招聘管理下分：职位发布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管理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、简历管理、职位列表管理等。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94136"/>
            <a:ext cx="6159235" cy="442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43140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人力资源档案管理模块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46229" y="2060848"/>
            <a:ext cx="25868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主要功能：用于显示功能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菜单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，人力资源档案管理，员工档案管理等。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例如：在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页表中显示员工档案信息管理页面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分别有搜索、新增、编辑、审核、批量删除、导出功能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94" y="1928813"/>
            <a:ext cx="5976664" cy="43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招聘管理模块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179512" y="2275423"/>
            <a:ext cx="25922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：招聘工作中的</a:t>
            </a:r>
            <a:r>
              <a:rPr lang="zh-CN" altLang="en-US" sz="2400" dirty="0" smtClean="0"/>
              <a:t>职位发布管理、简历管理、录用管理、面试管理、职位类别管理模块的，新增、编辑、审核、导出、删除、批量删除的功能。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87" y="2275423"/>
            <a:ext cx="6319001" cy="396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3714750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考试管理</a:t>
            </a: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266353" y="2234618"/>
            <a:ext cx="1857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：试卷分类管理、招聘考试管理、招聘考试题库管理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添加、修改、删除</a:t>
            </a:r>
            <a:r>
              <a:rPr lang="zh-CN" altLang="en-US" sz="2400" dirty="0" smtClean="0"/>
              <a:t>和考试出题的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7"/>
            <a:ext cx="6696743" cy="479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SubjectType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"SUBJECTTYPE_ID",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"IS_REMOVE", "0"</a:t>
            </a:r>
            <a:r>
              <a:rPr lang="en-US" altLang="zh-CN" sz="1200" dirty="0"/>
              <a:t>)</a:t>
            </a:r>
            <a:r>
              <a:rPr lang="en-US" altLang="zh-CN" sz="1200" dirty="0"/>
              <a:t>;  //</a:t>
            </a:r>
            <a:r>
              <a:rPr lang="zh-CN" altLang="en-US" sz="1200" dirty="0"/>
              <a:t>是否删除 </a:t>
            </a:r>
            <a:r>
              <a:rPr lang="en-US" altLang="zh-CN" sz="1200" dirty="0"/>
              <a:t>0 </a:t>
            </a:r>
            <a:r>
              <a:rPr lang="zh-CN" altLang="en-US" sz="1200" dirty="0"/>
              <a:t>否 </a:t>
            </a:r>
            <a:r>
              <a:rPr lang="en-US" altLang="zh-CN" sz="1200" dirty="0"/>
              <a:t>1 </a:t>
            </a:r>
            <a:r>
              <a:rPr lang="zh-CN" altLang="en-US" sz="1200" dirty="0"/>
              <a:t>是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"CREATEUSER",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subjecttypeService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试卷分类管理模块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006" y="1080843"/>
            <a:ext cx="41764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试卷类型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管理</a:t>
            </a: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206847" y="1916832"/>
            <a:ext cx="1800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主要功能：</a:t>
            </a:r>
            <a:r>
              <a:rPr lang="zh-CN" altLang="en-US" sz="2400" dirty="0" smtClean="0"/>
              <a:t>该功能主要是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招聘的笔试的试卷类型管理增删改查审核</a:t>
            </a:r>
            <a:r>
              <a:rPr lang="zh-CN" altLang="en-US" sz="2400" dirty="0" smtClean="0"/>
              <a:t>，并维护试卷分类和试卷类型关系。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37" y="1707224"/>
            <a:ext cx="6912768" cy="474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790700" y="3502025"/>
            <a:ext cx="5805488" cy="538163"/>
            <a:chOff x="0" y="0"/>
            <a:chExt cx="9142" cy="848"/>
          </a:xfrm>
        </p:grpSpPr>
        <p:grpSp>
          <p:nvGrpSpPr>
            <p:cNvPr id="6174" name="Group 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79" name="AutoShape 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75" name="Rectangle 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sym typeface="Arial" charset="0"/>
                </a:rPr>
                <a:t>详细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设计</a:t>
              </a:r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6168" name="Group 9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73" name="AutoShape 1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6162" name="Group 14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67" name="AutoShape 16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6156" name="Group 19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61" name="AutoShape 21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57" name="Rectangle 22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6151" name="Group 2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9144" cy="848"/>
          </a:xfrm>
        </p:grpSpPr>
        <p:grpSp>
          <p:nvGrpSpPr>
            <p:cNvPr id="6152" name="Group 24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1289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>
                      <a:alpha val="50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6155" name="AutoShape 26"/>
              <p:cNvSpPr>
                <a:spLocks noChangeArrowheads="1"/>
              </p:cNvSpPr>
              <p:nvPr/>
            </p:nvSpPr>
            <p:spPr bwMode="auto">
              <a:xfrm>
                <a:off x="109" y="53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153" name="Rectangle 27"/>
            <p:cNvSpPr>
              <a:spLocks noChangeArrowheads="1"/>
            </p:cNvSpPr>
            <p:nvPr/>
          </p:nvSpPr>
          <p:spPr bwMode="auto">
            <a:xfrm>
              <a:off x="752" y="19"/>
              <a:ext cx="5414" cy="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系统开发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工具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24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环境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SubjectTypeMx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"SUBJECTTYPEMX_ID",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"CREATE_USER",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 //</a:t>
            </a:r>
            <a:r>
              <a:rPr lang="zh-CN" altLang="en-US" sz="1200" dirty="0"/>
              <a:t>创建人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"IS_REMOVE", "0"</a:t>
            </a:r>
            <a:r>
              <a:rPr lang="en-US" altLang="zh-CN" sz="1200" dirty="0"/>
              <a:t>)</a:t>
            </a:r>
            <a:r>
              <a:rPr lang="en-US" altLang="zh-CN" sz="1200" dirty="0"/>
              <a:t>;  //</a:t>
            </a:r>
            <a:r>
              <a:rPr lang="zh-CN" altLang="en-US" sz="1200" dirty="0"/>
              <a:t>是否删除 </a:t>
            </a:r>
            <a:r>
              <a:rPr lang="en-US" altLang="zh-CN" sz="1200" dirty="0"/>
              <a:t>0 </a:t>
            </a:r>
            <a:r>
              <a:rPr lang="zh-CN" altLang="en-US" sz="1200" dirty="0"/>
              <a:t>否 </a:t>
            </a:r>
            <a:r>
              <a:rPr lang="en-US" altLang="zh-CN" sz="1200" dirty="0"/>
              <a:t>1 </a:t>
            </a:r>
            <a:r>
              <a:rPr lang="zh-CN" altLang="en-US" sz="1200" dirty="0"/>
              <a:t>是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subjecttypemxService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br>
              <a:rPr lang="en-US" altLang="zh-CN" sz="1200" dirty="0"/>
            </a:b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试卷类型管理模块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518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招聘考试管理模块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71472" y="2071678"/>
            <a:ext cx="212832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招聘考试管理</a:t>
            </a:r>
            <a:r>
              <a:rPr lang="zh-CN" altLang="en-US" sz="2400" dirty="0" smtClean="0"/>
              <a:t>模块</a:t>
            </a:r>
            <a:r>
              <a:rPr lang="zh-CN" altLang="en-US" sz="2400" dirty="0" smtClean="0"/>
              <a:t>主要</a:t>
            </a:r>
            <a:r>
              <a:rPr lang="zh-CN" altLang="en-US" sz="2400" dirty="0" smtClean="0"/>
              <a:t>完成招聘考试成绩的统计审批功能</a:t>
            </a:r>
            <a:r>
              <a:rPr lang="zh-CN" altLang="en-US" sz="2400" dirty="0" smtClean="0"/>
              <a:t>，其中包括发布</a:t>
            </a:r>
            <a:r>
              <a:rPr lang="zh-CN" altLang="en-US" sz="2400" dirty="0" smtClean="0"/>
              <a:t>和</a:t>
            </a:r>
            <a:r>
              <a:rPr lang="zh-CN" altLang="en-US" sz="2400" dirty="0" smtClean="0"/>
              <a:t>发送邮件</a:t>
            </a:r>
            <a:r>
              <a:rPr lang="zh-CN" altLang="en-US" sz="2400" dirty="0"/>
              <a:t>短</a:t>
            </a:r>
            <a:r>
              <a:rPr lang="zh-CN" altLang="en-US" sz="2400" dirty="0" smtClean="0"/>
              <a:t>信考试面试</a:t>
            </a:r>
            <a:r>
              <a:rPr lang="zh-CN" altLang="en-US" sz="2400" dirty="0" smtClean="0"/>
              <a:t>信息</a:t>
            </a:r>
            <a:r>
              <a:rPr lang="zh-CN" altLang="en-US" sz="2400" dirty="0" smtClean="0"/>
              <a:t>面试录取</a:t>
            </a:r>
            <a:r>
              <a:rPr lang="zh-CN" altLang="en-US" sz="2400" dirty="0" smtClean="0"/>
              <a:t>状态</a:t>
            </a:r>
            <a:r>
              <a:rPr lang="zh-CN" altLang="en-US" sz="2400" dirty="0" smtClean="0"/>
              <a:t>处理等功能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32773" name="Picture 5" descr="C:\Users\carlroy\AppData\Roaming\Tencent\Users\3332378\QQ\WinTemp\RichOle\)RN3%}_FDS%[$M%A@IA~C(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643050"/>
            <a:ext cx="521497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SubjectTypeMx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"SUBJECTTYPEMX_ID",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"CREATE_USER",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 //</a:t>
            </a:r>
            <a:r>
              <a:rPr lang="zh-CN" altLang="en-US" sz="1200" dirty="0"/>
              <a:t>创建人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"IS_REMOVE", "0"</a:t>
            </a:r>
            <a:r>
              <a:rPr lang="en-US" altLang="zh-CN" sz="1200" dirty="0"/>
              <a:t>)</a:t>
            </a:r>
            <a:r>
              <a:rPr lang="en-US" altLang="zh-CN" sz="1200" dirty="0"/>
              <a:t>;  //</a:t>
            </a:r>
            <a:r>
              <a:rPr lang="zh-CN" altLang="en-US" sz="1200" dirty="0"/>
              <a:t>是否删除 </a:t>
            </a:r>
            <a:r>
              <a:rPr lang="en-US" altLang="zh-CN" sz="1200" dirty="0"/>
              <a:t>0 </a:t>
            </a:r>
            <a:r>
              <a:rPr lang="zh-CN" altLang="en-US" sz="1200" dirty="0"/>
              <a:t>否 </a:t>
            </a:r>
            <a:r>
              <a:rPr lang="en-US" altLang="zh-CN" sz="1200" dirty="0"/>
              <a:t>1 </a:t>
            </a:r>
            <a:r>
              <a:rPr lang="zh-CN" altLang="en-US" sz="1200" dirty="0"/>
              <a:t>是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subjecttypemxService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br>
              <a:rPr lang="en-US" altLang="zh-CN" sz="1200" dirty="0"/>
            </a:b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招聘考试管理模块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28386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006" y="1080843"/>
            <a:ext cx="41764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招聘考试题库管理</a:t>
            </a: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251520" y="2143125"/>
            <a:ext cx="186871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主要功能：</a:t>
            </a:r>
            <a:r>
              <a:rPr lang="zh-CN" altLang="en-US" sz="2400" dirty="0" smtClean="0"/>
              <a:t>该功能主要是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招聘的笔试的题目管理增删改查审核</a:t>
            </a:r>
            <a:r>
              <a:rPr lang="zh-CN" altLang="en-US" sz="2400" dirty="0" smtClean="0"/>
              <a:t>，并</a:t>
            </a:r>
            <a:r>
              <a:rPr lang="zh-CN" altLang="en-US" sz="2400" dirty="0" smtClean="0"/>
              <a:t>分类统计</a:t>
            </a:r>
            <a:r>
              <a:rPr lang="zh-CN" altLang="en-US" sz="2400" dirty="0"/>
              <a:t>管理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6939374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6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SubjectManage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"SUBJECTMANAGE_ID",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"ISSUE_PERSON",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出题人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"ISSUE_TIME",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发布时间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subjectmanageService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招聘考试题库管理</a:t>
            </a: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模块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1474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考试出题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208680" y="2285094"/>
            <a:ext cx="234377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</a:t>
            </a:r>
            <a:r>
              <a:rPr lang="zh-CN" altLang="en-US" sz="2400" dirty="0" smtClean="0"/>
              <a:t>模块主要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了</a:t>
            </a:r>
            <a:r>
              <a:rPr lang="zh-CN" altLang="en-US" sz="2400" dirty="0" smtClean="0"/>
              <a:t>招聘考试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笔试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随机抽提考试的</a:t>
            </a:r>
            <a:r>
              <a:rPr lang="zh-CN" altLang="en-US" sz="2400" dirty="0" smtClean="0"/>
              <a:t>功能，</a:t>
            </a:r>
            <a:r>
              <a:rPr lang="zh-CN" altLang="en-US" sz="2400" dirty="0"/>
              <a:t>应聘者</a:t>
            </a:r>
            <a:r>
              <a:rPr lang="zh-CN" altLang="en-US" sz="2400" dirty="0" smtClean="0"/>
              <a:t>的在线答题、</a:t>
            </a:r>
            <a:r>
              <a:rPr lang="zh-CN" altLang="en-US" sz="2400" dirty="0" smtClean="0"/>
              <a:t>笔试时间范围设置、题目类型组合出试卷</a:t>
            </a:r>
            <a:r>
              <a:rPr lang="zh-CN" altLang="en-US" sz="2400" dirty="0" smtClean="0"/>
              <a:t>等功能。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5"/>
            <a:ext cx="622818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br>
              <a:rPr lang="en-US" altLang="zh-CN" sz="1200" i="1" dirty="0"/>
            </a:br>
            <a:r>
              <a:rPr lang="en-US" altLang="zh-CN" sz="1200" i="1" dirty="0"/>
              <a:t> * </a:t>
            </a:r>
            <a:r>
              <a:rPr lang="zh-CN" altLang="en-US" sz="1200" i="1" dirty="0"/>
              <a:t>考试出题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</a:t>
            </a:r>
            <a:r>
              <a:rPr lang="en-US" altLang="zh-CN" sz="1200" dirty="0" err="1"/>
              <a:t>go_subject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goSubject</a:t>
            </a:r>
            <a:r>
              <a:rPr lang="en-US" altLang="zh-CN" sz="1200" dirty="0"/>
              <a:t>(Page page)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考试出题 </a:t>
            </a:r>
            <a:r>
              <a:rPr lang="en-US" altLang="zh-CN" sz="1200" dirty="0" err="1"/>
              <a:t>goSubject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page.setPd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/>
              <a:t>List&lt;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jobTypeList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job_typeService</a:t>
            </a:r>
            <a:r>
              <a:rPr lang="en-US" altLang="zh-CN" sz="1200" dirty="0" err="1"/>
              <a:t>.listStartAll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 //</a:t>
            </a:r>
            <a:r>
              <a:rPr lang="zh-CN" altLang="en-US" sz="1200" dirty="0"/>
              <a:t>职位类别</a:t>
            </a:r>
            <a:br>
              <a:rPr lang="zh-CN" altLang="en-US" sz="1200" dirty="0"/>
            </a:br>
            <a:r>
              <a:rPr lang="zh-CN" altLang="en-US" sz="1200" dirty="0"/>
              <a:t>    </a:t>
            </a:r>
            <a:r>
              <a:rPr lang="en-US" altLang="zh-CN" sz="1200" dirty="0"/>
              <a:t>List&lt;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jobmessageService</a:t>
            </a:r>
            <a:r>
              <a:rPr lang="en-US" altLang="zh-CN" sz="1200" dirty="0" err="1"/>
              <a:t>.selectList</a:t>
            </a:r>
            <a:r>
              <a:rPr lang="en-US" altLang="zh-CN" sz="1200" dirty="0"/>
              <a:t>(page)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jobTypeList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jobTypeList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 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setThemeUser</a:t>
            </a:r>
            <a:r>
              <a:rPr lang="en-US" altLang="zh-CN" sz="1200" dirty="0"/>
              <a:t>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出题人</a:t>
            </a:r>
            <a:br>
              <a:rPr lang="zh-CN" altLang="en-US" sz="1200" dirty="0"/>
            </a:br>
            <a:r>
              <a:rPr lang="zh-CN" altLang="en-US" sz="1200" dirty="0"/>
              <a:t> 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"want/</a:t>
            </a:r>
            <a:r>
              <a:rPr lang="en-US" altLang="zh-CN" sz="1200" dirty="0" err="1"/>
              <a:t>go_subject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考试出题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30387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薪酬管理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43563" y="2248086"/>
            <a:ext cx="232102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薪酬</a:t>
            </a:r>
            <a:r>
              <a:rPr lang="zh-CN" altLang="en-US" sz="2400" dirty="0" smtClean="0"/>
              <a:t>发放</a:t>
            </a:r>
            <a:r>
              <a:rPr lang="zh-CN" altLang="en-US" sz="2400" dirty="0"/>
              <a:t>管理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薪酬</a:t>
            </a:r>
            <a:r>
              <a:rPr lang="zh-CN" altLang="en-US" sz="2400" dirty="0" smtClean="0"/>
              <a:t>发放审核、</a:t>
            </a:r>
            <a:r>
              <a:rPr lang="zh-CN" altLang="en-US" sz="2400" dirty="0"/>
              <a:t>薪酬</a:t>
            </a:r>
            <a:r>
              <a:rPr lang="zh-CN" altLang="en-US" sz="2400" dirty="0" smtClean="0"/>
              <a:t>标准管理、</a:t>
            </a:r>
            <a:r>
              <a:rPr lang="zh-CN" altLang="en-US" sz="2400" dirty="0"/>
              <a:t>薪酬</a:t>
            </a:r>
            <a:r>
              <a:rPr lang="zh-CN" altLang="en-US" sz="2400" dirty="0" smtClean="0"/>
              <a:t>类别管理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修改</a:t>
            </a:r>
            <a:r>
              <a:rPr lang="zh-CN" altLang="en-US" sz="2400" dirty="0" smtClean="0"/>
              <a:t>、添加、删除</a:t>
            </a:r>
            <a:r>
              <a:rPr lang="zh-CN" altLang="en-US" sz="2400" dirty="0" smtClean="0"/>
              <a:t>、审核</a:t>
            </a:r>
            <a:r>
              <a:rPr lang="zh-CN" altLang="en-US" sz="2400" dirty="0" smtClean="0"/>
              <a:t>等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22" y="1928813"/>
            <a:ext cx="6372200" cy="440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42910" y="2132856"/>
            <a:ext cx="82153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GrantIdManager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"GRANTIDMANAGER_ID",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"GRANT_USER",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 //</a:t>
            </a:r>
            <a:r>
              <a:rPr lang="zh-CN" altLang="en-US" sz="1200" dirty="0"/>
              <a:t>发放人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"CREATE_USER",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"UPDATE_USER",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修改人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"UPDATE_TIME",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修改时间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grantidmanagerService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薪酬发放管理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3515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4" y="1357313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薪酬发放审核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43563" y="2420888"/>
            <a:ext cx="202207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绩效主管经理对薪</a:t>
            </a:r>
            <a:r>
              <a:rPr lang="zh-CN" altLang="en-US" sz="2400" dirty="0"/>
              <a:t>酬</a:t>
            </a:r>
            <a:r>
              <a:rPr lang="zh-CN" altLang="en-US" sz="2400" dirty="0" smtClean="0"/>
              <a:t>发放审核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审核</a:t>
            </a:r>
            <a:r>
              <a:rPr lang="zh-CN" altLang="en-US" sz="2400" dirty="0" smtClean="0"/>
              <a:t>等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641547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系统开发工具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  <a:sym typeface="Arial" charset="0"/>
              </a:rPr>
              <a:t>/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  <a:sym typeface="Arial" charset="0"/>
              </a:rPr>
              <a:t>环境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457200" y="908720"/>
            <a:ext cx="82296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ea typeface="宋体" pitchFamily="2" charset="-122"/>
              </a:rPr>
              <a:t>1.</a:t>
            </a:r>
            <a:r>
              <a:rPr lang="en-US" altLang="zh-CN" sz="2400" dirty="0"/>
              <a:t> java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en-US" sz="2400" dirty="0"/>
              <a:t>	</a:t>
            </a:r>
            <a:r>
              <a:rPr lang="en-US" altLang="en-US" dirty="0">
                <a:cs typeface="Times New Roman" pitchFamily="18" charset="0"/>
              </a:rPr>
              <a:t>   </a:t>
            </a:r>
            <a:r>
              <a:rPr lang="en-US" altLang="zh-CN" dirty="0"/>
              <a:t>java</a:t>
            </a:r>
            <a:r>
              <a:rPr lang="zh-CN" altLang="zh-CN" dirty="0"/>
              <a:t>，</a:t>
            </a:r>
            <a:r>
              <a:rPr lang="en-US" altLang="zh-CN" dirty="0"/>
              <a:t>java</a:t>
            </a:r>
            <a:r>
              <a:rPr lang="zh-CN" altLang="zh-CN" dirty="0"/>
              <a:t>语言。</a:t>
            </a:r>
            <a:r>
              <a:rPr lang="en-US" altLang="zh-CN" dirty="0"/>
              <a:t>JDK(Java Development Kit)</a:t>
            </a:r>
            <a:r>
              <a:rPr lang="zh-CN" altLang="zh-CN" dirty="0"/>
              <a:t>是</a:t>
            </a:r>
            <a:r>
              <a:rPr lang="en-US" altLang="zh-CN" dirty="0"/>
              <a:t>Sun Microsystems</a:t>
            </a:r>
            <a:r>
              <a:rPr lang="zh-CN" altLang="zh-CN" dirty="0"/>
              <a:t>公司为</a:t>
            </a:r>
            <a:r>
              <a:rPr lang="en-US" altLang="zh-CN" dirty="0"/>
              <a:t>Java</a:t>
            </a:r>
            <a:r>
              <a:rPr lang="zh-CN" altLang="zh-CN" dirty="0"/>
              <a:t>开发人员设计的的产品。从</a:t>
            </a:r>
            <a:r>
              <a:rPr lang="en-US" altLang="zh-CN" dirty="0"/>
              <a:t>Java</a:t>
            </a:r>
            <a:r>
              <a:rPr lang="zh-CN" altLang="zh-CN" dirty="0"/>
              <a:t>诞生以来，</a:t>
            </a:r>
            <a:r>
              <a:rPr lang="en-US" altLang="zh-CN" dirty="0"/>
              <a:t>JDK</a:t>
            </a:r>
            <a:r>
              <a:rPr lang="zh-CN" altLang="zh-CN" dirty="0"/>
              <a:t>已经成为使用最广泛</a:t>
            </a:r>
            <a:r>
              <a:rPr lang="en-US" altLang="zh-CN" dirty="0"/>
              <a:t>Java SDK</a:t>
            </a:r>
            <a:r>
              <a:rPr lang="zh-CN" altLang="zh-CN" dirty="0"/>
              <a:t>。</a:t>
            </a:r>
            <a:r>
              <a:rPr lang="en-US" altLang="zh-CN" dirty="0"/>
              <a:t>JDK </a:t>
            </a:r>
            <a:r>
              <a:rPr lang="zh-CN" altLang="zh-CN" dirty="0"/>
              <a:t>是整个</a:t>
            </a:r>
            <a:r>
              <a:rPr lang="en-US" altLang="zh-CN" dirty="0"/>
              <a:t>Java</a:t>
            </a:r>
            <a:r>
              <a:rPr lang="zh-CN" altLang="zh-CN" dirty="0"/>
              <a:t>的核心内容，包括了</a:t>
            </a:r>
            <a:r>
              <a:rPr lang="en-US" altLang="zh-CN" dirty="0"/>
              <a:t>Java</a:t>
            </a:r>
            <a:r>
              <a:rPr lang="zh-CN" altLang="zh-CN" dirty="0"/>
              <a:t>运行环境，</a:t>
            </a:r>
            <a:r>
              <a:rPr lang="en-US" altLang="zh-CN" dirty="0"/>
              <a:t>Java</a:t>
            </a:r>
            <a:r>
              <a:rPr lang="zh-CN" altLang="zh-CN" dirty="0"/>
              <a:t>工具和</a:t>
            </a:r>
            <a:r>
              <a:rPr lang="en-US" altLang="zh-CN" dirty="0"/>
              <a:t>Java</a:t>
            </a:r>
            <a:r>
              <a:rPr lang="zh-CN" altLang="zh-CN" dirty="0"/>
              <a:t>基础的类库三部分。</a:t>
            </a:r>
            <a:endParaRPr lang="en-US" altLang="zh-CN" dirty="0"/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JQuery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zh-CN" altLang="en-US" sz="2400" dirty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  </a:t>
            </a:r>
            <a:r>
              <a:rPr lang="en-US" dirty="0" smtClean="0"/>
              <a:t>jQuery</a:t>
            </a:r>
            <a:r>
              <a:rPr lang="zh-CN" altLang="en-US" dirty="0"/>
              <a:t>是继</a:t>
            </a:r>
            <a:r>
              <a:rPr lang="en-US" dirty="0"/>
              <a:t>prototype</a:t>
            </a:r>
            <a:r>
              <a:rPr lang="zh-CN" altLang="en-US" dirty="0"/>
              <a:t>之后又一个优秀的</a:t>
            </a:r>
            <a:r>
              <a:rPr lang="en-US" dirty="0"/>
              <a:t>JavaScript</a:t>
            </a:r>
            <a:r>
              <a:rPr lang="zh-CN" altLang="en-US" dirty="0"/>
              <a:t>库，</a:t>
            </a:r>
            <a:r>
              <a:rPr lang="en-US" dirty="0"/>
              <a:t>jQuery</a:t>
            </a:r>
            <a:r>
              <a:rPr lang="zh-CN" altLang="en-US" dirty="0"/>
              <a:t>凭借乘法的语法和跨平台的兼容性，极大地简化了</a:t>
            </a:r>
            <a:r>
              <a:rPr lang="en-US" dirty="0"/>
              <a:t>JavaScript</a:t>
            </a:r>
            <a:r>
              <a:rPr lang="zh-CN" altLang="en-US" dirty="0"/>
              <a:t>开发人员遍历</a:t>
            </a:r>
            <a:r>
              <a:rPr lang="en-US" dirty="0"/>
              <a:t>HTML</a:t>
            </a:r>
            <a:r>
              <a:rPr lang="zh-CN" altLang="en-US" dirty="0"/>
              <a:t>文档、操作</a:t>
            </a:r>
            <a:r>
              <a:rPr lang="en-US" dirty="0"/>
              <a:t>DOM</a:t>
            </a:r>
            <a:r>
              <a:rPr lang="zh-CN" altLang="en-US" dirty="0"/>
              <a:t>、处理事件、执行动画和开发</a:t>
            </a:r>
            <a:r>
              <a:rPr lang="en-US" dirty="0"/>
              <a:t>Ajax</a:t>
            </a:r>
            <a:r>
              <a:rPr lang="zh-CN" altLang="en-US" dirty="0"/>
              <a:t>的操作。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MYSQL</a:t>
            </a:r>
            <a:r>
              <a:rPr lang="zh-CN" altLang="en-US" sz="2400" dirty="0" smtClean="0">
                <a:ea typeface="宋体" pitchFamily="2" charset="-122"/>
              </a:rPr>
              <a:t>数据库</a:t>
            </a:r>
            <a:endParaRPr lang="en-US" altLang="zh-CN" sz="2400" dirty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tabLst>
                <a:tab pos="0" algn="l"/>
                <a:tab pos="268288" algn="l"/>
              </a:tabLst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dirty="0" smtClean="0"/>
              <a:t>MySQL </a:t>
            </a:r>
            <a:r>
              <a:rPr lang="zh-CN" altLang="en-US" dirty="0"/>
              <a:t>是一个关系型数据库管理系统。</a:t>
            </a:r>
            <a:r>
              <a:rPr lang="en-US" dirty="0"/>
              <a:t> MySQL</a:t>
            </a:r>
            <a:r>
              <a:rPr lang="zh-CN" altLang="en-US" dirty="0"/>
              <a:t>是目前</a:t>
            </a:r>
            <a:r>
              <a:rPr lang="en-US" dirty="0"/>
              <a:t>Web</a:t>
            </a:r>
            <a:r>
              <a:rPr lang="zh-CN" altLang="en-US" dirty="0"/>
              <a:t>上最流行的关系型数据库管理系统，在</a:t>
            </a:r>
            <a:r>
              <a:rPr lang="en-US" dirty="0"/>
              <a:t>WEB</a:t>
            </a:r>
            <a:r>
              <a:rPr lang="zh-CN" altLang="en-US" dirty="0"/>
              <a:t>应用方面</a:t>
            </a:r>
            <a:r>
              <a:rPr lang="en-US" dirty="0"/>
              <a:t>MySQL</a:t>
            </a:r>
            <a:r>
              <a:rPr lang="zh-CN" altLang="en-US" dirty="0"/>
              <a:t>是最好的</a:t>
            </a:r>
            <a:r>
              <a:rPr lang="en-US" dirty="0"/>
              <a:t>RDBMS(Relational Database Management System</a:t>
            </a:r>
            <a:r>
              <a:rPr lang="zh-CN" altLang="en-US" dirty="0"/>
              <a:t>：关系数据库管理系统</a:t>
            </a:r>
            <a:r>
              <a:rPr lang="en-US" dirty="0"/>
              <a:t>)</a:t>
            </a:r>
            <a:r>
              <a:rPr lang="zh-CN" altLang="en-US" dirty="0"/>
              <a:t>应用软件</a:t>
            </a:r>
            <a:r>
              <a:rPr lang="zh-CN" altLang="en-US" dirty="0" smtClean="0"/>
              <a:t>之一。</a:t>
            </a:r>
            <a:endParaRPr lang="en-US" altLang="zh-CN" dirty="0">
              <a:ea typeface="宋体" pitchFamily="2" charset="-122"/>
            </a:endParaRPr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/>
              <a:t>Tomcat</a:t>
            </a:r>
            <a:r>
              <a:rPr lang="zh-CN" altLang="zh-CN" sz="2400" dirty="0" smtClean="0"/>
              <a:t>服务器</a:t>
            </a:r>
            <a:endParaRPr lang="en-US" altLang="zh-CN" sz="2400" dirty="0" smtClean="0"/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altLang="zh-CN" dirty="0"/>
              <a:t>Tomcat</a:t>
            </a:r>
            <a:r>
              <a:rPr lang="zh-CN" altLang="zh-CN" dirty="0"/>
              <a:t>是</a:t>
            </a:r>
            <a:r>
              <a:rPr lang="en-US" altLang="zh-CN" dirty="0"/>
              <a:t>Apache </a:t>
            </a:r>
            <a:r>
              <a:rPr lang="zh-CN" altLang="zh-CN" dirty="0"/>
              <a:t>软件基金会（</a:t>
            </a:r>
            <a:r>
              <a:rPr lang="en-US" altLang="zh-CN" dirty="0"/>
              <a:t>Apache Software Foundation</a:t>
            </a:r>
            <a:r>
              <a:rPr lang="zh-CN" altLang="zh-CN" dirty="0"/>
              <a:t>）的</a:t>
            </a:r>
            <a:r>
              <a:rPr lang="en-US" altLang="zh-CN" dirty="0"/>
              <a:t>Jakarta </a:t>
            </a:r>
            <a:r>
              <a:rPr lang="zh-CN" altLang="zh-CN" dirty="0"/>
              <a:t>项目中的一个核心项目，由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/>
              <a:t>Sun </a:t>
            </a:r>
            <a:r>
              <a:rPr lang="zh-CN" altLang="zh-CN" dirty="0"/>
              <a:t>和其他一些公司及个人共同开发研究而成</a:t>
            </a:r>
            <a:r>
              <a:rPr lang="zh-CN" altLang="zh-CN" dirty="0" smtClean="0"/>
              <a:t>。</a:t>
            </a:r>
            <a:r>
              <a:rPr lang="zh-CN" altLang="zh-CN" dirty="0"/>
              <a:t>因为</a:t>
            </a:r>
            <a:r>
              <a:rPr lang="en-US" altLang="zh-CN" dirty="0"/>
              <a:t>Tomcat </a:t>
            </a:r>
            <a:r>
              <a:rPr lang="zh-CN" altLang="zh-CN" dirty="0"/>
              <a:t>技术先进、性能稳定，而且免费，因而深受</a:t>
            </a:r>
            <a:r>
              <a:rPr lang="en-US" altLang="zh-CN" dirty="0"/>
              <a:t>Java </a:t>
            </a:r>
            <a:r>
              <a:rPr lang="zh-CN" altLang="zh-CN" dirty="0"/>
              <a:t>爱好者的</a:t>
            </a:r>
            <a:r>
              <a:rPr lang="zh-CN" altLang="zh-CN" dirty="0" smtClean="0"/>
              <a:t>喜爱，</a:t>
            </a:r>
            <a:r>
              <a:rPr lang="zh-CN" altLang="zh-CN" dirty="0"/>
              <a:t>成为目前比较流行的</a:t>
            </a:r>
            <a:r>
              <a:rPr lang="en-US" altLang="zh-CN" dirty="0"/>
              <a:t>Web </a:t>
            </a:r>
            <a:r>
              <a:rPr lang="zh-CN" altLang="zh-CN" dirty="0"/>
              <a:t>应用服务器。</a:t>
            </a:r>
            <a:endParaRPr lang="zh-CN" altLang="en-US" b="1" dirty="0" smtClean="0">
              <a:ea typeface="宋体" pitchFamily="2" charset="-122"/>
              <a:cs typeface="Times New Roman" pitchFamily="18" charset="0"/>
            </a:endParaRPr>
          </a:p>
          <a:p>
            <a:pPr marL="3175">
              <a:tabLst>
                <a:tab pos="0" algn="l"/>
                <a:tab pos="268288" algn="l"/>
              </a:tabLst>
            </a:pPr>
            <a:r>
              <a:rPr lang="en-US" altLang="zh-CN" dirty="0" smtClean="0">
                <a:ea typeface="宋体" pitchFamily="2" charset="-122"/>
              </a:rPr>
              <a:t>        </a:t>
            </a:r>
            <a:endParaRPr lang="zh-CN" altLang="en-US" dirty="0" smtClean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tabLst>
                <a:tab pos="0" algn="l"/>
                <a:tab pos="268288" algn="l"/>
              </a:tabLst>
            </a:pPr>
            <a:endParaRPr lang="zh-CN" altLang="en-US" dirty="0" smtClean="0">
              <a:ea typeface="宋体" pitchFamily="2" charset="-122"/>
            </a:endParaRPr>
          </a:p>
          <a:p>
            <a:pPr marL="3175" algn="just" eaLnBrk="1" fontAlgn="t" hangingPunct="1">
              <a:buClr>
                <a:schemeClr val="accent1"/>
              </a:buClr>
              <a:buFont typeface="Wingdings" pitchFamily="2" charset="2"/>
              <a:buNone/>
              <a:tabLst>
                <a:tab pos="0" algn="l"/>
                <a:tab pos="268288" algn="l"/>
              </a:tabLst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445100" y="1788898"/>
            <a:ext cx="844686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 smtClean="0"/>
              <a:t>=“/edit”)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edit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 smtClean="0"/>
              <a:t>()+“</a:t>
            </a:r>
            <a:r>
              <a:rPr lang="zh-CN" altLang="en-US" sz="1200" dirty="0" smtClean="0"/>
              <a:t>审核</a:t>
            </a:r>
            <a:r>
              <a:rPr lang="en-US" altLang="zh-CN" sz="1200" dirty="0" err="1" smtClean="0"/>
              <a:t>GrantIdManager</a:t>
            </a:r>
            <a:r>
              <a:rPr lang="en-US" altLang="zh-CN" sz="1200" dirty="0" smtClean="0"/>
              <a:t>”);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“edit”)){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 smtClean="0"/>
              <a:t>();  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 smtClean="0"/>
              <a:t>(“UPDATE_USER”,   </a:t>
            </a:r>
            <a:r>
              <a:rPr lang="en-US" altLang="zh-CN" sz="1200" dirty="0" err="1" smtClean="0"/>
              <a:t>Jurisdiction.</a:t>
            </a:r>
            <a:r>
              <a:rPr lang="en-US" altLang="zh-CN" sz="1200" i="1" dirty="0" err="1" smtClean="0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修改人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 smtClean="0"/>
              <a:t>(“UPDATE_TIME”,  Tools.</a:t>
            </a:r>
            <a:r>
              <a:rPr lang="en-US" altLang="zh-CN" sz="1200" i="1" dirty="0" smtClean="0"/>
              <a:t>date2Str</a:t>
            </a:r>
            <a:r>
              <a:rPr lang="en-US" altLang="zh-CN" sz="1200" dirty="0" smtClean="0"/>
              <a:t>(new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//</a:t>
            </a:r>
            <a:r>
              <a:rPr lang="zh-CN" altLang="en-US" sz="1200" dirty="0"/>
              <a:t>修改时间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grantidmanagerService</a:t>
            </a:r>
            <a:r>
              <a:rPr lang="en-US" altLang="zh-CN" sz="1200" dirty="0" err="1"/>
              <a:t>.edit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 smtClean="0"/>
              <a:t>);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</a:t>
            </a:r>
            <a:r>
              <a:rPr lang="en-US" altLang="zh-CN" sz="1200" dirty="0" smtClean="0"/>
              <a:t>");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 smtClean="0"/>
              <a:t>");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return </a:t>
            </a:r>
            <a:r>
              <a:rPr lang="en-US" altLang="zh-CN" sz="1200" dirty="0"/>
              <a:t>mv</a:t>
            </a:r>
            <a:r>
              <a:rPr lang="en-US" altLang="zh-CN" sz="1200" dirty="0" smtClean="0"/>
              <a:t>;}</a:t>
            </a:r>
          </a:p>
          <a:p>
            <a:r>
              <a:rPr lang="zh-CN" altLang="en-US" sz="1200" i="1" dirty="0" smtClean="0"/>
              <a:t> </a:t>
            </a:r>
            <a:r>
              <a:rPr lang="en-US" altLang="zh-CN" sz="1200" i="1" dirty="0"/>
              <a:t>/**</a:t>
            </a:r>
            <a:r>
              <a:rPr lang="zh-CN" altLang="en-US" sz="1200" i="1" dirty="0"/>
              <a:t>列表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i="1" dirty="0" smtClean="0"/>
              <a:t>page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 smtClean="0"/>
              <a:t>Exception </a:t>
            </a:r>
            <a:r>
              <a:rPr lang="en-US" altLang="zh-CN" sz="1200" i="1" dirty="0"/>
              <a:t>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"/list"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list</a:t>
            </a:r>
            <a:r>
              <a:rPr lang="en-US" altLang="zh-CN" sz="1200" dirty="0"/>
              <a:t>(Page page)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列表</a:t>
            </a:r>
            <a:r>
              <a:rPr lang="en-US" altLang="zh-CN" sz="1200" dirty="0" err="1"/>
              <a:t>GrantIdManager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smtClean="0"/>
              <a:t>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"cha")){return null;} //</a:t>
            </a:r>
            <a:r>
              <a:rPr lang="zh-CN" altLang="en-US" sz="1200" dirty="0"/>
              <a:t>校验</a:t>
            </a:r>
            <a:r>
              <a:rPr lang="zh-CN" altLang="en-US" sz="1200" dirty="0" smtClean="0"/>
              <a:t>权限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 smtClean="0"/>
              <a:t>();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String keywords = </a:t>
            </a:r>
            <a:r>
              <a:rPr lang="en-US" altLang="zh-CN" sz="1200" dirty="0" err="1"/>
              <a:t>pd.getString</a:t>
            </a:r>
            <a:r>
              <a:rPr lang="en-US" altLang="zh-CN" sz="1200" dirty="0"/>
              <a:t>(</a:t>
            </a:r>
            <a:r>
              <a:rPr lang="en-US" altLang="zh-CN" sz="1200" dirty="0"/>
              <a:t>"keywords"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//</a:t>
            </a:r>
            <a:r>
              <a:rPr lang="zh-CN" altLang="en-US" sz="1200" dirty="0"/>
              <a:t>关键词检索条件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/>
              <a:t>if</a:t>
            </a:r>
            <a:r>
              <a:rPr lang="en-US" altLang="zh-CN" sz="1200" dirty="0"/>
              <a:t>(</a:t>
            </a:r>
            <a:r>
              <a:rPr lang="en-US" altLang="zh-CN" sz="1200" dirty="0"/>
              <a:t>null </a:t>
            </a:r>
            <a:r>
              <a:rPr lang="en-US" altLang="zh-CN" sz="1200" dirty="0"/>
              <a:t>!= keywords &amp;&amp; !</a:t>
            </a:r>
            <a:r>
              <a:rPr lang="en-US" altLang="zh-CN" sz="1200" dirty="0"/>
              <a:t>""</a:t>
            </a:r>
            <a:r>
              <a:rPr lang="en-US" altLang="zh-CN" sz="1200" dirty="0"/>
              <a:t>.equals(keywords</a:t>
            </a:r>
            <a:r>
              <a:rPr lang="en-US" altLang="zh-CN" sz="1200" dirty="0" smtClean="0"/>
              <a:t>)){   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"keywords", </a:t>
            </a:r>
            <a:r>
              <a:rPr lang="en-US" altLang="zh-CN" sz="1200" dirty="0" err="1"/>
              <a:t>keywords.trim</a:t>
            </a:r>
            <a:r>
              <a:rPr lang="en-US" altLang="zh-CN" sz="1200" dirty="0" smtClean="0"/>
              <a:t>());   </a:t>
            </a:r>
            <a:r>
              <a:rPr lang="en-US" altLang="zh-CN" sz="1200" dirty="0"/>
              <a:t>}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page.setPd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 smtClean="0"/>
              <a:t>);    </a:t>
            </a:r>
            <a:r>
              <a:rPr lang="en-US" altLang="zh-CN" sz="1200" dirty="0"/>
              <a:t>List&lt;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grantidmanagerService</a:t>
            </a:r>
            <a:r>
              <a:rPr lang="en-US" altLang="zh-CN" sz="1200" dirty="0" err="1"/>
              <a:t>.list</a:t>
            </a:r>
            <a:r>
              <a:rPr lang="en-US" altLang="zh-CN" sz="1200" dirty="0"/>
              <a:t>(page)</a:t>
            </a:r>
            <a:r>
              <a:rPr lang="en-US" altLang="zh-CN" sz="1200" dirty="0"/>
              <a:t>;    //</a:t>
            </a:r>
            <a:r>
              <a:rPr lang="zh-CN" altLang="en-US" sz="1200" dirty="0"/>
              <a:t>列出</a:t>
            </a:r>
            <a:r>
              <a:rPr lang="en-US" altLang="zh-CN" sz="1200" dirty="0" err="1"/>
              <a:t>GrantIdManager</a:t>
            </a:r>
            <a:r>
              <a:rPr lang="zh-CN" altLang="en-US" sz="1200" dirty="0"/>
              <a:t>列表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"compensation/</a:t>
            </a:r>
            <a:r>
              <a:rPr lang="en-US" altLang="zh-CN" sz="1200" dirty="0" err="1"/>
              <a:t>grantidmanager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grantidmanager_list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varList</a:t>
            </a:r>
            <a:r>
              <a:rPr lang="en-US" altLang="zh-CN" sz="1200" dirty="0" smtClean="0"/>
              <a:t>);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 "list</a:t>
            </a:r>
            <a:r>
              <a:rPr lang="en-US" altLang="zh-CN" sz="1200" dirty="0" smtClean="0"/>
              <a:t>");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pd</a:t>
            </a:r>
            <a:r>
              <a:rPr lang="en-US" altLang="zh-CN" sz="1200" dirty="0" smtClean="0"/>
              <a:t>); </a:t>
            </a:r>
            <a:r>
              <a:rPr lang="en-US" altLang="zh-CN" sz="1200" dirty="0" err="1" smtClean="0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"QX",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getHC</a:t>
            </a:r>
            <a:r>
              <a:rPr lang="en-US" altLang="zh-CN" sz="1200" dirty="0"/>
              <a:t>())</a:t>
            </a:r>
            <a:r>
              <a:rPr lang="en-US" altLang="zh-CN" sz="1200" dirty="0"/>
              <a:t>;   //</a:t>
            </a:r>
            <a:r>
              <a:rPr lang="zh-CN" altLang="en-US" sz="1200" dirty="0"/>
              <a:t>按钮权限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/>
              <a:t>return </a:t>
            </a:r>
            <a:r>
              <a:rPr lang="en-US" altLang="zh-CN" sz="1200" dirty="0"/>
              <a:t>mv</a:t>
            </a:r>
            <a:r>
              <a:rPr lang="en-US" altLang="zh-CN" sz="1200" dirty="0" smtClean="0"/>
              <a:t>;  </a:t>
            </a:r>
          </a:p>
          <a:p>
            <a:r>
              <a:rPr lang="en-US" altLang="zh-CN" sz="1200" dirty="0" smtClean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196752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薪酬发放审核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4116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643" y="1340768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酬标准管理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43563" y="2420888"/>
            <a:ext cx="202207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绩效主管经理对薪酬标准制定等级规则</a:t>
            </a:r>
            <a:r>
              <a:rPr lang="zh-CN" altLang="en-US" sz="2400" dirty="0" smtClean="0"/>
              <a:t>的新增、修改、删除、审核等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6759430" cy="44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11560" y="2076080"/>
            <a:ext cx="734481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StipendManager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"STIPENDMANAGER_ID",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"STATUS",0</a:t>
            </a:r>
            <a:r>
              <a:rPr lang="en-US" altLang="zh-CN" sz="1200" dirty="0"/>
              <a:t>)</a:t>
            </a:r>
            <a:r>
              <a:rPr lang="en-US" altLang="zh-CN" sz="1200" dirty="0"/>
              <a:t>; //</a:t>
            </a:r>
            <a:r>
              <a:rPr lang="zh-CN" altLang="en-US" sz="1200" dirty="0"/>
              <a:t>状态  未审核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"STIPEND_USER_NAME",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登记人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"GTIPEND_DATE", </a:t>
            </a:r>
            <a:r>
              <a:rPr lang="en-US" altLang="zh-CN" sz="1200" dirty="0" err="1"/>
              <a:t>DateUtil.</a:t>
            </a:r>
            <a:r>
              <a:rPr lang="en-US" altLang="zh-CN" sz="1200" i="1" dirty="0" err="1"/>
              <a:t>getTime</a:t>
            </a:r>
            <a:r>
              <a:rPr lang="en-US" altLang="zh-CN" sz="1200" dirty="0"/>
              <a:t>())</a:t>
            </a:r>
            <a:r>
              <a:rPr lang="en-US" altLang="zh-CN" sz="1200" dirty="0"/>
              <a:t>; //</a:t>
            </a:r>
            <a:r>
              <a:rPr lang="zh-CN" altLang="en-US" sz="1200" dirty="0"/>
              <a:t>登记时间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stipendmanagerService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薪酬标准管理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754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643" y="1340768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酬类别管理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43563" y="2420888"/>
            <a:ext cx="202207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绩效主管经理对薪酬类别、类型规则</a:t>
            </a:r>
            <a:r>
              <a:rPr lang="zh-CN" altLang="en-US" sz="2400" dirty="0" smtClean="0"/>
              <a:t>的新增、修改、删除、审核等维护功能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65" y="1899136"/>
            <a:ext cx="673421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4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11560" y="2076080"/>
            <a:ext cx="73448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 err="1"/>
              <a:t>StipendType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"STIPENDTYPE_ID",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"CREATETIME", </a:t>
            </a:r>
            <a:r>
              <a:rPr lang="en-US" altLang="zh-CN" sz="1200" dirty="0"/>
              <a:t>Tools.</a:t>
            </a:r>
            <a:r>
              <a:rPr lang="en-US" altLang="zh-CN" sz="1200" i="1" dirty="0"/>
              <a:t>date2Str</a:t>
            </a:r>
            <a:r>
              <a:rPr lang="en-US" altLang="zh-CN" sz="1200" dirty="0"/>
              <a:t>(</a:t>
            </a:r>
            <a:r>
              <a:rPr lang="en-US" altLang="zh-CN" sz="1200" dirty="0"/>
              <a:t>new </a:t>
            </a:r>
            <a:r>
              <a:rPr lang="en-US" altLang="zh-CN" sz="1200" dirty="0"/>
              <a:t>Date()))</a:t>
            </a:r>
            <a:r>
              <a:rPr lang="en-US" altLang="zh-CN" sz="1200" dirty="0"/>
              <a:t>;  //</a:t>
            </a:r>
            <a:r>
              <a:rPr lang="zh-CN" altLang="en-US" sz="1200" dirty="0"/>
              <a:t>创建时间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"CREATEUSER",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 //</a:t>
            </a:r>
            <a:r>
              <a:rPr lang="zh-CN" altLang="en-US" sz="1200" dirty="0"/>
              <a:t>创建人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stipendtypeService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薪酬类别管理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6490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051" y="1268760"/>
            <a:ext cx="40719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调动管理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49144" y="2132856"/>
            <a:ext cx="20768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该功能模块主要</a:t>
            </a:r>
            <a:r>
              <a:rPr lang="zh-CN" altLang="en-US" sz="2400" dirty="0" smtClean="0"/>
              <a:t>实现员工职位调动的创建、修改、</a:t>
            </a:r>
            <a:r>
              <a:rPr lang="zh-CN" altLang="en-US" sz="2400" dirty="0"/>
              <a:t>审核</a:t>
            </a:r>
            <a:r>
              <a:rPr lang="zh-CN" altLang="en-US" sz="2400" dirty="0" smtClean="0"/>
              <a:t>等</a:t>
            </a:r>
            <a:r>
              <a:rPr lang="zh-CN" altLang="en-US" sz="2400" dirty="0" smtClean="0"/>
              <a:t>功能。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11" y="1772816"/>
            <a:ext cx="662017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11560" y="2076080"/>
            <a:ext cx="734481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"/save"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/>
              <a:t>save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/>
              <a:t>Mobilize"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/>
              <a:t>menuUrl2,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"MOBILIZE_ID",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 //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"EMP_NAME",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())</a:t>
            </a:r>
            <a:r>
              <a:rPr lang="en-US" altLang="zh-CN" sz="1200" dirty="0"/>
              <a:t>;    //</a:t>
            </a:r>
            <a:r>
              <a:rPr lang="zh-CN" altLang="en-US" sz="1200" dirty="0"/>
              <a:t>审核人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mobilizeService</a:t>
            </a:r>
            <a:r>
              <a:rPr lang="en-US" altLang="zh-CN" sz="1200" dirty="0" err="1"/>
              <a:t>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调动管理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模块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2173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144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统计报表模块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251520" y="2290713"/>
            <a:ext cx="2200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</a:t>
            </a:r>
            <a:r>
              <a:rPr lang="zh-CN" altLang="en-US" sz="2400" dirty="0" smtClean="0"/>
              <a:t>主要统计员工基本信息、</a:t>
            </a:r>
            <a:r>
              <a:rPr lang="zh-CN" altLang="en-US" sz="2400" dirty="0"/>
              <a:t>薪</a:t>
            </a:r>
            <a:r>
              <a:rPr lang="zh-CN" altLang="en-US" sz="2400" dirty="0" smtClean="0"/>
              <a:t>酬报表</a:t>
            </a:r>
            <a:r>
              <a:rPr lang="zh-CN" altLang="en-US" sz="2400" dirty="0" smtClean="0"/>
              <a:t>汇总可以导出</a:t>
            </a:r>
            <a:r>
              <a:rPr lang="en-US" altLang="zh-CN" sz="2400" dirty="0" smtClean="0"/>
              <a:t>Excel</a:t>
            </a:r>
            <a:r>
              <a:rPr lang="zh-CN" altLang="en-US" sz="2400" dirty="0" smtClean="0"/>
              <a:t>功能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7266"/>
            <a:ext cx="6678570" cy="44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827584" y="1896991"/>
            <a:ext cx="75526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br>
              <a:rPr lang="en-US" altLang="zh-CN" sz="1200" i="1" dirty="0"/>
            </a:br>
            <a:r>
              <a:rPr lang="en-US" altLang="zh-CN" sz="1200" i="1" dirty="0"/>
              <a:t> *  </a:t>
            </a:r>
            <a:r>
              <a:rPr lang="zh-CN" altLang="en-US" sz="1200" i="1" dirty="0"/>
              <a:t>员工报表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i="1" dirty="0"/>
              <a:t>page</a:t>
            </a:r>
            <a:br>
              <a:rPr lang="en-US" altLang="zh-CN" sz="1200" i="1" dirty="0"/>
            </a:br>
            <a:r>
              <a:rPr lang="en-US" altLang="zh-CN" sz="1200" i="1" dirty="0"/>
              <a:t> 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"/report"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reportList</a:t>
            </a:r>
            <a:r>
              <a:rPr lang="en-US" altLang="zh-CN" sz="1200" dirty="0"/>
              <a:t>(Page page)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列表</a:t>
            </a:r>
            <a:r>
              <a:rPr lang="en-US" altLang="zh-CN" sz="1200" dirty="0" err="1"/>
              <a:t>StaffEmployee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/>
              <a:t>menuUrl2, "cha"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</a:t>
            </a:r>
            <a:r>
              <a:rPr lang="zh-CN" altLang="en-US" sz="1200" dirty="0" smtClean="0"/>
              <a:t>权限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String keywords = </a:t>
            </a:r>
            <a:r>
              <a:rPr lang="en-US" altLang="zh-CN" sz="1200" dirty="0" err="1"/>
              <a:t>pd.getString</a:t>
            </a:r>
            <a:r>
              <a:rPr lang="en-US" altLang="zh-CN" sz="1200" dirty="0"/>
              <a:t>(</a:t>
            </a:r>
            <a:r>
              <a:rPr lang="en-US" altLang="zh-CN" sz="1200" dirty="0"/>
              <a:t>"keywords"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//</a:t>
            </a:r>
            <a:r>
              <a:rPr lang="zh-CN" altLang="en-US" sz="1200" dirty="0"/>
              <a:t>关键词检索条件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/>
              <a:t>if</a:t>
            </a:r>
            <a:r>
              <a:rPr lang="en-US" altLang="zh-CN" sz="1200" dirty="0"/>
              <a:t>(</a:t>
            </a:r>
            <a:r>
              <a:rPr lang="en-US" altLang="zh-CN" sz="1200" dirty="0"/>
              <a:t>null </a:t>
            </a:r>
            <a:r>
              <a:rPr lang="en-US" altLang="zh-CN" sz="1200" dirty="0"/>
              <a:t>!= keywords &amp;&amp; !</a:t>
            </a:r>
            <a:r>
              <a:rPr lang="en-US" altLang="zh-CN" sz="1200" dirty="0"/>
              <a:t>""</a:t>
            </a:r>
            <a:r>
              <a:rPr lang="en-US" altLang="zh-CN" sz="1200" dirty="0"/>
              <a:t>.equals(keywords)){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"keywords", </a:t>
            </a:r>
            <a:r>
              <a:rPr lang="en-US" altLang="zh-CN" sz="1200" dirty="0" err="1"/>
              <a:t>keywords.trim</a:t>
            </a:r>
            <a:r>
              <a:rPr lang="en-US" altLang="zh-CN" sz="1200" dirty="0"/>
              <a:t>())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}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page.setPd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List&lt;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staffemployeeService</a:t>
            </a:r>
            <a:r>
              <a:rPr lang="en-US" altLang="zh-CN" sz="1200" dirty="0" err="1"/>
              <a:t>.list</a:t>
            </a:r>
            <a:r>
              <a:rPr lang="en-US" altLang="zh-CN" sz="1200" dirty="0"/>
              <a:t>(page)</a:t>
            </a:r>
            <a:r>
              <a:rPr lang="en-US" altLang="zh-CN" sz="1200" dirty="0"/>
              <a:t>; //</a:t>
            </a:r>
            <a:r>
              <a:rPr lang="zh-CN" altLang="en-US" sz="1200" dirty="0"/>
              <a:t>列出</a:t>
            </a:r>
            <a:r>
              <a:rPr lang="en-US" altLang="zh-CN" sz="1200" dirty="0" err="1"/>
              <a:t>StaffEmployee</a:t>
            </a:r>
            <a:r>
              <a:rPr lang="zh-CN" altLang="en-US" sz="1200" dirty="0"/>
              <a:t>列表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"staff/</a:t>
            </a:r>
            <a:r>
              <a:rPr lang="en-US" altLang="zh-CN" sz="1200" dirty="0" err="1"/>
              <a:t>staffemployee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staffemployee_all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varList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"QX",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getHC</a:t>
            </a:r>
            <a:r>
              <a:rPr lang="en-US" altLang="zh-CN" sz="1200" dirty="0"/>
              <a:t>())</a:t>
            </a:r>
            <a:r>
              <a:rPr lang="en-US" altLang="zh-CN" sz="1200" dirty="0"/>
              <a:t>;   //</a:t>
            </a:r>
            <a:r>
              <a:rPr lang="zh-CN" altLang="en-US" sz="1200" dirty="0"/>
              <a:t>按钮权限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/>
              <a:t>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统计报表模块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26187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144" y="1357313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用户管理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251520" y="2290713"/>
            <a:ext cx="2200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</a:t>
            </a:r>
            <a:r>
              <a:rPr lang="zh-CN" altLang="en-US" sz="2400" dirty="0" smtClean="0"/>
              <a:t>主要对系统用户、应聘者管理的管理新增、删除</a:t>
            </a:r>
            <a:r>
              <a:rPr lang="zh-CN" altLang="en-US" sz="2400" dirty="0" smtClean="0"/>
              <a:t>、修改、发送短信、发送邮件、授权角色权限、批量删除等</a:t>
            </a:r>
            <a:r>
              <a:rPr lang="zh-CN" altLang="en-US" sz="2400" dirty="0" smtClean="0"/>
              <a:t>功能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28813"/>
            <a:ext cx="6552728" cy="445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8225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1790700" y="4078288"/>
            <a:ext cx="5805488" cy="538162"/>
            <a:chOff x="0" y="0"/>
            <a:chExt cx="9142" cy="848"/>
          </a:xfrm>
        </p:grpSpPr>
        <p:grpSp>
          <p:nvGrpSpPr>
            <p:cNvPr id="8216" name="Group 7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21" name="AutoShape 9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17" name="Rectangle 10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系统的实现</a:t>
              </a:r>
            </a:p>
          </p:txBody>
        </p:sp>
      </p:grp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1790700" y="4654550"/>
            <a:ext cx="5805488" cy="538163"/>
            <a:chOff x="0" y="0"/>
            <a:chExt cx="9142" cy="848"/>
          </a:xfrm>
        </p:grpSpPr>
        <p:grpSp>
          <p:nvGrpSpPr>
            <p:cNvPr id="8210" name="Group 12"/>
            <p:cNvGrpSpPr>
              <a:grpSpLocks/>
            </p:cNvGrpSpPr>
            <p:nvPr/>
          </p:nvGrpSpPr>
          <p:grpSpPr bwMode="auto">
            <a:xfrm>
              <a:off x="0" y="0"/>
              <a:ext cx="9143" cy="848"/>
              <a:chOff x="0" y="0"/>
              <a:chExt cx="3657" cy="339"/>
            </a:xfrm>
          </p:grpSpPr>
          <p:sp>
            <p:nvSpPr>
              <p:cNvPr id="15373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15" name="AutoShape 14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11" name="Rectangle 15"/>
            <p:cNvSpPr>
              <a:spLocks noChangeArrowheads="1"/>
            </p:cNvSpPr>
            <p:nvPr/>
          </p:nvSpPr>
          <p:spPr bwMode="auto">
            <a:xfrm>
              <a:off x="750" y="20"/>
              <a:ext cx="35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系统测试</a:t>
              </a:r>
            </a:p>
          </p:txBody>
        </p:sp>
      </p:grp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8204" name="Group 17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15378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8209" name="AutoShape 19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205" name="Rectangle 20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8199" name="Group 21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8203" name="AutoShape 23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00" name="Rectangle 24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8201" name="Rectangle 25"/>
          <p:cNvSpPr>
            <a:spLocks noChangeArrowheads="1"/>
          </p:cNvSpPr>
          <p:nvPr/>
        </p:nvSpPr>
        <p:spPr bwMode="auto">
          <a:xfrm>
            <a:off x="2266950" y="2936875"/>
            <a:ext cx="3437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</a:t>
            </a:r>
            <a:r>
              <a:rPr lang="zh-CN" altLang="en-US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24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环境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11560" y="1896991"/>
            <a:ext cx="77686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保存用户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/>
              <a:t>=</a:t>
            </a:r>
            <a:r>
              <a:rPr lang="en-US" altLang="zh-CN" sz="1200" dirty="0"/>
              <a:t>"/</a:t>
            </a:r>
            <a:r>
              <a:rPr lang="en-US" altLang="zh-CN" sz="1200" dirty="0" err="1"/>
              <a:t>saveU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saveU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"add"</a:t>
            </a:r>
            <a:r>
              <a:rPr lang="en-US" altLang="zh-CN" sz="1200" dirty="0"/>
              <a:t>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/>
              <a:t>()+</a:t>
            </a:r>
            <a:r>
              <a:rPr lang="en-US" altLang="zh-CN" sz="1200" dirty="0"/>
              <a:t>"</a:t>
            </a:r>
            <a:r>
              <a:rPr lang="zh-CN" altLang="en-US" sz="1200" dirty="0"/>
              <a:t>新增</a:t>
            </a:r>
            <a:r>
              <a:rPr lang="en-US" altLang="zh-CN" sz="1200" dirty="0"/>
              <a:t>user"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 smtClean="0"/>
              <a:t>();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 smtClean="0"/>
              <a:t>();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"USER_ID",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 //ID </a:t>
            </a:r>
            <a:r>
              <a:rPr lang="zh-CN" altLang="en-US" sz="1200" dirty="0"/>
              <a:t>主键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"LAST_LOGIN",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//</a:t>
            </a:r>
            <a:r>
              <a:rPr lang="zh-CN" altLang="en-US" sz="1200" dirty="0"/>
              <a:t>最后登录时间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"IP",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    //IP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"STATUS", "0"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//</a:t>
            </a:r>
            <a:r>
              <a:rPr lang="zh-CN" altLang="en-US" sz="1200" dirty="0"/>
              <a:t>状态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"SKIN", "default</a:t>
            </a:r>
            <a:r>
              <a:rPr lang="en-US" altLang="zh-CN" sz="1200" dirty="0" smtClean="0"/>
              <a:t>");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"RIGHTS",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"PASSWORD", new </a:t>
            </a:r>
            <a:r>
              <a:rPr lang="en-US" altLang="zh-CN" sz="1200" dirty="0" err="1"/>
              <a:t>SimpleHash</a:t>
            </a:r>
            <a:r>
              <a:rPr lang="en-US" altLang="zh-CN" sz="1200" dirty="0"/>
              <a:t>(</a:t>
            </a:r>
            <a:r>
              <a:rPr lang="en-US" altLang="zh-CN" sz="1200" dirty="0"/>
              <a:t>"SHA-1", </a:t>
            </a:r>
            <a:r>
              <a:rPr lang="en-US" altLang="zh-CN" sz="1200" dirty="0" err="1"/>
              <a:t>pd.getString</a:t>
            </a:r>
            <a:r>
              <a:rPr lang="en-US" altLang="zh-CN" sz="1200" dirty="0"/>
              <a:t>(</a:t>
            </a:r>
            <a:r>
              <a:rPr lang="en-US" altLang="zh-CN" sz="1200" dirty="0"/>
              <a:t>"USERNAME"</a:t>
            </a:r>
            <a:r>
              <a:rPr lang="en-US" altLang="zh-CN" sz="1200" dirty="0"/>
              <a:t>)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pd.getString</a:t>
            </a:r>
            <a:r>
              <a:rPr lang="en-US" altLang="zh-CN" sz="1200" dirty="0"/>
              <a:t>(</a:t>
            </a:r>
            <a:r>
              <a:rPr lang="en-US" altLang="zh-CN" sz="1200" dirty="0"/>
              <a:t>"PASSWORD"</a:t>
            </a:r>
            <a:r>
              <a:rPr lang="en-US" altLang="zh-CN" sz="1200" dirty="0"/>
              <a:t>)).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())</a:t>
            </a:r>
            <a:r>
              <a:rPr lang="en-US" altLang="zh-CN" sz="1200" dirty="0"/>
              <a:t>;    //</a:t>
            </a:r>
            <a:r>
              <a:rPr lang="zh-CN" altLang="en-US" sz="1200" dirty="0"/>
              <a:t>密码加密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/>
              <a:t>if</a:t>
            </a:r>
            <a:r>
              <a:rPr lang="en-US" altLang="zh-CN" sz="1200" dirty="0"/>
              <a:t>(</a:t>
            </a:r>
            <a:r>
              <a:rPr lang="en-US" altLang="zh-CN" sz="1200" dirty="0"/>
              <a:t>null </a:t>
            </a:r>
            <a:r>
              <a:rPr lang="en-US" altLang="zh-CN" sz="1200" dirty="0"/>
              <a:t>== </a:t>
            </a:r>
            <a:r>
              <a:rPr lang="en-US" altLang="zh-CN" sz="1200" dirty="0" err="1"/>
              <a:t>userService</a:t>
            </a:r>
            <a:r>
              <a:rPr lang="en-US" altLang="zh-CN" sz="1200" dirty="0" err="1"/>
              <a:t>.findByUsername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)){    </a:t>
            </a:r>
            <a:r>
              <a:rPr lang="en-US" altLang="zh-CN" sz="1200" dirty="0"/>
              <a:t>//</a:t>
            </a:r>
            <a:r>
              <a:rPr lang="zh-CN" altLang="en-US" sz="1200" dirty="0"/>
              <a:t>判断用户名是否存在</a:t>
            </a:r>
            <a:br>
              <a:rPr lang="zh-CN" altLang="en-US" sz="1200" dirty="0"/>
            </a:br>
            <a:r>
              <a:rPr lang="zh-CN" altLang="en-US" sz="1200" dirty="0"/>
              <a:t>      </a:t>
            </a:r>
            <a:r>
              <a:rPr lang="en-US" altLang="zh-CN" sz="1200" dirty="0" err="1"/>
              <a:t>userService</a:t>
            </a:r>
            <a:r>
              <a:rPr lang="en-US" altLang="zh-CN" sz="1200" dirty="0" err="1"/>
              <a:t>.saveU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    //</a:t>
            </a:r>
            <a:r>
              <a:rPr lang="zh-CN" altLang="en-US" sz="1200" dirty="0"/>
              <a:t>执行保存</a:t>
            </a:r>
            <a:br>
              <a:rPr lang="zh-CN" altLang="en-US" sz="1200" dirty="0"/>
            </a:br>
            <a:r>
              <a:rPr lang="zh-CN" altLang="en-US" sz="1200" dirty="0"/>
              <a:t>  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}</a:t>
            </a:r>
            <a:r>
              <a:rPr lang="en-US" altLang="zh-CN" sz="1200" dirty="0"/>
              <a:t>else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","failed"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}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用户管理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40970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144" y="1273324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应聘者管理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251520" y="2290713"/>
            <a:ext cx="2200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主要功能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zh-CN" altLang="en-US" sz="2400" dirty="0" smtClean="0"/>
              <a:t>该功能模块</a:t>
            </a:r>
            <a:r>
              <a:rPr lang="zh-CN" altLang="en-US" sz="2400" dirty="0" smtClean="0"/>
              <a:t>主要对应聘者管理的管理新增、删除</a:t>
            </a:r>
            <a:r>
              <a:rPr lang="zh-CN" altLang="en-US" sz="2400" dirty="0" smtClean="0"/>
              <a:t>、修改、发送短信、发送邮件、授权角色权限、批量删除等</a:t>
            </a:r>
            <a:r>
              <a:rPr lang="zh-CN" altLang="en-US" sz="2400" dirty="0" smtClean="0"/>
              <a:t>功能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669674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11560" y="1896991"/>
            <a:ext cx="77686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/**</a:t>
            </a:r>
            <a:r>
              <a:rPr lang="zh-CN" altLang="en-US" sz="1200" i="1" dirty="0"/>
              <a:t>保存用户</a:t>
            </a:r>
            <a:br>
              <a:rPr lang="zh-CN" altLang="en-US" sz="1200" i="1" dirty="0"/>
            </a:br>
            <a:r>
              <a:rPr lang="zh-CN" altLang="en-US" sz="1200" i="1" dirty="0"/>
              <a:t> 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@throws </a:t>
            </a:r>
            <a:r>
              <a:rPr lang="en-US" altLang="zh-CN" sz="1200" i="1" dirty="0"/>
              <a:t>Exception</a:t>
            </a:r>
            <a:br>
              <a:rPr lang="en-US" altLang="zh-CN" sz="1200" i="1" dirty="0"/>
            </a:br>
            <a:r>
              <a:rPr lang="en-US" altLang="zh-CN" sz="1200" i="1" dirty="0"/>
              <a:t> */</a:t>
            </a:r>
            <a:br>
              <a:rPr lang="en-US" altLang="zh-CN" sz="1200" i="1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</a:t>
            </a:r>
            <a:r>
              <a:rPr lang="en-US" altLang="zh-CN" sz="1200" dirty="0"/>
              <a:t>value</a:t>
            </a:r>
            <a:r>
              <a:rPr lang="en-US" altLang="zh-CN" sz="1200" dirty="0" smtClean="0"/>
              <a:t>=“/</a:t>
            </a:r>
            <a:r>
              <a:rPr lang="en-US" altLang="zh-CN" sz="1200" dirty="0" err="1" smtClean="0"/>
              <a:t>saveU</a:t>
            </a:r>
            <a:r>
              <a:rPr lang="en-US" altLang="zh-CN" sz="1200" dirty="0" smtClean="0"/>
              <a:t>”)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public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saveU</a:t>
            </a:r>
            <a:r>
              <a:rPr lang="en-US" altLang="zh-CN" sz="1200" dirty="0"/>
              <a:t>() </a:t>
            </a:r>
            <a:r>
              <a:rPr lang="en-US" altLang="zh-CN" sz="1200" dirty="0"/>
              <a:t>throws </a:t>
            </a:r>
            <a:r>
              <a:rPr lang="en-US" altLang="zh-CN" sz="1200" dirty="0"/>
              <a:t>Exception{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if</a:t>
            </a:r>
            <a:r>
              <a:rPr lang="en-US" altLang="zh-CN" sz="1200" dirty="0"/>
              <a:t>(!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buttonJurisdiction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menuUrl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“add”)){</a:t>
            </a:r>
            <a:r>
              <a:rPr lang="en-US" altLang="zh-CN" sz="1200" dirty="0"/>
              <a:t>return null;</a:t>
            </a:r>
            <a:r>
              <a:rPr lang="en-US" altLang="zh-CN" sz="1200" dirty="0"/>
              <a:t>} </a:t>
            </a:r>
            <a:r>
              <a:rPr lang="en-US" altLang="zh-CN" sz="1200" dirty="0"/>
              <a:t>//</a:t>
            </a:r>
            <a:r>
              <a:rPr lang="zh-CN" altLang="en-US" sz="1200" dirty="0"/>
              <a:t>校验权限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i="1" dirty="0" err="1"/>
              <a:t>logBefore</a:t>
            </a:r>
            <a:r>
              <a:rPr lang="en-US" altLang="zh-CN" sz="1200" dirty="0"/>
              <a:t>(</a:t>
            </a:r>
            <a:r>
              <a:rPr lang="en-US" altLang="zh-CN" sz="1200" dirty="0"/>
              <a:t>logger, </a:t>
            </a:r>
            <a:r>
              <a:rPr lang="en-US" altLang="zh-CN" sz="1200" dirty="0" err="1"/>
              <a:t>Jurisdiction.</a:t>
            </a:r>
            <a:r>
              <a:rPr lang="en-US" altLang="zh-CN" sz="1200" i="1" dirty="0" err="1"/>
              <a:t>getUsername</a:t>
            </a:r>
            <a:r>
              <a:rPr lang="en-US" altLang="zh-CN" sz="1200" dirty="0" smtClean="0"/>
              <a:t>()+“</a:t>
            </a:r>
            <a:r>
              <a:rPr lang="zh-CN" altLang="en-US" sz="1200" dirty="0" smtClean="0"/>
              <a:t>新增应聘者</a:t>
            </a:r>
            <a:r>
              <a:rPr lang="en-US" altLang="zh-CN" sz="1200" dirty="0" smtClean="0"/>
              <a:t>");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mv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.getModelAndView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/>
              <a:t>new </a:t>
            </a:r>
            <a:r>
              <a:rPr lang="en-US" altLang="zh-CN" sz="1200" dirty="0" err="1"/>
              <a:t>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this</a:t>
            </a:r>
            <a:r>
              <a:rPr lang="en-US" altLang="zh-CN" sz="1200" dirty="0" err="1"/>
              <a:t>.getPageData</a:t>
            </a:r>
            <a:r>
              <a:rPr lang="en-US" altLang="zh-CN" sz="1200" dirty="0"/>
              <a:t>()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"USER_ID", this</a:t>
            </a:r>
            <a:r>
              <a:rPr lang="en-US" altLang="zh-CN" sz="1200" dirty="0"/>
              <a:t>.get32UUID())</a:t>
            </a:r>
            <a:r>
              <a:rPr lang="en-US" altLang="zh-CN" sz="1200" dirty="0"/>
              <a:t>;   //ID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"RIGHTS",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 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"LAST_LOGIN",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//</a:t>
            </a:r>
            <a:r>
              <a:rPr lang="zh-CN" altLang="en-US" sz="1200" dirty="0"/>
              <a:t>最后登录时间</a:t>
            </a:r>
            <a:br>
              <a:rPr lang="zh-CN" altLang="en-US" sz="1200" dirty="0"/>
            </a:br>
            <a:r>
              <a:rPr lang="zh-CN" altLang="en-US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"IP", ""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         //IP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pd.put</a:t>
            </a:r>
            <a:r>
              <a:rPr lang="en-US" altLang="zh-CN" sz="1200" dirty="0"/>
              <a:t>(</a:t>
            </a:r>
            <a:r>
              <a:rPr lang="en-US" altLang="zh-CN" sz="1200" dirty="0"/>
              <a:t>"PASSWORD", </a:t>
            </a:r>
            <a:r>
              <a:rPr lang="en-US" altLang="zh-CN" sz="1200" dirty="0"/>
              <a:t>MD5.</a:t>
            </a:r>
            <a:r>
              <a:rPr lang="en-US" altLang="zh-CN" sz="1200" i="1" dirty="0"/>
              <a:t>md5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pd.getString</a:t>
            </a:r>
            <a:r>
              <a:rPr lang="en-US" altLang="zh-CN" sz="1200" dirty="0"/>
              <a:t>(</a:t>
            </a:r>
            <a:r>
              <a:rPr lang="en-US" altLang="zh-CN" sz="1200" dirty="0"/>
              <a:t>"PASSWORD"</a:t>
            </a:r>
            <a:r>
              <a:rPr lang="en-US" altLang="zh-CN" sz="1200" dirty="0"/>
              <a:t>)))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if</a:t>
            </a:r>
            <a:r>
              <a:rPr lang="en-US" altLang="zh-CN" sz="1200" dirty="0"/>
              <a:t>(</a:t>
            </a:r>
            <a:r>
              <a:rPr lang="en-US" altLang="zh-CN" sz="1200" dirty="0"/>
              <a:t>null </a:t>
            </a:r>
            <a:r>
              <a:rPr lang="en-US" altLang="zh-CN" sz="1200" dirty="0"/>
              <a:t>== </a:t>
            </a:r>
            <a:r>
              <a:rPr lang="en-US" altLang="zh-CN" sz="1200" dirty="0" err="1"/>
              <a:t>appuserService</a:t>
            </a:r>
            <a:r>
              <a:rPr lang="en-US" altLang="zh-CN" sz="1200" dirty="0" err="1"/>
              <a:t>.findByUsername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)){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dirty="0" err="1"/>
              <a:t>appuserService</a:t>
            </a:r>
            <a:r>
              <a:rPr lang="en-US" altLang="zh-CN" sz="1200" dirty="0" err="1"/>
              <a:t>.saveU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pd</a:t>
            </a:r>
            <a:r>
              <a:rPr lang="en-US" altLang="zh-CN" sz="1200" dirty="0"/>
              <a:t>)</a:t>
            </a:r>
            <a:r>
              <a:rPr lang="en-US" altLang="zh-CN" sz="1200" dirty="0"/>
              <a:t>;        //</a:t>
            </a:r>
            <a:r>
              <a:rPr lang="zh-CN" altLang="en-US" sz="1200" dirty="0"/>
              <a:t>判断新增权限</a:t>
            </a:r>
            <a:br>
              <a:rPr lang="zh-CN" altLang="en-US" sz="1200" dirty="0"/>
            </a:br>
            <a:r>
              <a:rPr lang="zh-CN" altLang="en-US" sz="1200" dirty="0"/>
              <a:t>  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","success"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}</a:t>
            </a:r>
            <a:r>
              <a:rPr lang="en-US" altLang="zh-CN" sz="1200" dirty="0"/>
              <a:t>else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dirty="0" err="1"/>
              <a:t>mv.addObject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","failed"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/>
              <a:t>}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mv.setViewName</a:t>
            </a:r>
            <a:r>
              <a:rPr lang="en-US" altLang="zh-CN" sz="1200" dirty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save_result</a:t>
            </a:r>
            <a:r>
              <a:rPr lang="en-US" altLang="zh-CN" sz="1200" dirty="0"/>
              <a:t>"</a:t>
            </a:r>
            <a:r>
              <a:rPr lang="en-US" altLang="zh-CN" sz="1200" dirty="0"/>
              <a:t>)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return </a:t>
            </a:r>
            <a:r>
              <a:rPr lang="en-US" altLang="zh-CN" sz="1200" dirty="0"/>
              <a:t>mv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4" y="1340768"/>
            <a:ext cx="432194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应聘者管理模块</a:t>
            </a:r>
            <a:endParaRPr lang="zh-CN" altLang="en-US" sz="2800" b="1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16052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目  录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90700" y="2925763"/>
            <a:ext cx="5805488" cy="538162"/>
            <a:chOff x="0" y="0"/>
            <a:chExt cx="3657" cy="339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9" name="AutoShape 5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1790700" y="3502025"/>
            <a:ext cx="5805488" cy="536575"/>
            <a:chOff x="0" y="0"/>
            <a:chExt cx="3657" cy="339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5" name="AutoShape 8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3" name="Group 9"/>
          <p:cNvGrpSpPr>
            <a:grpSpLocks/>
          </p:cNvGrpSpPr>
          <p:nvPr/>
        </p:nvGrpSpPr>
        <p:grpSpPr bwMode="auto">
          <a:xfrm>
            <a:off x="1790700" y="4076700"/>
            <a:ext cx="5805488" cy="539750"/>
            <a:chOff x="0" y="0"/>
            <a:chExt cx="3657" cy="339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rgbClr val="0099FF">
                    <a:gamma/>
                    <a:shade val="30196"/>
                    <a:invGamma/>
                  </a:srgbClr>
                </a:gs>
                <a:gs pos="50000">
                  <a:srgbClr val="0099FF">
                    <a:alpha val="50000"/>
                  </a:srgbClr>
                </a:gs>
                <a:gs pos="100000">
                  <a:srgbClr val="0099FF">
                    <a:gamma/>
                    <a:shade val="30196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91" name="AutoShape 11"/>
            <p:cNvSpPr>
              <a:spLocks noChangeArrowheads="1"/>
            </p:cNvSpPr>
            <p:nvPr/>
          </p:nvSpPr>
          <p:spPr bwMode="auto">
            <a:xfrm>
              <a:off x="109" y="45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4" name="Group 12"/>
          <p:cNvGrpSpPr>
            <a:grpSpLocks/>
          </p:cNvGrpSpPr>
          <p:nvPr/>
        </p:nvGrpSpPr>
        <p:grpSpPr bwMode="auto">
          <a:xfrm>
            <a:off x="1790700" y="2349500"/>
            <a:ext cx="5805488" cy="538163"/>
            <a:chOff x="0" y="0"/>
            <a:chExt cx="9144" cy="848"/>
          </a:xfrm>
        </p:grpSpPr>
        <p:grpSp>
          <p:nvGrpSpPr>
            <p:cNvPr id="32782" name="Group 13"/>
            <p:cNvGrpSpPr>
              <a:grpSpLocks/>
            </p:cNvGrpSpPr>
            <p:nvPr/>
          </p:nvGrpSpPr>
          <p:grpSpPr bwMode="auto">
            <a:xfrm>
              <a:off x="0" y="0"/>
              <a:ext cx="9144" cy="848"/>
              <a:chOff x="0" y="0"/>
              <a:chExt cx="3657" cy="339"/>
            </a:xfrm>
          </p:grpSpPr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7" cy="339"/>
              </a:xfrm>
              <a:prstGeom prst="rect">
                <a:avLst/>
              </a:prstGeom>
              <a:gradFill rotWithShape="1">
                <a:gsLst>
                  <a:gs pos="0">
                    <a:srgbClr val="0099FF">
                      <a:gamma/>
                      <a:shade val="30196"/>
                      <a:invGamma/>
                    </a:srgbClr>
                  </a:gs>
                  <a:gs pos="50000">
                    <a:srgbClr val="0099FF">
                      <a:alpha val="50000"/>
                    </a:srgbClr>
                  </a:gs>
                  <a:gs pos="100000">
                    <a:srgbClr val="0099FF">
                      <a:gamma/>
                      <a:shade val="30196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800" b="1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endParaRPr>
              </a:p>
            </p:txBody>
          </p:sp>
          <p:sp>
            <p:nvSpPr>
              <p:cNvPr id="32787" name="AutoShape 15"/>
              <p:cNvSpPr>
                <a:spLocks noChangeArrowheads="1"/>
              </p:cNvSpPr>
              <p:nvPr/>
            </p:nvSpPr>
            <p:spPr bwMode="auto">
              <a:xfrm>
                <a:off x="109" y="45"/>
                <a:ext cx="3448" cy="22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744" y="0"/>
              <a:ext cx="375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引言</a:t>
              </a:r>
            </a:p>
          </p:txBody>
        </p:sp>
      </p:grpSp>
      <p:grpSp>
        <p:nvGrpSpPr>
          <p:cNvPr id="32775" name="Group 17"/>
          <p:cNvGrpSpPr>
            <a:grpSpLocks/>
          </p:cNvGrpSpPr>
          <p:nvPr/>
        </p:nvGrpSpPr>
        <p:grpSpPr bwMode="auto">
          <a:xfrm>
            <a:off x="1790700" y="4651375"/>
            <a:ext cx="5805488" cy="536575"/>
            <a:chOff x="0" y="0"/>
            <a:chExt cx="3657" cy="339"/>
          </a:xfrm>
        </p:grpSpPr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657" cy="33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800" b="1">
                <a:solidFill>
                  <a:srgbClr val="FFFFFF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32781" name="AutoShape 19"/>
            <p:cNvSpPr>
              <a:spLocks noChangeArrowheads="1"/>
            </p:cNvSpPr>
            <p:nvPr/>
          </p:nvSpPr>
          <p:spPr bwMode="auto">
            <a:xfrm>
              <a:off x="109" y="53"/>
              <a:ext cx="3448" cy="22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2776" name="Rectangle 20"/>
          <p:cNvSpPr>
            <a:spLocks noChangeArrowheads="1"/>
          </p:cNvSpPr>
          <p:nvPr/>
        </p:nvSpPr>
        <p:spPr bwMode="auto">
          <a:xfrm>
            <a:off x="2266950" y="35433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Arial" charset="0"/>
              </a:rPr>
              <a:t>详细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设计</a:t>
            </a:r>
          </a:p>
        </p:txBody>
      </p:sp>
      <p:sp>
        <p:nvSpPr>
          <p:cNvPr id="32777" name="Rectangle 21"/>
          <p:cNvSpPr>
            <a:spLocks noChangeArrowheads="1"/>
          </p:cNvSpPr>
          <p:nvPr/>
        </p:nvSpPr>
        <p:spPr bwMode="auto">
          <a:xfrm>
            <a:off x="2266950" y="2936875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系统开发工具</a:t>
            </a:r>
          </a:p>
        </p:txBody>
      </p:sp>
      <p:sp>
        <p:nvSpPr>
          <p:cNvPr id="32778" name="Rectangle 22"/>
          <p:cNvSpPr>
            <a:spLocks noChangeArrowheads="1"/>
          </p:cNvSpPr>
          <p:nvPr/>
        </p:nvSpPr>
        <p:spPr bwMode="auto">
          <a:xfrm>
            <a:off x="2266950" y="409098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系统的实现</a:t>
            </a:r>
          </a:p>
        </p:txBody>
      </p:sp>
      <p:sp>
        <p:nvSpPr>
          <p:cNvPr id="32779" name="Rectangle 23"/>
          <p:cNvSpPr>
            <a:spLocks noChangeArrowheads="1"/>
          </p:cNvSpPr>
          <p:nvPr/>
        </p:nvSpPr>
        <p:spPr bwMode="auto">
          <a:xfrm>
            <a:off x="2266950" y="4654550"/>
            <a:ext cx="323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主要功能页面展示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主要页面功能展示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3" y="1371590"/>
            <a:ext cx="1643063" cy="62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登陆界面</a:t>
            </a:r>
            <a:endParaRPr lang="en-US" altLang="zh-CN" dirty="0" smtClean="0">
              <a:solidFill>
                <a:schemeClr val="tx1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    </a:t>
            </a:r>
            <a:endParaRPr lang="zh-CN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pic>
        <p:nvPicPr>
          <p:cNvPr id="40961" name="Picture 1" descr="C:\Users\carlroy\AppData\Roaming\Tencent\Users\3332378\QQ\WinTemp\RichOle\L}Z7@GJP_35DTB7WRLG49T2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928926" y="2500306"/>
            <a:ext cx="3152775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1371590"/>
            <a:ext cx="2614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+mn-lt"/>
                <a:ea typeface="黑体" pitchFamily="2" charset="-122"/>
              </a:rPr>
              <a:t>网站主界面</a:t>
            </a:r>
            <a:endParaRPr lang="en-US" altLang="zh-CN" sz="2800" b="1" kern="0" dirty="0">
              <a:latin typeface="+mn-lt"/>
              <a:ea typeface="黑体" pitchFamily="2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黑体" pitchFamily="2" charset="-122"/>
              </a:rPr>
              <a:t>    </a:t>
            </a:r>
            <a:endParaRPr lang="zh-CN" sz="2800" b="1" kern="0" dirty="0">
              <a:latin typeface="+mn-lt"/>
              <a:ea typeface="黑体" pitchFamily="2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主要页面功能展示</a:t>
            </a:r>
          </a:p>
        </p:txBody>
      </p:sp>
      <p:pic>
        <p:nvPicPr>
          <p:cNvPr id="39939" name="Picture 3" descr="C:\Users\carlroy\AppData\Roaming\Tencent\Users\3332378\QQ\WinTemp\RichOle\411%J0PB))IE@OR`Q95MQP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05284"/>
            <a:ext cx="5819777" cy="3938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642938" y="2428875"/>
            <a:ext cx="414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86050" y="1357302"/>
            <a:ext cx="3071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个人中心界面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8913" name="Picture 1" descr="C:\Users\carlroy\AppData\Roaming\Tencent\Users\3332378\QQ\WinTemp\RichOle\UA[X_1DONWYJ4%9K2G2R%[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79419"/>
            <a:ext cx="5375280" cy="403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43174" y="1357302"/>
            <a:ext cx="3071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教室管理界面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7889" name="Picture 1" descr="C:\Users\carlroy\AppData\Roaming\Tencent\Users\3332378\QQ\WinTemp\RichOle\Q)FDQKFKOXV$AC0]SD4AZ(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976940" cy="3966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系统的实现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00381" y="1357302"/>
            <a:ext cx="2428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 smtClean="0">
                <a:latin typeface="黑体" pitchFamily="2" charset="-122"/>
                <a:ea typeface="黑体" pitchFamily="2" charset="-122"/>
              </a:rPr>
              <a:t>网络教室界面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6866" name="Picture 2" descr="C:\Users\carlroy\AppData\Roaming\Tencent\Users\3332378\QQ\WinTemp\RichOle\{O7_ACCEF`Y8IWEJO]@U}B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858048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结  论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结论</a:t>
            </a:r>
            <a:endParaRPr lang="zh-CN" altLang="en-US" sz="20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dirty="0" smtClean="0"/>
              <a:t>经过老师的指导和这段时间的努力，同时参阅了大量的资料和网上对远程教育系统、视频直播系统的一些资料，完成了网络课堂系统的开发。</a:t>
            </a:r>
          </a:p>
          <a:p>
            <a:r>
              <a:rPr lang="zh-CN" altLang="en-US" sz="2000" dirty="0" smtClean="0"/>
              <a:t>      网络课堂系统实现了远程教育的多媒体化，实现了师生在教学过程中的互动过程。更好了利用了互联网为教育服务，学生在学习过程中更好的掌握了知识、提高了学习效率</a:t>
            </a:r>
            <a:endParaRPr lang="en-US" altLang="zh-CN" sz="2000" dirty="0" smtClean="0"/>
          </a:p>
          <a:p>
            <a:r>
              <a:rPr lang="zh-CN" altLang="en-US" sz="2000" dirty="0" smtClean="0"/>
              <a:t>      由于时间和技术水平的缘故，网络课堂系统还有待修改和完善，可以增加在线课件、多视频窗口、多语音发言等功能，需要进一步优化，从而提高系统的安全性和稳定性，今后若继续开发网络课堂系统系统，可以从增加教师评价系统、分享学习心得、学生学习效果跟踪、在线考试课件等几个方面继续研究。由于水平有限，时间仓促，论文难免存在不足之处，敬请批评指正。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5613" cy="4794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系统功能结构图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67747"/>
              </p:ext>
            </p:extLst>
          </p:nvPr>
        </p:nvGraphicFramePr>
        <p:xfrm>
          <a:off x="500034" y="2000240"/>
          <a:ext cx="8143932" cy="423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Visio" r:id="rId3" imgW="4984763" imgH="3166560" progId="Visio.Drawing.11">
                  <p:embed/>
                </p:oleObj>
              </mc:Choice>
              <mc:Fallback>
                <p:oleObj name="Visio" r:id="rId3" imgW="4984763" imgH="316656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000240"/>
                        <a:ext cx="8143932" cy="4238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0" y="4"/>
              <a:ext cx="2722" cy="2684"/>
            </a:xfrm>
            <a:custGeom>
              <a:avLst/>
              <a:gdLst>
                <a:gd name="T0" fmla="*/ 22 w 21600"/>
                <a:gd name="T1" fmla="*/ 0 h 21600"/>
                <a:gd name="T2" fmla="*/ 6 w 21600"/>
                <a:gd name="T3" fmla="*/ 6 h 21600"/>
                <a:gd name="T4" fmla="*/ 0 w 21600"/>
                <a:gd name="T5" fmla="*/ 21 h 21600"/>
                <a:gd name="T6" fmla="*/ 6 w 21600"/>
                <a:gd name="T7" fmla="*/ 35 h 21600"/>
                <a:gd name="T8" fmla="*/ 22 w 21600"/>
                <a:gd name="T9" fmla="*/ 42 h 21600"/>
                <a:gd name="T10" fmla="*/ 37 w 21600"/>
                <a:gd name="T11" fmla="*/ 35 h 21600"/>
                <a:gd name="T12" fmla="*/ 43 w 21600"/>
                <a:gd name="T13" fmla="*/ 21 h 21600"/>
                <a:gd name="T14" fmla="*/ 37 w 21600"/>
                <a:gd name="T15" fmla="*/ 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3 h 21600"/>
                <a:gd name="T26" fmla="*/ 18434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5" name="未知"/>
            <p:cNvSpPr>
              <a:spLocks/>
            </p:cNvSpPr>
            <p:nvPr/>
          </p:nvSpPr>
          <p:spPr bwMode="auto">
            <a:xfrm>
              <a:off x="407" y="2192"/>
              <a:ext cx="325" cy="244"/>
            </a:xfrm>
            <a:custGeom>
              <a:avLst/>
              <a:gdLst>
                <a:gd name="T0" fmla="*/ 0 w 363"/>
                <a:gd name="T1" fmla="*/ 36 h 272"/>
                <a:gd name="T2" fmla="*/ 73 w 363"/>
                <a:gd name="T3" fmla="*/ 109 h 272"/>
                <a:gd name="T4" fmla="*/ 145 w 363"/>
                <a:gd name="T5" fmla="*/ 183 h 272"/>
                <a:gd name="T6" fmla="*/ 218 w 363"/>
                <a:gd name="T7" fmla="*/ 219 h 272"/>
                <a:gd name="T8" fmla="*/ 254 w 363"/>
                <a:gd name="T9" fmla="*/ 219 h 272"/>
                <a:gd name="T10" fmla="*/ 291 w 363"/>
                <a:gd name="T11" fmla="*/ 145 h 272"/>
                <a:gd name="T12" fmla="*/ 254 w 363"/>
                <a:gd name="T13" fmla="*/ 145 h 272"/>
                <a:gd name="T14" fmla="*/ 218 w 363"/>
                <a:gd name="T15" fmla="*/ 145 h 272"/>
                <a:gd name="T16" fmla="*/ 181 w 363"/>
                <a:gd name="T17" fmla="*/ 145 h 272"/>
                <a:gd name="T18" fmla="*/ 181 w 363"/>
                <a:gd name="T19" fmla="*/ 109 h 272"/>
                <a:gd name="T20" fmla="*/ 218 w 363"/>
                <a:gd name="T21" fmla="*/ 74 h 272"/>
                <a:gd name="T22" fmla="*/ 181 w 363"/>
                <a:gd name="T23" fmla="*/ 36 h 272"/>
                <a:gd name="T24" fmla="*/ 181 w 363"/>
                <a:gd name="T25" fmla="*/ 74 h 272"/>
                <a:gd name="T26" fmla="*/ 145 w 363"/>
                <a:gd name="T27" fmla="*/ 109 h 272"/>
                <a:gd name="T28" fmla="*/ 109 w 363"/>
                <a:gd name="T29" fmla="*/ 109 h 272"/>
                <a:gd name="T30" fmla="*/ 73 w 363"/>
                <a:gd name="T31" fmla="*/ 74 h 272"/>
                <a:gd name="T32" fmla="*/ 109 w 363"/>
                <a:gd name="T33" fmla="*/ 74 h 272"/>
                <a:gd name="T34" fmla="*/ 73 w 363"/>
                <a:gd name="T35" fmla="*/ 36 h 272"/>
                <a:gd name="T36" fmla="*/ 36 w 363"/>
                <a:gd name="T37" fmla="*/ 0 h 272"/>
                <a:gd name="T38" fmla="*/ 49 w 363"/>
                <a:gd name="T39" fmla="*/ 46 h 272"/>
                <a:gd name="T40" fmla="*/ 22 w 363"/>
                <a:gd name="T41" fmla="*/ 36 h 272"/>
                <a:gd name="T42" fmla="*/ 0 w 363"/>
                <a:gd name="T43" fmla="*/ 36 h 2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3"/>
                <a:gd name="T67" fmla="*/ 0 h 272"/>
                <a:gd name="T68" fmla="*/ 363 w 363"/>
                <a:gd name="T69" fmla="*/ 272 h 2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6" name="未知"/>
            <p:cNvSpPr>
              <a:spLocks/>
            </p:cNvSpPr>
            <p:nvPr/>
          </p:nvSpPr>
          <p:spPr bwMode="auto">
            <a:xfrm>
              <a:off x="871" y="836"/>
              <a:ext cx="420" cy="1885"/>
            </a:xfrm>
            <a:custGeom>
              <a:avLst/>
              <a:gdLst>
                <a:gd name="T0" fmla="*/ 162 w 420"/>
                <a:gd name="T1" fmla="*/ 1 h 1885"/>
                <a:gd name="T2" fmla="*/ 56 w 420"/>
                <a:gd name="T3" fmla="*/ 561 h 1885"/>
                <a:gd name="T4" fmla="*/ 122 w 420"/>
                <a:gd name="T5" fmla="*/ 1185 h 1885"/>
                <a:gd name="T6" fmla="*/ 383 w 420"/>
                <a:gd name="T7" fmla="*/ 1785 h 1885"/>
                <a:gd name="T8" fmla="*/ 343 w 420"/>
                <a:gd name="T9" fmla="*/ 1785 h 1885"/>
                <a:gd name="T10" fmla="*/ 70 w 420"/>
                <a:gd name="T11" fmla="*/ 1209 h 1885"/>
                <a:gd name="T12" fmla="*/ 15 w 420"/>
                <a:gd name="T13" fmla="*/ 487 h 1885"/>
                <a:gd name="T14" fmla="*/ 162 w 420"/>
                <a:gd name="T15" fmla="*/ 1 h 18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1885"/>
                <a:gd name="T26" fmla="*/ 420 w 420"/>
                <a:gd name="T27" fmla="*/ 1885 h 18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7" name="未知"/>
            <p:cNvSpPr>
              <a:spLocks/>
            </p:cNvSpPr>
            <p:nvPr/>
          </p:nvSpPr>
          <p:spPr bwMode="auto">
            <a:xfrm>
              <a:off x="1234" y="804"/>
              <a:ext cx="429" cy="1836"/>
            </a:xfrm>
            <a:custGeom>
              <a:avLst/>
              <a:gdLst>
                <a:gd name="T0" fmla="*/ 0 w 429"/>
                <a:gd name="T1" fmla="*/ 25 h 1836"/>
                <a:gd name="T2" fmla="*/ 375 w 429"/>
                <a:gd name="T3" fmla="*/ 1835 h 1836"/>
                <a:gd name="T4" fmla="*/ 429 w 429"/>
                <a:gd name="T5" fmla="*/ 1836 h 1836"/>
                <a:gd name="T6" fmla="*/ 37 w 429"/>
                <a:gd name="T7" fmla="*/ 0 h 1836"/>
                <a:gd name="T8" fmla="*/ 0 w 429"/>
                <a:gd name="T9" fmla="*/ 25 h 18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1836"/>
                <a:gd name="T17" fmla="*/ 429 w 429"/>
                <a:gd name="T18" fmla="*/ 1836 h 18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8" name="未知"/>
            <p:cNvSpPr>
              <a:spLocks/>
            </p:cNvSpPr>
            <p:nvPr/>
          </p:nvSpPr>
          <p:spPr bwMode="auto">
            <a:xfrm>
              <a:off x="1481" y="661"/>
              <a:ext cx="600" cy="1899"/>
            </a:xfrm>
            <a:custGeom>
              <a:avLst/>
              <a:gdLst>
                <a:gd name="T0" fmla="*/ 0 w 600"/>
                <a:gd name="T1" fmla="*/ 67 h 1899"/>
                <a:gd name="T2" fmla="*/ 91 w 600"/>
                <a:gd name="T3" fmla="*/ 168 h 1899"/>
                <a:gd name="T4" fmla="*/ 347 w 600"/>
                <a:gd name="T5" fmla="*/ 552 h 1899"/>
                <a:gd name="T6" fmla="*/ 512 w 600"/>
                <a:gd name="T7" fmla="*/ 1146 h 1899"/>
                <a:gd name="T8" fmla="*/ 539 w 600"/>
                <a:gd name="T9" fmla="*/ 1612 h 1899"/>
                <a:gd name="T10" fmla="*/ 457 w 600"/>
                <a:gd name="T11" fmla="*/ 1859 h 1899"/>
                <a:gd name="T12" fmla="*/ 503 w 600"/>
                <a:gd name="T13" fmla="*/ 1850 h 1899"/>
                <a:gd name="T14" fmla="*/ 583 w 600"/>
                <a:gd name="T15" fmla="*/ 1611 h 1899"/>
                <a:gd name="T16" fmla="*/ 567 w 600"/>
                <a:gd name="T17" fmla="*/ 1146 h 1899"/>
                <a:gd name="T18" fmla="*/ 384 w 600"/>
                <a:gd name="T19" fmla="*/ 524 h 1899"/>
                <a:gd name="T20" fmla="*/ 82 w 600"/>
                <a:gd name="T21" fmla="*/ 76 h 1899"/>
                <a:gd name="T22" fmla="*/ 0 w 600"/>
                <a:gd name="T23" fmla="*/ 67 h 18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0"/>
                <a:gd name="T37" fmla="*/ 0 h 1899"/>
                <a:gd name="T38" fmla="*/ 600 w 600"/>
                <a:gd name="T39" fmla="*/ 1899 h 18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9" name="未知"/>
            <p:cNvSpPr>
              <a:spLocks/>
            </p:cNvSpPr>
            <p:nvPr/>
          </p:nvSpPr>
          <p:spPr bwMode="auto">
            <a:xfrm>
              <a:off x="2113" y="863"/>
              <a:ext cx="338" cy="1494"/>
            </a:xfrm>
            <a:custGeom>
              <a:avLst/>
              <a:gdLst>
                <a:gd name="T0" fmla="*/ 26 w 338"/>
                <a:gd name="T1" fmla="*/ 73 h 1494"/>
                <a:gd name="T2" fmla="*/ 136 w 338"/>
                <a:gd name="T3" fmla="*/ 194 h 1494"/>
                <a:gd name="T4" fmla="*/ 282 w 338"/>
                <a:gd name="T5" fmla="*/ 706 h 1494"/>
                <a:gd name="T6" fmla="*/ 282 w 338"/>
                <a:gd name="T7" fmla="*/ 1118 h 1494"/>
                <a:gd name="T8" fmla="*/ 218 w 338"/>
                <a:gd name="T9" fmla="*/ 1319 h 1494"/>
                <a:gd name="T10" fmla="*/ 132 w 338"/>
                <a:gd name="T11" fmla="*/ 1475 h 1494"/>
                <a:gd name="T12" fmla="*/ 206 w 338"/>
                <a:gd name="T13" fmla="*/ 1433 h 1494"/>
                <a:gd name="T14" fmla="*/ 312 w 338"/>
                <a:gd name="T15" fmla="*/ 1163 h 1494"/>
                <a:gd name="T16" fmla="*/ 337 w 338"/>
                <a:gd name="T17" fmla="*/ 871 h 1494"/>
                <a:gd name="T18" fmla="*/ 309 w 338"/>
                <a:gd name="T19" fmla="*/ 615 h 1494"/>
                <a:gd name="T20" fmla="*/ 172 w 338"/>
                <a:gd name="T21" fmla="*/ 149 h 1494"/>
                <a:gd name="T22" fmla="*/ 34 w 338"/>
                <a:gd name="T23" fmla="*/ 23 h 1494"/>
                <a:gd name="T24" fmla="*/ 26 w 338"/>
                <a:gd name="T25" fmla="*/ 73 h 14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8"/>
                <a:gd name="T40" fmla="*/ 0 h 1494"/>
                <a:gd name="T41" fmla="*/ 338 w 338"/>
                <a:gd name="T42" fmla="*/ 1494 h 14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0" name="未知"/>
            <p:cNvSpPr>
              <a:spLocks/>
            </p:cNvSpPr>
            <p:nvPr/>
          </p:nvSpPr>
          <p:spPr bwMode="auto">
            <a:xfrm>
              <a:off x="400" y="1322"/>
              <a:ext cx="573" cy="1290"/>
            </a:xfrm>
            <a:custGeom>
              <a:avLst/>
              <a:gdLst>
                <a:gd name="T0" fmla="*/ 2 w 573"/>
                <a:gd name="T1" fmla="*/ 129 h 1290"/>
                <a:gd name="T2" fmla="*/ 48 w 573"/>
                <a:gd name="T3" fmla="*/ 65 h 1290"/>
                <a:gd name="T4" fmla="*/ 84 w 573"/>
                <a:gd name="T5" fmla="*/ 522 h 1290"/>
                <a:gd name="T6" fmla="*/ 241 w 573"/>
                <a:gd name="T7" fmla="*/ 909 h 1290"/>
                <a:gd name="T8" fmla="*/ 396 w 573"/>
                <a:gd name="T9" fmla="*/ 1106 h 1290"/>
                <a:gd name="T10" fmla="*/ 568 w 573"/>
                <a:gd name="T11" fmla="*/ 1286 h 1290"/>
                <a:gd name="T12" fmla="*/ 363 w 573"/>
                <a:gd name="T13" fmla="*/ 1130 h 1290"/>
                <a:gd name="T14" fmla="*/ 183 w 573"/>
                <a:gd name="T15" fmla="*/ 909 h 1290"/>
                <a:gd name="T16" fmla="*/ 38 w 573"/>
                <a:gd name="T17" fmla="*/ 540 h 1290"/>
                <a:gd name="T18" fmla="*/ 2 w 573"/>
                <a:gd name="T19" fmla="*/ 129 h 1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3"/>
                <a:gd name="T31" fmla="*/ 0 h 1290"/>
                <a:gd name="T32" fmla="*/ 573 w 573"/>
                <a:gd name="T33" fmla="*/ 1290 h 12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1" name="未知"/>
            <p:cNvSpPr>
              <a:spLocks/>
            </p:cNvSpPr>
            <p:nvPr/>
          </p:nvSpPr>
          <p:spPr bwMode="auto">
            <a:xfrm>
              <a:off x="1381" y="118"/>
              <a:ext cx="655" cy="192"/>
            </a:xfrm>
            <a:custGeom>
              <a:avLst/>
              <a:gdLst>
                <a:gd name="T0" fmla="*/ 13 w 731"/>
                <a:gd name="T1" fmla="*/ 151 h 214"/>
                <a:gd name="T2" fmla="*/ 204 w 731"/>
                <a:gd name="T3" fmla="*/ 33 h 214"/>
                <a:gd name="T4" fmla="*/ 366 w 731"/>
                <a:gd name="T5" fmla="*/ 4 h 214"/>
                <a:gd name="T6" fmla="*/ 505 w 731"/>
                <a:gd name="T7" fmla="*/ 13 h 214"/>
                <a:gd name="T8" fmla="*/ 578 w 731"/>
                <a:gd name="T9" fmla="*/ 49 h 214"/>
                <a:gd name="T10" fmla="*/ 453 w 731"/>
                <a:gd name="T11" fmla="*/ 40 h 214"/>
                <a:gd name="T12" fmla="*/ 212 w 731"/>
                <a:gd name="T13" fmla="*/ 62 h 214"/>
                <a:gd name="T14" fmla="*/ 42 w 731"/>
                <a:gd name="T15" fmla="*/ 158 h 214"/>
                <a:gd name="T16" fmla="*/ 13 w 731"/>
                <a:gd name="T17" fmla="*/ 151 h 2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1"/>
                <a:gd name="T28" fmla="*/ 0 h 214"/>
                <a:gd name="T29" fmla="*/ 731 w 731"/>
                <a:gd name="T30" fmla="*/ 214 h 2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2" name="未知"/>
            <p:cNvSpPr>
              <a:spLocks/>
            </p:cNvSpPr>
            <p:nvPr/>
          </p:nvSpPr>
          <p:spPr bwMode="auto">
            <a:xfrm>
              <a:off x="1533" y="386"/>
              <a:ext cx="504" cy="82"/>
            </a:xfrm>
            <a:custGeom>
              <a:avLst/>
              <a:gdLst>
                <a:gd name="T0" fmla="*/ 0 w 563"/>
                <a:gd name="T1" fmla="*/ 0 h 91"/>
                <a:gd name="T2" fmla="*/ 51 w 563"/>
                <a:gd name="T3" fmla="*/ 30 h 91"/>
                <a:gd name="T4" fmla="*/ 249 w 563"/>
                <a:gd name="T5" fmla="*/ 14 h 91"/>
                <a:gd name="T6" fmla="*/ 424 w 563"/>
                <a:gd name="T7" fmla="*/ 30 h 91"/>
                <a:gd name="T8" fmla="*/ 410 w 563"/>
                <a:gd name="T9" fmla="*/ 59 h 91"/>
                <a:gd name="T10" fmla="*/ 235 w 563"/>
                <a:gd name="T11" fmla="*/ 45 h 91"/>
                <a:gd name="T12" fmla="*/ 30 w 563"/>
                <a:gd name="T13" fmla="*/ 74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3"/>
                <a:gd name="T22" fmla="*/ 0 h 91"/>
                <a:gd name="T23" fmla="*/ 563 w 563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3" name="未知"/>
            <p:cNvSpPr>
              <a:spLocks/>
            </p:cNvSpPr>
            <p:nvPr/>
          </p:nvSpPr>
          <p:spPr bwMode="auto">
            <a:xfrm>
              <a:off x="1254" y="0"/>
              <a:ext cx="204" cy="247"/>
            </a:xfrm>
            <a:custGeom>
              <a:avLst/>
              <a:gdLst>
                <a:gd name="T0" fmla="*/ 0 w 228"/>
                <a:gd name="T1" fmla="*/ 221 h 276"/>
                <a:gd name="T2" fmla="*/ 125 w 228"/>
                <a:gd name="T3" fmla="*/ 30 h 276"/>
                <a:gd name="T4" fmla="*/ 169 w 228"/>
                <a:gd name="T5" fmla="*/ 38 h 276"/>
                <a:gd name="T6" fmla="*/ 42 w 228"/>
                <a:gd name="T7" fmla="*/ 215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276"/>
                <a:gd name="T14" fmla="*/ 228 w 228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4" name="未知"/>
            <p:cNvSpPr>
              <a:spLocks/>
            </p:cNvSpPr>
            <p:nvPr/>
          </p:nvSpPr>
          <p:spPr bwMode="auto">
            <a:xfrm>
              <a:off x="1065" y="25"/>
              <a:ext cx="67" cy="287"/>
            </a:xfrm>
            <a:custGeom>
              <a:avLst/>
              <a:gdLst>
                <a:gd name="T0" fmla="*/ 1 w 75"/>
                <a:gd name="T1" fmla="*/ 37 h 320"/>
                <a:gd name="T2" fmla="*/ 29 w 75"/>
                <a:gd name="T3" fmla="*/ 230 h 320"/>
                <a:gd name="T4" fmla="*/ 59 w 75"/>
                <a:gd name="T5" fmla="*/ 214 h 320"/>
                <a:gd name="T6" fmla="*/ 22 w 75"/>
                <a:gd name="T7" fmla="*/ 30 h 320"/>
                <a:gd name="T8" fmla="*/ 1 w 75"/>
                <a:gd name="T9" fmla="*/ 37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320"/>
                <a:gd name="T17" fmla="*/ 75 w 75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5" name="未知"/>
            <p:cNvSpPr>
              <a:spLocks/>
            </p:cNvSpPr>
            <p:nvPr/>
          </p:nvSpPr>
          <p:spPr bwMode="auto">
            <a:xfrm>
              <a:off x="530" y="846"/>
              <a:ext cx="1687" cy="607"/>
            </a:xfrm>
            <a:custGeom>
              <a:avLst/>
              <a:gdLst>
                <a:gd name="T0" fmla="*/ 76 w 1883"/>
                <a:gd name="T1" fmla="*/ 411 h 677"/>
                <a:gd name="T2" fmla="*/ 326 w 1883"/>
                <a:gd name="T3" fmla="*/ 478 h 677"/>
                <a:gd name="T4" fmla="*/ 752 w 1883"/>
                <a:gd name="T5" fmla="*/ 463 h 677"/>
                <a:gd name="T6" fmla="*/ 1148 w 1883"/>
                <a:gd name="T7" fmla="*/ 315 h 677"/>
                <a:gd name="T8" fmla="*/ 1454 w 1883"/>
                <a:gd name="T9" fmla="*/ 39 h 677"/>
                <a:gd name="T10" fmla="*/ 1492 w 1883"/>
                <a:gd name="T11" fmla="*/ 76 h 677"/>
                <a:gd name="T12" fmla="*/ 1454 w 1883"/>
                <a:gd name="T13" fmla="*/ 113 h 677"/>
                <a:gd name="T14" fmla="*/ 1163 w 1883"/>
                <a:gd name="T15" fmla="*/ 369 h 677"/>
                <a:gd name="T16" fmla="*/ 774 w 1883"/>
                <a:gd name="T17" fmla="*/ 514 h 677"/>
                <a:gd name="T18" fmla="*/ 326 w 1883"/>
                <a:gd name="T19" fmla="*/ 535 h 677"/>
                <a:gd name="T20" fmla="*/ 47 w 1883"/>
                <a:gd name="T21" fmla="*/ 463 h 677"/>
                <a:gd name="T22" fmla="*/ 39 w 1883"/>
                <a:gd name="T23" fmla="*/ 440 h 6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83"/>
                <a:gd name="T37" fmla="*/ 0 h 677"/>
                <a:gd name="T38" fmla="*/ 1883 w 1883"/>
                <a:gd name="T39" fmla="*/ 677 h 6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6" name="未知"/>
            <p:cNvSpPr>
              <a:spLocks/>
            </p:cNvSpPr>
            <p:nvPr/>
          </p:nvSpPr>
          <p:spPr bwMode="auto">
            <a:xfrm>
              <a:off x="109" y="984"/>
              <a:ext cx="2576" cy="1099"/>
            </a:xfrm>
            <a:custGeom>
              <a:avLst/>
              <a:gdLst>
                <a:gd name="T0" fmla="*/ 42 w 2876"/>
                <a:gd name="T1" fmla="*/ 626 h 1226"/>
                <a:gd name="T2" fmla="*/ 50 w 2876"/>
                <a:gd name="T3" fmla="*/ 633 h 1226"/>
                <a:gd name="T4" fmla="*/ 343 w 2876"/>
                <a:gd name="T5" fmla="*/ 853 h 1226"/>
                <a:gd name="T6" fmla="*/ 747 w 2876"/>
                <a:gd name="T7" fmla="*/ 927 h 1226"/>
                <a:gd name="T8" fmla="*/ 1231 w 2876"/>
                <a:gd name="T9" fmla="*/ 904 h 1226"/>
                <a:gd name="T10" fmla="*/ 1722 w 2876"/>
                <a:gd name="T11" fmla="*/ 729 h 1226"/>
                <a:gd name="T12" fmla="*/ 2086 w 2876"/>
                <a:gd name="T13" fmla="*/ 428 h 1226"/>
                <a:gd name="T14" fmla="*/ 2272 w 2876"/>
                <a:gd name="T15" fmla="*/ 52 h 1226"/>
                <a:gd name="T16" fmla="*/ 2295 w 2876"/>
                <a:gd name="T17" fmla="*/ 112 h 1226"/>
                <a:gd name="T18" fmla="*/ 2236 w 2876"/>
                <a:gd name="T19" fmla="*/ 273 h 1226"/>
                <a:gd name="T20" fmla="*/ 2086 w 2876"/>
                <a:gd name="T21" fmla="*/ 500 h 1226"/>
                <a:gd name="T22" fmla="*/ 1722 w 2876"/>
                <a:gd name="T23" fmla="*/ 792 h 1226"/>
                <a:gd name="T24" fmla="*/ 1246 w 2876"/>
                <a:gd name="T25" fmla="*/ 949 h 1226"/>
                <a:gd name="T26" fmla="*/ 761 w 2876"/>
                <a:gd name="T27" fmla="*/ 978 h 1226"/>
                <a:gd name="T28" fmla="*/ 350 w 2876"/>
                <a:gd name="T29" fmla="*/ 904 h 1226"/>
                <a:gd name="T30" fmla="*/ 116 w 2876"/>
                <a:gd name="T31" fmla="*/ 757 h 1226"/>
                <a:gd name="T32" fmla="*/ 42 w 2876"/>
                <a:gd name="T33" fmla="*/ 626 h 1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76"/>
                <a:gd name="T52" fmla="*/ 0 h 1226"/>
                <a:gd name="T53" fmla="*/ 2876 w 2876"/>
                <a:gd name="T54" fmla="*/ 1226 h 12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7" name="未知"/>
            <p:cNvSpPr>
              <a:spLocks/>
            </p:cNvSpPr>
            <p:nvPr/>
          </p:nvSpPr>
          <p:spPr bwMode="auto">
            <a:xfrm>
              <a:off x="684" y="1813"/>
              <a:ext cx="1961" cy="706"/>
            </a:xfrm>
            <a:custGeom>
              <a:avLst/>
              <a:gdLst>
                <a:gd name="T0" fmla="*/ 5 w 2189"/>
                <a:gd name="T1" fmla="*/ 521 h 788"/>
                <a:gd name="T2" fmla="*/ 115 w 2189"/>
                <a:gd name="T3" fmla="*/ 558 h 788"/>
                <a:gd name="T4" fmla="*/ 459 w 2189"/>
                <a:gd name="T5" fmla="*/ 580 h 788"/>
                <a:gd name="T6" fmla="*/ 797 w 2189"/>
                <a:gd name="T7" fmla="*/ 543 h 788"/>
                <a:gd name="T8" fmla="*/ 1229 w 2189"/>
                <a:gd name="T9" fmla="*/ 389 h 788"/>
                <a:gd name="T10" fmla="*/ 1544 w 2189"/>
                <a:gd name="T11" fmla="*/ 176 h 788"/>
                <a:gd name="T12" fmla="*/ 1736 w 2189"/>
                <a:gd name="T13" fmla="*/ 7 h 788"/>
                <a:gd name="T14" fmla="*/ 1670 w 2189"/>
                <a:gd name="T15" fmla="*/ 132 h 788"/>
                <a:gd name="T16" fmla="*/ 1523 w 2189"/>
                <a:gd name="T17" fmla="*/ 257 h 788"/>
                <a:gd name="T18" fmla="*/ 1215 w 2189"/>
                <a:gd name="T19" fmla="*/ 448 h 788"/>
                <a:gd name="T20" fmla="*/ 834 w 2189"/>
                <a:gd name="T21" fmla="*/ 587 h 788"/>
                <a:gd name="T22" fmla="*/ 474 w 2189"/>
                <a:gd name="T23" fmla="*/ 631 h 788"/>
                <a:gd name="T24" fmla="*/ 79 w 2189"/>
                <a:gd name="T25" fmla="*/ 595 h 788"/>
                <a:gd name="T26" fmla="*/ 5 w 2189"/>
                <a:gd name="T27" fmla="*/ 521 h 7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89"/>
                <a:gd name="T43" fmla="*/ 0 h 788"/>
                <a:gd name="T44" fmla="*/ 2189 w 2189"/>
                <a:gd name="T45" fmla="*/ 788 h 7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8" name="未知"/>
            <p:cNvSpPr>
              <a:spLocks/>
            </p:cNvSpPr>
            <p:nvPr/>
          </p:nvSpPr>
          <p:spPr bwMode="auto">
            <a:xfrm>
              <a:off x="1409" y="199"/>
              <a:ext cx="1273" cy="1017"/>
            </a:xfrm>
            <a:custGeom>
              <a:avLst/>
              <a:gdLst>
                <a:gd name="T0" fmla="*/ 230 w 1421"/>
                <a:gd name="T1" fmla="*/ 256 h 1134"/>
                <a:gd name="T2" fmla="*/ 208 w 1421"/>
                <a:gd name="T3" fmla="*/ 237 h 1134"/>
                <a:gd name="T4" fmla="*/ 172 w 1421"/>
                <a:gd name="T5" fmla="*/ 309 h 1134"/>
                <a:gd name="T6" fmla="*/ 97 w 1421"/>
                <a:gd name="T7" fmla="*/ 340 h 1134"/>
                <a:gd name="T8" fmla="*/ 64 w 1421"/>
                <a:gd name="T9" fmla="*/ 311 h 1134"/>
                <a:gd name="T10" fmla="*/ 37 w 1421"/>
                <a:gd name="T11" fmla="*/ 338 h 1134"/>
                <a:gd name="T12" fmla="*/ 12 w 1421"/>
                <a:gd name="T13" fmla="*/ 365 h 1134"/>
                <a:gd name="T14" fmla="*/ 121 w 1421"/>
                <a:gd name="T15" fmla="*/ 365 h 1134"/>
                <a:gd name="T16" fmla="*/ 37 w 1421"/>
                <a:gd name="T17" fmla="*/ 451 h 1134"/>
                <a:gd name="T18" fmla="*/ 5 w 1421"/>
                <a:gd name="T19" fmla="*/ 526 h 1134"/>
                <a:gd name="T20" fmla="*/ 37 w 1421"/>
                <a:gd name="T21" fmla="*/ 605 h 1134"/>
                <a:gd name="T22" fmla="*/ 68 w 1421"/>
                <a:gd name="T23" fmla="*/ 639 h 1134"/>
                <a:gd name="T24" fmla="*/ 13 w 1421"/>
                <a:gd name="T25" fmla="*/ 661 h 1134"/>
                <a:gd name="T26" fmla="*/ 158 w 1421"/>
                <a:gd name="T27" fmla="*/ 644 h 1134"/>
                <a:gd name="T28" fmla="*/ 65 w 1421"/>
                <a:gd name="T29" fmla="*/ 859 h 1134"/>
                <a:gd name="T30" fmla="*/ 95 w 1421"/>
                <a:gd name="T31" fmla="*/ 885 h 1134"/>
                <a:gd name="T32" fmla="*/ 194 w 1421"/>
                <a:gd name="T33" fmla="*/ 693 h 1134"/>
                <a:gd name="T34" fmla="*/ 237 w 1421"/>
                <a:gd name="T35" fmla="*/ 656 h 1134"/>
                <a:gd name="T36" fmla="*/ 201 w 1421"/>
                <a:gd name="T37" fmla="*/ 588 h 1134"/>
                <a:gd name="T38" fmla="*/ 230 w 1421"/>
                <a:gd name="T39" fmla="*/ 620 h 1134"/>
                <a:gd name="T40" fmla="*/ 489 w 1421"/>
                <a:gd name="T41" fmla="*/ 560 h 1134"/>
                <a:gd name="T42" fmla="*/ 658 w 1421"/>
                <a:gd name="T43" fmla="*/ 651 h 1134"/>
                <a:gd name="T44" fmla="*/ 776 w 1421"/>
                <a:gd name="T45" fmla="*/ 803 h 1134"/>
                <a:gd name="T46" fmla="*/ 800 w 1421"/>
                <a:gd name="T47" fmla="*/ 775 h 1134"/>
                <a:gd name="T48" fmla="*/ 1082 w 1421"/>
                <a:gd name="T49" fmla="*/ 828 h 1134"/>
                <a:gd name="T50" fmla="*/ 1044 w 1421"/>
                <a:gd name="T51" fmla="*/ 772 h 1134"/>
                <a:gd name="T52" fmla="*/ 1072 w 1421"/>
                <a:gd name="T53" fmla="*/ 631 h 1134"/>
                <a:gd name="T54" fmla="*/ 933 w 1421"/>
                <a:gd name="T55" fmla="*/ 367 h 1134"/>
                <a:gd name="T56" fmla="*/ 808 w 1421"/>
                <a:gd name="T57" fmla="*/ 183 h 1134"/>
                <a:gd name="T58" fmla="*/ 690 w 1421"/>
                <a:gd name="T59" fmla="*/ 80 h 1134"/>
                <a:gd name="T60" fmla="*/ 533 w 1421"/>
                <a:gd name="T61" fmla="*/ 0 h 1134"/>
                <a:gd name="T62" fmla="*/ 558 w 1421"/>
                <a:gd name="T63" fmla="*/ 74 h 1134"/>
                <a:gd name="T64" fmla="*/ 417 w 1421"/>
                <a:gd name="T65" fmla="*/ 12 h 1134"/>
                <a:gd name="T66" fmla="*/ 376 w 1421"/>
                <a:gd name="T67" fmla="*/ 74 h 1134"/>
                <a:gd name="T68" fmla="*/ 345 w 1421"/>
                <a:gd name="T69" fmla="*/ 152 h 1134"/>
                <a:gd name="T70" fmla="*/ 572 w 1421"/>
                <a:gd name="T71" fmla="*/ 188 h 1134"/>
                <a:gd name="T72" fmla="*/ 509 w 1421"/>
                <a:gd name="T73" fmla="*/ 275 h 1134"/>
                <a:gd name="T74" fmla="*/ 453 w 1421"/>
                <a:gd name="T75" fmla="*/ 292 h 1134"/>
                <a:gd name="T76" fmla="*/ 340 w 1421"/>
                <a:gd name="T77" fmla="*/ 256 h 1134"/>
                <a:gd name="T78" fmla="*/ 228 w 1421"/>
                <a:gd name="T79" fmla="*/ 188 h 11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21"/>
                <a:gd name="T121" fmla="*/ 0 h 1134"/>
                <a:gd name="T122" fmla="*/ 1421 w 1421"/>
                <a:gd name="T123" fmla="*/ 1134 h 11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9" name="未知"/>
            <p:cNvSpPr>
              <a:spLocks/>
            </p:cNvSpPr>
            <p:nvPr/>
          </p:nvSpPr>
          <p:spPr bwMode="auto">
            <a:xfrm>
              <a:off x="1619" y="207"/>
              <a:ext cx="209" cy="188"/>
            </a:xfrm>
            <a:custGeom>
              <a:avLst/>
              <a:gdLst>
                <a:gd name="T0" fmla="*/ 14 w 233"/>
                <a:gd name="T1" fmla="*/ 141 h 210"/>
                <a:gd name="T2" fmla="*/ 0 w 233"/>
                <a:gd name="T3" fmla="*/ 161 h 210"/>
                <a:gd name="T4" fmla="*/ 63 w 233"/>
                <a:gd name="T5" fmla="*/ 168 h 210"/>
                <a:gd name="T6" fmla="*/ 106 w 233"/>
                <a:gd name="T7" fmla="*/ 164 h 210"/>
                <a:gd name="T8" fmla="*/ 118 w 233"/>
                <a:gd name="T9" fmla="*/ 147 h 210"/>
                <a:gd name="T10" fmla="*/ 123 w 233"/>
                <a:gd name="T11" fmla="*/ 89 h 210"/>
                <a:gd name="T12" fmla="*/ 187 w 233"/>
                <a:gd name="T13" fmla="*/ 65 h 210"/>
                <a:gd name="T14" fmla="*/ 128 w 233"/>
                <a:gd name="T15" fmla="*/ 0 h 210"/>
                <a:gd name="T16" fmla="*/ 133 w 233"/>
                <a:gd name="T17" fmla="*/ 38 h 210"/>
                <a:gd name="T18" fmla="*/ 99 w 233"/>
                <a:gd name="T19" fmla="*/ 46 h 210"/>
                <a:gd name="T20" fmla="*/ 94 w 233"/>
                <a:gd name="T21" fmla="*/ 70 h 210"/>
                <a:gd name="T22" fmla="*/ 43 w 233"/>
                <a:gd name="T23" fmla="*/ 63 h 210"/>
                <a:gd name="T24" fmla="*/ 46 w 233"/>
                <a:gd name="T25" fmla="*/ 127 h 210"/>
                <a:gd name="T26" fmla="*/ 14 w 233"/>
                <a:gd name="T27" fmla="*/ 141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3"/>
                <a:gd name="T43" fmla="*/ 0 h 210"/>
                <a:gd name="T44" fmla="*/ 233 w 233"/>
                <a:gd name="T45" fmla="*/ 210 h 2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0" name="未知"/>
            <p:cNvSpPr>
              <a:spLocks/>
            </p:cNvSpPr>
            <p:nvPr/>
          </p:nvSpPr>
          <p:spPr bwMode="auto">
            <a:xfrm>
              <a:off x="1254" y="155"/>
              <a:ext cx="451" cy="348"/>
            </a:xfrm>
            <a:custGeom>
              <a:avLst/>
              <a:gdLst>
                <a:gd name="T0" fmla="*/ 78 w 504"/>
                <a:gd name="T1" fmla="*/ 295 h 388"/>
                <a:gd name="T2" fmla="*/ 114 w 504"/>
                <a:gd name="T3" fmla="*/ 295 h 388"/>
                <a:gd name="T4" fmla="*/ 185 w 504"/>
                <a:gd name="T5" fmla="*/ 271 h 388"/>
                <a:gd name="T6" fmla="*/ 209 w 504"/>
                <a:gd name="T7" fmla="*/ 271 h 388"/>
                <a:gd name="T8" fmla="*/ 243 w 504"/>
                <a:gd name="T9" fmla="*/ 274 h 388"/>
                <a:gd name="T10" fmla="*/ 260 w 504"/>
                <a:gd name="T11" fmla="*/ 295 h 388"/>
                <a:gd name="T12" fmla="*/ 260 w 504"/>
                <a:gd name="T13" fmla="*/ 259 h 388"/>
                <a:gd name="T14" fmla="*/ 295 w 504"/>
                <a:gd name="T15" fmla="*/ 222 h 388"/>
                <a:gd name="T16" fmla="*/ 331 w 504"/>
                <a:gd name="T17" fmla="*/ 222 h 388"/>
                <a:gd name="T18" fmla="*/ 260 w 504"/>
                <a:gd name="T19" fmla="*/ 186 h 388"/>
                <a:gd name="T20" fmla="*/ 233 w 504"/>
                <a:gd name="T21" fmla="*/ 222 h 388"/>
                <a:gd name="T22" fmla="*/ 150 w 504"/>
                <a:gd name="T23" fmla="*/ 222 h 388"/>
                <a:gd name="T24" fmla="*/ 186 w 504"/>
                <a:gd name="T25" fmla="*/ 186 h 388"/>
                <a:gd name="T26" fmla="*/ 186 w 504"/>
                <a:gd name="T27" fmla="*/ 149 h 388"/>
                <a:gd name="T28" fmla="*/ 223 w 504"/>
                <a:gd name="T29" fmla="*/ 149 h 388"/>
                <a:gd name="T30" fmla="*/ 257 w 504"/>
                <a:gd name="T31" fmla="*/ 131 h 388"/>
                <a:gd name="T32" fmla="*/ 315 w 504"/>
                <a:gd name="T33" fmla="*/ 162 h 388"/>
                <a:gd name="T34" fmla="*/ 351 w 504"/>
                <a:gd name="T35" fmla="*/ 129 h 388"/>
                <a:gd name="T36" fmla="*/ 370 w 504"/>
                <a:gd name="T37" fmla="*/ 85 h 388"/>
                <a:gd name="T38" fmla="*/ 365 w 504"/>
                <a:gd name="T39" fmla="*/ 66 h 388"/>
                <a:gd name="T40" fmla="*/ 404 w 504"/>
                <a:gd name="T41" fmla="*/ 54 h 388"/>
                <a:gd name="T42" fmla="*/ 401 w 504"/>
                <a:gd name="T43" fmla="*/ 27 h 388"/>
                <a:gd name="T44" fmla="*/ 372 w 504"/>
                <a:gd name="T45" fmla="*/ 8 h 388"/>
                <a:gd name="T46" fmla="*/ 284 w 504"/>
                <a:gd name="T47" fmla="*/ 8 h 388"/>
                <a:gd name="T48" fmla="*/ 178 w 504"/>
                <a:gd name="T49" fmla="*/ 58 h 388"/>
                <a:gd name="T50" fmla="*/ 156 w 504"/>
                <a:gd name="T51" fmla="*/ 83 h 388"/>
                <a:gd name="T52" fmla="*/ 118 w 504"/>
                <a:gd name="T53" fmla="*/ 85 h 388"/>
                <a:gd name="T54" fmla="*/ 64 w 504"/>
                <a:gd name="T55" fmla="*/ 105 h 388"/>
                <a:gd name="T56" fmla="*/ 53 w 504"/>
                <a:gd name="T57" fmla="*/ 119 h 388"/>
                <a:gd name="T58" fmla="*/ 42 w 504"/>
                <a:gd name="T59" fmla="*/ 149 h 388"/>
                <a:gd name="T60" fmla="*/ 42 w 504"/>
                <a:gd name="T61" fmla="*/ 186 h 388"/>
                <a:gd name="T62" fmla="*/ 12 w 504"/>
                <a:gd name="T63" fmla="*/ 194 h 388"/>
                <a:gd name="T64" fmla="*/ 12 w 504"/>
                <a:gd name="T65" fmla="*/ 274 h 388"/>
                <a:gd name="T66" fmla="*/ 43 w 504"/>
                <a:gd name="T67" fmla="*/ 274 h 388"/>
                <a:gd name="T68" fmla="*/ 48 w 504"/>
                <a:gd name="T69" fmla="*/ 239 h 388"/>
                <a:gd name="T70" fmla="*/ 118 w 504"/>
                <a:gd name="T71" fmla="*/ 242 h 388"/>
                <a:gd name="T72" fmla="*/ 106 w 504"/>
                <a:gd name="T73" fmla="*/ 266 h 388"/>
                <a:gd name="T74" fmla="*/ 70 w 504"/>
                <a:gd name="T75" fmla="*/ 271 h 388"/>
                <a:gd name="T76" fmla="*/ 78 w 504"/>
                <a:gd name="T77" fmla="*/ 295 h 3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04"/>
                <a:gd name="T118" fmla="*/ 0 h 388"/>
                <a:gd name="T119" fmla="*/ 504 w 504"/>
                <a:gd name="T120" fmla="*/ 388 h 3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1" name="未知"/>
            <p:cNvSpPr>
              <a:spLocks/>
            </p:cNvSpPr>
            <p:nvPr/>
          </p:nvSpPr>
          <p:spPr bwMode="auto">
            <a:xfrm>
              <a:off x="1329" y="70"/>
              <a:ext cx="174" cy="156"/>
            </a:xfrm>
            <a:custGeom>
              <a:avLst/>
              <a:gdLst>
                <a:gd name="T0" fmla="*/ 0 w 194"/>
                <a:gd name="T1" fmla="*/ 140 h 174"/>
                <a:gd name="T2" fmla="*/ 27 w 194"/>
                <a:gd name="T3" fmla="*/ 108 h 174"/>
                <a:gd name="T4" fmla="*/ 84 w 194"/>
                <a:gd name="T5" fmla="*/ 106 h 174"/>
                <a:gd name="T6" fmla="*/ 111 w 194"/>
                <a:gd name="T7" fmla="*/ 74 h 174"/>
                <a:gd name="T8" fmla="*/ 113 w 194"/>
                <a:gd name="T9" fmla="*/ 56 h 174"/>
                <a:gd name="T10" fmla="*/ 156 w 194"/>
                <a:gd name="T11" fmla="*/ 43 h 174"/>
                <a:gd name="T12" fmla="*/ 135 w 194"/>
                <a:gd name="T13" fmla="*/ 22 h 174"/>
                <a:gd name="T14" fmla="*/ 109 w 194"/>
                <a:gd name="T15" fmla="*/ 24 h 174"/>
                <a:gd name="T16" fmla="*/ 80 w 194"/>
                <a:gd name="T17" fmla="*/ 0 h 174"/>
                <a:gd name="T18" fmla="*/ 58 w 194"/>
                <a:gd name="T19" fmla="*/ 27 h 174"/>
                <a:gd name="T20" fmla="*/ 0 w 194"/>
                <a:gd name="T21" fmla="*/ 70 h 174"/>
                <a:gd name="T22" fmla="*/ 0 w 194"/>
                <a:gd name="T23" fmla="*/ 140 h 1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4"/>
                <a:gd name="T37" fmla="*/ 0 h 174"/>
                <a:gd name="T38" fmla="*/ 194 w 194"/>
                <a:gd name="T39" fmla="*/ 174 h 1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2" name="未知"/>
            <p:cNvSpPr>
              <a:spLocks/>
            </p:cNvSpPr>
            <p:nvPr/>
          </p:nvSpPr>
          <p:spPr bwMode="auto">
            <a:xfrm>
              <a:off x="0" y="77"/>
              <a:ext cx="1460" cy="1790"/>
            </a:xfrm>
            <a:custGeom>
              <a:avLst/>
              <a:gdLst>
                <a:gd name="T0" fmla="*/ 851 w 1630"/>
                <a:gd name="T1" fmla="*/ 7 h 1996"/>
                <a:gd name="T2" fmla="*/ 696 w 1630"/>
                <a:gd name="T3" fmla="*/ 66 h 1996"/>
                <a:gd name="T4" fmla="*/ 448 w 1630"/>
                <a:gd name="T5" fmla="*/ 222 h 1996"/>
                <a:gd name="T6" fmla="*/ 213 w 1630"/>
                <a:gd name="T7" fmla="*/ 486 h 1996"/>
                <a:gd name="T8" fmla="*/ 89 w 1630"/>
                <a:gd name="T9" fmla="*/ 721 h 1996"/>
                <a:gd name="T10" fmla="*/ 8 w 1630"/>
                <a:gd name="T11" fmla="*/ 1022 h 1996"/>
                <a:gd name="T12" fmla="*/ 15 w 1630"/>
                <a:gd name="T13" fmla="*/ 1331 h 1996"/>
                <a:gd name="T14" fmla="*/ 58 w 1630"/>
                <a:gd name="T15" fmla="*/ 1437 h 1996"/>
                <a:gd name="T16" fmla="*/ 116 w 1630"/>
                <a:gd name="T17" fmla="*/ 1487 h 1996"/>
                <a:gd name="T18" fmla="*/ 152 w 1630"/>
                <a:gd name="T19" fmla="*/ 1605 h 1996"/>
                <a:gd name="T20" fmla="*/ 172 w 1630"/>
                <a:gd name="T21" fmla="*/ 1550 h 1996"/>
                <a:gd name="T22" fmla="*/ 201 w 1630"/>
                <a:gd name="T23" fmla="*/ 1463 h 1996"/>
                <a:gd name="T24" fmla="*/ 222 w 1630"/>
                <a:gd name="T25" fmla="*/ 1311 h 1996"/>
                <a:gd name="T26" fmla="*/ 304 w 1630"/>
                <a:gd name="T27" fmla="*/ 1227 h 1996"/>
                <a:gd name="T28" fmla="*/ 309 w 1630"/>
                <a:gd name="T29" fmla="*/ 1304 h 1996"/>
                <a:gd name="T30" fmla="*/ 316 w 1630"/>
                <a:gd name="T31" fmla="*/ 1364 h 1996"/>
                <a:gd name="T32" fmla="*/ 282 w 1630"/>
                <a:gd name="T33" fmla="*/ 1475 h 1996"/>
                <a:gd name="T34" fmla="*/ 381 w 1630"/>
                <a:gd name="T35" fmla="*/ 1294 h 1996"/>
                <a:gd name="T36" fmla="*/ 422 w 1630"/>
                <a:gd name="T37" fmla="*/ 1210 h 1996"/>
                <a:gd name="T38" fmla="*/ 605 w 1630"/>
                <a:gd name="T39" fmla="*/ 1212 h 1996"/>
                <a:gd name="T40" fmla="*/ 660 w 1630"/>
                <a:gd name="T41" fmla="*/ 1176 h 1996"/>
                <a:gd name="T42" fmla="*/ 641 w 1630"/>
                <a:gd name="T43" fmla="*/ 1246 h 1996"/>
                <a:gd name="T44" fmla="*/ 696 w 1630"/>
                <a:gd name="T45" fmla="*/ 1313 h 1996"/>
                <a:gd name="T46" fmla="*/ 740 w 1630"/>
                <a:gd name="T47" fmla="*/ 1176 h 1996"/>
                <a:gd name="T48" fmla="*/ 612 w 1630"/>
                <a:gd name="T49" fmla="*/ 1091 h 1996"/>
                <a:gd name="T50" fmla="*/ 523 w 1630"/>
                <a:gd name="T51" fmla="*/ 1036 h 1996"/>
                <a:gd name="T52" fmla="*/ 537 w 1630"/>
                <a:gd name="T53" fmla="*/ 986 h 1996"/>
                <a:gd name="T54" fmla="*/ 617 w 1630"/>
                <a:gd name="T55" fmla="*/ 949 h 1996"/>
                <a:gd name="T56" fmla="*/ 769 w 1630"/>
                <a:gd name="T57" fmla="*/ 889 h 1996"/>
                <a:gd name="T58" fmla="*/ 836 w 1630"/>
                <a:gd name="T59" fmla="*/ 929 h 1996"/>
                <a:gd name="T60" fmla="*/ 920 w 1630"/>
                <a:gd name="T61" fmla="*/ 930 h 1996"/>
                <a:gd name="T62" fmla="*/ 1011 w 1630"/>
                <a:gd name="T63" fmla="*/ 927 h 1996"/>
                <a:gd name="T64" fmla="*/ 920 w 1630"/>
                <a:gd name="T65" fmla="*/ 1200 h 1996"/>
                <a:gd name="T66" fmla="*/ 1011 w 1630"/>
                <a:gd name="T67" fmla="*/ 1134 h 1996"/>
                <a:gd name="T68" fmla="*/ 1026 w 1630"/>
                <a:gd name="T69" fmla="*/ 1040 h 1996"/>
                <a:gd name="T70" fmla="*/ 1111 w 1630"/>
                <a:gd name="T71" fmla="*/ 980 h 1996"/>
                <a:gd name="T72" fmla="*/ 1139 w 1630"/>
                <a:gd name="T73" fmla="*/ 913 h 1996"/>
                <a:gd name="T74" fmla="*/ 1245 w 1630"/>
                <a:gd name="T75" fmla="*/ 900 h 1996"/>
                <a:gd name="T76" fmla="*/ 1298 w 1630"/>
                <a:gd name="T77" fmla="*/ 838 h 1996"/>
                <a:gd name="T78" fmla="*/ 1248 w 1630"/>
                <a:gd name="T79" fmla="*/ 833 h 1996"/>
                <a:gd name="T80" fmla="*/ 1189 w 1630"/>
                <a:gd name="T81" fmla="*/ 770 h 1996"/>
                <a:gd name="T82" fmla="*/ 1067 w 1630"/>
                <a:gd name="T83" fmla="*/ 715 h 1996"/>
                <a:gd name="T84" fmla="*/ 944 w 1630"/>
                <a:gd name="T85" fmla="*/ 734 h 1996"/>
                <a:gd name="T86" fmla="*/ 829 w 1630"/>
                <a:gd name="T87" fmla="*/ 602 h 1996"/>
                <a:gd name="T88" fmla="*/ 778 w 1630"/>
                <a:gd name="T89" fmla="*/ 582 h 1996"/>
                <a:gd name="T90" fmla="*/ 834 w 1630"/>
                <a:gd name="T91" fmla="*/ 543 h 1996"/>
                <a:gd name="T92" fmla="*/ 786 w 1630"/>
                <a:gd name="T93" fmla="*/ 508 h 1996"/>
                <a:gd name="T94" fmla="*/ 733 w 1630"/>
                <a:gd name="T95" fmla="*/ 476 h 1996"/>
                <a:gd name="T96" fmla="*/ 691 w 1630"/>
                <a:gd name="T97" fmla="*/ 418 h 1996"/>
                <a:gd name="T98" fmla="*/ 696 w 1630"/>
                <a:gd name="T99" fmla="*/ 358 h 1996"/>
                <a:gd name="T100" fmla="*/ 797 w 1630"/>
                <a:gd name="T101" fmla="*/ 387 h 1996"/>
                <a:gd name="T102" fmla="*/ 733 w 1630"/>
                <a:gd name="T103" fmla="*/ 351 h 1996"/>
                <a:gd name="T104" fmla="*/ 737 w 1630"/>
                <a:gd name="T105" fmla="*/ 315 h 1996"/>
                <a:gd name="T106" fmla="*/ 829 w 1630"/>
                <a:gd name="T107" fmla="*/ 269 h 1996"/>
                <a:gd name="T108" fmla="*/ 841 w 1630"/>
                <a:gd name="T109" fmla="*/ 222 h 1996"/>
                <a:gd name="T110" fmla="*/ 906 w 1630"/>
                <a:gd name="T111" fmla="*/ 199 h 1996"/>
                <a:gd name="T112" fmla="*/ 942 w 1630"/>
                <a:gd name="T113" fmla="*/ 109 h 1996"/>
                <a:gd name="T114" fmla="*/ 947 w 1630"/>
                <a:gd name="T115" fmla="*/ 11 h 1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30"/>
                <a:gd name="T175" fmla="*/ 0 h 1996"/>
                <a:gd name="T176" fmla="*/ 1630 w 1630"/>
                <a:gd name="T177" fmla="*/ 1996 h 19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3" name="未知"/>
            <p:cNvSpPr>
              <a:spLocks/>
            </p:cNvSpPr>
            <p:nvPr/>
          </p:nvSpPr>
          <p:spPr bwMode="auto">
            <a:xfrm>
              <a:off x="958" y="2375"/>
              <a:ext cx="400" cy="295"/>
            </a:xfrm>
            <a:custGeom>
              <a:avLst/>
              <a:gdLst>
                <a:gd name="T0" fmla="*/ 0 w 446"/>
                <a:gd name="T1" fmla="*/ 130 h 329"/>
                <a:gd name="T2" fmla="*/ 0 w 446"/>
                <a:gd name="T3" fmla="*/ 207 h 329"/>
                <a:gd name="T4" fmla="*/ 88 w 446"/>
                <a:gd name="T5" fmla="*/ 238 h 329"/>
                <a:gd name="T6" fmla="*/ 147 w 446"/>
                <a:gd name="T7" fmla="*/ 248 h 329"/>
                <a:gd name="T8" fmla="*/ 193 w 446"/>
                <a:gd name="T9" fmla="*/ 256 h 329"/>
                <a:gd name="T10" fmla="*/ 256 w 446"/>
                <a:gd name="T11" fmla="*/ 263 h 329"/>
                <a:gd name="T12" fmla="*/ 333 w 446"/>
                <a:gd name="T13" fmla="*/ 261 h 329"/>
                <a:gd name="T14" fmla="*/ 343 w 446"/>
                <a:gd name="T15" fmla="*/ 238 h 329"/>
                <a:gd name="T16" fmla="*/ 308 w 446"/>
                <a:gd name="T17" fmla="*/ 201 h 329"/>
                <a:gd name="T18" fmla="*/ 308 w 446"/>
                <a:gd name="T19" fmla="*/ 164 h 329"/>
                <a:gd name="T20" fmla="*/ 248 w 446"/>
                <a:gd name="T21" fmla="*/ 128 h 329"/>
                <a:gd name="T22" fmla="*/ 254 w 446"/>
                <a:gd name="T23" fmla="*/ 73 h 329"/>
                <a:gd name="T24" fmla="*/ 205 w 446"/>
                <a:gd name="T25" fmla="*/ 46 h 329"/>
                <a:gd name="T26" fmla="*/ 198 w 446"/>
                <a:gd name="T27" fmla="*/ 91 h 329"/>
                <a:gd name="T28" fmla="*/ 164 w 446"/>
                <a:gd name="T29" fmla="*/ 67 h 329"/>
                <a:gd name="T30" fmla="*/ 135 w 446"/>
                <a:gd name="T31" fmla="*/ 80 h 329"/>
                <a:gd name="T32" fmla="*/ 144 w 446"/>
                <a:gd name="T33" fmla="*/ 39 h 329"/>
                <a:gd name="T34" fmla="*/ 90 w 446"/>
                <a:gd name="T35" fmla="*/ 29 h 329"/>
                <a:gd name="T36" fmla="*/ 88 w 446"/>
                <a:gd name="T37" fmla="*/ 91 h 329"/>
                <a:gd name="T38" fmla="*/ 116 w 446"/>
                <a:gd name="T39" fmla="*/ 150 h 329"/>
                <a:gd name="T40" fmla="*/ 60 w 446"/>
                <a:gd name="T41" fmla="*/ 157 h 329"/>
                <a:gd name="T42" fmla="*/ 29 w 446"/>
                <a:gd name="T43" fmla="*/ 130 h 329"/>
                <a:gd name="T44" fmla="*/ 0 w 446"/>
                <a:gd name="T45" fmla="*/ 130 h 3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329"/>
                <a:gd name="T71" fmla="*/ 446 w 446"/>
                <a:gd name="T72" fmla="*/ 329 h 3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4" name="未知"/>
            <p:cNvSpPr>
              <a:spLocks/>
            </p:cNvSpPr>
            <p:nvPr/>
          </p:nvSpPr>
          <p:spPr bwMode="auto">
            <a:xfrm>
              <a:off x="864" y="2292"/>
              <a:ext cx="395" cy="131"/>
            </a:xfrm>
            <a:custGeom>
              <a:avLst/>
              <a:gdLst>
                <a:gd name="T0" fmla="*/ 4 w 441"/>
                <a:gd name="T1" fmla="*/ 63 h 146"/>
                <a:gd name="T2" fmla="*/ 48 w 441"/>
                <a:gd name="T3" fmla="*/ 114 h 146"/>
                <a:gd name="T4" fmla="*/ 135 w 441"/>
                <a:gd name="T5" fmla="*/ 89 h 146"/>
                <a:gd name="T6" fmla="*/ 173 w 441"/>
                <a:gd name="T7" fmla="*/ 53 h 146"/>
                <a:gd name="T8" fmla="*/ 209 w 441"/>
                <a:gd name="T9" fmla="*/ 89 h 146"/>
                <a:gd name="T10" fmla="*/ 243 w 441"/>
                <a:gd name="T11" fmla="*/ 80 h 146"/>
                <a:gd name="T12" fmla="*/ 281 w 441"/>
                <a:gd name="T13" fmla="*/ 89 h 146"/>
                <a:gd name="T14" fmla="*/ 281 w 441"/>
                <a:gd name="T15" fmla="*/ 51 h 146"/>
                <a:gd name="T16" fmla="*/ 308 w 441"/>
                <a:gd name="T17" fmla="*/ 24 h 146"/>
                <a:gd name="T18" fmla="*/ 322 w 441"/>
                <a:gd name="T19" fmla="*/ 48 h 146"/>
                <a:gd name="T20" fmla="*/ 344 w 441"/>
                <a:gd name="T21" fmla="*/ 14 h 146"/>
                <a:gd name="T22" fmla="*/ 304 w 441"/>
                <a:gd name="T23" fmla="*/ 0 h 146"/>
                <a:gd name="T24" fmla="*/ 245 w 441"/>
                <a:gd name="T25" fmla="*/ 51 h 146"/>
                <a:gd name="T26" fmla="*/ 190 w 441"/>
                <a:gd name="T27" fmla="*/ 10 h 146"/>
                <a:gd name="T28" fmla="*/ 154 w 441"/>
                <a:gd name="T29" fmla="*/ 43 h 146"/>
                <a:gd name="T30" fmla="*/ 116 w 441"/>
                <a:gd name="T31" fmla="*/ 60 h 146"/>
                <a:gd name="T32" fmla="*/ 104 w 441"/>
                <a:gd name="T33" fmla="*/ 67 h 146"/>
                <a:gd name="T34" fmla="*/ 87 w 441"/>
                <a:gd name="T35" fmla="*/ 63 h 146"/>
                <a:gd name="T36" fmla="*/ 48 w 441"/>
                <a:gd name="T37" fmla="*/ 43 h 146"/>
                <a:gd name="T38" fmla="*/ 4 w 441"/>
                <a:gd name="T39" fmla="*/ 63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1"/>
                <a:gd name="T61" fmla="*/ 0 h 146"/>
                <a:gd name="T62" fmla="*/ 441 w 441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5" name="未知"/>
            <p:cNvSpPr>
              <a:spLocks/>
            </p:cNvSpPr>
            <p:nvPr/>
          </p:nvSpPr>
          <p:spPr bwMode="auto">
            <a:xfrm>
              <a:off x="155" y="1888"/>
              <a:ext cx="134" cy="178"/>
            </a:xfrm>
            <a:custGeom>
              <a:avLst/>
              <a:gdLst>
                <a:gd name="T0" fmla="*/ 0 w 150"/>
                <a:gd name="T1" fmla="*/ 0 h 198"/>
                <a:gd name="T2" fmla="*/ 12 w 150"/>
                <a:gd name="T3" fmla="*/ 51 h 198"/>
                <a:gd name="T4" fmla="*/ 36 w 150"/>
                <a:gd name="T5" fmla="*/ 97 h 198"/>
                <a:gd name="T6" fmla="*/ 71 w 150"/>
                <a:gd name="T7" fmla="*/ 150 h 198"/>
                <a:gd name="T8" fmla="*/ 98 w 150"/>
                <a:gd name="T9" fmla="*/ 160 h 198"/>
                <a:gd name="T10" fmla="*/ 120 w 150"/>
                <a:gd name="T11" fmla="*/ 131 h 198"/>
                <a:gd name="T12" fmla="*/ 91 w 150"/>
                <a:gd name="T13" fmla="*/ 131 h 198"/>
                <a:gd name="T14" fmla="*/ 88 w 150"/>
                <a:gd name="T15" fmla="*/ 83 h 198"/>
                <a:gd name="T16" fmla="*/ 63 w 150"/>
                <a:gd name="T17" fmla="*/ 68 h 198"/>
                <a:gd name="T18" fmla="*/ 79 w 150"/>
                <a:gd name="T19" fmla="*/ 17 h 198"/>
                <a:gd name="T20" fmla="*/ 38 w 150"/>
                <a:gd name="T21" fmla="*/ 29 h 198"/>
                <a:gd name="T22" fmla="*/ 0 w 150"/>
                <a:gd name="T23" fmla="*/ 0 h 1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198"/>
                <a:gd name="T38" fmla="*/ 150 w 150"/>
                <a:gd name="T39" fmla="*/ 198 h 1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6" name="未知"/>
            <p:cNvSpPr>
              <a:spLocks/>
            </p:cNvSpPr>
            <p:nvPr/>
          </p:nvSpPr>
          <p:spPr bwMode="auto">
            <a:xfrm>
              <a:off x="285" y="1807"/>
              <a:ext cx="80" cy="263"/>
            </a:xfrm>
            <a:custGeom>
              <a:avLst/>
              <a:gdLst>
                <a:gd name="T0" fmla="*/ 44 w 90"/>
                <a:gd name="T1" fmla="*/ 0 h 293"/>
                <a:gd name="T2" fmla="*/ 23 w 90"/>
                <a:gd name="T3" fmla="*/ 63 h 293"/>
                <a:gd name="T4" fmla="*/ 2 w 90"/>
                <a:gd name="T5" fmla="*/ 90 h 293"/>
                <a:gd name="T6" fmla="*/ 0 w 90"/>
                <a:gd name="T7" fmla="*/ 127 h 293"/>
                <a:gd name="T8" fmla="*/ 28 w 90"/>
                <a:gd name="T9" fmla="*/ 130 h 293"/>
                <a:gd name="T10" fmla="*/ 36 w 90"/>
                <a:gd name="T11" fmla="*/ 162 h 293"/>
                <a:gd name="T12" fmla="*/ 13 w 90"/>
                <a:gd name="T13" fmla="*/ 186 h 293"/>
                <a:gd name="T14" fmla="*/ 52 w 90"/>
                <a:gd name="T15" fmla="*/ 234 h 293"/>
                <a:gd name="T16" fmla="*/ 71 w 90"/>
                <a:gd name="T17" fmla="*/ 236 h 293"/>
                <a:gd name="T18" fmla="*/ 49 w 90"/>
                <a:gd name="T19" fmla="*/ 210 h 293"/>
                <a:gd name="T20" fmla="*/ 56 w 90"/>
                <a:gd name="T21" fmla="*/ 143 h 293"/>
                <a:gd name="T22" fmla="*/ 36 w 90"/>
                <a:gd name="T23" fmla="*/ 127 h 293"/>
                <a:gd name="T24" fmla="*/ 23 w 90"/>
                <a:gd name="T25" fmla="*/ 104 h 293"/>
                <a:gd name="T26" fmla="*/ 44 w 90"/>
                <a:gd name="T27" fmla="*/ 75 h 293"/>
                <a:gd name="T28" fmla="*/ 71 w 90"/>
                <a:gd name="T29" fmla="*/ 53 h 293"/>
                <a:gd name="T30" fmla="*/ 44 w 90"/>
                <a:gd name="T31" fmla="*/ 0 h 2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"/>
                <a:gd name="T49" fmla="*/ 0 h 293"/>
                <a:gd name="T50" fmla="*/ 90 w 90"/>
                <a:gd name="T51" fmla="*/ 293 h 2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未知"/>
            <p:cNvSpPr>
              <a:spLocks/>
            </p:cNvSpPr>
            <p:nvPr/>
          </p:nvSpPr>
          <p:spPr bwMode="auto">
            <a:xfrm>
              <a:off x="405" y="1600"/>
              <a:ext cx="258" cy="224"/>
            </a:xfrm>
            <a:custGeom>
              <a:avLst/>
              <a:gdLst>
                <a:gd name="T0" fmla="*/ 0 w 288"/>
                <a:gd name="T1" fmla="*/ 202 h 249"/>
                <a:gd name="T2" fmla="*/ 10 w 288"/>
                <a:gd name="T3" fmla="*/ 173 h 249"/>
                <a:gd name="T4" fmla="*/ 53 w 288"/>
                <a:gd name="T5" fmla="*/ 175 h 249"/>
                <a:gd name="T6" fmla="*/ 56 w 288"/>
                <a:gd name="T7" fmla="*/ 146 h 249"/>
                <a:gd name="T8" fmla="*/ 125 w 288"/>
                <a:gd name="T9" fmla="*/ 119 h 249"/>
                <a:gd name="T10" fmla="*/ 147 w 288"/>
                <a:gd name="T11" fmla="*/ 130 h 249"/>
                <a:gd name="T12" fmla="*/ 137 w 288"/>
                <a:gd name="T13" fmla="*/ 12 h 249"/>
                <a:gd name="T14" fmla="*/ 183 w 288"/>
                <a:gd name="T15" fmla="*/ 0 h 249"/>
                <a:gd name="T16" fmla="*/ 231 w 288"/>
                <a:gd name="T17" fmla="*/ 36 h 249"/>
                <a:gd name="T18" fmla="*/ 197 w 288"/>
                <a:gd name="T19" fmla="*/ 31 h 249"/>
                <a:gd name="T20" fmla="*/ 176 w 288"/>
                <a:gd name="T21" fmla="*/ 51 h 249"/>
                <a:gd name="T22" fmla="*/ 195 w 288"/>
                <a:gd name="T23" fmla="*/ 121 h 249"/>
                <a:gd name="T24" fmla="*/ 147 w 288"/>
                <a:gd name="T25" fmla="*/ 166 h 249"/>
                <a:gd name="T26" fmla="*/ 0 w 288"/>
                <a:gd name="T27" fmla="*/ 202 h 2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"/>
                <a:gd name="T43" fmla="*/ 0 h 249"/>
                <a:gd name="T44" fmla="*/ 288 w 288"/>
                <a:gd name="T45" fmla="*/ 249 h 24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8" name="AutoShape 27"/>
            <p:cNvSpPr>
              <a:spLocks noChangeArrowheads="1"/>
            </p:cNvSpPr>
            <p:nvPr/>
          </p:nvSpPr>
          <p:spPr bwMode="auto">
            <a:xfrm rot="10800000">
              <a:off x="772" y="240"/>
              <a:ext cx="812" cy="61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51 h 21600"/>
                <a:gd name="T26" fmla="*/ 18434 w 21600"/>
                <a:gd name="T27" fmla="*/ 1844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1331913" y="2852738"/>
            <a:ext cx="6840537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6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感谢各位！</a:t>
            </a:r>
            <a:endParaRPr lang="en-US" altLang="zh-CN" sz="60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6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Thank </a:t>
            </a:r>
            <a:r>
              <a:rPr lang="en-US" altLang="zh-CN" sz="6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You !</a:t>
            </a:r>
            <a:endParaRPr lang="en-US" altLang="zh-CN" sz="60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  <a:sym typeface="Arial" charset="0"/>
              </a:rPr>
              <a:t>系统详细设计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8784976" cy="50815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16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员工档案信息                                   简历信息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2" y="2348881"/>
            <a:ext cx="4204020" cy="338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12" y="2396750"/>
            <a:ext cx="4713984" cy="34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534376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数据库实体设计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</a:t>
            </a:r>
            <a:endParaRPr lang="en-US" altLang="zh-CN" sz="16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1600" b="1" kern="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1600" b="1" kern="0" dirty="0" smtClean="0">
                <a:latin typeface="黑体" pitchFamily="2" charset="-122"/>
                <a:ea typeface="黑体" pitchFamily="2" charset="-122"/>
              </a:rPr>
              <a:t>职位类别信息                              工作职位类型信息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2976" y="357166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  <a:sym typeface="Arial" charset="0"/>
              </a:rPr>
              <a:t>系统详细设计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2" y="2467987"/>
            <a:ext cx="4466588" cy="260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06479"/>
            <a:ext cx="4419576" cy="27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2384</TotalTime>
  <Pages>0</Pages>
  <Words>2605</Words>
  <Characters>0</Characters>
  <Application>Microsoft Office PowerPoint</Application>
  <DocSecurity>0</DocSecurity>
  <PresentationFormat>全屏显示(4:3)</PresentationFormat>
  <Lines>0</Lines>
  <Paragraphs>1090</Paragraphs>
  <Slides>70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2" baseType="lpstr">
      <vt:lpstr>008TGp_BizCom_light</vt:lpstr>
      <vt:lpstr>Visio</vt:lpstr>
      <vt:lpstr>人力资源管理系统</vt:lpstr>
      <vt:lpstr>目  录</vt:lpstr>
      <vt:lpstr>引  言</vt:lpstr>
      <vt:lpstr>目  录</vt:lpstr>
      <vt:lpstr>系统开发工具/环境</vt:lpstr>
      <vt:lpstr>目  录</vt:lpstr>
      <vt:lpstr>系统详细设计</vt:lpstr>
      <vt:lpstr>系统详细设计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系统详细设计</vt:lpstr>
      <vt:lpstr>目  录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系统的实现</vt:lpstr>
      <vt:lpstr>目  录</vt:lpstr>
      <vt:lpstr>主要页面功能展示</vt:lpstr>
      <vt:lpstr>主要页面功能展示</vt:lpstr>
      <vt:lpstr>系统的实现</vt:lpstr>
      <vt:lpstr>系统的实现</vt:lpstr>
      <vt:lpstr>系统的实现</vt:lpstr>
      <vt:lpstr>结  论</vt:lpstr>
      <vt:lpstr>PowerPoint 演示文稿</vt:lpstr>
    </vt:vector>
  </TitlesOfParts>
  <Company>길드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基于B/S图书馆管理系统的设计与实现</dc:title>
  <dc:creator>carlroy</dc:creator>
  <cp:lastModifiedBy>User</cp:lastModifiedBy>
  <cp:revision>298</cp:revision>
  <cp:lastPrinted>1899-12-30T00:00:00Z</cp:lastPrinted>
  <dcterms:created xsi:type="dcterms:W3CDTF">2003-10-01T02:02:31Z</dcterms:created>
  <dcterms:modified xsi:type="dcterms:W3CDTF">2018-04-17T10:16:44Z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