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4" r:id="rId3"/>
    <p:sldId id="273" r:id="rId4"/>
    <p:sldId id="258" r:id="rId5"/>
    <p:sldId id="275" r:id="rId6"/>
    <p:sldId id="264" r:id="rId7"/>
    <p:sldId id="283" r:id="rId8"/>
    <p:sldId id="284" r:id="rId9"/>
    <p:sldId id="282" r:id="rId10"/>
    <p:sldId id="265" r:id="rId11"/>
    <p:sldId id="280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94660"/>
  </p:normalViewPr>
  <p:slideViewPr>
    <p:cSldViewPr>
      <p:cViewPr>
        <p:scale>
          <a:sx n="94" d="100"/>
          <a:sy n="94" d="100"/>
        </p:scale>
        <p:origin x="-12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3F2F-425A-4710-A104-4F2D99A26DF2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C51C8-30DF-4A50-B369-0118B64AA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28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881A-D106-4ED7-982B-67C50CD0C451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5B9F-9E0A-49F9-826B-4EF8454CB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881A-D106-4ED7-982B-67C50CD0C451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5B9F-9E0A-49F9-826B-4EF8454CB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881A-D106-4ED7-982B-67C50CD0C451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5B9F-9E0A-49F9-826B-4EF8454CB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881A-D106-4ED7-982B-67C50CD0C451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5B9F-9E0A-49F9-826B-4EF8454CB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881A-D106-4ED7-982B-67C50CD0C451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5B9F-9E0A-49F9-826B-4EF8454CB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881A-D106-4ED7-982B-67C50CD0C451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5B9F-9E0A-49F9-826B-4EF8454CB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881A-D106-4ED7-982B-67C50CD0C451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5B9F-9E0A-49F9-826B-4EF8454CB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881A-D106-4ED7-982B-67C50CD0C451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5B9F-9E0A-49F9-826B-4EF8454CB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881A-D106-4ED7-982B-67C50CD0C451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5B9F-9E0A-49F9-826B-4EF8454CB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881A-D106-4ED7-982B-67C50CD0C451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5B9F-9E0A-49F9-826B-4EF8454CB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881A-D106-4ED7-982B-67C50CD0C451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C5B9F-9E0A-49F9-826B-4EF8454CB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960881A-D106-4ED7-982B-67C50CD0C451}" type="datetimeFigureOut">
              <a:rPr kumimoji="1" lang="ja-JP" altLang="en-US" smtClean="0"/>
              <a:t>2016/6/9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A0C5B9F-9E0A-49F9-826B-4EF8454CBE1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itpro.nikkeibp.co.jp/atcl/news/15/092503053/?rt=nocnt" TargetMode="External"/><Relationship Id="rId3" Type="http://schemas.openxmlformats.org/officeDocument/2006/relationships/hyperlink" Target="https://ja.wikipedia.org/wiki/ARM%E3%82%A2%E3%83%BC%E3%82%AD%E3%83%86%E3%82%AF%E3%83%81%E3%83%A3" TargetMode="External"/><Relationship Id="rId7" Type="http://schemas.openxmlformats.org/officeDocument/2006/relationships/hyperlink" Target="http://d.hatena.ne.jp/keyword/Windows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a.wikipedia.org/wiki/Raspberry_Pi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ja.wikipedia.org/wiki/%E3%82%B7%E3%83%B3%E3%82%B0%E3%83%AB%E3%83%9C%E3%83%BC%E3%83%89%E3%82%B3%E3%83%B3%E3%83%94%E3%83%A5%E3%83%BC%E3%82%BF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ja.wikipedia.org/wiki/%E3%83%97%E3%83%AD%E3%82%BB%E3%83%83%E3%82%B5" TargetMode="Externa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412776"/>
            <a:ext cx="7960605" cy="1647056"/>
          </a:xfrm>
        </p:spPr>
        <p:txBody>
          <a:bodyPr/>
          <a:lstStyle/>
          <a:p>
            <a:pPr defTabSz="820738"/>
            <a:r>
              <a:rPr lang="ja-JP" altLang="en-US" sz="4000" dirty="0" smtClean="0"/>
              <a:t>大連理工大学日本校友会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電子開発交流会デモ用資料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0564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4"/>
          <p:cNvSpPr txBox="1">
            <a:spLocks/>
          </p:cNvSpPr>
          <p:nvPr/>
        </p:nvSpPr>
        <p:spPr bwMode="auto">
          <a:xfrm>
            <a:off x="2267744" y="404664"/>
            <a:ext cx="3934374" cy="5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dirty="0" smtClean="0">
                <a:solidFill>
                  <a:schemeClr val="bg1"/>
                </a:solidFill>
                <a:latin typeface="+mj-ea"/>
              </a:rPr>
              <a:t>ネットワーク環境図</a:t>
            </a:r>
            <a:endParaRPr lang="en-US" altLang="ja-JP" dirty="0" smtClean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41359"/>
            <a:ext cx="61912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946" y="4725144"/>
            <a:ext cx="19335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矢印コネクタ 4"/>
          <p:cNvCxnSpPr/>
          <p:nvPr/>
        </p:nvCxnSpPr>
        <p:spPr>
          <a:xfrm>
            <a:off x="3131840" y="4865584"/>
            <a:ext cx="576064" cy="435624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6012160" y="4865585"/>
            <a:ext cx="770665" cy="540596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03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/>
          <p:cNvSpPr/>
          <p:nvPr/>
        </p:nvSpPr>
        <p:spPr>
          <a:xfrm>
            <a:off x="994817" y="1820853"/>
            <a:ext cx="64807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9600" dirty="0" smtClean="0"/>
              <a:t>以　上</a:t>
            </a:r>
            <a:endParaRPr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56762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00" y="824501"/>
            <a:ext cx="2792860" cy="2045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69" y="1561424"/>
            <a:ext cx="2758029" cy="198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4879"/>
            <a:ext cx="2815977" cy="229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03333"/>
            <a:ext cx="3312368" cy="2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769" y="3982513"/>
            <a:ext cx="2959483" cy="219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79430"/>
            <a:ext cx="1261633" cy="8410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タイトル 4"/>
          <p:cNvSpPr txBox="1">
            <a:spLocks/>
          </p:cNvSpPr>
          <p:nvPr/>
        </p:nvSpPr>
        <p:spPr>
          <a:xfrm>
            <a:off x="210728" y="188640"/>
            <a:ext cx="2410478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 smtClean="0"/>
              <a:t>作品例</a:t>
            </a:r>
            <a:endParaRPr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9512" y="1803796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FF0000"/>
                </a:solidFill>
              </a:rPr>
              <a:t>生活</a:t>
            </a:r>
            <a:r>
              <a:rPr lang="ja-JP" altLang="en-US" sz="1600" dirty="0" smtClean="0">
                <a:solidFill>
                  <a:srgbClr val="FF0000"/>
                </a:solidFill>
              </a:rPr>
              <a:t>を彩る／便利グッズ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5" y="2276872"/>
            <a:ext cx="3164473" cy="227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0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5557"/>
            <a:ext cx="1356897" cy="873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グループ化 4"/>
          <p:cNvGrpSpPr/>
          <p:nvPr/>
        </p:nvGrpSpPr>
        <p:grpSpPr>
          <a:xfrm>
            <a:off x="6502499" y="2554867"/>
            <a:ext cx="2674875" cy="2977618"/>
            <a:chOff x="5517492" y="961022"/>
            <a:chExt cx="3629975" cy="362010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628800"/>
              <a:ext cx="1632531" cy="2952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5517492" y="961022"/>
              <a:ext cx="3629975" cy="3367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 smtClean="0"/>
                <a:t>基于</a:t>
              </a:r>
              <a:r>
                <a:rPr lang="en-US" altLang="zh-CN" sz="1200" b="1" dirty="0" err="1" smtClean="0"/>
                <a:t>Arduino</a:t>
              </a:r>
              <a:r>
                <a:rPr lang="zh-CN" altLang="en-US" sz="1200" b="1" dirty="0" smtClean="0"/>
                <a:t>的</a:t>
              </a:r>
              <a:r>
                <a:rPr lang="en-US" altLang="zh-CN" sz="1200" b="1" dirty="0" smtClean="0"/>
                <a:t>3d</a:t>
              </a:r>
              <a:r>
                <a:rPr lang="zh-CN" altLang="en-US" sz="1200" b="1" dirty="0"/>
                <a:t>打印</a:t>
              </a:r>
              <a:r>
                <a:rPr lang="zh-CN" altLang="en-US" sz="1200" b="1" dirty="0" smtClean="0"/>
                <a:t>机</a:t>
              </a:r>
              <a:endParaRPr lang="zh-CN" altLang="en-US" sz="1200" b="1" dirty="0">
                <a:effectLst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-83771" y="3095228"/>
            <a:ext cx="3384376" cy="2627531"/>
            <a:chOff x="744091" y="2075265"/>
            <a:chExt cx="3384376" cy="262753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054" y="2721596"/>
              <a:ext cx="2838450" cy="198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正方形/長方形 9"/>
            <p:cNvSpPr/>
            <p:nvPr/>
          </p:nvSpPr>
          <p:spPr>
            <a:xfrm>
              <a:off x="744091" y="2075265"/>
              <a:ext cx="33843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200" b="1" dirty="0" smtClean="0"/>
                <a:t>【</a:t>
              </a:r>
              <a:r>
                <a:rPr lang="en-US" altLang="ja-JP" sz="1200" b="1" dirty="0" err="1" smtClean="0"/>
                <a:t>Arduino</a:t>
              </a:r>
              <a:r>
                <a:rPr lang="ja-JP" altLang="en-US" sz="1200" b="1" dirty="0" smtClean="0"/>
                <a:t>工作坊</a:t>
              </a:r>
              <a:r>
                <a:rPr lang="en-US" altLang="ja-JP" sz="1200" b="1" dirty="0" smtClean="0"/>
                <a:t>】</a:t>
              </a:r>
            </a:p>
            <a:p>
              <a:pPr algn="ctr"/>
              <a:r>
                <a:rPr lang="zh-CN" altLang="en-US" sz="1200" b="1" dirty="0" smtClean="0"/>
                <a:t>现场制作一台能够</a:t>
              </a:r>
              <a:r>
                <a:rPr lang="zh-CN" altLang="en-US" sz="1200" b="1" dirty="0"/>
                <a:t>用（</a:t>
              </a:r>
              <a:r>
                <a:rPr lang="en-US" altLang="zh-CN" sz="1200" b="1" dirty="0"/>
                <a:t>Android</a:t>
              </a:r>
              <a:r>
                <a:rPr lang="zh-CN" altLang="en-US" sz="1200" b="1" dirty="0"/>
                <a:t>）手</a:t>
              </a:r>
              <a:r>
                <a:rPr lang="zh-CN" altLang="en-US" sz="1200" b="1" dirty="0" smtClean="0"/>
                <a:t>机控制的</a:t>
              </a:r>
              <a:endParaRPr lang="en-US" altLang="zh-CN" sz="1200" b="1" dirty="0" smtClean="0"/>
            </a:p>
            <a:p>
              <a:pPr algn="ctr"/>
              <a:r>
                <a:rPr lang="zh-CN" altLang="en-US" sz="1200" b="1" dirty="0" smtClean="0"/>
                <a:t>四旋翼飞</a:t>
              </a:r>
              <a:r>
                <a:rPr lang="zh-CN" altLang="en-US" sz="1200" b="1" dirty="0"/>
                <a:t>行器</a:t>
              </a:r>
              <a:endParaRPr lang="ja-JP" altLang="en-US" sz="1200" b="1" dirty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2437516" y="1947283"/>
            <a:ext cx="4572000" cy="1954869"/>
            <a:chOff x="1076933" y="1230670"/>
            <a:chExt cx="4572000" cy="1954869"/>
          </a:xfrm>
        </p:grpSpPr>
        <p:sp>
          <p:nvSpPr>
            <p:cNvPr id="12" name="正方形/長方形 11"/>
            <p:cNvSpPr/>
            <p:nvPr/>
          </p:nvSpPr>
          <p:spPr>
            <a:xfrm>
              <a:off x="1076933" y="1230670"/>
              <a:ext cx="4572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ja-JP" altLang="en-US" sz="1200" b="1" dirty="0"/>
                <a:t>用</a:t>
              </a:r>
              <a:r>
                <a:rPr lang="en-US" altLang="ja-JP" sz="1200" b="1" dirty="0" err="1"/>
                <a:t>Arduino</a:t>
              </a:r>
              <a:r>
                <a:rPr lang="ja-JP" altLang="en-US" sz="1200" b="1" dirty="0"/>
                <a:t>和</a:t>
              </a:r>
              <a:r>
                <a:rPr lang="en-US" altLang="ja-JP" sz="1200" b="1" dirty="0"/>
                <a:t>Android</a:t>
              </a:r>
              <a:r>
                <a:rPr lang="ja-JP" altLang="en-US" sz="1200" b="1" dirty="0"/>
                <a:t>结合做的智能家居机器人</a:t>
              </a:r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417" y="1526624"/>
              <a:ext cx="1477342" cy="1658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8484" y="1556792"/>
              <a:ext cx="1323596" cy="1606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ストライプ矢印 14"/>
            <p:cNvSpPr/>
            <p:nvPr/>
          </p:nvSpPr>
          <p:spPr>
            <a:xfrm>
              <a:off x="3203848" y="2178770"/>
              <a:ext cx="734823" cy="501970"/>
            </a:xfrm>
            <a:prstGeom prst="stripedRightArrow">
              <a:avLst>
                <a:gd name="adj1" fmla="val 38434"/>
                <a:gd name="adj2" fmla="val 50000"/>
              </a:avLst>
            </a:prstGeom>
            <a:solidFill>
              <a:srgbClr val="FFFF00"/>
            </a:solidFill>
            <a:ln>
              <a:solidFill>
                <a:srgbClr val="FF0000"/>
              </a:solidFill>
              <a:headEnd type="triangl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2630886" y="264763"/>
            <a:ext cx="6488197" cy="1739288"/>
            <a:chOff x="2630886" y="264763"/>
            <a:chExt cx="6488197" cy="1739288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886" y="264763"/>
              <a:ext cx="6488197" cy="1739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円/楕円 17"/>
            <p:cNvSpPr/>
            <p:nvPr/>
          </p:nvSpPr>
          <p:spPr>
            <a:xfrm>
              <a:off x="2814651" y="449580"/>
              <a:ext cx="903914" cy="436880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triangl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4182803" y="449580"/>
              <a:ext cx="903914" cy="436880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triangl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5758224" y="449580"/>
              <a:ext cx="903914" cy="436880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triangl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7279147" y="479087"/>
              <a:ext cx="903914" cy="436880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triangl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2811941" y="940841"/>
              <a:ext cx="903914" cy="436880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triangl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4360451" y="1391463"/>
              <a:ext cx="903914" cy="436880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triangle" w="lg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189192" y="2052137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rgbClr val="FF0000"/>
                </a:solidFill>
              </a:rPr>
              <a:t>高大上／インパクト満点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／機能性／実用性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3297645" y="4043676"/>
            <a:ext cx="3832269" cy="1927310"/>
            <a:chOff x="3297645" y="4043676"/>
            <a:chExt cx="3832269" cy="1927310"/>
          </a:xfrm>
        </p:grpSpPr>
        <p:pic>
          <p:nvPicPr>
            <p:cNvPr id="26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0562" y="4348853"/>
              <a:ext cx="1901007" cy="1446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正方形/長方形 26"/>
            <p:cNvSpPr/>
            <p:nvPr/>
          </p:nvSpPr>
          <p:spPr>
            <a:xfrm>
              <a:off x="5233111" y="4339770"/>
              <a:ext cx="189680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b="1" dirty="0"/>
                <a:t>温度</a:t>
              </a:r>
            </a:p>
            <a:p>
              <a:r>
                <a:rPr lang="zh-CN" altLang="en-US" sz="1000" b="1" dirty="0"/>
                <a:t>湿度</a:t>
              </a:r>
            </a:p>
            <a:p>
              <a:r>
                <a:rPr lang="en-US" altLang="zh-CN" sz="1000" b="1" dirty="0"/>
                <a:t>CO2</a:t>
              </a:r>
              <a:r>
                <a:rPr lang="zh-CN" altLang="en-US" sz="1000" b="1" dirty="0"/>
                <a:t>浓度</a:t>
              </a:r>
            </a:p>
            <a:p>
              <a:r>
                <a:rPr lang="en-US" altLang="zh-CN" sz="1000" b="1" dirty="0"/>
                <a:t>O3</a:t>
              </a:r>
              <a:r>
                <a:rPr lang="zh-CN" altLang="en-US" sz="1000" b="1" dirty="0"/>
                <a:t>浓度</a:t>
              </a:r>
            </a:p>
            <a:p>
              <a:r>
                <a:rPr lang="zh-CN" altLang="en-US" sz="1000" b="1" dirty="0"/>
                <a:t>光照强度</a:t>
              </a:r>
            </a:p>
            <a:p>
              <a:r>
                <a:rPr lang="zh-CN" altLang="en-US" sz="1000" b="1" dirty="0"/>
                <a:t>人流量</a:t>
              </a:r>
            </a:p>
            <a:p>
              <a:r>
                <a:rPr lang="zh-CN" altLang="en-US" sz="1000" b="1" dirty="0"/>
                <a:t>大于</a:t>
              </a:r>
              <a:r>
                <a:rPr lang="en-US" altLang="zh-CN" sz="1000" b="1" dirty="0"/>
                <a:t>1</a:t>
              </a:r>
              <a:r>
                <a:rPr lang="zh-CN" altLang="en-US" sz="1000" b="1" dirty="0"/>
                <a:t>微米空气悬浮粒子</a:t>
              </a:r>
            </a:p>
            <a:p>
              <a:r>
                <a:rPr lang="zh-CN" altLang="en-US" sz="1000" b="1" dirty="0"/>
                <a:t>大于</a:t>
              </a:r>
              <a:r>
                <a:rPr lang="en-US" altLang="zh-CN" sz="1000" b="1" dirty="0"/>
                <a:t>2.5</a:t>
              </a:r>
              <a:r>
                <a:rPr lang="zh-CN" altLang="en-US" sz="1000" b="1" dirty="0"/>
                <a:t>微米空气悬浮粒子</a:t>
              </a:r>
            </a:p>
            <a:p>
              <a:r>
                <a:rPr lang="zh-CN" altLang="en-US" sz="1000" b="1" dirty="0"/>
                <a:t>日期时间</a:t>
              </a:r>
            </a:p>
            <a:p>
              <a:r>
                <a:rPr lang="zh-CN" altLang="en-US" sz="1000" b="1" dirty="0"/>
                <a:t>位置信息</a:t>
              </a: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297645" y="4043676"/>
              <a:ext cx="331021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/>
                <a:t>自制基于</a:t>
              </a:r>
              <a:r>
                <a:rPr lang="en-US" altLang="zh-CN" sz="1200" b="1" dirty="0" err="1"/>
                <a:t>Arduino</a:t>
              </a:r>
              <a:r>
                <a:rPr lang="zh-CN" altLang="en-US" sz="1200" b="1" dirty="0"/>
                <a:t>移动式城市环境信息采集器 </a:t>
              </a:r>
              <a:endParaRPr lang="ja-JP" altLang="en-US" sz="1200" b="1" dirty="0"/>
            </a:p>
          </p:txBody>
        </p:sp>
      </p:grpSp>
      <p:sp>
        <p:nvSpPr>
          <p:cNvPr id="29" name="タイトル 4"/>
          <p:cNvSpPr txBox="1">
            <a:spLocks/>
          </p:cNvSpPr>
          <p:nvPr/>
        </p:nvSpPr>
        <p:spPr>
          <a:xfrm>
            <a:off x="210728" y="188640"/>
            <a:ext cx="2360557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 smtClean="0"/>
              <a:t>作品例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6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4"/>
          <p:cNvSpPr txBox="1">
            <a:spLocks/>
          </p:cNvSpPr>
          <p:nvPr/>
        </p:nvSpPr>
        <p:spPr>
          <a:xfrm>
            <a:off x="0" y="284920"/>
            <a:ext cx="8218488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 smtClean="0">
                <a:latin typeface="+mj-ea"/>
              </a:rPr>
              <a:t>Raspberry Pi</a:t>
            </a:r>
            <a:r>
              <a:rPr lang="ja-JP" altLang="en-US" dirty="0" smtClean="0">
                <a:latin typeface="+mj-ea"/>
              </a:rPr>
              <a:t>紹介と作品例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740800"/>
            <a:ext cx="1584176" cy="1406082"/>
          </a:xfrm>
          <a:prstGeom prst="rect">
            <a:avLst/>
          </a:prstGeom>
        </p:spPr>
      </p:pic>
      <p:sp>
        <p:nvSpPr>
          <p:cNvPr id="4" name="タイトル 1"/>
          <p:cNvSpPr>
            <a:spLocks noGrp="1"/>
          </p:cNvSpPr>
          <p:nvPr/>
        </p:nvSpPr>
        <p:spPr bwMode="auto">
          <a:xfrm>
            <a:off x="126024" y="905608"/>
            <a:ext cx="8910472" cy="224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sz="1200" b="0" dirty="0" smtClean="0">
                <a:solidFill>
                  <a:schemeClr val="bg1"/>
                </a:solidFill>
              </a:rPr>
              <a:t>◆</a:t>
            </a:r>
            <a:r>
              <a:rPr lang="en-US" altLang="ja-JP" sz="1200" dirty="0" err="1" smtClean="0">
                <a:solidFill>
                  <a:schemeClr val="bg1"/>
                </a:solidFill>
              </a:rPr>
              <a:t>Rasberrypi</a:t>
            </a:r>
            <a:r>
              <a:rPr lang="en-US" altLang="ja-JP" sz="1200" dirty="0" smtClean="0">
                <a:solidFill>
                  <a:schemeClr val="bg1"/>
                </a:solidFill>
              </a:rPr>
              <a:t> </a:t>
            </a:r>
            <a:r>
              <a:rPr lang="ja-JP" altLang="en-US" sz="1200" dirty="0">
                <a:solidFill>
                  <a:schemeClr val="bg1"/>
                </a:solidFill>
              </a:rPr>
              <a:t>と</a:t>
            </a:r>
            <a:r>
              <a:rPr lang="ja-JP" altLang="en-US" sz="1200" dirty="0" smtClean="0">
                <a:solidFill>
                  <a:schemeClr val="bg1"/>
                </a:solidFill>
              </a:rPr>
              <a:t>は　</a:t>
            </a:r>
            <a:r>
              <a:rPr lang="en-US" altLang="ja-JP" sz="1200" dirty="0" smtClean="0">
                <a:solidFill>
                  <a:schemeClr val="bg1"/>
                </a:solidFill>
              </a:rPr>
              <a:t>※Wiki</a:t>
            </a:r>
            <a:r>
              <a:rPr lang="ja-JP" altLang="en-US" sz="1200" dirty="0" smtClean="0">
                <a:solidFill>
                  <a:schemeClr val="bg1"/>
                </a:solidFill>
              </a:rPr>
              <a:t>により</a:t>
            </a:r>
            <a:r>
              <a:rPr lang="en-US" altLang="ja-JP" sz="1200" b="0" dirty="0" smtClean="0">
                <a:solidFill>
                  <a:schemeClr val="bg1"/>
                </a:solidFill>
              </a:rPr>
              <a:t/>
            </a:r>
            <a:br>
              <a:rPr lang="en-US" altLang="ja-JP" sz="1200" b="0" dirty="0" smtClean="0">
                <a:solidFill>
                  <a:schemeClr val="bg1"/>
                </a:solidFill>
              </a:rPr>
            </a:br>
            <a:r>
              <a:rPr lang="ja-JP" altLang="ja-JP" sz="1200" b="0" dirty="0">
                <a:solidFill>
                  <a:schemeClr val="bg1"/>
                </a:solidFill>
              </a:rPr>
              <a:t>Raspberry Pi（ラズベリー パイ）は、</a:t>
            </a:r>
            <a:r>
              <a:rPr lang="ja-JP" altLang="ja-JP" sz="1200" b="0" dirty="0">
                <a:solidFill>
                  <a:schemeClr val="bg1"/>
                </a:solidFill>
                <a:hlinkClick r:id="rId3" tooltip="ARMアーキテクチャ"/>
              </a:rPr>
              <a:t>ARM</a:t>
            </a:r>
            <a:r>
              <a:rPr lang="ja-JP" altLang="ja-JP" sz="1200" b="0" dirty="0">
                <a:solidFill>
                  <a:schemeClr val="bg1"/>
                </a:solidFill>
                <a:hlinkClick r:id="rId4" tooltip="プロセッサ"/>
              </a:rPr>
              <a:t>プロセッサ</a:t>
            </a:r>
            <a:r>
              <a:rPr lang="ja-JP" altLang="ja-JP" sz="1200" b="0" dirty="0">
                <a:solidFill>
                  <a:schemeClr val="bg1"/>
                </a:solidFill>
              </a:rPr>
              <a:t>を搭載した</a:t>
            </a:r>
            <a:r>
              <a:rPr lang="ja-JP" altLang="ja-JP" sz="1200" b="0" dirty="0">
                <a:solidFill>
                  <a:schemeClr val="bg1"/>
                </a:solidFill>
                <a:hlinkClick r:id="rId5" tooltip="シングルボードコンピュータ"/>
              </a:rPr>
              <a:t>シングルボードコンピュータ</a:t>
            </a:r>
            <a:r>
              <a:rPr lang="ja-JP" altLang="ja-JP" sz="1200" b="0" dirty="0" smtClean="0">
                <a:solidFill>
                  <a:schemeClr val="bg1"/>
                </a:solidFill>
              </a:rPr>
              <a:t>。</a:t>
            </a:r>
            <a:endParaRPr lang="en-US" altLang="ja-JP" sz="1200" b="0" dirty="0" smtClean="0">
              <a:solidFill>
                <a:schemeClr val="bg1"/>
              </a:solidFill>
            </a:endParaRPr>
          </a:p>
          <a:p>
            <a:r>
              <a:rPr lang="ja-JP" altLang="en-US" sz="1200" dirty="0">
                <a:solidFill>
                  <a:schemeClr val="bg1"/>
                </a:solidFill>
              </a:rPr>
              <a:t>◆出荷状況</a:t>
            </a:r>
            <a:endParaRPr lang="en-US" altLang="ja-JP" sz="1200" dirty="0">
              <a:solidFill>
                <a:schemeClr val="bg1"/>
              </a:solidFill>
            </a:endParaRPr>
          </a:p>
          <a:p>
            <a:r>
              <a:rPr lang="ja-JP" altLang="ja-JP" sz="1200" b="0" dirty="0">
                <a:solidFill>
                  <a:schemeClr val="bg1"/>
                </a:solidFill>
              </a:rPr>
              <a:t>2013年10月31日までに累計200万台</a:t>
            </a:r>
            <a:r>
              <a:rPr lang="ja-JP" altLang="ja-JP" sz="1200" b="0" baseline="30000" dirty="0">
                <a:solidFill>
                  <a:schemeClr val="bg1"/>
                </a:solidFill>
                <a:hlinkClick r:id="rId6"/>
              </a:rPr>
              <a:t>[8]</a:t>
            </a:r>
            <a:r>
              <a:rPr lang="ja-JP" altLang="ja-JP" sz="1200" b="0" dirty="0">
                <a:solidFill>
                  <a:schemeClr val="bg1"/>
                </a:solidFill>
              </a:rPr>
              <a:t>、2014年6月11日までに累計300万台</a:t>
            </a:r>
            <a:r>
              <a:rPr lang="ja-JP" altLang="ja-JP" sz="1200" b="0" baseline="30000" dirty="0">
                <a:solidFill>
                  <a:schemeClr val="bg1"/>
                </a:solidFill>
                <a:hlinkClick r:id="rId6"/>
              </a:rPr>
              <a:t>[9]</a:t>
            </a:r>
            <a:r>
              <a:rPr lang="ja-JP" altLang="ja-JP" sz="1200" b="0" dirty="0">
                <a:solidFill>
                  <a:schemeClr val="bg1"/>
                </a:solidFill>
              </a:rPr>
              <a:t>、2015年2月18日までに累計500万台</a:t>
            </a:r>
            <a:r>
              <a:rPr lang="ja-JP" altLang="ja-JP" sz="1200" b="0" baseline="30000" dirty="0">
                <a:solidFill>
                  <a:schemeClr val="bg1"/>
                </a:solidFill>
                <a:hlinkClick r:id="rId6"/>
              </a:rPr>
              <a:t>[1]</a:t>
            </a:r>
            <a:r>
              <a:rPr lang="ja-JP" altLang="ja-JP" sz="1200" b="0" dirty="0">
                <a:solidFill>
                  <a:schemeClr val="bg1"/>
                </a:solidFill>
              </a:rPr>
              <a:t>、2015年10月13日までに累計700万台</a:t>
            </a:r>
            <a:r>
              <a:rPr lang="ja-JP" altLang="ja-JP" sz="1200" b="0" baseline="30000" dirty="0">
                <a:solidFill>
                  <a:schemeClr val="bg1"/>
                </a:solidFill>
                <a:hlinkClick r:id="rId6"/>
              </a:rPr>
              <a:t>[10]</a:t>
            </a:r>
            <a:r>
              <a:rPr lang="ja-JP" altLang="ja-JP" sz="1200" b="0" dirty="0">
                <a:solidFill>
                  <a:schemeClr val="bg1"/>
                </a:solidFill>
              </a:rPr>
              <a:t>販売された</a:t>
            </a:r>
            <a:r>
              <a:rPr lang="ja-JP" altLang="ja-JP" sz="1200" b="0" dirty="0" smtClean="0">
                <a:solidFill>
                  <a:schemeClr val="bg1"/>
                </a:solidFill>
              </a:rPr>
              <a:t>。</a:t>
            </a:r>
            <a:endParaRPr lang="en-US" altLang="ja-JP" sz="1200" b="0" dirty="0" smtClean="0">
              <a:solidFill>
                <a:schemeClr val="bg1"/>
              </a:solidFill>
            </a:endParaRPr>
          </a:p>
          <a:p>
            <a:r>
              <a:rPr lang="ja-JP" altLang="en-US" sz="1200" b="0" dirty="0">
                <a:solidFill>
                  <a:schemeClr val="bg1"/>
                </a:solidFill>
              </a:rPr>
              <a:t>この</a:t>
            </a:r>
            <a:r>
              <a:rPr lang="ja-JP" altLang="en-US" sz="1200" b="0" dirty="0" smtClean="0">
                <a:solidFill>
                  <a:schemeClr val="bg1"/>
                </a:solidFill>
              </a:rPr>
              <a:t>状況でマイクロソフトが「</a:t>
            </a:r>
            <a:r>
              <a:rPr lang="en-US" altLang="ja-JP" sz="1200" b="0" dirty="0" smtClean="0">
                <a:solidFill>
                  <a:schemeClr val="bg1"/>
                </a:solidFill>
              </a:rPr>
              <a:t>Raspberry </a:t>
            </a:r>
            <a:r>
              <a:rPr lang="en-US" altLang="ja-JP" sz="1200" b="0" dirty="0">
                <a:solidFill>
                  <a:schemeClr val="bg1"/>
                </a:solidFill>
              </a:rPr>
              <a:t>Pi 2 </a:t>
            </a:r>
            <a:r>
              <a:rPr lang="ja-JP" altLang="en-US" sz="1200" b="0" dirty="0">
                <a:solidFill>
                  <a:schemeClr val="bg1"/>
                </a:solidFill>
              </a:rPr>
              <a:t>向け </a:t>
            </a:r>
            <a:r>
              <a:rPr lang="en-US" altLang="ja-JP" sz="1200" b="0" dirty="0">
                <a:solidFill>
                  <a:schemeClr val="bg1"/>
                </a:solidFill>
                <a:hlinkClick r:id="rId7"/>
              </a:rPr>
              <a:t>Windows</a:t>
            </a:r>
            <a:r>
              <a:rPr lang="en-US" altLang="ja-JP" sz="1200" b="0" dirty="0">
                <a:solidFill>
                  <a:schemeClr val="bg1"/>
                </a:solidFill>
              </a:rPr>
              <a:t> </a:t>
            </a:r>
            <a:r>
              <a:rPr lang="ja-JP" altLang="en-US" sz="1200" b="0" dirty="0">
                <a:solidFill>
                  <a:schemeClr val="bg1"/>
                </a:solidFill>
              </a:rPr>
              <a:t>の</a:t>
            </a:r>
            <a:r>
              <a:rPr lang="ja-JP" altLang="en-US" sz="1200" b="0" dirty="0" smtClean="0">
                <a:solidFill>
                  <a:schemeClr val="bg1"/>
                </a:solidFill>
              </a:rPr>
              <a:t>公開」。</a:t>
            </a:r>
            <a:endParaRPr lang="en-US" altLang="ja-JP" sz="1200" b="0" dirty="0">
              <a:solidFill>
                <a:schemeClr val="bg1"/>
              </a:solidFill>
            </a:endParaRPr>
          </a:p>
          <a:p>
            <a:r>
              <a:rPr lang="ja-JP" altLang="en-US" sz="1200" b="0" dirty="0">
                <a:solidFill>
                  <a:schemeClr val="bg1"/>
                </a:solidFill>
              </a:rPr>
              <a:t>→</a:t>
            </a:r>
            <a:r>
              <a:rPr lang="en-US" altLang="ja-JP" sz="1200" b="0" dirty="0" smtClean="0">
                <a:solidFill>
                  <a:schemeClr val="bg1"/>
                </a:solidFill>
              </a:rPr>
              <a:t>Windows </a:t>
            </a:r>
            <a:r>
              <a:rPr lang="en-US" altLang="ja-JP" sz="1200" b="0" dirty="0">
                <a:solidFill>
                  <a:schemeClr val="bg1"/>
                </a:solidFill>
              </a:rPr>
              <a:t>10 </a:t>
            </a:r>
            <a:r>
              <a:rPr lang="en-US" altLang="ja-JP" sz="1200" b="0" dirty="0" err="1">
                <a:solidFill>
                  <a:schemeClr val="bg1"/>
                </a:solidFill>
              </a:rPr>
              <a:t>IoT</a:t>
            </a:r>
            <a:r>
              <a:rPr lang="en-US" altLang="ja-JP" sz="1200" b="0" dirty="0">
                <a:solidFill>
                  <a:schemeClr val="bg1"/>
                </a:solidFill>
              </a:rPr>
              <a:t> Core for Raspberry Pi </a:t>
            </a:r>
            <a:r>
              <a:rPr lang="en-US" altLang="ja-JP" sz="1200" b="0" dirty="0" smtClean="0">
                <a:solidFill>
                  <a:schemeClr val="bg1"/>
                </a:solidFill>
              </a:rPr>
              <a:t>2</a:t>
            </a:r>
            <a:endParaRPr lang="en-US" altLang="ja-JP" sz="1200" b="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</a:rPr>
              <a:t>　　</a:t>
            </a:r>
            <a:r>
              <a:rPr lang="en-US" altLang="ja-JP" sz="1200" dirty="0" smtClean="0">
                <a:solidFill>
                  <a:schemeClr val="bg1"/>
                </a:solidFill>
              </a:rPr>
              <a:t>※</a:t>
            </a:r>
            <a:r>
              <a:rPr lang="ja-JP" altLang="en-US" sz="1200" dirty="0">
                <a:solidFill>
                  <a:schemeClr val="bg1"/>
                </a:solidFill>
              </a:rPr>
              <a:t>補足：</a:t>
            </a:r>
            <a:endParaRPr lang="en-US" altLang="ja-JP" sz="1200" dirty="0">
              <a:solidFill>
                <a:schemeClr val="bg1"/>
              </a:solidFill>
            </a:endParaRPr>
          </a:p>
          <a:p>
            <a:r>
              <a:rPr lang="ja-JP" altLang="en-US" sz="1200" b="0" dirty="0">
                <a:solidFill>
                  <a:schemeClr val="bg1"/>
                </a:solidFill>
              </a:rPr>
              <a:t>　</a:t>
            </a:r>
            <a:r>
              <a:rPr lang="ja-JP" altLang="en-US" sz="1200" b="0" dirty="0" smtClean="0">
                <a:solidFill>
                  <a:schemeClr val="bg1"/>
                </a:solidFill>
              </a:rPr>
              <a:t>　　　</a:t>
            </a:r>
            <a:r>
              <a:rPr lang="en-US" altLang="ja-JP" sz="1200" b="0" dirty="0" smtClean="0">
                <a:solidFill>
                  <a:schemeClr val="bg1"/>
                </a:solidFill>
              </a:rPr>
              <a:t>2/29 </a:t>
            </a:r>
            <a:r>
              <a:rPr lang="en-US" altLang="ja-JP" sz="1200" b="0" dirty="0">
                <a:solidFill>
                  <a:schemeClr val="bg1"/>
                </a:solidFill>
              </a:rPr>
              <a:t>Raspberry Pi </a:t>
            </a:r>
            <a:r>
              <a:rPr lang="en-US" altLang="ja-JP" sz="1200" b="0" dirty="0" smtClean="0">
                <a:solidFill>
                  <a:schemeClr val="bg1"/>
                </a:solidFill>
              </a:rPr>
              <a:t>3</a:t>
            </a:r>
            <a:r>
              <a:rPr lang="ja-JP" altLang="en-US" sz="1200" b="0" dirty="0" smtClean="0">
                <a:solidFill>
                  <a:schemeClr val="bg1"/>
                </a:solidFill>
              </a:rPr>
              <a:t>は発売</a:t>
            </a:r>
            <a:endParaRPr lang="en-US" altLang="ja-JP" sz="1200" b="0" dirty="0" smtClean="0">
              <a:solidFill>
                <a:schemeClr val="bg1"/>
              </a:solidFill>
            </a:endParaRPr>
          </a:p>
          <a:p>
            <a:r>
              <a:rPr lang="ja-JP" altLang="en-US" sz="1200" b="0" dirty="0" smtClean="0">
                <a:solidFill>
                  <a:schemeClr val="bg1"/>
                </a:solidFill>
              </a:rPr>
              <a:t>　　　　</a:t>
            </a:r>
            <a:r>
              <a:rPr lang="en-US" altLang="ja-JP" sz="1200" b="0" dirty="0" smtClean="0">
                <a:solidFill>
                  <a:schemeClr val="bg1"/>
                </a:solidFill>
              </a:rPr>
              <a:t>3/2 </a:t>
            </a:r>
            <a:r>
              <a:rPr lang="en-US" altLang="ja-JP" sz="1200" b="0" dirty="0">
                <a:solidFill>
                  <a:schemeClr val="bg1"/>
                </a:solidFill>
              </a:rPr>
              <a:t>Windows 10 </a:t>
            </a:r>
            <a:r>
              <a:rPr lang="en-US" altLang="ja-JP" sz="1200" b="0" dirty="0" err="1">
                <a:solidFill>
                  <a:schemeClr val="bg1"/>
                </a:solidFill>
              </a:rPr>
              <a:t>IoT</a:t>
            </a:r>
            <a:r>
              <a:rPr lang="en-US" altLang="ja-JP" sz="1200" b="0" dirty="0">
                <a:solidFill>
                  <a:schemeClr val="bg1"/>
                </a:solidFill>
              </a:rPr>
              <a:t> Core for Raspberry Pi </a:t>
            </a:r>
            <a:r>
              <a:rPr lang="en-US" altLang="ja-JP" sz="1200" b="0" dirty="0" smtClean="0">
                <a:solidFill>
                  <a:schemeClr val="bg1"/>
                </a:solidFill>
              </a:rPr>
              <a:t>3</a:t>
            </a:r>
            <a:r>
              <a:rPr lang="ja-JP" altLang="en-US" sz="1200" b="0" dirty="0" smtClean="0">
                <a:solidFill>
                  <a:schemeClr val="bg1"/>
                </a:solidFill>
              </a:rPr>
              <a:t>の</a:t>
            </a:r>
            <a:r>
              <a:rPr lang="en-US" altLang="ja-JP" sz="1200" b="0" dirty="0" smtClean="0">
                <a:solidFill>
                  <a:schemeClr val="bg1"/>
                </a:solidFill>
              </a:rPr>
              <a:t>Technical Preview</a:t>
            </a:r>
            <a:r>
              <a:rPr lang="ja-JP" altLang="en-US" sz="1200" b="0" dirty="0" err="1" smtClean="0">
                <a:solidFill>
                  <a:schemeClr val="bg1"/>
                </a:solidFill>
              </a:rPr>
              <a:t>。</a:t>
            </a:r>
            <a:r>
              <a:rPr lang="ja-JP" altLang="en-US" sz="1200" b="0" dirty="0" smtClean="0">
                <a:solidFill>
                  <a:schemeClr val="bg1"/>
                </a:solidFill>
              </a:rPr>
              <a:t>反応はとても迅速！</a:t>
            </a:r>
            <a:endParaRPr lang="en-US" altLang="ja-JP" sz="1200" b="0" dirty="0" smtClean="0">
              <a:solidFill>
                <a:schemeClr val="bg1"/>
              </a:solidFill>
            </a:endParaRPr>
          </a:p>
          <a:p>
            <a:r>
              <a:rPr lang="ja-JP" altLang="en-US" sz="1200" dirty="0">
                <a:solidFill>
                  <a:schemeClr val="bg1"/>
                </a:solidFill>
              </a:rPr>
              <a:t>◆</a:t>
            </a:r>
            <a:r>
              <a:rPr lang="en-US" altLang="ja-JP" sz="1200" dirty="0">
                <a:solidFill>
                  <a:schemeClr val="bg1"/>
                </a:solidFill>
              </a:rPr>
              <a:t>Raspberry Pi</a:t>
            </a:r>
            <a:r>
              <a:rPr lang="ja-JP" altLang="en-US" sz="1200" dirty="0">
                <a:solidFill>
                  <a:schemeClr val="bg1"/>
                </a:solidFill>
              </a:rPr>
              <a:t>と</a:t>
            </a:r>
            <a:r>
              <a:rPr lang="en-US" altLang="ja-JP" sz="1200" dirty="0" err="1">
                <a:solidFill>
                  <a:schemeClr val="bg1"/>
                </a:solidFill>
              </a:rPr>
              <a:t>IoT</a:t>
            </a:r>
            <a:endParaRPr lang="en-US" altLang="ja-JP" sz="1200" dirty="0">
              <a:solidFill>
                <a:schemeClr val="bg1"/>
              </a:solidFill>
            </a:endParaRPr>
          </a:p>
          <a:p>
            <a:r>
              <a:rPr lang="en-US" altLang="ja-JP" sz="1200" b="0" dirty="0" err="1" smtClean="0">
                <a:solidFill>
                  <a:schemeClr val="bg1"/>
                </a:solidFill>
              </a:rPr>
              <a:t>IoT</a:t>
            </a:r>
            <a:r>
              <a:rPr lang="ja-JP" altLang="en-US" sz="1200" b="0" dirty="0" smtClean="0">
                <a:solidFill>
                  <a:schemeClr val="bg1"/>
                </a:solidFill>
              </a:rPr>
              <a:t>製品開発と言ったら、多くがオープンソース</a:t>
            </a:r>
            <a:r>
              <a:rPr lang="ja-JP" altLang="en-US" sz="1200" b="0" dirty="0">
                <a:solidFill>
                  <a:schemeClr val="bg1"/>
                </a:solidFill>
              </a:rPr>
              <a:t>の</a:t>
            </a:r>
            <a:r>
              <a:rPr lang="en-US" altLang="ja-JP" sz="1200" dirty="0" err="1">
                <a:solidFill>
                  <a:schemeClr val="bg1"/>
                </a:solidFill>
              </a:rPr>
              <a:t>Arduino</a:t>
            </a:r>
            <a:r>
              <a:rPr lang="ja-JP" altLang="en-US" sz="1200" dirty="0" err="1">
                <a:solidFill>
                  <a:schemeClr val="bg1"/>
                </a:solidFill>
              </a:rPr>
              <a:t>、</a:t>
            </a:r>
            <a:r>
              <a:rPr lang="ja-JP" altLang="en-US" sz="1200" dirty="0">
                <a:solidFill>
                  <a:schemeClr val="bg1"/>
                </a:solidFill>
              </a:rPr>
              <a:t>ラズベリーパイ</a:t>
            </a:r>
            <a:r>
              <a:rPr lang="ja-JP" altLang="en-US" sz="1200" b="0" dirty="0">
                <a:solidFill>
                  <a:schemeClr val="bg1"/>
                </a:solidFill>
              </a:rPr>
              <a:t>と</a:t>
            </a:r>
            <a:r>
              <a:rPr lang="ja-JP" altLang="en-US" sz="1200" b="0" dirty="0" smtClean="0">
                <a:solidFill>
                  <a:schemeClr val="bg1"/>
                </a:solidFill>
              </a:rPr>
              <a:t>いった</a:t>
            </a:r>
            <a:r>
              <a:rPr lang="en-US" altLang="ja-JP" sz="1200" b="0" dirty="0" smtClean="0">
                <a:solidFill>
                  <a:schemeClr val="bg1"/>
                </a:solidFill>
              </a:rPr>
              <a:t>HW</a:t>
            </a:r>
            <a:r>
              <a:rPr lang="ja-JP" altLang="en-US" sz="1200" b="0" dirty="0" smtClean="0">
                <a:solidFill>
                  <a:schemeClr val="bg1"/>
                </a:solidFill>
              </a:rPr>
              <a:t>＆</a:t>
            </a:r>
            <a:r>
              <a:rPr lang="en-US" altLang="ja-JP" sz="1200" b="0" dirty="0" smtClean="0">
                <a:solidFill>
                  <a:schemeClr val="bg1"/>
                </a:solidFill>
              </a:rPr>
              <a:t>SW</a:t>
            </a:r>
            <a:r>
              <a:rPr lang="ja-JP" altLang="en-US" sz="1200" b="0" dirty="0" smtClean="0">
                <a:solidFill>
                  <a:schemeClr val="bg1"/>
                </a:solidFill>
              </a:rPr>
              <a:t>開発</a:t>
            </a:r>
            <a:r>
              <a:rPr lang="ja-JP" altLang="en-US" sz="1200" b="0" dirty="0">
                <a:solidFill>
                  <a:schemeClr val="bg1"/>
                </a:solidFill>
              </a:rPr>
              <a:t>キットを使用し開発</a:t>
            </a:r>
            <a:r>
              <a:rPr lang="ja-JP" altLang="en-US" sz="1200" b="0" dirty="0" smtClean="0">
                <a:solidFill>
                  <a:schemeClr val="bg1"/>
                </a:solidFill>
              </a:rPr>
              <a:t>される。</a:t>
            </a:r>
            <a:endParaRPr lang="en-US" altLang="ja-JP" sz="1200" b="0" i="1" dirty="0" smtClean="0">
              <a:solidFill>
                <a:schemeClr val="bg1"/>
              </a:solidFill>
            </a:endParaRPr>
          </a:p>
          <a:p>
            <a:endParaRPr lang="en-US" altLang="ja-JP" sz="1200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タイトル 1"/>
          <p:cNvSpPr>
            <a:spLocks noGrp="1"/>
          </p:cNvSpPr>
          <p:nvPr/>
        </p:nvSpPr>
        <p:spPr bwMode="auto">
          <a:xfrm>
            <a:off x="126024" y="3301014"/>
            <a:ext cx="8910472" cy="26889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9pPr>
          </a:lstStyle>
          <a:p>
            <a:pPr algn="ctr"/>
            <a:r>
              <a:rPr lang="en-US" altLang="ja-JP" sz="1200" dirty="0" err="1" smtClean="0">
                <a:solidFill>
                  <a:schemeClr val="tx1"/>
                </a:solidFill>
              </a:rPr>
              <a:t>Rasberrypi</a:t>
            </a:r>
            <a:r>
              <a:rPr lang="en-US" altLang="ja-JP" sz="1200" dirty="0" smtClean="0">
                <a:solidFill>
                  <a:schemeClr val="tx1"/>
                </a:solidFill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</a:rPr>
              <a:t>の作品例</a:t>
            </a:r>
            <a:r>
              <a:rPr lang="en-US" altLang="ja-JP" sz="1200" b="0" dirty="0" smtClean="0">
                <a:solidFill>
                  <a:schemeClr val="tx1"/>
                </a:solidFill>
              </a:rPr>
              <a:t/>
            </a:r>
            <a:br>
              <a:rPr lang="en-US" altLang="ja-JP" sz="1200" b="0" dirty="0" smtClean="0">
                <a:solidFill>
                  <a:schemeClr val="tx1"/>
                </a:solidFill>
              </a:rPr>
            </a:br>
            <a:endParaRPr kumimoji="1" lang="ja-JP" altLang="en-US" sz="1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902656" y="3610978"/>
            <a:ext cx="4104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/>
              <a:t>「みんなのラズパイコンテスト</a:t>
            </a:r>
            <a:r>
              <a:rPr lang="en-US" altLang="ja-JP" sz="1200" b="1" dirty="0"/>
              <a:t>2015</a:t>
            </a:r>
            <a:r>
              <a:rPr lang="ja-JP" altLang="en-US" sz="1200" b="1" dirty="0"/>
              <a:t>」受賞作品</a:t>
            </a:r>
            <a:r>
              <a:rPr lang="ja-JP" altLang="en-US" sz="1200" b="1" dirty="0" smtClean="0"/>
              <a:t>決定</a:t>
            </a:r>
            <a:endParaRPr lang="en-US" altLang="ja-JP" sz="1200" b="1" dirty="0" smtClean="0"/>
          </a:p>
          <a:p>
            <a:r>
              <a:rPr lang="en-US" altLang="ja-JP" sz="1200" dirty="0">
                <a:hlinkClick r:id="rId8"/>
              </a:rPr>
              <a:t>http://itpro.nikkeibp.co.jp/atcl/news/15/092503053/?</a:t>
            </a:r>
            <a:r>
              <a:rPr lang="en-US" altLang="ja-JP" sz="1200" dirty="0" smtClean="0">
                <a:hlinkClick r:id="rId8"/>
              </a:rPr>
              <a:t>rt=nocnt</a:t>
            </a:r>
            <a:endParaRPr lang="ja-JP" altLang="en-US" sz="1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396" y="4042887"/>
            <a:ext cx="4687490" cy="222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4" y="3630266"/>
            <a:ext cx="2873831" cy="290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442112"/>
            <a:ext cx="2069712" cy="129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85928"/>
            <a:ext cx="2124305" cy="118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77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 txBox="1">
            <a:spLocks/>
          </p:cNvSpPr>
          <p:nvPr/>
        </p:nvSpPr>
        <p:spPr>
          <a:xfrm>
            <a:off x="179512" y="256459"/>
            <a:ext cx="8218488" cy="706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l"/>
            <a:r>
              <a:rPr lang="ja-JP" altLang="en-US" dirty="0" smtClean="0"/>
              <a:t>目次</a:t>
            </a:r>
            <a:endParaRPr lang="ja-JP" altLang="en-US" dirty="0"/>
          </a:p>
        </p:txBody>
      </p:sp>
      <p:sp>
        <p:nvSpPr>
          <p:cNvPr id="6" name="コンテンツ プレースホルダ 5"/>
          <p:cNvSpPr txBox="1">
            <a:spLocks/>
          </p:cNvSpPr>
          <p:nvPr/>
        </p:nvSpPr>
        <p:spPr>
          <a:xfrm>
            <a:off x="395536" y="1268760"/>
            <a:ext cx="8218488" cy="449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kumimoji="1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 dirty="0" smtClean="0">
                <a:latin typeface="+mj-ea"/>
                <a:ea typeface="+mj-ea"/>
              </a:rPr>
              <a:t>電子工作の作品例紹介</a:t>
            </a:r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r>
              <a:rPr lang="ja-JP" altLang="en-US" sz="2800" dirty="0" smtClean="0">
                <a:latin typeface="+mj-ea"/>
              </a:rPr>
              <a:t>機能目標と配線図</a:t>
            </a:r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r>
              <a:rPr lang="en-US" altLang="ja-JP" sz="2800" dirty="0" smtClean="0">
                <a:latin typeface="+mj-ea"/>
                <a:ea typeface="+mj-ea"/>
              </a:rPr>
              <a:t>HW/SW</a:t>
            </a:r>
            <a:r>
              <a:rPr lang="ja-JP" altLang="en-US" sz="2800" dirty="0" smtClean="0">
                <a:latin typeface="+mj-ea"/>
                <a:ea typeface="+mj-ea"/>
              </a:rPr>
              <a:t>一覧（省略）</a:t>
            </a:r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r>
              <a:rPr lang="ja-JP" altLang="en-US" sz="2800" dirty="0" smtClean="0">
                <a:latin typeface="+mj-ea"/>
                <a:ea typeface="+mj-ea"/>
              </a:rPr>
              <a:t>環境構築手順</a:t>
            </a:r>
            <a:r>
              <a:rPr lang="ja-JP" altLang="en-US" sz="2800" dirty="0">
                <a:latin typeface="+mj-ea"/>
              </a:rPr>
              <a:t>（省略）</a:t>
            </a:r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r>
              <a:rPr lang="ja-JP" altLang="en-US" sz="2800" dirty="0">
                <a:latin typeface="+mj-ea"/>
              </a:rPr>
              <a:t>試作：</a:t>
            </a:r>
            <a:r>
              <a:rPr lang="ja-JP" altLang="en-US" sz="2800" dirty="0">
                <a:latin typeface="+mj-ea"/>
              </a:rPr>
              <a:t>クラウド温度計（</a:t>
            </a:r>
            <a:r>
              <a:rPr lang="en-US" altLang="ja-JP" sz="2800" dirty="0">
                <a:latin typeface="+mj-ea"/>
              </a:rPr>
              <a:t> </a:t>
            </a:r>
            <a:r>
              <a:rPr lang="en-US" altLang="ja-JP" sz="2800" dirty="0" err="1">
                <a:latin typeface="+mj-ea"/>
              </a:rPr>
              <a:t>IoT</a:t>
            </a:r>
            <a:r>
              <a:rPr lang="en-US" altLang="ja-JP" sz="2800" dirty="0">
                <a:latin typeface="+mj-ea"/>
              </a:rPr>
              <a:t> </a:t>
            </a:r>
            <a:r>
              <a:rPr lang="ja-JP" altLang="en-US" sz="2800" dirty="0" smtClean="0">
                <a:latin typeface="+mj-ea"/>
              </a:rPr>
              <a:t>）</a:t>
            </a:r>
            <a:endParaRPr lang="en-US" altLang="ja-JP" sz="2800" dirty="0" smtClean="0">
              <a:latin typeface="+mj-ea"/>
            </a:endParaRPr>
          </a:p>
          <a:p>
            <a:pPr algn="l"/>
            <a:r>
              <a:rPr lang="ja-JP" altLang="en-US" sz="2800" dirty="0" smtClean="0">
                <a:latin typeface="+mj-ea"/>
                <a:ea typeface="+mj-ea"/>
              </a:rPr>
              <a:t>今</a:t>
            </a:r>
            <a:r>
              <a:rPr lang="ja-JP" altLang="en-US" sz="2800" dirty="0" smtClean="0">
                <a:latin typeface="+mj-ea"/>
                <a:ea typeface="+mj-ea"/>
              </a:rPr>
              <a:t>、何をやっている？</a:t>
            </a:r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endParaRPr lang="en-US" altLang="ja-JP" sz="2800" dirty="0" smtClean="0">
              <a:latin typeface="+mj-ea"/>
              <a:ea typeface="+mj-ea"/>
            </a:endParaRPr>
          </a:p>
          <a:p>
            <a:pPr lvl="2" algn="l"/>
            <a:endParaRPr lang="en-US" altLang="ja-JP" sz="2800" dirty="0" smtClean="0">
              <a:latin typeface="+mj-ea"/>
              <a:ea typeface="+mj-ea"/>
            </a:endParaRPr>
          </a:p>
          <a:p>
            <a:pPr lvl="2" algn="l"/>
            <a:endParaRPr lang="en-US" altLang="ja-JP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003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52" y="1060738"/>
            <a:ext cx="4320480" cy="5551473"/>
          </a:xfrm>
          <a:prstGeom prst="rect">
            <a:avLst/>
          </a:prstGeom>
        </p:spPr>
      </p:pic>
      <p:sp>
        <p:nvSpPr>
          <p:cNvPr id="31" name="タイトル 4"/>
          <p:cNvSpPr txBox="1">
            <a:spLocks/>
          </p:cNvSpPr>
          <p:nvPr/>
        </p:nvSpPr>
        <p:spPr bwMode="auto">
          <a:xfrm>
            <a:off x="4646269" y="332656"/>
            <a:ext cx="3934374" cy="5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+mj-ea"/>
              </a:rPr>
              <a:t>配線</a:t>
            </a:r>
            <a:r>
              <a:rPr lang="ja-JP" altLang="en-US" dirty="0" smtClean="0">
                <a:solidFill>
                  <a:schemeClr val="bg1"/>
                </a:solidFill>
                <a:latin typeface="+mj-ea"/>
              </a:rPr>
              <a:t>図</a:t>
            </a:r>
            <a:endParaRPr lang="en-US" altLang="ja-JP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2" name="タイトル 4"/>
          <p:cNvSpPr txBox="1">
            <a:spLocks/>
          </p:cNvSpPr>
          <p:nvPr/>
        </p:nvSpPr>
        <p:spPr bwMode="auto">
          <a:xfrm>
            <a:off x="323528" y="346484"/>
            <a:ext cx="3934374" cy="5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dirty="0" smtClean="0">
                <a:solidFill>
                  <a:schemeClr val="bg1"/>
                </a:solidFill>
                <a:latin typeface="+mj-ea"/>
              </a:rPr>
              <a:t>機能目標</a:t>
            </a:r>
            <a:endParaRPr lang="en-US" altLang="ja-JP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コンテンツ プレースホルダ 5"/>
          <p:cNvSpPr txBox="1">
            <a:spLocks/>
          </p:cNvSpPr>
          <p:nvPr/>
        </p:nvSpPr>
        <p:spPr>
          <a:xfrm>
            <a:off x="395536" y="1268760"/>
            <a:ext cx="8218488" cy="4495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kumimoji="1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 dirty="0">
                <a:latin typeface="+mj-ea"/>
                <a:ea typeface="+mj-ea"/>
              </a:rPr>
              <a:t>１</a:t>
            </a:r>
            <a:r>
              <a:rPr lang="ja-JP" altLang="en-US" sz="2800" dirty="0" smtClean="0">
                <a:latin typeface="+mj-ea"/>
                <a:ea typeface="+mj-ea"/>
              </a:rPr>
              <a:t>．温度取得</a:t>
            </a:r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r>
              <a:rPr lang="ja-JP" altLang="en-US" sz="2800" dirty="0">
                <a:latin typeface="+mj-ea"/>
                <a:ea typeface="+mj-ea"/>
              </a:rPr>
              <a:t>２</a:t>
            </a:r>
            <a:r>
              <a:rPr lang="ja-JP" altLang="en-US" sz="2800" dirty="0" smtClean="0">
                <a:latin typeface="+mj-ea"/>
                <a:ea typeface="+mj-ea"/>
              </a:rPr>
              <a:t>．温度を定期的に</a:t>
            </a:r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r>
              <a:rPr lang="ja-JP" altLang="en-US" sz="2800" dirty="0">
                <a:latin typeface="+mj-ea"/>
                <a:ea typeface="+mj-ea"/>
              </a:rPr>
              <a:t>　</a:t>
            </a:r>
            <a:r>
              <a:rPr lang="ja-JP" altLang="en-US" sz="2800" dirty="0" smtClean="0">
                <a:latin typeface="+mj-ea"/>
                <a:ea typeface="+mj-ea"/>
              </a:rPr>
              <a:t>クラウドへ転送</a:t>
            </a:r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endParaRPr lang="en-US" altLang="ja-JP" sz="2800" dirty="0" smtClean="0">
              <a:latin typeface="+mj-ea"/>
              <a:ea typeface="+mj-ea"/>
            </a:endParaRPr>
          </a:p>
          <a:p>
            <a:pPr algn="l"/>
            <a:endParaRPr lang="en-US" altLang="ja-JP" sz="2800" dirty="0" smtClean="0">
              <a:latin typeface="+mj-ea"/>
              <a:ea typeface="+mj-ea"/>
            </a:endParaRPr>
          </a:p>
          <a:p>
            <a:pPr lvl="2" algn="l"/>
            <a:endParaRPr lang="en-US" altLang="ja-JP" sz="2800" dirty="0" smtClean="0">
              <a:latin typeface="+mj-ea"/>
              <a:ea typeface="+mj-ea"/>
            </a:endParaRPr>
          </a:p>
          <a:p>
            <a:pPr lvl="2" algn="l"/>
            <a:endParaRPr lang="en-US" altLang="ja-JP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15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5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328592"/>
          </a:xfrm>
        </p:spPr>
        <p:txBody>
          <a:bodyPr>
            <a:noAutofit/>
          </a:bodyPr>
          <a:lstStyle/>
          <a:p>
            <a:r>
              <a:rPr lang="ja-JP" altLang="en-US" sz="1800" b="1" dirty="0" smtClean="0">
                <a:latin typeface="+mn-ea"/>
                <a:ea typeface="+mn-ea"/>
              </a:rPr>
              <a:t>温度センサーの設定</a:t>
            </a:r>
            <a:endParaRPr lang="en-US" altLang="ja-JP" sz="1800" b="1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ea typeface="+mn-ea"/>
              </a:rPr>
              <a:t>　温度センサ：</a:t>
            </a:r>
            <a:r>
              <a:rPr lang="en-US" altLang="ja-JP" sz="1200" dirty="0">
                <a:latin typeface="+mn-ea"/>
                <a:ea typeface="+mn-ea"/>
              </a:rPr>
              <a:t>DS18B20</a:t>
            </a:r>
            <a:r>
              <a:rPr lang="ja-JP" altLang="en-US" sz="1200" dirty="0">
                <a:latin typeface="+mn-ea"/>
                <a:ea typeface="+mn-ea"/>
              </a:rPr>
              <a:t>（「</a:t>
            </a:r>
            <a:r>
              <a:rPr lang="en-US" altLang="ja-JP" sz="1200" dirty="0">
                <a:latin typeface="+mn-ea"/>
                <a:ea typeface="+mn-ea"/>
              </a:rPr>
              <a:t>1-Wire</a:t>
            </a:r>
            <a:r>
              <a:rPr lang="ja-JP" altLang="en-US" sz="1200" dirty="0">
                <a:latin typeface="+mn-ea"/>
                <a:ea typeface="+mn-ea"/>
              </a:rPr>
              <a:t>」規格）</a:t>
            </a:r>
            <a:endParaRPr lang="en-US" altLang="ja-JP" sz="12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ea typeface="+mn-ea"/>
              </a:rPr>
              <a:t>　「</a:t>
            </a:r>
            <a:r>
              <a:rPr lang="en-US" altLang="ja-JP" sz="1200" dirty="0">
                <a:latin typeface="+mn-ea"/>
                <a:ea typeface="+mn-ea"/>
              </a:rPr>
              <a:t>DS18B20</a:t>
            </a:r>
            <a:r>
              <a:rPr lang="ja-JP" altLang="en-US" sz="1200" dirty="0">
                <a:latin typeface="+mn-ea"/>
                <a:ea typeface="+mn-ea"/>
              </a:rPr>
              <a:t>」を使用するには、「</a:t>
            </a:r>
            <a:r>
              <a:rPr lang="en-US" altLang="ja-JP" sz="1200" dirty="0">
                <a:latin typeface="+mn-ea"/>
                <a:ea typeface="+mn-ea"/>
              </a:rPr>
              <a:t>1-Wire</a:t>
            </a:r>
            <a:r>
              <a:rPr lang="ja-JP" altLang="en-US" sz="1200" dirty="0">
                <a:latin typeface="+mn-ea"/>
                <a:ea typeface="+mn-ea"/>
              </a:rPr>
              <a:t>」を有効化</a:t>
            </a:r>
            <a:endParaRPr lang="en-US" altLang="ja-JP" sz="12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ea typeface="+mn-ea"/>
              </a:rPr>
              <a:t>　</a:t>
            </a:r>
            <a:r>
              <a:rPr lang="en-US" altLang="ja-JP" sz="1200" dirty="0">
                <a:latin typeface="+mn-ea"/>
                <a:ea typeface="+mn-ea"/>
              </a:rPr>
              <a:t>$</a:t>
            </a:r>
            <a:r>
              <a:rPr lang="en-US" altLang="ja-JP" sz="1200" dirty="0" err="1">
                <a:latin typeface="+mn-ea"/>
                <a:ea typeface="+mn-ea"/>
              </a:rPr>
              <a:t>sudo</a:t>
            </a:r>
            <a:r>
              <a:rPr lang="en-US" altLang="ja-JP" sz="1200" dirty="0">
                <a:latin typeface="+mn-ea"/>
                <a:ea typeface="+mn-ea"/>
              </a:rPr>
              <a:t> vim /</a:t>
            </a:r>
            <a:r>
              <a:rPr lang="en-US" altLang="ja-JP" sz="1200" dirty="0" err="1">
                <a:latin typeface="+mn-ea"/>
                <a:ea typeface="+mn-ea"/>
              </a:rPr>
              <a:t>etc</a:t>
            </a:r>
            <a:r>
              <a:rPr lang="en-US" altLang="ja-JP" sz="1200" dirty="0">
                <a:latin typeface="+mn-ea"/>
                <a:ea typeface="+mn-ea"/>
              </a:rPr>
              <a:t>/modules</a:t>
            </a:r>
          </a:p>
          <a:p>
            <a:pPr marL="0" indent="0">
              <a:buNone/>
            </a:pPr>
            <a:r>
              <a:rPr lang="en-US" altLang="ja-JP" sz="1200" dirty="0">
                <a:latin typeface="+mn-ea"/>
                <a:ea typeface="+mn-ea"/>
              </a:rPr>
              <a:t>     </a:t>
            </a:r>
            <a:r>
              <a:rPr lang="ja-JP" altLang="en-US" sz="1200" dirty="0">
                <a:latin typeface="+mn-ea"/>
                <a:ea typeface="+mn-ea"/>
              </a:rPr>
              <a:t>下記</a:t>
            </a:r>
            <a:r>
              <a:rPr lang="en-US" altLang="ja-JP" sz="1200" dirty="0">
                <a:latin typeface="+mn-ea"/>
                <a:ea typeface="+mn-ea"/>
              </a:rPr>
              <a:t>2</a:t>
            </a:r>
            <a:r>
              <a:rPr lang="ja-JP" altLang="en-US" sz="1200" dirty="0">
                <a:latin typeface="+mn-ea"/>
                <a:ea typeface="+mn-ea"/>
              </a:rPr>
              <a:t>行を追加</a:t>
            </a:r>
            <a:endParaRPr lang="en-US" altLang="ja-JP" sz="12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ja-JP" sz="1200" dirty="0">
                <a:latin typeface="+mn-ea"/>
                <a:ea typeface="+mn-ea"/>
              </a:rPr>
              <a:t>  </a:t>
            </a:r>
            <a:r>
              <a:rPr lang="en-US" altLang="ja-JP" sz="1200" dirty="0" smtClean="0">
                <a:latin typeface="+mn-ea"/>
                <a:ea typeface="+mn-ea"/>
              </a:rPr>
              <a:t>  </a:t>
            </a:r>
            <a:r>
              <a:rPr lang="en-US" altLang="ja-JP" sz="1200" dirty="0">
                <a:latin typeface="+mn-ea"/>
                <a:ea typeface="+mn-ea"/>
              </a:rPr>
              <a:t>w1-gpio</a:t>
            </a:r>
          </a:p>
          <a:p>
            <a:pPr marL="0" indent="0">
              <a:buNone/>
            </a:pPr>
            <a:r>
              <a:rPr lang="en-US" altLang="ja-JP" sz="1200" dirty="0">
                <a:latin typeface="+mn-ea"/>
                <a:ea typeface="+mn-ea"/>
              </a:rPr>
              <a:t>   </a:t>
            </a:r>
            <a:r>
              <a:rPr lang="en-US" altLang="ja-JP" sz="1200" dirty="0" smtClean="0">
                <a:latin typeface="+mn-ea"/>
                <a:ea typeface="+mn-ea"/>
              </a:rPr>
              <a:t> </a:t>
            </a:r>
            <a:r>
              <a:rPr lang="en-US" altLang="ja-JP" sz="1200" dirty="0">
                <a:latin typeface="+mn-ea"/>
                <a:ea typeface="+mn-ea"/>
              </a:rPr>
              <a:t>w1-therm</a:t>
            </a:r>
          </a:p>
          <a:p>
            <a:pPr marL="0" indent="0">
              <a:buNone/>
            </a:pPr>
            <a:r>
              <a:rPr lang="ja-JP" altLang="en-US" sz="1200" dirty="0">
                <a:latin typeface="+mn-ea"/>
                <a:ea typeface="+mn-ea"/>
              </a:rPr>
              <a:t>　</a:t>
            </a:r>
            <a:r>
              <a:rPr lang="en-US" altLang="ja-JP" sz="1200" dirty="0">
                <a:latin typeface="+mn-ea"/>
                <a:ea typeface="+mn-ea"/>
              </a:rPr>
              <a:t>$</a:t>
            </a:r>
            <a:r>
              <a:rPr lang="en-US" altLang="ja-JP" sz="1200" dirty="0" err="1">
                <a:latin typeface="+mn-ea"/>
                <a:ea typeface="+mn-ea"/>
              </a:rPr>
              <a:t>sudo</a:t>
            </a:r>
            <a:r>
              <a:rPr lang="en-US" altLang="ja-JP" sz="1200" dirty="0">
                <a:latin typeface="+mn-ea"/>
                <a:ea typeface="+mn-ea"/>
              </a:rPr>
              <a:t> vim /boot/config.txt</a:t>
            </a:r>
          </a:p>
          <a:p>
            <a:pPr marL="0" indent="0">
              <a:buNone/>
            </a:pPr>
            <a:r>
              <a:rPr lang="en-US" altLang="ja-JP" sz="1200" dirty="0">
                <a:latin typeface="+mn-ea"/>
                <a:ea typeface="+mn-ea"/>
              </a:rPr>
              <a:t>    </a:t>
            </a:r>
            <a:r>
              <a:rPr lang="ja-JP" altLang="en-US" sz="1200" dirty="0" smtClean="0">
                <a:latin typeface="+mn-ea"/>
                <a:ea typeface="+mn-ea"/>
              </a:rPr>
              <a:t>下記</a:t>
            </a:r>
            <a:r>
              <a:rPr lang="en-US" altLang="ja-JP" sz="1200" dirty="0">
                <a:latin typeface="+mn-ea"/>
                <a:ea typeface="+mn-ea"/>
              </a:rPr>
              <a:t>1</a:t>
            </a:r>
            <a:r>
              <a:rPr lang="ja-JP" altLang="en-US" sz="1200" dirty="0">
                <a:latin typeface="+mn-ea"/>
                <a:ea typeface="+mn-ea"/>
              </a:rPr>
              <a:t>行を追加</a:t>
            </a:r>
            <a:endParaRPr lang="en-US" altLang="ja-JP" sz="12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ja-JP" sz="1200" dirty="0">
                <a:latin typeface="+mn-ea"/>
                <a:ea typeface="+mn-ea"/>
              </a:rPr>
              <a:t>    </a:t>
            </a:r>
            <a:r>
              <a:rPr lang="en-US" altLang="ja-JP" sz="1200" dirty="0" err="1" smtClean="0">
                <a:latin typeface="+mn-ea"/>
                <a:ea typeface="+mn-ea"/>
              </a:rPr>
              <a:t>dtoverlay</a:t>
            </a:r>
            <a:r>
              <a:rPr lang="en-US" altLang="ja-JP" sz="1200" dirty="0" smtClean="0">
                <a:latin typeface="+mn-ea"/>
                <a:ea typeface="+mn-ea"/>
              </a:rPr>
              <a:t>=w1-gpio-pullup,gpiopin=4</a:t>
            </a:r>
            <a:endParaRPr lang="en-US" altLang="ja-JP" sz="12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ea typeface="+mn-ea"/>
              </a:rPr>
              <a:t>　</a:t>
            </a:r>
            <a:r>
              <a:rPr lang="en-US" altLang="ja-JP" sz="1200" dirty="0">
                <a:latin typeface="+mn-ea"/>
                <a:ea typeface="+mn-ea"/>
              </a:rPr>
              <a:t>$reboot</a:t>
            </a:r>
          </a:p>
          <a:p>
            <a:pPr marL="0" indent="0">
              <a:buNone/>
            </a:pPr>
            <a:r>
              <a:rPr lang="ja-JP" altLang="en-US" sz="1200" dirty="0">
                <a:latin typeface="+mn-ea"/>
                <a:ea typeface="+mn-ea"/>
              </a:rPr>
              <a:t>　</a:t>
            </a:r>
            <a:r>
              <a:rPr lang="en-US" altLang="ja-JP" sz="1200" dirty="0">
                <a:latin typeface="+mn-ea"/>
                <a:ea typeface="+mn-ea"/>
              </a:rPr>
              <a:t>1-Wire</a:t>
            </a:r>
            <a:r>
              <a:rPr lang="ja-JP" altLang="en-US" sz="1200" dirty="0">
                <a:latin typeface="+mn-ea"/>
                <a:ea typeface="+mn-ea"/>
              </a:rPr>
              <a:t>が有効化され、温度センサの認識に成功すると</a:t>
            </a:r>
            <a:r>
              <a:rPr lang="ja-JP" altLang="en-US" sz="1200" dirty="0" smtClean="0">
                <a:latin typeface="+mn-ea"/>
                <a:ea typeface="+mn-ea"/>
              </a:rPr>
              <a:t>、「</a:t>
            </a:r>
            <a:r>
              <a:rPr lang="en-US" altLang="ja-JP" sz="1200" dirty="0" smtClean="0">
                <a:latin typeface="+mn-ea"/>
                <a:ea typeface="+mn-ea"/>
              </a:rPr>
              <a:t>/</a:t>
            </a:r>
            <a:r>
              <a:rPr lang="en-US" altLang="ja-JP" sz="1200" dirty="0">
                <a:latin typeface="+mn-ea"/>
                <a:ea typeface="+mn-ea"/>
              </a:rPr>
              <a:t>sys/bus/w1/devices </a:t>
            </a:r>
            <a:r>
              <a:rPr lang="ja-JP" altLang="en-US" sz="1200" dirty="0">
                <a:latin typeface="+mn-ea"/>
                <a:ea typeface="+mn-ea"/>
              </a:rPr>
              <a:t>」にファイルが生成されます</a:t>
            </a:r>
            <a:endParaRPr lang="en-US" altLang="ja-JP" sz="12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ea typeface="+mn-ea"/>
              </a:rPr>
              <a:t>　その中、</a:t>
            </a:r>
            <a:r>
              <a:rPr lang="ja-JP" altLang="en-US" sz="1200" dirty="0" smtClean="0">
                <a:latin typeface="+mn-ea"/>
                <a:ea typeface="+mn-ea"/>
              </a:rPr>
              <a:t>「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  <a:ea typeface="+mn-ea"/>
              </a:rPr>
              <a:t>sys/bus/w1/devices/28-00000xxxxxx/w1_slave</a:t>
            </a:r>
            <a:r>
              <a:rPr lang="ja-JP" altLang="en-US" sz="1200" dirty="0">
                <a:latin typeface="+mn-ea"/>
                <a:ea typeface="+mn-ea"/>
              </a:rPr>
              <a:t>」：温度の情報を格納。</a:t>
            </a:r>
            <a:r>
              <a:rPr lang="en-US" altLang="ja-JP" sz="1200" dirty="0">
                <a:latin typeface="+mn-ea"/>
                <a:ea typeface="+mn-ea"/>
              </a:rPr>
              <a:t>t=</a:t>
            </a:r>
            <a:r>
              <a:rPr lang="en-US" altLang="ja-JP" sz="1200" dirty="0" err="1">
                <a:latin typeface="+mn-ea"/>
                <a:ea typeface="+mn-ea"/>
              </a:rPr>
              <a:t>xxxxx</a:t>
            </a:r>
            <a:r>
              <a:rPr lang="ja-JP" altLang="en-US" sz="1200" dirty="0" err="1" smtClean="0">
                <a:latin typeface="+mn-ea"/>
                <a:ea typeface="+mn-ea"/>
              </a:rPr>
              <a:t>、</a:t>
            </a:r>
            <a:r>
              <a:rPr lang="ja-JP" altLang="en-US" sz="1200" dirty="0" smtClean="0">
                <a:latin typeface="+mn-ea"/>
                <a:ea typeface="+mn-ea"/>
              </a:rPr>
              <a:t>温度値</a:t>
            </a:r>
            <a:r>
              <a:rPr lang="en-US" altLang="ja-JP" sz="1200" dirty="0" smtClean="0">
                <a:latin typeface="+mn-ea"/>
                <a:ea typeface="+mn-ea"/>
              </a:rPr>
              <a:t>=t/1000</a:t>
            </a:r>
            <a:endParaRPr lang="en-US" altLang="ja-JP" sz="1200" dirty="0">
              <a:latin typeface="+mn-ea"/>
              <a:ea typeface="+mn-ea"/>
            </a:endParaRPr>
          </a:p>
          <a:p>
            <a:r>
              <a:rPr lang="en-US" altLang="ja-JP" sz="1800" b="1" dirty="0"/>
              <a:t>python </a:t>
            </a:r>
            <a:r>
              <a:rPr lang="ja-JP" altLang="en-US" sz="1800" b="1" dirty="0" smtClean="0"/>
              <a:t>で温度値を取得、加工（クラウド</a:t>
            </a:r>
            <a:r>
              <a:rPr lang="en-US" altLang="ja-JP" sz="1800" b="1" dirty="0" err="1" smtClean="0"/>
              <a:t>yeelink</a:t>
            </a:r>
            <a:r>
              <a:rPr lang="ja-JP" altLang="en-US" sz="1800" b="1" dirty="0" smtClean="0"/>
              <a:t> へ転送の為</a:t>
            </a:r>
            <a:r>
              <a:rPr lang="ja-JP" altLang="en-US" sz="1800" b="1" dirty="0"/>
              <a:t>）</a:t>
            </a:r>
            <a:endParaRPr lang="en-US" altLang="ja-JP" sz="1800" b="1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  <a:ea typeface="+mn-ea"/>
              </a:rPr>
              <a:t>　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/</a:t>
            </a:r>
            <a:r>
              <a:rPr lang="en-US" altLang="ja-JP" sz="1200" dirty="0" smtClean="0"/>
              <a:t>home/pi/wendu-0218.py</a:t>
            </a:r>
            <a:endParaRPr lang="en-US" altLang="ja-JP" sz="1200" dirty="0" smtClean="0">
              <a:latin typeface="+mn-ea"/>
              <a:ea typeface="+mn-ea"/>
            </a:endParaRPr>
          </a:p>
          <a:p>
            <a:r>
              <a:rPr lang="ja-JP" altLang="en-US" sz="1800" b="1" dirty="0" smtClean="0">
                <a:latin typeface="+mn-ea"/>
              </a:rPr>
              <a:t>クラウド</a:t>
            </a:r>
            <a:r>
              <a:rPr lang="en-US" altLang="ja-JP" sz="1800" b="1" dirty="0" err="1" smtClean="0">
                <a:latin typeface="+mn-ea"/>
              </a:rPr>
              <a:t>yeelink</a:t>
            </a:r>
            <a:r>
              <a:rPr lang="ja-JP" altLang="en-US" sz="1800" b="1" dirty="0" smtClean="0">
                <a:latin typeface="+mn-ea"/>
              </a:rPr>
              <a:t>へデータ</a:t>
            </a:r>
            <a:r>
              <a:rPr lang="en-US" altLang="ja-JP" sz="1800" b="1" dirty="0" smtClean="0">
                <a:latin typeface="+mn-ea"/>
              </a:rPr>
              <a:t>Upload</a:t>
            </a:r>
          </a:p>
          <a:p>
            <a:pPr marL="0" indent="0">
              <a:buNone/>
            </a:pPr>
            <a:r>
              <a:rPr lang="ja-JP" altLang="en-US" sz="1200" dirty="0">
                <a:latin typeface="+mn-ea"/>
                <a:ea typeface="+mn-ea"/>
              </a:rPr>
              <a:t>　</a:t>
            </a:r>
            <a:r>
              <a:rPr lang="en-US" altLang="ja-JP" sz="1200" dirty="0">
                <a:latin typeface="+mn-ea"/>
                <a:ea typeface="+mn-ea"/>
              </a:rPr>
              <a:t>/home/pi/yeelink.sh</a:t>
            </a:r>
            <a:r>
              <a:rPr lang="ja-JP" altLang="en-US" sz="1200" dirty="0">
                <a:latin typeface="+mn-ea"/>
                <a:ea typeface="+mn-ea"/>
              </a:rPr>
              <a:t>　を作成：</a:t>
            </a:r>
            <a:endParaRPr lang="en-US" altLang="ja-JP" sz="12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ea typeface="+mn-ea"/>
              </a:rPr>
              <a:t>　</a:t>
            </a:r>
            <a:r>
              <a:rPr lang="en-US" altLang="ja-JP" sz="1200" dirty="0" err="1">
                <a:latin typeface="+mn-ea"/>
                <a:ea typeface="+mn-ea"/>
              </a:rPr>
              <a:t>sudo</a:t>
            </a:r>
            <a:r>
              <a:rPr lang="en-US" altLang="ja-JP" sz="1200" dirty="0">
                <a:latin typeface="+mn-ea"/>
                <a:ea typeface="+mn-ea"/>
              </a:rPr>
              <a:t> python /home/pi/wendu-0217.py</a:t>
            </a:r>
          </a:p>
          <a:p>
            <a:pPr marL="0" indent="0">
              <a:buNone/>
            </a:pPr>
            <a:r>
              <a:rPr lang="ja-JP" altLang="en-US" sz="1200" dirty="0">
                <a:latin typeface="+mn-ea"/>
                <a:ea typeface="+mn-ea"/>
              </a:rPr>
              <a:t>　</a:t>
            </a:r>
            <a:r>
              <a:rPr lang="en-US" altLang="ja-JP" sz="1200" dirty="0">
                <a:latin typeface="+mn-ea"/>
                <a:ea typeface="+mn-ea"/>
              </a:rPr>
              <a:t>curl --request POST --data-binary @“/home/pi/datafile.txt” --header “</a:t>
            </a:r>
            <a:r>
              <a:rPr lang="en-US" altLang="ja-JP" sz="1200" dirty="0" err="1">
                <a:latin typeface="+mn-ea"/>
                <a:ea typeface="+mn-ea"/>
              </a:rPr>
              <a:t>U-ApiKey:XXXXXXXXXXXXXXXX”http</a:t>
            </a:r>
            <a:r>
              <a:rPr lang="en-US" altLang="ja-JP" sz="1200" dirty="0">
                <a:latin typeface="+mn-ea"/>
                <a:ea typeface="+mn-ea"/>
              </a:rPr>
              <a:t>://api.yeelink.net/v1.0/device/</a:t>
            </a:r>
            <a:r>
              <a:rPr lang="en-US" altLang="ja-JP" sz="1200" dirty="0" err="1">
                <a:latin typeface="+mn-ea"/>
                <a:ea typeface="+mn-ea"/>
              </a:rPr>
              <a:t>xxxx</a:t>
            </a:r>
            <a:r>
              <a:rPr lang="en-US" altLang="ja-JP" sz="1200" dirty="0">
                <a:latin typeface="+mn-ea"/>
                <a:ea typeface="+mn-ea"/>
              </a:rPr>
              <a:t>/sensor/</a:t>
            </a:r>
            <a:r>
              <a:rPr lang="en-US" altLang="ja-JP" sz="1200" dirty="0" err="1">
                <a:latin typeface="+mn-ea"/>
                <a:ea typeface="+mn-ea"/>
              </a:rPr>
              <a:t>xxxx</a:t>
            </a:r>
            <a:r>
              <a:rPr lang="en-US" altLang="ja-JP" sz="1200" dirty="0">
                <a:latin typeface="+mn-ea"/>
                <a:ea typeface="+mn-ea"/>
              </a:rPr>
              <a:t>/</a:t>
            </a:r>
            <a:r>
              <a:rPr lang="en-US" altLang="ja-JP" sz="1200" dirty="0" err="1">
                <a:latin typeface="+mn-ea"/>
                <a:ea typeface="+mn-ea"/>
              </a:rPr>
              <a:t>datapoints</a:t>
            </a:r>
            <a:r>
              <a:rPr lang="ja-JP" altLang="en-US" sz="1200" dirty="0">
                <a:latin typeface="+mn-ea"/>
                <a:ea typeface="+mn-ea"/>
              </a:rPr>
              <a:t>　　→これは</a:t>
            </a:r>
            <a:r>
              <a:rPr lang="en-US" altLang="ja-JP" sz="1200" dirty="0">
                <a:latin typeface="+mn-ea"/>
                <a:ea typeface="+mn-ea"/>
              </a:rPr>
              <a:t>1</a:t>
            </a:r>
            <a:r>
              <a:rPr lang="ja-JP" altLang="en-US" sz="1200" dirty="0">
                <a:latin typeface="+mn-ea"/>
                <a:ea typeface="+mn-ea"/>
              </a:rPr>
              <a:t>行だけ！</a:t>
            </a:r>
            <a:endParaRPr lang="en-US" altLang="ja-JP" sz="12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 sz="1200" dirty="0">
                <a:latin typeface="+mn-ea"/>
                <a:ea typeface="+mn-ea"/>
              </a:rPr>
              <a:t>　注１　</a:t>
            </a:r>
            <a:r>
              <a:rPr lang="en-US" altLang="zh-CN" sz="1200" dirty="0" err="1">
                <a:latin typeface="+mn-ea"/>
                <a:ea typeface="+mn-ea"/>
              </a:rPr>
              <a:t>U-ApiKey:XXXXXXXXXXXXXXXX</a:t>
            </a:r>
            <a:r>
              <a:rPr lang="zh-CN" altLang="en-US" sz="1200" dirty="0">
                <a:latin typeface="+mn-ea"/>
                <a:ea typeface="+mn-ea"/>
              </a:rPr>
              <a:t> </a:t>
            </a:r>
            <a:r>
              <a:rPr lang="ja-JP" altLang="en-US" sz="1200" dirty="0">
                <a:latin typeface="+mn-ea"/>
                <a:ea typeface="+mn-ea"/>
              </a:rPr>
              <a:t>　：</a:t>
            </a:r>
            <a:r>
              <a:rPr lang="en-US" altLang="ja-JP" sz="1200" dirty="0" err="1">
                <a:latin typeface="+mn-ea"/>
                <a:ea typeface="+mn-ea"/>
              </a:rPr>
              <a:t>yeelink</a:t>
            </a:r>
            <a:r>
              <a:rPr lang="ja-JP" altLang="en-US" sz="1200" dirty="0">
                <a:latin typeface="+mn-ea"/>
                <a:ea typeface="+mn-ea"/>
              </a:rPr>
              <a:t>アカウントの</a:t>
            </a:r>
            <a:r>
              <a:rPr lang="en-US" altLang="zh-CN" sz="1200" dirty="0">
                <a:latin typeface="+mn-ea"/>
                <a:ea typeface="+mn-ea"/>
              </a:rPr>
              <a:t>API Key</a:t>
            </a:r>
            <a:r>
              <a:rPr lang="zh-CN" altLang="en-US" sz="1200" dirty="0">
                <a:latin typeface="+mn-ea"/>
                <a:ea typeface="+mn-ea"/>
              </a:rPr>
              <a:t>。</a:t>
            </a:r>
            <a:br>
              <a:rPr lang="zh-CN" altLang="en-US" sz="1200" dirty="0">
                <a:latin typeface="+mn-ea"/>
                <a:ea typeface="+mn-ea"/>
              </a:rPr>
            </a:br>
            <a:r>
              <a:rPr lang="ja-JP" altLang="en-US" sz="1200" dirty="0">
                <a:latin typeface="+mn-ea"/>
                <a:ea typeface="+mn-ea"/>
              </a:rPr>
              <a:t>　注２　</a:t>
            </a:r>
            <a:r>
              <a:rPr lang="en-US" altLang="ja-JP" sz="1200" dirty="0">
                <a:latin typeface="+mn-ea"/>
                <a:ea typeface="+mn-ea"/>
              </a:rPr>
              <a:t>Ur</a:t>
            </a:r>
            <a:r>
              <a:rPr lang="ja-JP" altLang="en-US" sz="1200" dirty="0">
                <a:latin typeface="+mn-ea"/>
                <a:ea typeface="+mn-ea"/>
              </a:rPr>
              <a:t>ｌ：申請したセンサーの</a:t>
            </a:r>
            <a:r>
              <a:rPr lang="en-US" altLang="zh-CN" sz="1200" dirty="0">
                <a:latin typeface="+mn-ea"/>
                <a:ea typeface="+mn-ea"/>
              </a:rPr>
              <a:t>URL</a:t>
            </a:r>
            <a:r>
              <a:rPr lang="zh-CN" altLang="en-US" sz="1200" dirty="0" smtClean="0">
                <a:latin typeface="+mn-ea"/>
                <a:ea typeface="+mn-ea"/>
              </a:rPr>
              <a:t>。</a:t>
            </a:r>
            <a:endParaRPr lang="en-US" altLang="ja-JP" sz="1800" b="1" dirty="0" smtClean="0">
              <a:latin typeface="+mn-ea"/>
            </a:endParaRPr>
          </a:p>
          <a:p>
            <a:r>
              <a:rPr lang="ja-JP" altLang="en-US" sz="1800" b="1" dirty="0" smtClean="0">
                <a:latin typeface="+mn-ea"/>
              </a:rPr>
              <a:t>計画タスクを追加（データを定期的にクラウドへ自動転送）</a:t>
            </a:r>
            <a:endParaRPr lang="en-US" altLang="ja-JP" sz="1800" b="1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$ </a:t>
            </a:r>
            <a:r>
              <a:rPr lang="en-US" altLang="ja-JP" sz="1200" dirty="0" err="1" smtClean="0">
                <a:latin typeface="+mn-ea"/>
              </a:rPr>
              <a:t>sudo</a:t>
            </a: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 err="1">
                <a:latin typeface="+mn-ea"/>
              </a:rPr>
              <a:t>chmod</a:t>
            </a:r>
            <a:r>
              <a:rPr lang="en-US" altLang="ja-JP" sz="1200" dirty="0">
                <a:latin typeface="+mn-ea"/>
              </a:rPr>
              <a:t> +x </a:t>
            </a:r>
            <a:r>
              <a:rPr lang="en-US" altLang="ja-JP" sz="1200" dirty="0" smtClean="0">
                <a:latin typeface="+mn-ea"/>
              </a:rPr>
              <a:t>yeelink.sh</a:t>
            </a:r>
            <a:r>
              <a:rPr lang="en-US" altLang="ja-JP" sz="1200" dirty="0">
                <a:latin typeface="+mn-ea"/>
              </a:rPr>
              <a:t>	</a:t>
            </a:r>
            <a:r>
              <a:rPr lang="en-US" altLang="ja-JP" sz="1200" dirty="0" smtClean="0">
                <a:latin typeface="+mn-ea"/>
                <a:ea typeface="+mn-ea"/>
              </a:rPr>
              <a:t>#Shell</a:t>
            </a:r>
            <a:r>
              <a:rPr lang="ja-JP" altLang="en-US" sz="1200" dirty="0" smtClean="0">
                <a:latin typeface="+mn-ea"/>
                <a:ea typeface="+mn-ea"/>
              </a:rPr>
              <a:t>に実行権限を追加</a:t>
            </a:r>
            <a:endParaRPr lang="ja-JP" altLang="en-US" sz="12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$ </a:t>
            </a:r>
            <a:r>
              <a:rPr lang="en-US" altLang="ja-JP" sz="1200" dirty="0" err="1" smtClean="0">
                <a:latin typeface="+mn-ea"/>
              </a:rPr>
              <a:t>sudo</a:t>
            </a: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 err="1">
                <a:latin typeface="+mn-ea"/>
              </a:rPr>
              <a:t>crontab</a:t>
            </a:r>
            <a:r>
              <a:rPr lang="en-US" altLang="ja-JP" sz="1200" dirty="0">
                <a:latin typeface="+mn-ea"/>
              </a:rPr>
              <a:t> </a:t>
            </a:r>
            <a:r>
              <a:rPr lang="en-US" altLang="ja-JP" sz="1200" dirty="0" smtClean="0">
                <a:latin typeface="+mn-ea"/>
              </a:rPr>
              <a:t>–e		</a:t>
            </a:r>
            <a:r>
              <a:rPr lang="en-US" altLang="ja-JP" sz="1200" dirty="0" smtClean="0">
                <a:latin typeface="+mn-ea"/>
                <a:ea typeface="+mn-ea"/>
              </a:rPr>
              <a:t>#Shell</a:t>
            </a:r>
            <a:r>
              <a:rPr lang="ja-JP" altLang="en-US" sz="1200" dirty="0" smtClean="0">
                <a:latin typeface="+mn-ea"/>
                <a:ea typeface="+mn-ea"/>
              </a:rPr>
              <a:t>を</a:t>
            </a:r>
            <a:r>
              <a:rPr lang="en-US" altLang="ja-JP" sz="1200" dirty="0" err="1" smtClean="0">
                <a:latin typeface="+mn-ea"/>
                <a:ea typeface="+mn-ea"/>
              </a:rPr>
              <a:t>cronjob</a:t>
            </a:r>
            <a:r>
              <a:rPr lang="ja-JP" altLang="en-US" sz="1200" dirty="0" smtClean="0">
                <a:latin typeface="+mn-ea"/>
                <a:ea typeface="+mn-ea"/>
              </a:rPr>
              <a:t>（</a:t>
            </a:r>
            <a:r>
              <a:rPr lang="ja-JP" altLang="en-US" sz="1200" dirty="0">
                <a:latin typeface="+mn-ea"/>
                <a:ea typeface="+mn-ea"/>
              </a:rPr>
              <a:t>計画タスク</a:t>
            </a:r>
            <a:r>
              <a:rPr lang="ja-JP" altLang="en-US" sz="1200" dirty="0" smtClean="0">
                <a:latin typeface="+mn-ea"/>
                <a:ea typeface="+mn-ea"/>
              </a:rPr>
              <a:t>）へ追加</a:t>
            </a:r>
            <a:endParaRPr lang="ja-JP" altLang="en-US" sz="12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 sz="1200" dirty="0" smtClean="0">
                <a:latin typeface="+mn-ea"/>
                <a:ea typeface="+mn-ea"/>
              </a:rPr>
              <a:t>　　　</a:t>
            </a:r>
            <a:r>
              <a:rPr lang="en-US" altLang="ja-JP" sz="1200" dirty="0" smtClean="0">
                <a:latin typeface="+mn-ea"/>
                <a:ea typeface="+mn-ea"/>
              </a:rPr>
              <a:t>0-59/10 </a:t>
            </a:r>
            <a:r>
              <a:rPr lang="en-US" altLang="ja-JP" sz="1200" dirty="0">
                <a:latin typeface="+mn-ea"/>
                <a:ea typeface="+mn-ea"/>
              </a:rPr>
              <a:t>* * * * /</a:t>
            </a:r>
            <a:r>
              <a:rPr lang="en-US" altLang="ja-JP" sz="1200" dirty="0" smtClean="0">
                <a:latin typeface="+mn-ea"/>
                <a:ea typeface="+mn-ea"/>
              </a:rPr>
              <a:t>home/pi/yeelink.sh	#</a:t>
            </a:r>
            <a:r>
              <a:rPr lang="en-US" altLang="ja-JP" sz="1200" dirty="0" err="1" smtClean="0">
                <a:latin typeface="+mn-ea"/>
              </a:rPr>
              <a:t>cornjob</a:t>
            </a:r>
            <a:r>
              <a:rPr lang="ja-JP" altLang="en-US" sz="1200" dirty="0" smtClean="0">
                <a:latin typeface="+mn-ea"/>
              </a:rPr>
              <a:t>ファイルに追加 </a:t>
            </a:r>
            <a:r>
              <a:rPr lang="en-US" altLang="ja-JP" sz="1200" dirty="0">
                <a:latin typeface="+mn-ea"/>
              </a:rPr>
              <a:t>(</a:t>
            </a:r>
            <a:r>
              <a:rPr lang="en-US" altLang="ja-JP" sz="1200" dirty="0" smtClean="0">
                <a:latin typeface="+mn-ea"/>
              </a:rPr>
              <a:t>10</a:t>
            </a:r>
            <a:r>
              <a:rPr lang="ja-JP" altLang="en-US" sz="1200" dirty="0" smtClean="0">
                <a:latin typeface="+mn-ea"/>
              </a:rPr>
              <a:t>分間毎に</a:t>
            </a:r>
            <a:r>
              <a:rPr lang="en-US" altLang="ja-JP" sz="1200" dirty="0" smtClean="0">
                <a:latin typeface="+mn-ea"/>
              </a:rPr>
              <a:t>Shell</a:t>
            </a:r>
            <a:r>
              <a:rPr lang="ja-JP" altLang="en-US" sz="1200" dirty="0" smtClean="0">
                <a:latin typeface="+mn-ea"/>
              </a:rPr>
              <a:t>を実行</a:t>
            </a:r>
            <a:r>
              <a:rPr lang="en-US" altLang="ja-JP" sz="1200" dirty="0" smtClean="0">
                <a:latin typeface="+mn-ea"/>
              </a:rPr>
              <a:t>)</a:t>
            </a:r>
            <a:endParaRPr lang="en-US" altLang="ja-JP" sz="1200" dirty="0">
              <a:latin typeface="+mn-ea"/>
              <a:ea typeface="+mn-ea"/>
            </a:endParaRPr>
          </a:p>
          <a:p>
            <a:pPr marL="0" indent="0">
              <a:buNone/>
            </a:pPr>
            <a:endParaRPr lang="ja-JP" altLang="en-US" sz="1800" b="1" dirty="0" smtClean="0">
              <a:latin typeface="+mn-ea"/>
            </a:endParaRPr>
          </a:p>
        </p:txBody>
      </p:sp>
      <p:sp>
        <p:nvSpPr>
          <p:cNvPr id="4" name="タイトル 4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18488" cy="50405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試作：</a:t>
            </a:r>
            <a:r>
              <a:rPr lang="ja-JP" altLang="en-US" dirty="0" smtClean="0">
                <a:latin typeface="+mj-ea"/>
              </a:rPr>
              <a:t>クラウド</a:t>
            </a:r>
            <a:r>
              <a:rPr lang="ja-JP" altLang="en-US" dirty="0">
                <a:latin typeface="+mj-ea"/>
              </a:rPr>
              <a:t>温度計</a:t>
            </a:r>
            <a:r>
              <a:rPr lang="ja-JP" altLang="en-US" dirty="0" smtClean="0">
                <a:latin typeface="+mj-ea"/>
              </a:rPr>
              <a:t>（</a:t>
            </a:r>
            <a:r>
              <a:rPr lang="en-US" altLang="ja-JP" dirty="0">
                <a:latin typeface="+mj-ea"/>
              </a:rPr>
              <a:t> </a:t>
            </a:r>
            <a:r>
              <a:rPr lang="en-US" altLang="ja-JP" dirty="0" err="1">
                <a:latin typeface="+mj-ea"/>
              </a:rPr>
              <a:t>IoT</a:t>
            </a:r>
            <a:r>
              <a:rPr lang="en-US" altLang="ja-JP" dirty="0">
                <a:latin typeface="+mj-ea"/>
              </a:rPr>
              <a:t> </a:t>
            </a:r>
            <a:r>
              <a:rPr lang="ja-JP" altLang="en-US" dirty="0" smtClean="0">
                <a:latin typeface="+mj-ea"/>
              </a:rPr>
              <a:t>）</a:t>
            </a:r>
            <a:endParaRPr kumimoji="1" lang="ja-JP" altLang="en-US" dirty="0">
              <a:latin typeface="+mj-ea"/>
              <a:ea typeface="+mj-ea"/>
            </a:endParaRPr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41318"/>
              </p:ext>
            </p:extLst>
          </p:nvPr>
        </p:nvGraphicFramePr>
        <p:xfrm>
          <a:off x="6804248" y="3789040"/>
          <a:ext cx="914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文書" showAsIcon="1" r:id="rId3" imgW="914400" imgH="857160" progId="Word.Document.12">
                  <p:embed/>
                </p:oleObj>
              </mc:Choice>
              <mc:Fallback>
                <p:oleObj name="文書" showAsIcon="1" r:id="rId3" imgW="914400" imgH="8571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4248" y="3789040"/>
                        <a:ext cx="91440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73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4"/>
          <p:cNvSpPr>
            <a:spLocks noGrp="1"/>
          </p:cNvSpPr>
          <p:nvPr>
            <p:ph type="title"/>
          </p:nvPr>
        </p:nvSpPr>
        <p:spPr>
          <a:xfrm>
            <a:off x="0" y="116632"/>
            <a:ext cx="8218488" cy="706437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クラウドより温度データ曲線を監視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2" name="図 1" descr="スクリーンショット 2016-02-21 16.46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" y="1412776"/>
            <a:ext cx="9144001" cy="438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8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4"/>
          <p:cNvSpPr txBox="1">
            <a:spLocks/>
          </p:cNvSpPr>
          <p:nvPr/>
        </p:nvSpPr>
        <p:spPr bwMode="auto">
          <a:xfrm>
            <a:off x="277586" y="148902"/>
            <a:ext cx="8218488" cy="90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Frutiger LT 45 Light" pitchFamily="34" charset="0"/>
                <a:ea typeface="ＭＳ Ｐゴシック" pitchFamily="50" charset="-128"/>
              </a:defRPr>
            </a:lvl9pPr>
          </a:lstStyle>
          <a:p>
            <a:r>
              <a:rPr lang="ja-JP" altLang="en-US" dirty="0" smtClean="0">
                <a:solidFill>
                  <a:schemeClr val="bg1"/>
                </a:solidFill>
                <a:latin typeface="+mj-ea"/>
              </a:rPr>
              <a:t>今、何をやっている</a:t>
            </a:r>
            <a:endParaRPr lang="en-US" altLang="ja-JP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277586" y="1052736"/>
            <a:ext cx="8758910" cy="5316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kumimoji="1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kumimoji="1"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800" dirty="0" smtClean="0">
                <a:solidFill>
                  <a:schemeClr val="tx1"/>
                </a:solidFill>
              </a:rPr>
              <a:t>スマートハウスシステムの作成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</a:rPr>
              <a:t>１</a:t>
            </a:r>
            <a:r>
              <a:rPr lang="ja-JP" altLang="en-US" sz="2800" dirty="0" smtClean="0">
                <a:solidFill>
                  <a:schemeClr val="tx1"/>
                </a:solidFill>
              </a:rPr>
              <a:t>．音声制御</a:t>
            </a:r>
            <a:r>
              <a:rPr lang="ja-JP" altLang="en-US" sz="2800" dirty="0">
                <a:solidFill>
                  <a:schemeClr val="tx1"/>
                </a:solidFill>
              </a:rPr>
              <a:t>（</a:t>
            </a:r>
            <a:r>
              <a:rPr lang="ja-JP" altLang="en-US" sz="2800" dirty="0" smtClean="0">
                <a:solidFill>
                  <a:schemeClr val="tx1"/>
                </a:solidFill>
              </a:rPr>
              <a:t>作成済み）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　音声により、家電を制御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</a:rPr>
              <a:t>２</a:t>
            </a:r>
            <a:r>
              <a:rPr lang="ja-JP" altLang="en-US" sz="2800" dirty="0" smtClean="0">
                <a:solidFill>
                  <a:schemeClr val="tx1"/>
                </a:solidFill>
              </a:rPr>
              <a:t>．セキュリティ監視カメラ</a:t>
            </a:r>
            <a:r>
              <a:rPr lang="ja-JP" altLang="en-US" sz="2800" dirty="0">
                <a:solidFill>
                  <a:schemeClr val="tx1"/>
                </a:solidFill>
              </a:rPr>
              <a:t>（作成済み）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　ストリーミング映像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　人感センサー、画像をクラウドへ転送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 smtClean="0">
                <a:solidFill>
                  <a:schemeClr val="tx1"/>
                </a:solidFill>
              </a:rPr>
              <a:t>３．ベビー看護システム（作成中）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　</a:t>
            </a:r>
            <a:r>
              <a:rPr lang="ja-JP" altLang="en-US" sz="2800" dirty="0">
                <a:solidFill>
                  <a:schemeClr val="tx1"/>
                </a:solidFill>
              </a:rPr>
              <a:t>ストリーミング映像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　動体識別（笑顔自動撮影？）</a:t>
            </a:r>
            <a:r>
              <a:rPr lang="en-US" altLang="ja-JP" sz="2800" dirty="0" smtClean="0">
                <a:solidFill>
                  <a:schemeClr val="tx1"/>
                </a:solidFill>
              </a:rPr>
              <a:t>----Motion</a:t>
            </a:r>
            <a:r>
              <a:rPr lang="ja-JP" altLang="en-US" sz="2800" dirty="0" smtClean="0">
                <a:solidFill>
                  <a:schemeClr val="tx1"/>
                </a:solidFill>
              </a:rPr>
              <a:t>？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OpenCV</a:t>
            </a:r>
            <a:r>
              <a:rPr lang="ja-JP" altLang="en-US" sz="2800" dirty="0">
                <a:solidFill>
                  <a:schemeClr val="tx1"/>
                </a:solidFill>
              </a:rPr>
              <a:t>？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　危険警告（距離センサー、携帯通知）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l"/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　湿気センサー（おむつ交換アラーム）</a:t>
            </a:r>
            <a:r>
              <a:rPr lang="en-US" altLang="ja-JP" sz="2800" dirty="0" smtClean="0">
                <a:solidFill>
                  <a:schemeClr val="tx1"/>
                </a:solidFill>
              </a:rPr>
              <a:t>----</a:t>
            </a:r>
            <a:r>
              <a:rPr lang="ja-JP" altLang="en-US" sz="2800" dirty="0" smtClean="0">
                <a:solidFill>
                  <a:schemeClr val="tx1"/>
                </a:solidFill>
              </a:rPr>
              <a:t>実装方法要検討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7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82</TotalTime>
  <Words>189</Words>
  <Application>Microsoft Office PowerPoint</Application>
  <PresentationFormat>画面に合わせる (4:3)</PresentationFormat>
  <Paragraphs>100</Paragraphs>
  <Slides>11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3" baseType="lpstr">
      <vt:lpstr>ウェーブ</vt:lpstr>
      <vt:lpstr>Microsoft Word 文書</vt:lpstr>
      <vt:lpstr>大連理工大学日本校友会 電子開発交流会デモ用資料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試作：クラウド温度計（ IoT ）</vt:lpstr>
      <vt:lpstr>クラウドより温度データ曲線を監視</vt:lpstr>
      <vt:lpstr>PowerPoint プレゼンテーション</vt:lpstr>
      <vt:lpstr>PowerPoint プレゼンテーション</vt:lpstr>
      <vt:lpstr>PowerPoint プレゼンテーション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電子交流会デモ用資料</dc:title>
  <dc:creator>Liu, Yanlin (HONSHA)</dc:creator>
  <cp:lastModifiedBy>Liu, Yanlin (HONSHA)</cp:lastModifiedBy>
  <cp:revision>24</cp:revision>
  <dcterms:created xsi:type="dcterms:W3CDTF">2016-06-07T06:12:29Z</dcterms:created>
  <dcterms:modified xsi:type="dcterms:W3CDTF">2016-06-09T05:02:18Z</dcterms:modified>
</cp:coreProperties>
</file>