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comment1.xml" ContentType="application/vnd.openxmlformats-officedocument.presentationml.comments+xml"/>
  <Override PartName="/ppt/tags/tag11.xml" ContentType="application/vnd.openxmlformats-officedocument.presentationml.tags+xml"/>
  <Override PartName="/ppt/comments/comment2.xml" ContentType="application/vnd.openxmlformats-officedocument.presentationml.comment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5" r:id="rId6"/>
    <p:sldId id="261" r:id="rId7"/>
    <p:sldId id="266" r:id="rId8"/>
    <p:sldId id="267" r:id="rId9"/>
    <p:sldId id="262" r:id="rId10"/>
    <p:sldId id="264" r:id="rId11"/>
    <p:sldId id="257" r:id="rId12"/>
    <p:sldId id="258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树太" initials="T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66CC"/>
    <a:srgbClr val="003399"/>
    <a:srgbClr val="153F52"/>
    <a:srgbClr val="0760B1"/>
    <a:srgbClr val="030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4T17:56:42.452" idx="1">
    <p:pos x="1925" y="2711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4T18:12:16.169" idx="5">
    <p:pos x="4513" y="2453"/>
    <p:text>包过滤命中并进行丢弃了的会话信息进行收集，可以关联分析部分IP地址违规的情况，大规模的违规行为可能可以发现恶意的核心资源访问行为，以及外部攻击者对服务器的扫描行为。</p:text>
  </p:cm>
  <p:cm authorId="0" dt="2016-11-24T18:12:28.817" idx="6">
    <p:pos x="4364" y="2711"/>
    <p:text>通过IP信誉库的下发和联动，下发恶意IP到用户定义的核心资源的访问抑制，控制访问频次和频率</p:text>
  </p:cm>
  <p:cm authorId="0" dt="2016-11-24T18:12:37.624" idx="7">
    <p:pos x="5665" y="1789"/>
    <p:text>按照不同时间，建立以量级为分析维度的会话模型，分析会话量级的突变，从而发现异常行为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17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356992"/>
            <a:ext cx="9793088" cy="648072"/>
          </a:xfr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cxnSp>
        <p:nvCxnSpPr>
          <p:cNvPr id="4" name="直接连接符 2"/>
          <p:cNvCxnSpPr/>
          <p:nvPr userDrawn="1"/>
        </p:nvCxnSpPr>
        <p:spPr>
          <a:xfrm>
            <a:off x="335360" y="4077072"/>
            <a:ext cx="11521280" cy="0"/>
          </a:xfrm>
          <a:prstGeom prst="line">
            <a:avLst/>
          </a:prstGeom>
          <a:ln>
            <a:solidFill>
              <a:srgbClr val="4D8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335360" y="4077073"/>
            <a:ext cx="11521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rgbClr val="D4DEEC"/>
                </a:solidFill>
              </a:rPr>
              <a:t>01001001 00100000 01100001 01101101 00100000 01011010 01100101 01110010 01101111 01100110 01101100 01100001 01100111 00101110</a:t>
            </a:r>
            <a:endParaRPr lang="zh-CN" altLang="en-US" sz="1000" dirty="0">
              <a:solidFill>
                <a:srgbClr val="D4D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1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59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二维码-网站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94" y="4590338"/>
            <a:ext cx="1143706" cy="1143706"/>
          </a:xfrm>
          <a:prstGeom prst="rect">
            <a:avLst/>
          </a:prstGeom>
        </p:spPr>
      </p:pic>
      <p:sp>
        <p:nvSpPr>
          <p:cNvPr id="4" name="TextBox 1"/>
          <p:cNvSpPr txBox="1"/>
          <p:nvPr userDrawn="1"/>
        </p:nvSpPr>
        <p:spPr>
          <a:xfrm>
            <a:off x="3350697" y="2903466"/>
            <a:ext cx="5490606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3600" b="1" dirty="0">
                <a:solidFill>
                  <a:prstClr val="white"/>
                </a:solidFill>
              </a:rPr>
              <a:t>Application as Network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50697" y="1834904"/>
            <a:ext cx="5490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b="1" dirty="0">
                <a:solidFill>
                  <a:prstClr val="white"/>
                </a:solidFill>
              </a:rPr>
              <a:t>应用即网络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4849505" y="5464209"/>
            <a:ext cx="249299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</a:rPr>
              <a:t>杭州迪普科技有限公司</a:t>
            </a:r>
          </a:p>
        </p:txBody>
      </p:sp>
      <p:pic>
        <p:nvPicPr>
          <p:cNvPr id="9" name="Picture 7" descr="logo-黑白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05" y="4490839"/>
            <a:ext cx="2492491" cy="10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0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rgbClr val="153F52"/>
            </a:gs>
            <a:gs pos="83000">
              <a:srgbClr val="153F5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占位符 14"/>
          <p:cNvSpPr>
            <a:spLocks noGrp="1"/>
          </p:cNvSpPr>
          <p:nvPr>
            <p:ph type="title"/>
          </p:nvPr>
        </p:nvSpPr>
        <p:spPr>
          <a:xfrm>
            <a:off x="344245" y="126309"/>
            <a:ext cx="959218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4245" y="6525345"/>
            <a:ext cx="170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D4DEEC"/>
                </a:solidFill>
                <a:cs typeface="Arial" pitchFamily="34" charset="0"/>
              </a:rPr>
              <a:t>www.dptechnology.net</a:t>
            </a:r>
            <a:endParaRPr lang="zh-CN" altLang="en-US" sz="1200" dirty="0">
              <a:solidFill>
                <a:srgbClr val="D4DEEC"/>
              </a:solidFill>
              <a:cs typeface="Arial" pitchFamily="34" charset="0"/>
            </a:endParaRPr>
          </a:p>
        </p:txBody>
      </p:sp>
      <p:pic>
        <p:nvPicPr>
          <p:cNvPr id="5" name="Picture 7" descr="logo-黑白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262" y="116632"/>
            <a:ext cx="1512739" cy="6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7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9242" y="1963895"/>
            <a:ext cx="1003351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安全态势感知平台</a:t>
            </a:r>
            <a:endParaRPr lang="en-US" altLang="zh-CN" sz="9600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0192" y="3754419"/>
            <a:ext cx="4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看得见的真安全，杭州迪普科技有限公司</a:t>
            </a:r>
            <a:endParaRPr lang="en-US" altLang="zh-CN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5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58234"/>
            <a:ext cx="991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——FW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在态势中的应用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22300" y="1112360"/>
            <a:ext cx="10820400" cy="51485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/>
              <a:t>辅助</a:t>
            </a:r>
            <a:r>
              <a:rPr lang="en-US" altLang="zh-CN" sz="2800" smtClean="0"/>
              <a:t>NAT</a:t>
            </a:r>
            <a:r>
              <a:rPr lang="zh-CN" altLang="en-US" sz="2800" smtClean="0"/>
              <a:t>会话溯源</a:t>
            </a:r>
            <a:endParaRPr lang="en-US" altLang="zh-CN" sz="28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解决部分近源清洗源</a:t>
            </a:r>
            <a:r>
              <a:rPr lang="en-US" altLang="zh-CN" smtClean="0"/>
              <a:t>IP</a:t>
            </a:r>
            <a:r>
              <a:rPr lang="zh-CN" altLang="en-US"/>
              <a:t>不</a:t>
            </a:r>
            <a:r>
              <a:rPr lang="zh-CN" altLang="en-US" smtClean="0"/>
              <a:t>准确的问题，辅助完成近源清洗联动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/>
              <a:t>会话模型分析</a:t>
            </a:r>
            <a:endParaRPr lang="en-US" altLang="zh-CN" sz="28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大数据分析各节点会话模型，按照不同时间段进行历史会话模型建立，及时发现现网会话扰动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异常</a:t>
            </a:r>
            <a:r>
              <a:rPr lang="zh-CN" altLang="en-US" sz="2800" smtClean="0"/>
              <a:t>会话关联分析</a:t>
            </a:r>
            <a:endParaRPr lang="en-US" altLang="zh-CN" sz="28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违反</a:t>
            </a:r>
            <a:r>
              <a:rPr lang="zh-CN" altLang="en-US"/>
              <a:t>包</a:t>
            </a:r>
            <a:r>
              <a:rPr lang="zh-CN" altLang="en-US" smtClean="0"/>
              <a:t>过滤规则行为收集，关联分析攻击异常，识别恶意资源探测</a:t>
            </a:r>
            <a:endParaRPr lang="en-US" altLang="zh-CN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异常攻击行为分析和识别，联动并抑制信誉低</a:t>
            </a:r>
            <a:r>
              <a:rPr lang="en-US" altLang="zh-CN" smtClean="0"/>
              <a:t>IP</a:t>
            </a:r>
            <a:r>
              <a:rPr lang="zh-CN" altLang="en-US" smtClean="0"/>
              <a:t>对核心资源的访问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2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012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9"/>
          <p:cNvSpPr>
            <a:spLocks noChangeArrowheads="1"/>
          </p:cNvSpPr>
          <p:nvPr/>
        </p:nvSpPr>
        <p:spPr bwMode="auto">
          <a:xfrm>
            <a:off x="2652842" y="3572446"/>
            <a:ext cx="5695950" cy="38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08717" y="5359301"/>
            <a:ext cx="955675" cy="239712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网络流量数据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237417" y="5359301"/>
            <a:ext cx="955675" cy="239712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08717" y="5700613"/>
            <a:ext cx="955675" cy="238125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安全会话日志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37417" y="5700613"/>
            <a:ext cx="955675" cy="238125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73780" y="5071963"/>
            <a:ext cx="2262187" cy="949325"/>
          </a:xfrm>
          <a:prstGeom prst="rect">
            <a:avLst/>
          </a:prstGeom>
          <a:noFill/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23305" y="5348188"/>
            <a:ext cx="955675" cy="239713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信誉库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652005" y="5348188"/>
            <a:ext cx="955675" cy="239713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恶意域名库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623305" y="5689501"/>
            <a:ext cx="955675" cy="238125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652005" y="5689501"/>
            <a:ext cx="955675" cy="238125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恶意文件</a:t>
            </a:r>
            <a:r>
              <a:rPr lang="en-US" altLang="zh-CN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488367" y="5071963"/>
            <a:ext cx="2262188" cy="938213"/>
          </a:xfrm>
          <a:prstGeom prst="rect">
            <a:avLst/>
          </a:prstGeom>
          <a:noFill/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50"/>
          <p:cNvSpPr>
            <a:spLocks noChangeArrowheads="1"/>
          </p:cNvSpPr>
          <p:nvPr/>
        </p:nvSpPr>
        <p:spPr bwMode="auto">
          <a:xfrm>
            <a:off x="8239255" y="5071963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51"/>
          <p:cNvSpPr>
            <a:spLocks noChangeArrowheads="1"/>
          </p:cNvSpPr>
          <p:nvPr/>
        </p:nvSpPr>
        <p:spPr bwMode="auto">
          <a:xfrm>
            <a:off x="5824667" y="5108476"/>
            <a:ext cx="762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安全类日志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94130" y="5348188"/>
            <a:ext cx="955675" cy="239713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821242" y="5348188"/>
            <a:ext cx="957263" cy="239713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94130" y="5689501"/>
            <a:ext cx="955675" cy="238125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821242" y="5689501"/>
            <a:ext cx="957263" cy="238125"/>
          </a:xfrm>
          <a:prstGeom prst="rect">
            <a:avLst/>
          </a:prstGeom>
          <a:gradFill flip="none" rotWithShape="1">
            <a:gsLst>
              <a:gs pos="0">
                <a:srgbClr val="3366CC">
                  <a:shade val="30000"/>
                  <a:satMod val="115000"/>
                </a:srgbClr>
              </a:gs>
              <a:gs pos="50000">
                <a:srgbClr val="3366CC">
                  <a:shade val="67500"/>
                  <a:satMod val="115000"/>
                </a:srgbClr>
              </a:gs>
              <a:gs pos="100000">
                <a:srgbClr val="3366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远程登录日志</a:t>
            </a:r>
            <a:endParaRPr lang="en-US" altLang="zh-CN" sz="900" b="1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659192" y="5060851"/>
            <a:ext cx="2262188" cy="949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57"/>
          <p:cNvSpPr>
            <a:spLocks noChangeArrowheads="1"/>
          </p:cNvSpPr>
          <p:nvPr/>
        </p:nvSpPr>
        <p:spPr bwMode="auto">
          <a:xfrm>
            <a:off x="3410080" y="5097363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业务类日志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659192" y="4089971"/>
            <a:ext cx="1800225" cy="298450"/>
          </a:xfrm>
          <a:prstGeom prst="rect">
            <a:avLst/>
          </a:prstGeom>
          <a:gradFill flip="none" rotWithShape="1">
            <a:gsLst>
              <a:gs pos="0">
                <a:srgbClr val="0760B1">
                  <a:shade val="30000"/>
                  <a:satMod val="115000"/>
                </a:srgbClr>
              </a:gs>
              <a:gs pos="50000">
                <a:srgbClr val="0760B1">
                  <a:shade val="67500"/>
                  <a:satMod val="115000"/>
                </a:srgbClr>
              </a:gs>
              <a:gs pos="100000">
                <a:srgbClr val="0760B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603880" y="4089971"/>
            <a:ext cx="1800225" cy="298450"/>
          </a:xfrm>
          <a:prstGeom prst="rect">
            <a:avLst/>
          </a:prstGeom>
          <a:gradFill flip="none" rotWithShape="1">
            <a:gsLst>
              <a:gs pos="0">
                <a:srgbClr val="0760B1">
                  <a:shade val="30000"/>
                  <a:satMod val="115000"/>
                </a:srgbClr>
              </a:gs>
              <a:gs pos="50000">
                <a:srgbClr val="0760B1">
                  <a:shade val="67500"/>
                  <a:satMod val="115000"/>
                </a:srgbClr>
              </a:gs>
              <a:gs pos="100000">
                <a:srgbClr val="0760B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546980" y="4089971"/>
            <a:ext cx="1801812" cy="298450"/>
          </a:xfrm>
          <a:prstGeom prst="rect">
            <a:avLst/>
          </a:prstGeom>
          <a:gradFill flip="none" rotWithShape="1">
            <a:gsLst>
              <a:gs pos="0">
                <a:srgbClr val="0760B1">
                  <a:shade val="30000"/>
                  <a:satMod val="115000"/>
                </a:srgbClr>
              </a:gs>
              <a:gs pos="50000">
                <a:srgbClr val="0760B1">
                  <a:shade val="67500"/>
                  <a:satMod val="115000"/>
                </a:srgbClr>
              </a:gs>
              <a:gs pos="100000">
                <a:srgbClr val="0760B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数据汇聚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20230" y="4162996"/>
            <a:ext cx="1295400" cy="225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420230" y="3867721"/>
            <a:ext cx="1295400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业务标签管理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316417" y="3667696"/>
            <a:ext cx="1512888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003930" y="3667696"/>
            <a:ext cx="1512887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分布式文件访问接口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691442" y="3667696"/>
            <a:ext cx="1512888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高级可编程接口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410705" y="3572446"/>
            <a:ext cx="1296987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652842" y="2456433"/>
            <a:ext cx="3429000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威胁分析</a:t>
            </a:r>
            <a:endParaRPr lang="en-US" altLang="zh-CN" sz="90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35455" y="2637408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攻击关联分析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05480" y="2637408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攻击事件识别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705480" y="3053333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异常流量识别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35455" y="3053333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业务模型学习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237417" y="2456433"/>
            <a:ext cx="3470275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场景分析</a:t>
            </a:r>
            <a:endParaRPr lang="en-US" altLang="zh-CN" sz="90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32730" y="2637408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02755" y="2637408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攻击态势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302755" y="3053333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攻击者画像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832730" y="3053333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652842" y="1053083"/>
            <a:ext cx="4398963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348792" y="1053083"/>
            <a:ext cx="1366838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5951667" y="1124521"/>
            <a:ext cx="1028700" cy="1152525"/>
          </a:xfrm>
          <a:prstGeom prst="roundRect">
            <a:avLst>
              <a:gd name="adj" fmla="val 8327"/>
            </a:avLst>
          </a:prstGeom>
          <a:noFill/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6024692" y="1413446"/>
            <a:ext cx="882650" cy="225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威胁预警通知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024692" y="1700783"/>
            <a:ext cx="882650" cy="22701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威胁情报共享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805367" y="1124521"/>
            <a:ext cx="1027113" cy="1152525"/>
          </a:xfrm>
          <a:prstGeom prst="roundRect">
            <a:avLst>
              <a:gd name="adj" fmla="val 7400"/>
            </a:avLst>
          </a:prstGeom>
          <a:noFill/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攻击及异常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3878392" y="1413446"/>
            <a:ext cx="882650" cy="225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攻击线索还原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878392" y="1700784"/>
            <a:ext cx="881063" cy="22701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攻击事件关联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732217" y="1124521"/>
            <a:ext cx="1027113" cy="1152525"/>
          </a:xfrm>
          <a:prstGeom prst="roundRect">
            <a:avLst>
              <a:gd name="adj" fmla="val 6474"/>
            </a:avLst>
          </a:prstGeom>
          <a:noFill/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威胁监测</a:t>
            </a:r>
          </a:p>
        </p:txBody>
      </p:sp>
      <p:sp>
        <p:nvSpPr>
          <p:cNvPr id="51" name="矩形 50"/>
          <p:cNvSpPr/>
          <p:nvPr/>
        </p:nvSpPr>
        <p:spPr bwMode="auto">
          <a:xfrm>
            <a:off x="2805242" y="1413446"/>
            <a:ext cx="882650" cy="225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实时攻击监控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805242" y="1691258"/>
            <a:ext cx="881063" cy="22701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实时态势分析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813180" y="1978596"/>
            <a:ext cx="882650" cy="2270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历史防护分析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878517" y="1124521"/>
            <a:ext cx="1028700" cy="1152525"/>
          </a:xfrm>
          <a:prstGeom prst="roundRect">
            <a:avLst>
              <a:gd name="adj" fmla="val 7400"/>
            </a:avLst>
          </a:prstGeom>
          <a:noFill/>
          <a:ln w="31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56" name="矩形 55"/>
          <p:cNvSpPr/>
          <p:nvPr/>
        </p:nvSpPr>
        <p:spPr bwMode="auto">
          <a:xfrm>
            <a:off x="4945192" y="1413446"/>
            <a:ext cx="882650" cy="225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日志搜索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945192" y="1689671"/>
            <a:ext cx="882650" cy="2270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会话搜索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945192" y="1978596"/>
            <a:ext cx="882650" cy="225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攻击事件搜索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7194680" y="1124521"/>
            <a:ext cx="1027112" cy="1152525"/>
          </a:xfrm>
          <a:prstGeom prst="roundRect">
            <a:avLst>
              <a:gd name="adj" fmla="val 8327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黑客画像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6024692" y="1988121"/>
            <a:ext cx="882650" cy="2270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威胁库分发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270880" y="1402333"/>
            <a:ext cx="882650" cy="22701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攻击者画像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878392" y="1977008"/>
            <a:ext cx="882650" cy="22701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140705" y="1053083"/>
            <a:ext cx="1135062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8420230" y="1124521"/>
            <a:ext cx="1216025" cy="1152525"/>
          </a:xfrm>
          <a:prstGeom prst="roundRect">
            <a:avLst>
              <a:gd name="adj" fmla="val 8327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8493255" y="1413446"/>
            <a:ext cx="1069975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491667" y="1700784"/>
            <a:ext cx="1071563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共享设备管理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491667" y="1988121"/>
            <a:ext cx="1071563" cy="2159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59192" y="4540821"/>
            <a:ext cx="7056438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3398967" y="4591621"/>
            <a:ext cx="2287588" cy="298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分布式大数据处理平台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972555" y="4591621"/>
            <a:ext cx="1520825" cy="298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827842" y="4591621"/>
            <a:ext cx="1990725" cy="2984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652842" y="6143203"/>
            <a:ext cx="226853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服务器及应用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073780" y="6132090"/>
            <a:ext cx="2262187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安全设备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488367" y="6132090"/>
            <a:ext cx="226218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安全数据共享联盟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270880" y="1689671"/>
            <a:ext cx="882650" cy="2270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攻击者态势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270880" y="1978596"/>
            <a:ext cx="882650" cy="2270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攻击行为预测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1735391" y="2420888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1735391" y="3501008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1735391" y="5003882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1735391" y="6078190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760658" y="2087270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60660" y="316739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分析模型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60660" y="469572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690128" y="57596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数据及日志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760660" y="6191726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0500" y="158234"/>
            <a:ext cx="927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产品架构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迪普安全威胁态势感知产品现状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8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85909"/>
            <a:ext cx="9501188" cy="52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" y="158234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威胁监测平台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21044" y="17221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实时攻击态势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1044" y="27076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攻击分布概览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1044" y="369316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攻击者来源分析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8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58234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攻击事件还原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4" name="Picture 2" descr="C:\Users\TimonWang\Desktop\山大交流材料\山大交流\态势感知攻击路径展示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18" y="1216663"/>
            <a:ext cx="929842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444" y="16205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攻击事件还原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44" y="260606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</a:schemeClr>
                </a:solidFill>
              </a:rPr>
              <a:t>条</a:t>
            </a:r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理化日志分析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44" y="359156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攻击细节全掌握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9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安全威胁态势感知平台功能概览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1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58234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态势感知功能概览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50872" y="1420812"/>
            <a:ext cx="9024464" cy="4392083"/>
            <a:chOff x="2336800" y="2070100"/>
            <a:chExt cx="9024464" cy="4392083"/>
          </a:xfrm>
        </p:grpSpPr>
        <p:sp>
          <p:nvSpPr>
            <p:cNvPr id="6" name="饼形 5"/>
            <p:cNvSpPr/>
            <p:nvPr/>
          </p:nvSpPr>
          <p:spPr>
            <a:xfrm>
              <a:off x="2336800" y="2070100"/>
              <a:ext cx="4535263" cy="4392083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4604431" y="2070100"/>
              <a:ext cx="6756833" cy="4392083"/>
            </a:xfrm>
            <a:custGeom>
              <a:avLst/>
              <a:gdLst>
                <a:gd name="connsiteX0" fmla="*/ 0 w 8072966"/>
                <a:gd name="connsiteY0" fmla="*/ 0 h 5418667"/>
                <a:gd name="connsiteX1" fmla="*/ 8072966 w 8072966"/>
                <a:gd name="connsiteY1" fmla="*/ 0 h 5418667"/>
                <a:gd name="connsiteX2" fmla="*/ 8072966 w 8072966"/>
                <a:gd name="connsiteY2" fmla="*/ 5418667 h 5418667"/>
                <a:gd name="connsiteX3" fmla="*/ 0 w 8072966"/>
                <a:gd name="connsiteY3" fmla="*/ 5418667 h 5418667"/>
                <a:gd name="connsiteX4" fmla="*/ 0 w 8072966"/>
                <a:gd name="connsiteY4" fmla="*/ 0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2966" h="5418667">
                  <a:moveTo>
                    <a:pt x="0" y="0"/>
                  </a:moveTo>
                  <a:lnTo>
                    <a:pt x="8072966" y="0"/>
                  </a:lnTo>
                  <a:lnTo>
                    <a:pt x="8072966" y="5418667"/>
                  </a:lnTo>
                  <a:lnTo>
                    <a:pt x="0" y="54186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4173643" bIns="3930224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000" kern="1200" smtClean="0"/>
            </a:p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000"/>
            </a:p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smtClean="0"/>
                <a:t>溯源及联动</a:t>
              </a:r>
              <a:endParaRPr lang="zh-CN" altLang="en-US" sz="2000" kern="1200"/>
            </a:p>
          </p:txBody>
        </p:sp>
        <p:sp>
          <p:nvSpPr>
            <p:cNvPr id="8" name="饼形 7"/>
            <p:cNvSpPr/>
            <p:nvPr/>
          </p:nvSpPr>
          <p:spPr>
            <a:xfrm>
              <a:off x="3130472" y="3387727"/>
              <a:ext cx="2947918" cy="285485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271743"/>
                <a:satOff val="12481"/>
                <a:lumOff val="-2353"/>
                <a:alphaOff val="0"/>
              </a:schemeClr>
            </a:fillRef>
            <a:effectRef idx="0">
              <a:schemeClr val="accent2">
                <a:hueOff val="-4271743"/>
                <a:satOff val="12481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4604431" y="3387727"/>
              <a:ext cx="6756833" cy="2854851"/>
            </a:xfrm>
            <a:custGeom>
              <a:avLst/>
              <a:gdLst>
                <a:gd name="connsiteX0" fmla="*/ 0 w 8072966"/>
                <a:gd name="connsiteY0" fmla="*/ 0 h 3522130"/>
                <a:gd name="connsiteX1" fmla="*/ 8072966 w 8072966"/>
                <a:gd name="connsiteY1" fmla="*/ 0 h 3522130"/>
                <a:gd name="connsiteX2" fmla="*/ 8072966 w 8072966"/>
                <a:gd name="connsiteY2" fmla="*/ 3522130 h 3522130"/>
                <a:gd name="connsiteX3" fmla="*/ 0 w 8072966"/>
                <a:gd name="connsiteY3" fmla="*/ 3522130 h 3522130"/>
                <a:gd name="connsiteX4" fmla="*/ 0 w 8072966"/>
                <a:gd name="connsiteY4" fmla="*/ 0 h 352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2966" h="3522130">
                  <a:moveTo>
                    <a:pt x="0" y="0"/>
                  </a:moveTo>
                  <a:lnTo>
                    <a:pt x="8072966" y="0"/>
                  </a:lnTo>
                  <a:lnTo>
                    <a:pt x="8072966" y="3522130"/>
                  </a:lnTo>
                  <a:lnTo>
                    <a:pt x="0" y="35221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4271743"/>
                <a:satOff val="12481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4173643" bIns="2033692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000" kern="1200" smtClean="0"/>
            </a:p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smtClean="0"/>
                <a:t>安全威胁情报</a:t>
              </a:r>
              <a:endParaRPr lang="zh-CN" altLang="en-US" sz="2000" kern="1200"/>
            </a:p>
          </p:txBody>
        </p:sp>
        <p:sp>
          <p:nvSpPr>
            <p:cNvPr id="10" name="饼形 9"/>
            <p:cNvSpPr/>
            <p:nvPr/>
          </p:nvSpPr>
          <p:spPr>
            <a:xfrm>
              <a:off x="3924143" y="4705350"/>
              <a:ext cx="1360577" cy="1317623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543487"/>
                <a:satOff val="24962"/>
                <a:lumOff val="-4706"/>
                <a:alphaOff val="0"/>
              </a:schemeClr>
            </a:fillRef>
            <a:effectRef idx="0">
              <a:schemeClr val="accent2">
                <a:hueOff val="-8543487"/>
                <a:satOff val="24962"/>
                <a:lumOff val="-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4604431" y="4705350"/>
              <a:ext cx="6756833" cy="1317623"/>
            </a:xfrm>
            <a:custGeom>
              <a:avLst/>
              <a:gdLst>
                <a:gd name="connsiteX0" fmla="*/ 0 w 8072966"/>
                <a:gd name="connsiteY0" fmla="*/ 0 h 1625598"/>
                <a:gd name="connsiteX1" fmla="*/ 8072966 w 8072966"/>
                <a:gd name="connsiteY1" fmla="*/ 0 h 1625598"/>
                <a:gd name="connsiteX2" fmla="*/ 8072966 w 8072966"/>
                <a:gd name="connsiteY2" fmla="*/ 1625598 h 1625598"/>
                <a:gd name="connsiteX3" fmla="*/ 0 w 8072966"/>
                <a:gd name="connsiteY3" fmla="*/ 1625598 h 1625598"/>
                <a:gd name="connsiteX4" fmla="*/ 0 w 8072966"/>
                <a:gd name="connsiteY4" fmla="*/ 0 h 16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2966" h="1625598">
                  <a:moveTo>
                    <a:pt x="0" y="0"/>
                  </a:moveTo>
                  <a:lnTo>
                    <a:pt x="8072966" y="0"/>
                  </a:lnTo>
                  <a:lnTo>
                    <a:pt x="8072966" y="1625598"/>
                  </a:lnTo>
                  <a:lnTo>
                    <a:pt x="0" y="16255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8543487"/>
                <a:satOff val="24962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4173643" bIns="13716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smtClean="0"/>
                <a:t>安全态势监控</a:t>
              </a:r>
              <a:endParaRPr lang="zh-CN" altLang="en-US" sz="20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166199" y="2070100"/>
              <a:ext cx="4195065" cy="1317627"/>
            </a:xfrm>
            <a:custGeom>
              <a:avLst/>
              <a:gdLst>
                <a:gd name="connsiteX0" fmla="*/ 0 w 5149624"/>
                <a:gd name="connsiteY0" fmla="*/ 0 h 1625603"/>
                <a:gd name="connsiteX1" fmla="*/ 5149624 w 5149624"/>
                <a:gd name="connsiteY1" fmla="*/ 0 h 1625603"/>
                <a:gd name="connsiteX2" fmla="*/ 5149624 w 5149624"/>
                <a:gd name="connsiteY2" fmla="*/ 1625603 h 1625603"/>
                <a:gd name="connsiteX3" fmla="*/ 0 w 5149624"/>
                <a:gd name="connsiteY3" fmla="*/ 1625603 h 1625603"/>
                <a:gd name="connsiteX4" fmla="*/ 0 w 5149624"/>
                <a:gd name="connsiteY4" fmla="*/ 0 h 162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9624" h="1625603">
                  <a:moveTo>
                    <a:pt x="0" y="0"/>
                  </a:moveTo>
                  <a:lnTo>
                    <a:pt x="5149624" y="0"/>
                  </a:lnTo>
                  <a:lnTo>
                    <a:pt x="5149624" y="1625603"/>
                  </a:lnTo>
                  <a:lnTo>
                    <a:pt x="0" y="16256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攻击溯源（</a:t>
              </a:r>
              <a:r>
                <a:rPr lang="en-US" altLang="zh-CN" sz="2000" kern="1200" smtClean="0"/>
                <a:t>NAT</a:t>
              </a:r>
              <a:r>
                <a:rPr lang="zh-CN" altLang="en-US" sz="2000" kern="1200" smtClean="0"/>
                <a:t>源）</a:t>
              </a:r>
              <a:endParaRPr lang="en-US" altLang="zh-CN" sz="2000" kern="1200" smtClean="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安全事件还原</a:t>
              </a:r>
              <a:endParaRPr lang="zh-CN" altLang="en-US" sz="2000" kern="120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近源联动</a:t>
              </a:r>
              <a:endParaRPr lang="zh-CN" altLang="en-US" sz="20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166200" y="3387727"/>
              <a:ext cx="4195064" cy="1317623"/>
            </a:xfrm>
            <a:custGeom>
              <a:avLst/>
              <a:gdLst>
                <a:gd name="connsiteX0" fmla="*/ 0 w 4967175"/>
                <a:gd name="connsiteY0" fmla="*/ 0 h 1625598"/>
                <a:gd name="connsiteX1" fmla="*/ 4967175 w 4967175"/>
                <a:gd name="connsiteY1" fmla="*/ 0 h 1625598"/>
                <a:gd name="connsiteX2" fmla="*/ 4967175 w 4967175"/>
                <a:gd name="connsiteY2" fmla="*/ 1625598 h 1625598"/>
                <a:gd name="connsiteX3" fmla="*/ 0 w 4967175"/>
                <a:gd name="connsiteY3" fmla="*/ 1625598 h 1625598"/>
                <a:gd name="connsiteX4" fmla="*/ 0 w 4967175"/>
                <a:gd name="connsiteY4" fmla="*/ 0 h 16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7175" h="1625598">
                  <a:moveTo>
                    <a:pt x="0" y="0"/>
                  </a:moveTo>
                  <a:lnTo>
                    <a:pt x="4967175" y="0"/>
                  </a:lnTo>
                  <a:lnTo>
                    <a:pt x="4967175" y="1625598"/>
                  </a:lnTo>
                  <a:lnTo>
                    <a:pt x="0" y="16255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恶意</a:t>
              </a:r>
              <a:r>
                <a:rPr lang="en-US" altLang="zh-CN" sz="2000" kern="1200" smtClean="0"/>
                <a:t>IP</a:t>
              </a:r>
              <a:endParaRPr lang="zh-CN" altLang="en-US" sz="2000" kern="120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黑客“画像”</a:t>
              </a:r>
              <a:endParaRPr lang="en-US" altLang="zh-CN" sz="2000" kern="1200" smtClean="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威胁情报搜索</a:t>
              </a:r>
              <a:endParaRPr lang="en-US" altLang="zh-CN" sz="2000" smtClean="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威胁情报共享</a:t>
              </a:r>
              <a:endParaRPr lang="zh-CN" altLang="en-US" sz="20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166199" y="4705350"/>
              <a:ext cx="4195065" cy="1317623"/>
            </a:xfrm>
            <a:custGeom>
              <a:avLst/>
              <a:gdLst>
                <a:gd name="connsiteX0" fmla="*/ 0 w 4926124"/>
                <a:gd name="connsiteY0" fmla="*/ 0 h 1625598"/>
                <a:gd name="connsiteX1" fmla="*/ 4926124 w 4926124"/>
                <a:gd name="connsiteY1" fmla="*/ 0 h 1625598"/>
                <a:gd name="connsiteX2" fmla="*/ 4926124 w 4926124"/>
                <a:gd name="connsiteY2" fmla="*/ 1625598 h 1625598"/>
                <a:gd name="connsiteX3" fmla="*/ 0 w 4926124"/>
                <a:gd name="connsiteY3" fmla="*/ 1625598 h 1625598"/>
                <a:gd name="connsiteX4" fmla="*/ 0 w 4926124"/>
                <a:gd name="connsiteY4" fmla="*/ 0 h 162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6124" h="1625598">
                  <a:moveTo>
                    <a:pt x="0" y="0"/>
                  </a:moveTo>
                  <a:lnTo>
                    <a:pt x="4926124" y="0"/>
                  </a:lnTo>
                  <a:lnTo>
                    <a:pt x="4926124" y="1625598"/>
                  </a:lnTo>
                  <a:lnTo>
                    <a:pt x="0" y="16255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攻击日志监控</a:t>
              </a:r>
              <a:endParaRPr lang="en-US" altLang="zh-CN" sz="2000" kern="1200" smtClean="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安全事件监控</a:t>
              </a:r>
              <a:endParaRPr lang="zh-CN" altLang="en-US" sz="2000" kern="120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smtClean="0"/>
                <a:t>攻击流量态势监控</a:t>
              </a:r>
              <a:endParaRPr lang="zh-CN" altLang="en-US" sz="2000" kern="1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65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62000" y="660401"/>
            <a:ext cx="9564833" cy="5665812"/>
            <a:chOff x="107504" y="758933"/>
            <a:chExt cx="9453947" cy="5550387"/>
          </a:xfrm>
        </p:grpSpPr>
        <p:grpSp>
          <p:nvGrpSpPr>
            <p:cNvPr id="4" name="组合 3"/>
            <p:cNvGrpSpPr/>
            <p:nvPr/>
          </p:nvGrpSpPr>
          <p:grpSpPr>
            <a:xfrm>
              <a:off x="107504" y="3065664"/>
              <a:ext cx="1521530" cy="3243656"/>
              <a:chOff x="344847" y="1337698"/>
              <a:chExt cx="1521530" cy="3243656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505918" y="1337698"/>
                <a:ext cx="1118019" cy="652178"/>
              </a:xfrm>
              <a:custGeom>
                <a:avLst/>
                <a:gdLst>
                  <a:gd name="connsiteX0" fmla="*/ 1620000 w 4320000"/>
                  <a:gd name="connsiteY0" fmla="*/ 0 h 2520000"/>
                  <a:gd name="connsiteX1" fmla="*/ 2040385 w 4320000"/>
                  <a:gd name="connsiteY1" fmla="*/ 56581 h 2520000"/>
                  <a:gd name="connsiteX2" fmla="*/ 2160000 w 4320000"/>
                  <a:gd name="connsiteY2" fmla="*/ 99865 h 2520000"/>
                  <a:gd name="connsiteX3" fmla="*/ 2279615 w 4320000"/>
                  <a:gd name="connsiteY3" fmla="*/ 56581 h 2520000"/>
                  <a:gd name="connsiteX4" fmla="*/ 2700000 w 4320000"/>
                  <a:gd name="connsiteY4" fmla="*/ 0 h 2520000"/>
                  <a:gd name="connsiteX5" fmla="*/ 3758058 w 4320000"/>
                  <a:gd name="connsiteY5" fmla="*/ 574895 h 2520000"/>
                  <a:gd name="connsiteX6" fmla="*/ 3771239 w 4320000"/>
                  <a:gd name="connsiteY6" fmla="*/ 662063 h 2520000"/>
                  <a:gd name="connsiteX7" fmla="*/ 3826761 w 4320000"/>
                  <a:gd name="connsiteY7" fmla="*/ 687517 h 2520000"/>
                  <a:gd name="connsiteX8" fmla="*/ 4320000 w 4320000"/>
                  <a:gd name="connsiteY8" fmla="*/ 1260000 h 2520000"/>
                  <a:gd name="connsiteX9" fmla="*/ 3826761 w 4320000"/>
                  <a:gd name="connsiteY9" fmla="*/ 1832484 h 2520000"/>
                  <a:gd name="connsiteX10" fmla="*/ 3771239 w 4320000"/>
                  <a:gd name="connsiteY10" fmla="*/ 1857938 h 2520000"/>
                  <a:gd name="connsiteX11" fmla="*/ 3758058 w 4320000"/>
                  <a:gd name="connsiteY11" fmla="*/ 1945105 h 2520000"/>
                  <a:gd name="connsiteX12" fmla="*/ 2700000 w 4320000"/>
                  <a:gd name="connsiteY12" fmla="*/ 2520000 h 2520000"/>
                  <a:gd name="connsiteX13" fmla="*/ 2279615 w 4320000"/>
                  <a:gd name="connsiteY13" fmla="*/ 2463419 h 2520000"/>
                  <a:gd name="connsiteX14" fmla="*/ 2160000 w 4320000"/>
                  <a:gd name="connsiteY14" fmla="*/ 2420136 h 2520000"/>
                  <a:gd name="connsiteX15" fmla="*/ 2040385 w 4320000"/>
                  <a:gd name="connsiteY15" fmla="*/ 2463419 h 2520000"/>
                  <a:gd name="connsiteX16" fmla="*/ 1620000 w 4320000"/>
                  <a:gd name="connsiteY16" fmla="*/ 2520000 h 2520000"/>
                  <a:gd name="connsiteX17" fmla="*/ 561942 w 4320000"/>
                  <a:gd name="connsiteY17" fmla="*/ 1945105 h 2520000"/>
                  <a:gd name="connsiteX18" fmla="*/ 548761 w 4320000"/>
                  <a:gd name="connsiteY18" fmla="*/ 1857938 h 2520000"/>
                  <a:gd name="connsiteX19" fmla="*/ 493239 w 4320000"/>
                  <a:gd name="connsiteY19" fmla="*/ 1832484 h 2520000"/>
                  <a:gd name="connsiteX20" fmla="*/ 0 w 4320000"/>
                  <a:gd name="connsiteY20" fmla="*/ 1260000 h 2520000"/>
                  <a:gd name="connsiteX21" fmla="*/ 493239 w 4320000"/>
                  <a:gd name="connsiteY21" fmla="*/ 687517 h 2520000"/>
                  <a:gd name="connsiteX22" fmla="*/ 548761 w 4320000"/>
                  <a:gd name="connsiteY22" fmla="*/ 662063 h 2520000"/>
                  <a:gd name="connsiteX23" fmla="*/ 561942 w 4320000"/>
                  <a:gd name="connsiteY23" fmla="*/ 574895 h 2520000"/>
                  <a:gd name="connsiteX24" fmla="*/ 1620000 w 4320000"/>
                  <a:gd name="connsiteY24" fmla="*/ 0 h 2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320000" h="2520000">
                    <a:moveTo>
                      <a:pt x="1620000" y="0"/>
                    </a:moveTo>
                    <a:cubicBezTo>
                      <a:pt x="1769117" y="0"/>
                      <a:pt x="1911176" y="20147"/>
                      <a:pt x="2040385" y="56581"/>
                    </a:cubicBezTo>
                    <a:lnTo>
                      <a:pt x="2160000" y="99865"/>
                    </a:lnTo>
                    <a:lnTo>
                      <a:pt x="2279615" y="56581"/>
                    </a:lnTo>
                    <a:cubicBezTo>
                      <a:pt x="2408825" y="20147"/>
                      <a:pt x="2550883" y="0"/>
                      <a:pt x="2700000" y="0"/>
                    </a:cubicBezTo>
                    <a:cubicBezTo>
                      <a:pt x="3221910" y="0"/>
                      <a:pt x="3657352" y="246803"/>
                      <a:pt x="3758058" y="574895"/>
                    </a:cubicBezTo>
                    <a:lnTo>
                      <a:pt x="3771239" y="662063"/>
                    </a:lnTo>
                    <a:lnTo>
                      <a:pt x="3826761" y="687517"/>
                    </a:lnTo>
                    <a:cubicBezTo>
                      <a:pt x="4134898" y="843090"/>
                      <a:pt x="4320000" y="1042538"/>
                      <a:pt x="4320000" y="1260000"/>
                    </a:cubicBezTo>
                    <a:cubicBezTo>
                      <a:pt x="4320000" y="1477462"/>
                      <a:pt x="4134898" y="1676911"/>
                      <a:pt x="3826761" y="1832484"/>
                    </a:cubicBezTo>
                    <a:lnTo>
                      <a:pt x="3771239" y="1857938"/>
                    </a:lnTo>
                    <a:lnTo>
                      <a:pt x="3758058" y="1945105"/>
                    </a:lnTo>
                    <a:cubicBezTo>
                      <a:pt x="3657352" y="2273197"/>
                      <a:pt x="3221910" y="2520000"/>
                      <a:pt x="2700000" y="2520000"/>
                    </a:cubicBezTo>
                    <a:cubicBezTo>
                      <a:pt x="2550883" y="2520000"/>
                      <a:pt x="2408825" y="2499853"/>
                      <a:pt x="2279615" y="2463419"/>
                    </a:cubicBezTo>
                    <a:lnTo>
                      <a:pt x="2160000" y="2420136"/>
                    </a:lnTo>
                    <a:lnTo>
                      <a:pt x="2040385" y="2463419"/>
                    </a:lnTo>
                    <a:cubicBezTo>
                      <a:pt x="1911176" y="2499853"/>
                      <a:pt x="1769117" y="2520000"/>
                      <a:pt x="1620000" y="2520000"/>
                    </a:cubicBezTo>
                    <a:cubicBezTo>
                      <a:pt x="1098091" y="2520000"/>
                      <a:pt x="662648" y="2273197"/>
                      <a:pt x="561942" y="1945105"/>
                    </a:cubicBezTo>
                    <a:lnTo>
                      <a:pt x="548761" y="1857938"/>
                    </a:lnTo>
                    <a:lnTo>
                      <a:pt x="493239" y="1832484"/>
                    </a:lnTo>
                    <a:cubicBezTo>
                      <a:pt x="185102" y="1676911"/>
                      <a:pt x="0" y="1477462"/>
                      <a:pt x="0" y="1260000"/>
                    </a:cubicBezTo>
                    <a:cubicBezTo>
                      <a:pt x="0" y="1042538"/>
                      <a:pt x="185102" y="843090"/>
                      <a:pt x="493239" y="687517"/>
                    </a:cubicBezTo>
                    <a:lnTo>
                      <a:pt x="548761" y="662063"/>
                    </a:lnTo>
                    <a:lnTo>
                      <a:pt x="561942" y="574895"/>
                    </a:lnTo>
                    <a:cubicBezTo>
                      <a:pt x="662648" y="246803"/>
                      <a:pt x="1098091" y="0"/>
                      <a:pt x="1620000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smtClean="0">
                    <a:ln w="1905"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Internet</a:t>
                </a:r>
                <a:endParaRPr lang="zh-CN" altLang="en-US" b="1">
                  <a:ln w="1905"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344847" y="2511266"/>
                <a:ext cx="1440160" cy="749455"/>
                <a:chOff x="827584" y="3013148"/>
                <a:chExt cx="2736304" cy="1423964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827584" y="3013148"/>
                  <a:ext cx="2736304" cy="1423964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" name="直接连接符 102"/>
                <p:cNvCxnSpPr>
                  <a:stCxn id="102" idx="0"/>
                  <a:endCxn id="102" idx="2"/>
                </p:cNvCxnSpPr>
                <p:nvPr/>
              </p:nvCxnSpPr>
              <p:spPr>
                <a:xfrm>
                  <a:off x="2195736" y="3013148"/>
                  <a:ext cx="0" cy="142396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4" name="图片 10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35029" y="3096495"/>
                  <a:ext cx="815153" cy="1257270"/>
                </a:xfrm>
                <a:prstGeom prst="rect">
                  <a:avLst/>
                </a:prstGeom>
              </p:spPr>
            </p:pic>
            <p:pic>
              <p:nvPicPr>
                <p:cNvPr id="105" name="图片 10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318205" y="3119517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106" name="图片 10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949201" y="3119517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107" name="图片 10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318205" y="3820300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108" name="图片 10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949201" y="3820300"/>
                  <a:ext cx="539543" cy="539543"/>
                </a:xfrm>
                <a:prstGeom prst="rect">
                  <a:avLst/>
                </a:prstGeom>
              </p:spPr>
            </p:pic>
          </p:grpSp>
          <p:cxnSp>
            <p:nvCxnSpPr>
              <p:cNvPr id="94" name="直接连接符 93"/>
              <p:cNvCxnSpPr/>
              <p:nvPr/>
            </p:nvCxnSpPr>
            <p:spPr>
              <a:xfrm flipV="1">
                <a:off x="1055054" y="1989876"/>
                <a:ext cx="0" cy="43204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组合 94"/>
              <p:cNvGrpSpPr/>
              <p:nvPr/>
            </p:nvGrpSpPr>
            <p:grpSpPr>
              <a:xfrm>
                <a:off x="396687" y="4012372"/>
                <a:ext cx="1469690" cy="568982"/>
                <a:chOff x="361971" y="5531434"/>
                <a:chExt cx="1469690" cy="568982"/>
              </a:xfrm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361971" y="5531434"/>
                  <a:ext cx="1469690" cy="5689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138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8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545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9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8254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00" name="直接连接符 99"/>
                <p:cNvCxnSpPr/>
                <p:nvPr/>
              </p:nvCxnSpPr>
              <p:spPr>
                <a:xfrm>
                  <a:off x="1192779" y="5754578"/>
                  <a:ext cx="230635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接连接符 95"/>
              <p:cNvCxnSpPr/>
              <p:nvPr/>
            </p:nvCxnSpPr>
            <p:spPr>
              <a:xfrm flipV="1">
                <a:off x="1045965" y="3350098"/>
                <a:ext cx="0" cy="43204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3127159" y="3065664"/>
              <a:ext cx="1521530" cy="3243656"/>
              <a:chOff x="2843808" y="1381565"/>
              <a:chExt cx="1521530" cy="3243656"/>
            </a:xfrm>
          </p:grpSpPr>
          <p:sp>
            <p:nvSpPr>
              <p:cNvPr id="75" name="任意多边形 74"/>
              <p:cNvSpPr/>
              <p:nvPr/>
            </p:nvSpPr>
            <p:spPr>
              <a:xfrm>
                <a:off x="3004879" y="1381565"/>
                <a:ext cx="1118019" cy="652178"/>
              </a:xfrm>
              <a:custGeom>
                <a:avLst/>
                <a:gdLst>
                  <a:gd name="connsiteX0" fmla="*/ 1620000 w 4320000"/>
                  <a:gd name="connsiteY0" fmla="*/ 0 h 2520000"/>
                  <a:gd name="connsiteX1" fmla="*/ 2040385 w 4320000"/>
                  <a:gd name="connsiteY1" fmla="*/ 56581 h 2520000"/>
                  <a:gd name="connsiteX2" fmla="*/ 2160000 w 4320000"/>
                  <a:gd name="connsiteY2" fmla="*/ 99865 h 2520000"/>
                  <a:gd name="connsiteX3" fmla="*/ 2279615 w 4320000"/>
                  <a:gd name="connsiteY3" fmla="*/ 56581 h 2520000"/>
                  <a:gd name="connsiteX4" fmla="*/ 2700000 w 4320000"/>
                  <a:gd name="connsiteY4" fmla="*/ 0 h 2520000"/>
                  <a:gd name="connsiteX5" fmla="*/ 3758058 w 4320000"/>
                  <a:gd name="connsiteY5" fmla="*/ 574895 h 2520000"/>
                  <a:gd name="connsiteX6" fmla="*/ 3771239 w 4320000"/>
                  <a:gd name="connsiteY6" fmla="*/ 662063 h 2520000"/>
                  <a:gd name="connsiteX7" fmla="*/ 3826761 w 4320000"/>
                  <a:gd name="connsiteY7" fmla="*/ 687517 h 2520000"/>
                  <a:gd name="connsiteX8" fmla="*/ 4320000 w 4320000"/>
                  <a:gd name="connsiteY8" fmla="*/ 1260000 h 2520000"/>
                  <a:gd name="connsiteX9" fmla="*/ 3826761 w 4320000"/>
                  <a:gd name="connsiteY9" fmla="*/ 1832484 h 2520000"/>
                  <a:gd name="connsiteX10" fmla="*/ 3771239 w 4320000"/>
                  <a:gd name="connsiteY10" fmla="*/ 1857938 h 2520000"/>
                  <a:gd name="connsiteX11" fmla="*/ 3758058 w 4320000"/>
                  <a:gd name="connsiteY11" fmla="*/ 1945105 h 2520000"/>
                  <a:gd name="connsiteX12" fmla="*/ 2700000 w 4320000"/>
                  <a:gd name="connsiteY12" fmla="*/ 2520000 h 2520000"/>
                  <a:gd name="connsiteX13" fmla="*/ 2279615 w 4320000"/>
                  <a:gd name="connsiteY13" fmla="*/ 2463419 h 2520000"/>
                  <a:gd name="connsiteX14" fmla="*/ 2160000 w 4320000"/>
                  <a:gd name="connsiteY14" fmla="*/ 2420136 h 2520000"/>
                  <a:gd name="connsiteX15" fmla="*/ 2040385 w 4320000"/>
                  <a:gd name="connsiteY15" fmla="*/ 2463419 h 2520000"/>
                  <a:gd name="connsiteX16" fmla="*/ 1620000 w 4320000"/>
                  <a:gd name="connsiteY16" fmla="*/ 2520000 h 2520000"/>
                  <a:gd name="connsiteX17" fmla="*/ 561942 w 4320000"/>
                  <a:gd name="connsiteY17" fmla="*/ 1945105 h 2520000"/>
                  <a:gd name="connsiteX18" fmla="*/ 548761 w 4320000"/>
                  <a:gd name="connsiteY18" fmla="*/ 1857938 h 2520000"/>
                  <a:gd name="connsiteX19" fmla="*/ 493239 w 4320000"/>
                  <a:gd name="connsiteY19" fmla="*/ 1832484 h 2520000"/>
                  <a:gd name="connsiteX20" fmla="*/ 0 w 4320000"/>
                  <a:gd name="connsiteY20" fmla="*/ 1260000 h 2520000"/>
                  <a:gd name="connsiteX21" fmla="*/ 493239 w 4320000"/>
                  <a:gd name="connsiteY21" fmla="*/ 687517 h 2520000"/>
                  <a:gd name="connsiteX22" fmla="*/ 548761 w 4320000"/>
                  <a:gd name="connsiteY22" fmla="*/ 662063 h 2520000"/>
                  <a:gd name="connsiteX23" fmla="*/ 561942 w 4320000"/>
                  <a:gd name="connsiteY23" fmla="*/ 574895 h 2520000"/>
                  <a:gd name="connsiteX24" fmla="*/ 1620000 w 4320000"/>
                  <a:gd name="connsiteY24" fmla="*/ 0 h 2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320000" h="2520000">
                    <a:moveTo>
                      <a:pt x="1620000" y="0"/>
                    </a:moveTo>
                    <a:cubicBezTo>
                      <a:pt x="1769117" y="0"/>
                      <a:pt x="1911176" y="20147"/>
                      <a:pt x="2040385" y="56581"/>
                    </a:cubicBezTo>
                    <a:lnTo>
                      <a:pt x="2160000" y="99865"/>
                    </a:lnTo>
                    <a:lnTo>
                      <a:pt x="2279615" y="56581"/>
                    </a:lnTo>
                    <a:cubicBezTo>
                      <a:pt x="2408825" y="20147"/>
                      <a:pt x="2550883" y="0"/>
                      <a:pt x="2700000" y="0"/>
                    </a:cubicBezTo>
                    <a:cubicBezTo>
                      <a:pt x="3221910" y="0"/>
                      <a:pt x="3657352" y="246803"/>
                      <a:pt x="3758058" y="574895"/>
                    </a:cubicBezTo>
                    <a:lnTo>
                      <a:pt x="3771239" y="662063"/>
                    </a:lnTo>
                    <a:lnTo>
                      <a:pt x="3826761" y="687517"/>
                    </a:lnTo>
                    <a:cubicBezTo>
                      <a:pt x="4134898" y="843090"/>
                      <a:pt x="4320000" y="1042538"/>
                      <a:pt x="4320000" y="1260000"/>
                    </a:cubicBezTo>
                    <a:cubicBezTo>
                      <a:pt x="4320000" y="1477462"/>
                      <a:pt x="4134898" y="1676911"/>
                      <a:pt x="3826761" y="1832484"/>
                    </a:cubicBezTo>
                    <a:lnTo>
                      <a:pt x="3771239" y="1857938"/>
                    </a:lnTo>
                    <a:lnTo>
                      <a:pt x="3758058" y="1945105"/>
                    </a:lnTo>
                    <a:cubicBezTo>
                      <a:pt x="3657352" y="2273197"/>
                      <a:pt x="3221910" y="2520000"/>
                      <a:pt x="2700000" y="2520000"/>
                    </a:cubicBezTo>
                    <a:cubicBezTo>
                      <a:pt x="2550883" y="2520000"/>
                      <a:pt x="2408825" y="2499853"/>
                      <a:pt x="2279615" y="2463419"/>
                    </a:cubicBezTo>
                    <a:lnTo>
                      <a:pt x="2160000" y="2420136"/>
                    </a:lnTo>
                    <a:lnTo>
                      <a:pt x="2040385" y="2463419"/>
                    </a:lnTo>
                    <a:cubicBezTo>
                      <a:pt x="1911176" y="2499853"/>
                      <a:pt x="1769117" y="2520000"/>
                      <a:pt x="1620000" y="2520000"/>
                    </a:cubicBezTo>
                    <a:cubicBezTo>
                      <a:pt x="1098091" y="2520000"/>
                      <a:pt x="662648" y="2273197"/>
                      <a:pt x="561942" y="1945105"/>
                    </a:cubicBezTo>
                    <a:lnTo>
                      <a:pt x="548761" y="1857938"/>
                    </a:lnTo>
                    <a:lnTo>
                      <a:pt x="493239" y="1832484"/>
                    </a:lnTo>
                    <a:cubicBezTo>
                      <a:pt x="185102" y="1676911"/>
                      <a:pt x="0" y="1477462"/>
                      <a:pt x="0" y="1260000"/>
                    </a:cubicBezTo>
                    <a:cubicBezTo>
                      <a:pt x="0" y="1042538"/>
                      <a:pt x="185102" y="843090"/>
                      <a:pt x="493239" y="687517"/>
                    </a:cubicBezTo>
                    <a:lnTo>
                      <a:pt x="548761" y="662063"/>
                    </a:lnTo>
                    <a:lnTo>
                      <a:pt x="561942" y="574895"/>
                    </a:lnTo>
                    <a:cubicBezTo>
                      <a:pt x="662648" y="246803"/>
                      <a:pt x="1098091" y="0"/>
                      <a:pt x="1620000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smtClean="0">
                    <a:ln w="1905"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Internet</a:t>
                </a:r>
                <a:endParaRPr lang="zh-CN" altLang="en-US" b="1">
                  <a:ln w="1905"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2843808" y="2555133"/>
                <a:ext cx="1440160" cy="749455"/>
                <a:chOff x="827584" y="3013148"/>
                <a:chExt cx="2736304" cy="1423964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827584" y="3013148"/>
                  <a:ext cx="2736304" cy="1423964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6" name="直接连接符 85"/>
                <p:cNvCxnSpPr>
                  <a:stCxn id="85" idx="0"/>
                  <a:endCxn id="85" idx="2"/>
                </p:cNvCxnSpPr>
                <p:nvPr/>
              </p:nvCxnSpPr>
              <p:spPr>
                <a:xfrm>
                  <a:off x="2195736" y="3013148"/>
                  <a:ext cx="0" cy="142396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35029" y="3096495"/>
                  <a:ext cx="815153" cy="1257270"/>
                </a:xfrm>
                <a:prstGeom prst="rect">
                  <a:avLst/>
                </a:prstGeom>
              </p:spPr>
            </p:pic>
            <p:pic>
              <p:nvPicPr>
                <p:cNvPr id="88" name="图片 8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318205" y="3119517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949201" y="3119517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90" name="图片 8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318205" y="3820300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949201" y="3820300"/>
                  <a:ext cx="539543" cy="539543"/>
                </a:xfrm>
                <a:prstGeom prst="rect">
                  <a:avLst/>
                </a:prstGeom>
              </p:spPr>
            </p:pic>
          </p:grpSp>
          <p:cxnSp>
            <p:nvCxnSpPr>
              <p:cNvPr id="77" name="直接连接符 76"/>
              <p:cNvCxnSpPr/>
              <p:nvPr/>
            </p:nvCxnSpPr>
            <p:spPr>
              <a:xfrm flipV="1">
                <a:off x="3554015" y="2033743"/>
                <a:ext cx="0" cy="43204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组合 77"/>
              <p:cNvGrpSpPr/>
              <p:nvPr/>
            </p:nvGrpSpPr>
            <p:grpSpPr>
              <a:xfrm>
                <a:off x="2895648" y="4056239"/>
                <a:ext cx="1469690" cy="568982"/>
                <a:chOff x="361971" y="5531434"/>
                <a:chExt cx="1469690" cy="568982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361971" y="5531434"/>
                  <a:ext cx="1469690" cy="5689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80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138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1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545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8254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83" name="直接连接符 82"/>
                <p:cNvCxnSpPr/>
                <p:nvPr/>
              </p:nvCxnSpPr>
              <p:spPr>
                <a:xfrm>
                  <a:off x="1192779" y="5754578"/>
                  <a:ext cx="230635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/>
              <p:cNvCxnSpPr/>
              <p:nvPr/>
            </p:nvCxnSpPr>
            <p:spPr>
              <a:xfrm flipV="1">
                <a:off x="3544926" y="3393965"/>
                <a:ext cx="0" cy="43204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146814" y="3065664"/>
              <a:ext cx="1521530" cy="3243656"/>
              <a:chOff x="6084168" y="2631861"/>
              <a:chExt cx="1521530" cy="3243656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6245239" y="2631861"/>
                <a:ext cx="1118019" cy="652178"/>
              </a:xfrm>
              <a:custGeom>
                <a:avLst/>
                <a:gdLst>
                  <a:gd name="connsiteX0" fmla="*/ 1620000 w 4320000"/>
                  <a:gd name="connsiteY0" fmla="*/ 0 h 2520000"/>
                  <a:gd name="connsiteX1" fmla="*/ 2040385 w 4320000"/>
                  <a:gd name="connsiteY1" fmla="*/ 56581 h 2520000"/>
                  <a:gd name="connsiteX2" fmla="*/ 2160000 w 4320000"/>
                  <a:gd name="connsiteY2" fmla="*/ 99865 h 2520000"/>
                  <a:gd name="connsiteX3" fmla="*/ 2279615 w 4320000"/>
                  <a:gd name="connsiteY3" fmla="*/ 56581 h 2520000"/>
                  <a:gd name="connsiteX4" fmla="*/ 2700000 w 4320000"/>
                  <a:gd name="connsiteY4" fmla="*/ 0 h 2520000"/>
                  <a:gd name="connsiteX5" fmla="*/ 3758058 w 4320000"/>
                  <a:gd name="connsiteY5" fmla="*/ 574895 h 2520000"/>
                  <a:gd name="connsiteX6" fmla="*/ 3771239 w 4320000"/>
                  <a:gd name="connsiteY6" fmla="*/ 662063 h 2520000"/>
                  <a:gd name="connsiteX7" fmla="*/ 3826761 w 4320000"/>
                  <a:gd name="connsiteY7" fmla="*/ 687517 h 2520000"/>
                  <a:gd name="connsiteX8" fmla="*/ 4320000 w 4320000"/>
                  <a:gd name="connsiteY8" fmla="*/ 1260000 h 2520000"/>
                  <a:gd name="connsiteX9" fmla="*/ 3826761 w 4320000"/>
                  <a:gd name="connsiteY9" fmla="*/ 1832484 h 2520000"/>
                  <a:gd name="connsiteX10" fmla="*/ 3771239 w 4320000"/>
                  <a:gd name="connsiteY10" fmla="*/ 1857938 h 2520000"/>
                  <a:gd name="connsiteX11" fmla="*/ 3758058 w 4320000"/>
                  <a:gd name="connsiteY11" fmla="*/ 1945105 h 2520000"/>
                  <a:gd name="connsiteX12" fmla="*/ 2700000 w 4320000"/>
                  <a:gd name="connsiteY12" fmla="*/ 2520000 h 2520000"/>
                  <a:gd name="connsiteX13" fmla="*/ 2279615 w 4320000"/>
                  <a:gd name="connsiteY13" fmla="*/ 2463419 h 2520000"/>
                  <a:gd name="connsiteX14" fmla="*/ 2160000 w 4320000"/>
                  <a:gd name="connsiteY14" fmla="*/ 2420136 h 2520000"/>
                  <a:gd name="connsiteX15" fmla="*/ 2040385 w 4320000"/>
                  <a:gd name="connsiteY15" fmla="*/ 2463419 h 2520000"/>
                  <a:gd name="connsiteX16" fmla="*/ 1620000 w 4320000"/>
                  <a:gd name="connsiteY16" fmla="*/ 2520000 h 2520000"/>
                  <a:gd name="connsiteX17" fmla="*/ 561942 w 4320000"/>
                  <a:gd name="connsiteY17" fmla="*/ 1945105 h 2520000"/>
                  <a:gd name="connsiteX18" fmla="*/ 548761 w 4320000"/>
                  <a:gd name="connsiteY18" fmla="*/ 1857938 h 2520000"/>
                  <a:gd name="connsiteX19" fmla="*/ 493239 w 4320000"/>
                  <a:gd name="connsiteY19" fmla="*/ 1832484 h 2520000"/>
                  <a:gd name="connsiteX20" fmla="*/ 0 w 4320000"/>
                  <a:gd name="connsiteY20" fmla="*/ 1260000 h 2520000"/>
                  <a:gd name="connsiteX21" fmla="*/ 493239 w 4320000"/>
                  <a:gd name="connsiteY21" fmla="*/ 687517 h 2520000"/>
                  <a:gd name="connsiteX22" fmla="*/ 548761 w 4320000"/>
                  <a:gd name="connsiteY22" fmla="*/ 662063 h 2520000"/>
                  <a:gd name="connsiteX23" fmla="*/ 561942 w 4320000"/>
                  <a:gd name="connsiteY23" fmla="*/ 574895 h 2520000"/>
                  <a:gd name="connsiteX24" fmla="*/ 1620000 w 4320000"/>
                  <a:gd name="connsiteY24" fmla="*/ 0 h 25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320000" h="2520000">
                    <a:moveTo>
                      <a:pt x="1620000" y="0"/>
                    </a:moveTo>
                    <a:cubicBezTo>
                      <a:pt x="1769117" y="0"/>
                      <a:pt x="1911176" y="20147"/>
                      <a:pt x="2040385" y="56581"/>
                    </a:cubicBezTo>
                    <a:lnTo>
                      <a:pt x="2160000" y="99865"/>
                    </a:lnTo>
                    <a:lnTo>
                      <a:pt x="2279615" y="56581"/>
                    </a:lnTo>
                    <a:cubicBezTo>
                      <a:pt x="2408825" y="20147"/>
                      <a:pt x="2550883" y="0"/>
                      <a:pt x="2700000" y="0"/>
                    </a:cubicBezTo>
                    <a:cubicBezTo>
                      <a:pt x="3221910" y="0"/>
                      <a:pt x="3657352" y="246803"/>
                      <a:pt x="3758058" y="574895"/>
                    </a:cubicBezTo>
                    <a:lnTo>
                      <a:pt x="3771239" y="662063"/>
                    </a:lnTo>
                    <a:lnTo>
                      <a:pt x="3826761" y="687517"/>
                    </a:lnTo>
                    <a:cubicBezTo>
                      <a:pt x="4134898" y="843090"/>
                      <a:pt x="4320000" y="1042538"/>
                      <a:pt x="4320000" y="1260000"/>
                    </a:cubicBezTo>
                    <a:cubicBezTo>
                      <a:pt x="4320000" y="1477462"/>
                      <a:pt x="4134898" y="1676911"/>
                      <a:pt x="3826761" y="1832484"/>
                    </a:cubicBezTo>
                    <a:lnTo>
                      <a:pt x="3771239" y="1857938"/>
                    </a:lnTo>
                    <a:lnTo>
                      <a:pt x="3758058" y="1945105"/>
                    </a:lnTo>
                    <a:cubicBezTo>
                      <a:pt x="3657352" y="2273197"/>
                      <a:pt x="3221910" y="2520000"/>
                      <a:pt x="2700000" y="2520000"/>
                    </a:cubicBezTo>
                    <a:cubicBezTo>
                      <a:pt x="2550883" y="2520000"/>
                      <a:pt x="2408825" y="2499853"/>
                      <a:pt x="2279615" y="2463419"/>
                    </a:cubicBezTo>
                    <a:lnTo>
                      <a:pt x="2160000" y="2420136"/>
                    </a:lnTo>
                    <a:lnTo>
                      <a:pt x="2040385" y="2463419"/>
                    </a:lnTo>
                    <a:cubicBezTo>
                      <a:pt x="1911176" y="2499853"/>
                      <a:pt x="1769117" y="2520000"/>
                      <a:pt x="1620000" y="2520000"/>
                    </a:cubicBezTo>
                    <a:cubicBezTo>
                      <a:pt x="1098091" y="2520000"/>
                      <a:pt x="662648" y="2273197"/>
                      <a:pt x="561942" y="1945105"/>
                    </a:cubicBezTo>
                    <a:lnTo>
                      <a:pt x="548761" y="1857938"/>
                    </a:lnTo>
                    <a:lnTo>
                      <a:pt x="493239" y="1832484"/>
                    </a:lnTo>
                    <a:cubicBezTo>
                      <a:pt x="185102" y="1676911"/>
                      <a:pt x="0" y="1477462"/>
                      <a:pt x="0" y="1260000"/>
                    </a:cubicBezTo>
                    <a:cubicBezTo>
                      <a:pt x="0" y="1042538"/>
                      <a:pt x="185102" y="843090"/>
                      <a:pt x="493239" y="687517"/>
                    </a:cubicBezTo>
                    <a:lnTo>
                      <a:pt x="548761" y="662063"/>
                    </a:lnTo>
                    <a:lnTo>
                      <a:pt x="561942" y="574895"/>
                    </a:lnTo>
                    <a:cubicBezTo>
                      <a:pt x="662648" y="246803"/>
                      <a:pt x="1098091" y="0"/>
                      <a:pt x="1620000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smtClean="0">
                    <a:ln w="1905"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Internet</a:t>
                </a:r>
                <a:endParaRPr lang="zh-CN" altLang="en-US" b="1">
                  <a:ln w="1905"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6084168" y="3805429"/>
                <a:ext cx="1440160" cy="749455"/>
                <a:chOff x="827584" y="3013148"/>
                <a:chExt cx="2736304" cy="1423964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827584" y="3013148"/>
                  <a:ext cx="2736304" cy="1423964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" name="直接连接符 68"/>
                <p:cNvCxnSpPr>
                  <a:stCxn id="68" idx="0"/>
                  <a:endCxn id="68" idx="2"/>
                </p:cNvCxnSpPr>
                <p:nvPr/>
              </p:nvCxnSpPr>
              <p:spPr>
                <a:xfrm>
                  <a:off x="2195736" y="3013148"/>
                  <a:ext cx="0" cy="142396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图片 6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35029" y="3096495"/>
                  <a:ext cx="815153" cy="1257270"/>
                </a:xfrm>
                <a:prstGeom prst="rect">
                  <a:avLst/>
                </a:prstGeom>
              </p:spPr>
            </p:pic>
            <p:pic>
              <p:nvPicPr>
                <p:cNvPr id="71" name="图片 7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318205" y="3119517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949201" y="3119517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73" name="图片 7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318205" y="3820300"/>
                  <a:ext cx="539543" cy="539543"/>
                </a:xfrm>
                <a:prstGeom prst="rect">
                  <a:avLst/>
                </a:prstGeom>
              </p:spPr>
            </p:pic>
            <p:pic>
              <p:nvPicPr>
                <p:cNvPr id="74" name="图片 7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949201" y="3820300"/>
                  <a:ext cx="539543" cy="539543"/>
                </a:xfrm>
                <a:prstGeom prst="rect">
                  <a:avLst/>
                </a:prstGeom>
              </p:spPr>
            </p:pic>
          </p:grpSp>
          <p:cxnSp>
            <p:nvCxnSpPr>
              <p:cNvPr id="60" name="直接连接符 59"/>
              <p:cNvCxnSpPr/>
              <p:nvPr/>
            </p:nvCxnSpPr>
            <p:spPr>
              <a:xfrm flipV="1">
                <a:off x="6794375" y="3284039"/>
                <a:ext cx="0" cy="43204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组合 60"/>
              <p:cNvGrpSpPr/>
              <p:nvPr/>
            </p:nvGrpSpPr>
            <p:grpSpPr>
              <a:xfrm>
                <a:off x="6136008" y="5306535"/>
                <a:ext cx="1469690" cy="568982"/>
                <a:chOff x="361971" y="5531434"/>
                <a:chExt cx="1469690" cy="568982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361971" y="5531434"/>
                  <a:ext cx="1469690" cy="5689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63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138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4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545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5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8254" y="5575202"/>
                  <a:ext cx="281409" cy="358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66" name="直接连接符 65"/>
                <p:cNvCxnSpPr/>
                <p:nvPr/>
              </p:nvCxnSpPr>
              <p:spPr>
                <a:xfrm>
                  <a:off x="1192779" y="5754578"/>
                  <a:ext cx="230635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直接连接符 61"/>
              <p:cNvCxnSpPr/>
              <p:nvPr/>
            </p:nvCxnSpPr>
            <p:spPr>
              <a:xfrm flipV="1">
                <a:off x="6785286" y="4644261"/>
                <a:ext cx="0" cy="43204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2160523" y="4499678"/>
              <a:ext cx="757517" cy="865734"/>
              <a:chOff x="4822782" y="2996952"/>
              <a:chExt cx="1261386" cy="1441584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3140968"/>
                <a:ext cx="1024756" cy="341296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3572802"/>
                <a:ext cx="1024756" cy="341296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4004635"/>
                <a:ext cx="1024756" cy="341296"/>
              </a:xfrm>
              <a:prstGeom prst="rect">
                <a:avLst/>
              </a:prstGeom>
            </p:spPr>
          </p:pic>
          <p:sp>
            <p:nvSpPr>
              <p:cNvPr id="57" name="矩形 56"/>
              <p:cNvSpPr/>
              <p:nvPr/>
            </p:nvSpPr>
            <p:spPr>
              <a:xfrm>
                <a:off x="4822782" y="2996952"/>
                <a:ext cx="1261386" cy="144158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 flipH="1">
              <a:off x="1623499" y="4235772"/>
              <a:ext cx="1776502" cy="269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安全威胁态势</a:t>
              </a:r>
              <a:r>
                <a:rPr lang="zh-CN" altLang="en-US" sz="1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感知平台</a:t>
              </a:r>
              <a:endParaRPr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162466" y="4586166"/>
              <a:ext cx="757517" cy="865734"/>
              <a:chOff x="4822782" y="2996952"/>
              <a:chExt cx="1261386" cy="1441584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3140968"/>
                <a:ext cx="1024756" cy="341296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3572802"/>
                <a:ext cx="1024756" cy="341296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4004635"/>
                <a:ext cx="1024756" cy="341296"/>
              </a:xfrm>
              <a:prstGeom prst="rect">
                <a:avLst/>
              </a:prstGeom>
            </p:spPr>
          </p:pic>
          <p:sp>
            <p:nvSpPr>
              <p:cNvPr id="53" name="矩形 52"/>
              <p:cNvSpPr/>
              <p:nvPr/>
            </p:nvSpPr>
            <p:spPr>
              <a:xfrm>
                <a:off x="4822782" y="2996952"/>
                <a:ext cx="1261386" cy="144158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 flipH="1">
              <a:off x="4648689" y="4322260"/>
              <a:ext cx="1835835" cy="285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安全威胁态势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感知平台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170458" y="4661907"/>
              <a:ext cx="757517" cy="865734"/>
              <a:chOff x="4822782" y="2996952"/>
              <a:chExt cx="1261386" cy="1441584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3140968"/>
                <a:ext cx="1024756" cy="341296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3572802"/>
                <a:ext cx="1024756" cy="341296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32040" y="4004635"/>
                <a:ext cx="1024756" cy="341296"/>
              </a:xfrm>
              <a:prstGeom prst="rect">
                <a:avLst/>
              </a:prstGeom>
            </p:spPr>
          </p:pic>
          <p:sp>
            <p:nvSpPr>
              <p:cNvPr id="49" name="矩形 48"/>
              <p:cNvSpPr/>
              <p:nvPr/>
            </p:nvSpPr>
            <p:spPr>
              <a:xfrm>
                <a:off x="4822782" y="2996952"/>
                <a:ext cx="1261386" cy="144158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 flipH="1">
              <a:off x="7702100" y="4384908"/>
              <a:ext cx="1859351" cy="285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安全威胁态势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感知平台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肘形连接符 12"/>
            <p:cNvCxnSpPr>
              <a:stCxn id="102" idx="3"/>
              <a:endCxn id="57" idx="1"/>
            </p:cNvCxnSpPr>
            <p:nvPr/>
          </p:nvCxnSpPr>
          <p:spPr>
            <a:xfrm>
              <a:off x="1547664" y="4613960"/>
              <a:ext cx="612859" cy="31858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85" idx="3"/>
              <a:endCxn id="53" idx="1"/>
            </p:cNvCxnSpPr>
            <p:nvPr/>
          </p:nvCxnSpPr>
          <p:spPr>
            <a:xfrm>
              <a:off x="4567319" y="4613960"/>
              <a:ext cx="595147" cy="405073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68" idx="3"/>
              <a:endCxn id="49" idx="1"/>
            </p:cNvCxnSpPr>
            <p:nvPr/>
          </p:nvCxnSpPr>
          <p:spPr>
            <a:xfrm>
              <a:off x="7586974" y="4613960"/>
              <a:ext cx="583484" cy="480814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 flipH="1">
              <a:off x="3444257" y="1268760"/>
              <a:ext cx="1885837" cy="285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安全威胁态势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感知平台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492049" y="1571630"/>
              <a:ext cx="1714369" cy="998747"/>
              <a:chOff x="2988335" y="1145395"/>
              <a:chExt cx="2966476" cy="172819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988335" y="1145395"/>
                <a:ext cx="2966476" cy="1728192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3140735" y="1232366"/>
                <a:ext cx="1285251" cy="1503784"/>
                <a:chOff x="4796408" y="3149352"/>
                <a:chExt cx="1285251" cy="1503784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932040" y="3304157"/>
                  <a:ext cx="1024756" cy="341296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932040" y="3735991"/>
                  <a:ext cx="1024756" cy="341296"/>
                </a:xfrm>
                <a:prstGeom prst="rect">
                  <a:avLst/>
                </a:prstGeom>
              </p:spPr>
            </p:pic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932040" y="4167824"/>
                  <a:ext cx="1024756" cy="341296"/>
                </a:xfrm>
                <a:prstGeom prst="rect">
                  <a:avLst/>
                </a:prstGeom>
              </p:spPr>
            </p:pic>
            <p:sp>
              <p:nvSpPr>
                <p:cNvPr id="45" name="矩形 44"/>
                <p:cNvSpPr/>
                <p:nvPr/>
              </p:nvSpPr>
              <p:spPr>
                <a:xfrm>
                  <a:off x="4796408" y="3149352"/>
                  <a:ext cx="1285251" cy="1503784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4532067" y="1232366"/>
                <a:ext cx="1285251" cy="1503784"/>
                <a:chOff x="6234059" y="3162510"/>
                <a:chExt cx="1285251" cy="1503784"/>
              </a:xfrm>
            </p:grpSpPr>
            <p:pic>
              <p:nvPicPr>
                <p:cNvPr id="38" name="图片 3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369691" y="3317315"/>
                  <a:ext cx="1024756" cy="341296"/>
                </a:xfrm>
                <a:prstGeom prst="rect">
                  <a:avLst/>
                </a:prstGeom>
              </p:spPr>
            </p:pic>
            <p:pic>
              <p:nvPicPr>
                <p:cNvPr id="39" name="图片 3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369691" y="3749149"/>
                  <a:ext cx="1024756" cy="341296"/>
                </a:xfrm>
                <a:prstGeom prst="rect">
                  <a:avLst/>
                </a:prstGeom>
              </p:spPr>
            </p:pic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369691" y="4180982"/>
                  <a:ext cx="1024756" cy="341296"/>
                </a:xfrm>
                <a:prstGeom prst="rect">
                  <a:avLst/>
                </a:prstGeom>
              </p:spPr>
            </p:pic>
            <p:sp>
              <p:nvSpPr>
                <p:cNvPr id="41" name="矩形 40"/>
                <p:cNvSpPr/>
                <p:nvPr/>
              </p:nvSpPr>
              <p:spPr>
                <a:xfrm>
                  <a:off x="6234059" y="3162510"/>
                  <a:ext cx="1285251" cy="1503784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1" name="肘形连接符 20"/>
            <p:cNvCxnSpPr>
              <a:stCxn id="57" idx="0"/>
              <a:endCxn id="35" idx="2"/>
            </p:cNvCxnSpPr>
            <p:nvPr/>
          </p:nvCxnSpPr>
          <p:spPr>
            <a:xfrm rot="5400000" flipH="1" flipV="1">
              <a:off x="2479608" y="2630052"/>
              <a:ext cx="1929301" cy="1809952"/>
            </a:xfrm>
            <a:prstGeom prst="bentConnector3">
              <a:avLst>
                <a:gd name="adj1" fmla="val 79775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0" idx="2"/>
              <a:endCxn id="35" idx="2"/>
            </p:cNvCxnSpPr>
            <p:nvPr/>
          </p:nvCxnSpPr>
          <p:spPr>
            <a:xfrm rot="5400000" flipH="1">
              <a:off x="3939196" y="2980415"/>
              <a:ext cx="2037446" cy="1217372"/>
            </a:xfrm>
            <a:prstGeom prst="bentConnector3">
              <a:avLst>
                <a:gd name="adj1" fmla="val -1156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49" idx="0"/>
              <a:endCxn id="35" idx="2"/>
            </p:cNvCxnSpPr>
            <p:nvPr/>
          </p:nvCxnSpPr>
          <p:spPr>
            <a:xfrm rot="16200000" flipV="1">
              <a:off x="5403461" y="1516150"/>
              <a:ext cx="2091530" cy="4199983"/>
            </a:xfrm>
            <a:prstGeom prst="bentConnector3">
              <a:avLst>
                <a:gd name="adj1" fmla="val 81388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4"/>
            <p:cNvGrpSpPr/>
            <p:nvPr/>
          </p:nvGrpSpPr>
          <p:grpSpPr>
            <a:xfrm>
              <a:off x="6414411" y="962102"/>
              <a:ext cx="2206752" cy="899568"/>
              <a:chOff x="344506" y="496262"/>
              <a:chExt cx="2612358" cy="1048804"/>
            </a:xfrm>
          </p:grpSpPr>
          <p:sp>
            <p:nvSpPr>
              <p:cNvPr id="27" name="Cloud 30"/>
              <p:cNvSpPr/>
              <p:nvPr/>
            </p:nvSpPr>
            <p:spPr>
              <a:xfrm>
                <a:off x="344506" y="695844"/>
                <a:ext cx="2612358" cy="827261"/>
              </a:xfrm>
              <a:prstGeom prst="clou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组 6"/>
              <p:cNvGrpSpPr/>
              <p:nvPr/>
            </p:nvGrpSpPr>
            <p:grpSpPr>
              <a:xfrm>
                <a:off x="808347" y="561728"/>
                <a:ext cx="1103940" cy="792956"/>
                <a:chOff x="3511292" y="2601999"/>
                <a:chExt cx="1462605" cy="1034861"/>
              </a:xfrm>
            </p:grpSpPr>
            <p:pic>
              <p:nvPicPr>
                <p:cNvPr id="30" name="内容占位符 6"/>
                <p:cNvPicPr>
                  <a:picLocks noChangeAspect="1"/>
                </p:cNvPicPr>
                <p:nvPr/>
              </p:nvPicPr>
              <p:blipFill>
                <a:blip r:embed="rId11" cstate="screen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552561" y="2607545"/>
                  <a:ext cx="735960" cy="661451"/>
                </a:xfrm>
                <a:prstGeom prst="rect">
                  <a:avLst/>
                </a:prstGeom>
              </p:spPr>
            </p:pic>
            <p:pic>
              <p:nvPicPr>
                <p:cNvPr id="31" name="内容占位符 6"/>
                <p:cNvPicPr>
                  <a:picLocks noChangeAspect="1"/>
                </p:cNvPicPr>
                <p:nvPr/>
              </p:nvPicPr>
              <p:blipFill>
                <a:blip r:embed="rId11" cstate="screen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180421" y="2601999"/>
                  <a:ext cx="735960" cy="661451"/>
                </a:xfrm>
                <a:prstGeom prst="rect">
                  <a:avLst/>
                </a:prstGeom>
              </p:spPr>
            </p:pic>
            <p:pic>
              <p:nvPicPr>
                <p:cNvPr id="32" name="内容占位符 6"/>
                <p:cNvPicPr>
                  <a:picLocks noChangeAspect="1"/>
                </p:cNvPicPr>
                <p:nvPr/>
              </p:nvPicPr>
              <p:blipFill>
                <a:blip r:embed="rId11" cstate="screen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511292" y="2797053"/>
                  <a:ext cx="735960" cy="661451"/>
                </a:xfrm>
                <a:prstGeom prst="rect">
                  <a:avLst/>
                </a:prstGeom>
              </p:spPr>
            </p:pic>
            <p:pic>
              <p:nvPicPr>
                <p:cNvPr id="33" name="内容占位符 6"/>
                <p:cNvPicPr>
                  <a:picLocks noChangeAspect="1"/>
                </p:cNvPicPr>
                <p:nvPr/>
              </p:nvPicPr>
              <p:blipFill>
                <a:blip r:embed="rId11" cstate="screen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237937" y="2843904"/>
                  <a:ext cx="735960" cy="661451"/>
                </a:xfrm>
                <a:prstGeom prst="rect">
                  <a:avLst/>
                </a:prstGeom>
              </p:spPr>
            </p:pic>
            <p:pic>
              <p:nvPicPr>
                <p:cNvPr id="34" name="内容占位符 6"/>
                <p:cNvPicPr>
                  <a:picLocks noChangeAspect="1"/>
                </p:cNvPicPr>
                <p:nvPr/>
              </p:nvPicPr>
              <p:blipFill>
                <a:blip r:embed="rId11" cstate="screen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9272" y="2975409"/>
                  <a:ext cx="735960" cy="661451"/>
                </a:xfrm>
                <a:prstGeom prst="rect">
                  <a:avLst/>
                </a:prstGeom>
              </p:spPr>
            </p:pic>
          </p:grp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74482" y="496262"/>
                <a:ext cx="1048805" cy="1048804"/>
              </a:xfrm>
              <a:prstGeom prst="rect">
                <a:avLst/>
              </a:prstGeom>
            </p:spPr>
          </p:pic>
        </p:grpSp>
        <p:sp>
          <p:nvSpPr>
            <p:cNvPr id="25" name="矩形 24"/>
            <p:cNvSpPr/>
            <p:nvPr/>
          </p:nvSpPr>
          <p:spPr>
            <a:xfrm flipH="1">
              <a:off x="6708001" y="758933"/>
              <a:ext cx="1800324" cy="285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安全态势感知云中心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肘形连接符 25"/>
            <p:cNvCxnSpPr>
              <a:stCxn id="35" idx="3"/>
              <a:endCxn id="27" idx="1"/>
            </p:cNvCxnSpPr>
            <p:nvPr/>
          </p:nvCxnSpPr>
          <p:spPr>
            <a:xfrm flipV="1">
              <a:off x="5206418" y="1842078"/>
              <a:ext cx="2311369" cy="228926"/>
            </a:xfrm>
            <a:prstGeom prst="bentConnector2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90500" y="158234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部署方式示意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42463" y="17232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分级部署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455163" y="27087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总控到地市核心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93263" y="369426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85000"/>
                  </a:schemeClr>
                </a:solidFill>
              </a:rPr>
              <a:t>全视角大数据分析</a:t>
            </a:r>
            <a:endParaRPr lang="zh-CN" altLang="en-US" sz="2400" b="1">
              <a:solidFill>
                <a:schemeClr val="tx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5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安全威胁态势</a:t>
            </a:r>
            <a:r>
              <a:rPr lang="zh-CN" altLang="en-US"/>
              <a:t>感知</a:t>
            </a:r>
            <a:r>
              <a:rPr lang="zh-CN" altLang="en-US" smtClean="0"/>
              <a:t>平台规划简介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2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58234"/>
            <a:ext cx="927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迪普安全态势感知</a:t>
            </a:r>
            <a:r>
              <a:rPr lang="en-US" altLang="zh-CN" sz="3200" b="1" smtClean="0">
                <a:solidFill>
                  <a:srgbClr val="FFC000"/>
                </a:solidFill>
                <a:latin typeface="+mj-ea"/>
                <a:ea typeface="+mj-ea"/>
              </a:rPr>
              <a:t>——DDoS</a:t>
            </a:r>
            <a:r>
              <a:rPr lang="zh-CN" altLang="en-US" sz="3200" b="1" smtClean="0">
                <a:solidFill>
                  <a:srgbClr val="FFC000"/>
                </a:solidFill>
                <a:latin typeface="+mj-ea"/>
                <a:ea typeface="+mj-ea"/>
              </a:rPr>
              <a:t>在态势感知的应用</a:t>
            </a:r>
            <a:endParaRPr lang="zh-CN" altLang="en-US" sz="3200" b="1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22300" y="1112360"/>
            <a:ext cx="10820400" cy="51485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/>
              <a:t>实时全球攻击路径展示</a:t>
            </a:r>
            <a:endParaRPr lang="en-US" altLang="zh-CN" sz="28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全球攻击源、攻击目的地球仪展示，实时观测攻击路径与攻击量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/>
              <a:t>攻击者源信誉分析</a:t>
            </a:r>
            <a:endParaRPr lang="en-US" altLang="zh-CN" sz="28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基于大数据的攻击</a:t>
            </a:r>
            <a:r>
              <a:rPr lang="en-US" altLang="zh-CN" smtClean="0"/>
              <a:t>IP</a:t>
            </a:r>
            <a:r>
              <a:rPr lang="zh-CN" altLang="en-US" smtClean="0"/>
              <a:t>信誉统计和分析，对受控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/</a:t>
            </a:r>
            <a:r>
              <a:rPr lang="zh-CN" altLang="en-US" smtClean="0"/>
              <a:t>主机地址</a:t>
            </a:r>
            <a:r>
              <a:rPr lang="en-US" altLang="zh-CN" smtClean="0"/>
              <a:t>/IDC</a:t>
            </a:r>
            <a:r>
              <a:rPr lang="zh-CN" altLang="en-US" smtClean="0"/>
              <a:t>机房服务器分析和统计</a:t>
            </a:r>
            <a:endParaRPr lang="en-US" altLang="zh-CN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基于源</a:t>
            </a:r>
            <a:r>
              <a:rPr lang="en-US" altLang="zh-CN" smtClean="0"/>
              <a:t>IP</a:t>
            </a:r>
            <a:r>
              <a:rPr lang="zh-CN" altLang="en-US" smtClean="0"/>
              <a:t>信誉系统对全网节点进行近源清洗联动，实时近源清洗参数联动至关键节点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攻击流量全</a:t>
            </a:r>
            <a:r>
              <a:rPr lang="zh-CN" altLang="en-US" sz="2800"/>
              <a:t>掌</a:t>
            </a:r>
            <a:r>
              <a:rPr lang="zh-CN" altLang="en-US" sz="2800" smtClean="0"/>
              <a:t>控</a:t>
            </a:r>
            <a:endParaRPr lang="en-US" altLang="zh-CN" sz="28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对来自各个节点的攻击流量与攻击源分布情况了如指掌，掌握个省市节点当前攻击态势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/>
              <a:t>随时历史</a:t>
            </a:r>
            <a:r>
              <a:rPr lang="zh-CN" altLang="en-US" sz="2800"/>
              <a:t>攻击</a:t>
            </a:r>
            <a:r>
              <a:rPr lang="zh-CN" altLang="en-US" sz="2800" smtClean="0"/>
              <a:t>分析查找</a:t>
            </a:r>
            <a:endParaRPr lang="en-US" altLang="zh-CN" sz="28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分布式大数据处理平台，分级管理，历史分析不再困难</a:t>
            </a:r>
            <a:endParaRPr lang="en-US" altLang="zh-CN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关联分析多次</a:t>
            </a:r>
            <a:r>
              <a:rPr lang="en-US" altLang="zh-CN" smtClean="0"/>
              <a:t>DDoS</a:t>
            </a:r>
            <a:r>
              <a:rPr lang="zh-CN" altLang="en-US" smtClean="0"/>
              <a:t>攻击的受控主机分布情况，挖掘全国被控主机分布情况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6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Office 主题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sz="2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4D87C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599</Words>
  <Application>Microsoft Office PowerPoint</Application>
  <PresentationFormat>自定义</PresentationFormat>
  <Paragraphs>133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3_Office 主题</vt:lpstr>
      <vt:lpstr>PowerPoint 演示文稿</vt:lpstr>
      <vt:lpstr>迪普安全威胁态势感知产品现状</vt:lpstr>
      <vt:lpstr>PowerPoint 演示文稿</vt:lpstr>
      <vt:lpstr>PowerPoint 演示文稿</vt:lpstr>
      <vt:lpstr>安全威胁态势感知平台功能概览</vt:lpstr>
      <vt:lpstr>PowerPoint 演示文稿</vt:lpstr>
      <vt:lpstr>PowerPoint 演示文稿</vt:lpstr>
      <vt:lpstr>安全威胁态势感知平台规划简介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xyz</dc:creator>
  <cp:lastModifiedBy>王树太</cp:lastModifiedBy>
  <cp:revision>304</cp:revision>
  <dcterms:created xsi:type="dcterms:W3CDTF">2015-06-18T08:10:01Z</dcterms:created>
  <dcterms:modified xsi:type="dcterms:W3CDTF">2016-11-24T10:12:45Z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EBAFC465-016B-4A5A-3F54-3F483F333D30</vt:lpwstr>
  </property>
  <property fmtid="{D5CDD505-2E9C-101B-9397-08002B2CF9AE}" pid="3" name="ArticulatePath">
    <vt:lpwstr>WAF原理-20150622-V2</vt:lpwstr>
  </property>
</Properties>
</file>