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9"/>
  </p:notesMasterIdLst>
  <p:sldIdLst>
    <p:sldId id="257" r:id="rId2"/>
    <p:sldId id="373" r:id="rId3"/>
    <p:sldId id="374" r:id="rId4"/>
    <p:sldId id="375" r:id="rId5"/>
    <p:sldId id="358" r:id="rId6"/>
    <p:sldId id="376" r:id="rId7"/>
    <p:sldId id="377" r:id="rId8"/>
    <p:sldId id="378" r:id="rId9"/>
    <p:sldId id="369" r:id="rId10"/>
    <p:sldId id="366" r:id="rId11"/>
    <p:sldId id="379" r:id="rId12"/>
    <p:sldId id="370" r:id="rId13"/>
    <p:sldId id="368" r:id="rId14"/>
    <p:sldId id="380" r:id="rId15"/>
    <p:sldId id="371" r:id="rId16"/>
    <p:sldId id="381" r:id="rId17"/>
    <p:sldId id="26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9BD2"/>
    <a:srgbClr val="FFC000"/>
    <a:srgbClr val="C83D52"/>
    <a:srgbClr val="8FC54E"/>
    <a:srgbClr val="4D87C7"/>
    <a:srgbClr val="6E36DE"/>
    <a:srgbClr val="CC0000"/>
    <a:srgbClr val="213AF3"/>
    <a:srgbClr val="2B1BF9"/>
    <a:srgbClr val="3F91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13" autoAdjust="0"/>
    <p:restoredTop sz="93066" autoAdjust="0"/>
  </p:normalViewPr>
  <p:slideViewPr>
    <p:cSldViewPr snapToGrid="0">
      <p:cViewPr>
        <p:scale>
          <a:sx n="83" d="100"/>
          <a:sy n="83" d="100"/>
        </p:scale>
        <p:origin x="-82" y="-123"/>
      </p:cViewPr>
      <p:guideLst>
        <p:guide orient="horz" pos="206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C7CB3C-DC5E-415E-AB80-09216E675807}" type="doc">
      <dgm:prSet loTypeId="urn:microsoft.com/office/officeart/2005/8/layout/radial6" loCatId="relationship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2DE8B1CA-0F33-4EA3-85AA-AA2ADD4C23FD}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全业务安全防护平台</a:t>
          </a:r>
          <a:endParaRPr lang="zh-CN" altLang="en-US" sz="1600" b="1" dirty="0">
            <a:latin typeface="微软雅黑" pitchFamily="34" charset="-122"/>
            <a:ea typeface="微软雅黑" pitchFamily="34" charset="-122"/>
          </a:endParaRPr>
        </a:p>
      </dgm:t>
    </dgm:pt>
    <dgm:pt modelId="{4F1410C7-79C5-412A-9C97-43BDCF7A4BF7}" type="parTrans" cxnId="{63CEF8B3-AFAB-479F-874D-F054A87A1851}">
      <dgm:prSet/>
      <dgm:spPr/>
      <dgm:t>
        <a:bodyPr/>
        <a:lstStyle/>
        <a:p>
          <a:endParaRPr lang="zh-CN" altLang="en-US" b="1">
            <a:solidFill>
              <a:srgbClr val="002060"/>
            </a:solidFill>
            <a:latin typeface="微软雅黑" pitchFamily="34" charset="-122"/>
            <a:ea typeface="微软雅黑" pitchFamily="34" charset="-122"/>
          </a:endParaRPr>
        </a:p>
      </dgm:t>
    </dgm:pt>
    <dgm:pt modelId="{BC3C5A7E-84FE-42E7-8C09-60210346EBA9}" type="sibTrans" cxnId="{63CEF8B3-AFAB-479F-874D-F054A87A1851}">
      <dgm:prSet/>
      <dgm:spPr/>
      <dgm:t>
        <a:bodyPr/>
        <a:lstStyle/>
        <a:p>
          <a:endParaRPr lang="zh-CN" altLang="en-US" b="1">
            <a:solidFill>
              <a:srgbClr val="002060"/>
            </a:solidFill>
            <a:latin typeface="微软雅黑" pitchFamily="34" charset="-122"/>
            <a:ea typeface="微软雅黑" pitchFamily="34" charset="-122"/>
          </a:endParaRPr>
        </a:p>
      </dgm:t>
    </dgm:pt>
    <dgm:pt modelId="{AD67EF5A-CFC4-41E7-8C83-CEAAF2EA8BBF}">
      <dgm:prSet phldrT="[文本]"/>
      <dgm:spPr/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租户服务质量可视化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73A4FFD8-1879-486F-BCAB-575D1509EAF2}" type="parTrans" cxnId="{847BF5DC-402F-4727-A373-5AEC60C42567}">
      <dgm:prSet/>
      <dgm:spPr/>
      <dgm:t>
        <a:bodyPr/>
        <a:lstStyle/>
        <a:p>
          <a:endParaRPr lang="zh-CN" altLang="en-US" b="1">
            <a:solidFill>
              <a:srgbClr val="002060"/>
            </a:solidFill>
            <a:latin typeface="微软雅黑" pitchFamily="34" charset="-122"/>
            <a:ea typeface="微软雅黑" pitchFamily="34" charset="-122"/>
          </a:endParaRPr>
        </a:p>
      </dgm:t>
    </dgm:pt>
    <dgm:pt modelId="{F472C6D0-ADFE-4723-BC2E-F44ECD7FED73}" type="sibTrans" cxnId="{847BF5DC-402F-4727-A373-5AEC60C42567}">
      <dgm:prSet/>
      <dgm:spPr/>
      <dgm:t>
        <a:bodyPr/>
        <a:lstStyle/>
        <a:p>
          <a:endParaRPr lang="zh-CN" altLang="en-US" b="1">
            <a:solidFill>
              <a:srgbClr val="002060"/>
            </a:solidFill>
            <a:latin typeface="微软雅黑" pitchFamily="34" charset="-122"/>
            <a:ea typeface="微软雅黑" pitchFamily="34" charset="-122"/>
          </a:endParaRPr>
        </a:p>
      </dgm:t>
    </dgm:pt>
    <dgm:pt modelId="{C51A2A65-8E83-4876-9991-E4CF5ADA64A8}">
      <dgm:prSet phldrT="[文本]"/>
      <dgm:spPr>
        <a:solidFill>
          <a:srgbClr val="00B050"/>
        </a:solidFill>
      </dgm:spPr>
      <dgm:t>
        <a:bodyPr/>
        <a:lstStyle/>
        <a:p>
          <a:r>
            <a:rPr lang="en-US" altLang="zh-CN" b="1" dirty="0" smtClean="0">
              <a:latin typeface="微软雅黑" pitchFamily="34" charset="-122"/>
              <a:ea typeface="微软雅黑" pitchFamily="34" charset="-122"/>
            </a:rPr>
            <a:t>DDoS</a:t>
          </a:r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攻击实时防护效果可视化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A6B4FFCC-79B7-4858-8373-CD36A81890E4}" type="parTrans" cxnId="{268BCBC1-D569-41DA-AE7F-960CB566F93A}">
      <dgm:prSet/>
      <dgm:spPr/>
      <dgm:t>
        <a:bodyPr/>
        <a:lstStyle/>
        <a:p>
          <a:endParaRPr lang="zh-CN" altLang="en-US" b="1">
            <a:solidFill>
              <a:srgbClr val="002060"/>
            </a:solidFill>
            <a:latin typeface="微软雅黑" pitchFamily="34" charset="-122"/>
            <a:ea typeface="微软雅黑" pitchFamily="34" charset="-122"/>
          </a:endParaRPr>
        </a:p>
      </dgm:t>
    </dgm:pt>
    <dgm:pt modelId="{4F83B812-71C1-4316-8706-489301EF8494}" type="sibTrans" cxnId="{268BCBC1-D569-41DA-AE7F-960CB566F93A}">
      <dgm:prSet/>
      <dgm:spPr>
        <a:solidFill>
          <a:srgbClr val="00B050"/>
        </a:solidFill>
      </dgm:spPr>
      <dgm:t>
        <a:bodyPr/>
        <a:lstStyle/>
        <a:p>
          <a:endParaRPr lang="zh-CN" altLang="en-US" b="1">
            <a:solidFill>
              <a:srgbClr val="002060"/>
            </a:solidFill>
            <a:latin typeface="微软雅黑" pitchFamily="34" charset="-122"/>
            <a:ea typeface="微软雅黑" pitchFamily="34" charset="-122"/>
          </a:endParaRPr>
        </a:p>
      </dgm:t>
    </dgm:pt>
    <dgm:pt modelId="{28098D93-EEEA-42E5-917F-66DBBAEE343D}">
      <dgm:prSet phldrT="[文本]"/>
      <dgm:spPr/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精细化资产威胁分析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0A99D632-2467-40F2-AD90-86A6F7ABB134}" type="parTrans" cxnId="{C03F6FFD-61B7-4D20-9F0F-0503A18EDEF4}">
      <dgm:prSet/>
      <dgm:spPr/>
      <dgm:t>
        <a:bodyPr/>
        <a:lstStyle/>
        <a:p>
          <a:endParaRPr lang="zh-CN" altLang="en-US" b="1">
            <a:solidFill>
              <a:srgbClr val="002060"/>
            </a:solidFill>
            <a:latin typeface="微软雅黑" pitchFamily="34" charset="-122"/>
            <a:ea typeface="微软雅黑" pitchFamily="34" charset="-122"/>
          </a:endParaRPr>
        </a:p>
      </dgm:t>
    </dgm:pt>
    <dgm:pt modelId="{7E75933C-CDB5-4D16-826D-55ED70D7D0E9}" type="sibTrans" cxnId="{C03F6FFD-61B7-4D20-9F0F-0503A18EDEF4}">
      <dgm:prSet/>
      <dgm:spPr/>
      <dgm:t>
        <a:bodyPr/>
        <a:lstStyle/>
        <a:p>
          <a:endParaRPr lang="zh-CN" altLang="en-US" b="1">
            <a:solidFill>
              <a:srgbClr val="002060"/>
            </a:solidFill>
            <a:latin typeface="微软雅黑" pitchFamily="34" charset="-122"/>
            <a:ea typeface="微软雅黑" pitchFamily="34" charset="-122"/>
          </a:endParaRPr>
        </a:p>
      </dgm:t>
    </dgm:pt>
    <dgm:pt modelId="{10908DEE-9700-4374-9DFC-3D013F1185BE}">
      <dgm:prSet phldrT="[文本]"/>
      <dgm:spPr/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广泛数据</a:t>
          </a:r>
          <a:endParaRPr lang="en-US" altLang="zh-CN" b="1" dirty="0" smtClean="0">
            <a:latin typeface="微软雅黑" pitchFamily="34" charset="-122"/>
            <a:ea typeface="微软雅黑" pitchFamily="34" charset="-122"/>
          </a:endParaRPr>
        </a:p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采集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2B6E845E-D00B-4B46-928C-141F77967CD7}" type="parTrans" cxnId="{32DB03AF-9D80-42D2-A662-596FF25FF133}">
      <dgm:prSet/>
      <dgm:spPr/>
      <dgm:t>
        <a:bodyPr/>
        <a:lstStyle/>
        <a:p>
          <a:endParaRPr lang="zh-CN" altLang="en-US"/>
        </a:p>
      </dgm:t>
    </dgm:pt>
    <dgm:pt modelId="{0C6FF903-041F-4119-BFD1-566914450808}" type="sibTrans" cxnId="{32DB03AF-9D80-42D2-A662-596FF25FF133}">
      <dgm:prSet/>
      <dgm:spPr/>
      <dgm:t>
        <a:bodyPr/>
        <a:lstStyle/>
        <a:p>
          <a:endParaRPr lang="zh-CN" altLang="en-US"/>
        </a:p>
      </dgm:t>
    </dgm:pt>
    <dgm:pt modelId="{0E6422EF-2C3A-46BC-955A-7A8645231065}" type="pres">
      <dgm:prSet presAssocID="{A0C7CB3C-DC5E-415E-AB80-09216E67580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7041A48-F635-466F-9175-528686E550F9}" type="pres">
      <dgm:prSet presAssocID="{2DE8B1CA-0F33-4EA3-85AA-AA2ADD4C23FD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1F2EF755-51D8-49C2-96D5-495E573FC785}" type="pres">
      <dgm:prSet presAssocID="{AD67EF5A-CFC4-41E7-8C83-CEAAF2EA8BB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34376B-4F5E-4FD9-866D-1596E76B2ACA}" type="pres">
      <dgm:prSet presAssocID="{AD67EF5A-CFC4-41E7-8C83-CEAAF2EA8BBF}" presName="dummy" presStyleCnt="0"/>
      <dgm:spPr/>
    </dgm:pt>
    <dgm:pt modelId="{2BA47455-BFBE-4BBC-A737-020EB6ED83F4}" type="pres">
      <dgm:prSet presAssocID="{F472C6D0-ADFE-4723-BC2E-F44ECD7FED73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6033C260-76F5-475E-96B3-BF3BD34D94C5}" type="pres">
      <dgm:prSet presAssocID="{C51A2A65-8E83-4876-9991-E4CF5ADA64A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63C77B-1ABD-435B-B427-1D3A63B88655}" type="pres">
      <dgm:prSet presAssocID="{C51A2A65-8E83-4876-9991-E4CF5ADA64A8}" presName="dummy" presStyleCnt="0"/>
      <dgm:spPr/>
    </dgm:pt>
    <dgm:pt modelId="{403E476A-0106-4214-BA86-19FCC145C99C}" type="pres">
      <dgm:prSet presAssocID="{4F83B812-71C1-4316-8706-489301EF8494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AA05B671-9BC2-43A1-AA11-49722FA970FF}" type="pres">
      <dgm:prSet presAssocID="{10908DEE-9700-4374-9DFC-3D013F1185B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79CB94-D039-47B9-8837-1080EF6CCF39}" type="pres">
      <dgm:prSet presAssocID="{10908DEE-9700-4374-9DFC-3D013F1185BE}" presName="dummy" presStyleCnt="0"/>
      <dgm:spPr/>
    </dgm:pt>
    <dgm:pt modelId="{CBC4E1DA-CCD0-4D23-90C4-1B9C65F34AAD}" type="pres">
      <dgm:prSet presAssocID="{0C6FF903-041F-4119-BFD1-566914450808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739D8EFB-84DC-407A-82E9-6364BC6EA0EE}" type="pres">
      <dgm:prSet presAssocID="{28098D93-EEEA-42E5-917F-66DBBAEE343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0697CB-6A53-4CEB-B03A-BE189745E251}" type="pres">
      <dgm:prSet presAssocID="{28098D93-EEEA-42E5-917F-66DBBAEE343D}" presName="dummy" presStyleCnt="0"/>
      <dgm:spPr/>
    </dgm:pt>
    <dgm:pt modelId="{51D0831A-800A-4BEC-9B86-B0F36B9185F4}" type="pres">
      <dgm:prSet presAssocID="{7E75933C-CDB5-4D16-826D-55ED70D7D0E9}" presName="sibTrans" presStyleLbl="sibTrans2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2855B49A-B762-4C95-BE6A-7EA093AFDB59}" type="presOf" srcId="{10908DEE-9700-4374-9DFC-3D013F1185BE}" destId="{AA05B671-9BC2-43A1-AA11-49722FA970FF}" srcOrd="0" destOrd="0" presId="urn:microsoft.com/office/officeart/2005/8/layout/radial6"/>
    <dgm:cxn modelId="{3E8357B6-0ADC-4E26-A95D-F6D5FA64554D}" type="presOf" srcId="{7E75933C-CDB5-4D16-826D-55ED70D7D0E9}" destId="{51D0831A-800A-4BEC-9B86-B0F36B9185F4}" srcOrd="0" destOrd="0" presId="urn:microsoft.com/office/officeart/2005/8/layout/radial6"/>
    <dgm:cxn modelId="{5EB83FF4-EB40-4C0A-9A9A-F43057F39B4D}" type="presOf" srcId="{A0C7CB3C-DC5E-415E-AB80-09216E675807}" destId="{0E6422EF-2C3A-46BC-955A-7A8645231065}" srcOrd="0" destOrd="0" presId="urn:microsoft.com/office/officeart/2005/8/layout/radial6"/>
    <dgm:cxn modelId="{C03F6FFD-61B7-4D20-9F0F-0503A18EDEF4}" srcId="{2DE8B1CA-0F33-4EA3-85AA-AA2ADD4C23FD}" destId="{28098D93-EEEA-42E5-917F-66DBBAEE343D}" srcOrd="3" destOrd="0" parTransId="{0A99D632-2467-40F2-AD90-86A6F7ABB134}" sibTransId="{7E75933C-CDB5-4D16-826D-55ED70D7D0E9}"/>
    <dgm:cxn modelId="{44260580-EEA5-425C-818E-9BF5CE9476E8}" type="presOf" srcId="{0C6FF903-041F-4119-BFD1-566914450808}" destId="{CBC4E1DA-CCD0-4D23-90C4-1B9C65F34AAD}" srcOrd="0" destOrd="0" presId="urn:microsoft.com/office/officeart/2005/8/layout/radial6"/>
    <dgm:cxn modelId="{63CEF8B3-AFAB-479F-874D-F054A87A1851}" srcId="{A0C7CB3C-DC5E-415E-AB80-09216E675807}" destId="{2DE8B1CA-0F33-4EA3-85AA-AA2ADD4C23FD}" srcOrd="0" destOrd="0" parTransId="{4F1410C7-79C5-412A-9C97-43BDCF7A4BF7}" sibTransId="{BC3C5A7E-84FE-42E7-8C09-60210346EBA9}"/>
    <dgm:cxn modelId="{323DA744-475E-4160-899F-20486882F1D9}" type="presOf" srcId="{4F83B812-71C1-4316-8706-489301EF8494}" destId="{403E476A-0106-4214-BA86-19FCC145C99C}" srcOrd="0" destOrd="0" presId="urn:microsoft.com/office/officeart/2005/8/layout/radial6"/>
    <dgm:cxn modelId="{A9F8A753-6CBC-464C-8C49-5C69CD4E618F}" type="presOf" srcId="{2DE8B1CA-0F33-4EA3-85AA-AA2ADD4C23FD}" destId="{17041A48-F635-466F-9175-528686E550F9}" srcOrd="0" destOrd="0" presId="urn:microsoft.com/office/officeart/2005/8/layout/radial6"/>
    <dgm:cxn modelId="{32DB03AF-9D80-42D2-A662-596FF25FF133}" srcId="{2DE8B1CA-0F33-4EA3-85AA-AA2ADD4C23FD}" destId="{10908DEE-9700-4374-9DFC-3D013F1185BE}" srcOrd="2" destOrd="0" parTransId="{2B6E845E-D00B-4B46-928C-141F77967CD7}" sibTransId="{0C6FF903-041F-4119-BFD1-566914450808}"/>
    <dgm:cxn modelId="{1E15F146-24E2-43C9-82EA-5A4BE53ECC62}" type="presOf" srcId="{28098D93-EEEA-42E5-917F-66DBBAEE343D}" destId="{739D8EFB-84DC-407A-82E9-6364BC6EA0EE}" srcOrd="0" destOrd="0" presId="urn:microsoft.com/office/officeart/2005/8/layout/radial6"/>
    <dgm:cxn modelId="{711FE060-DAA9-42EE-82F2-96A8854957CF}" type="presOf" srcId="{C51A2A65-8E83-4876-9991-E4CF5ADA64A8}" destId="{6033C260-76F5-475E-96B3-BF3BD34D94C5}" srcOrd="0" destOrd="0" presId="urn:microsoft.com/office/officeart/2005/8/layout/radial6"/>
    <dgm:cxn modelId="{37C69A31-1437-4EF3-8AD2-322DB86F4974}" type="presOf" srcId="{AD67EF5A-CFC4-41E7-8C83-CEAAF2EA8BBF}" destId="{1F2EF755-51D8-49C2-96D5-495E573FC785}" srcOrd="0" destOrd="0" presId="urn:microsoft.com/office/officeart/2005/8/layout/radial6"/>
    <dgm:cxn modelId="{024B2B6E-7BAB-4DF6-91F9-E1BB233D82CA}" type="presOf" srcId="{F472C6D0-ADFE-4723-BC2E-F44ECD7FED73}" destId="{2BA47455-BFBE-4BBC-A737-020EB6ED83F4}" srcOrd="0" destOrd="0" presId="urn:microsoft.com/office/officeart/2005/8/layout/radial6"/>
    <dgm:cxn modelId="{847BF5DC-402F-4727-A373-5AEC60C42567}" srcId="{2DE8B1CA-0F33-4EA3-85AA-AA2ADD4C23FD}" destId="{AD67EF5A-CFC4-41E7-8C83-CEAAF2EA8BBF}" srcOrd="0" destOrd="0" parTransId="{73A4FFD8-1879-486F-BCAB-575D1509EAF2}" sibTransId="{F472C6D0-ADFE-4723-BC2E-F44ECD7FED73}"/>
    <dgm:cxn modelId="{268BCBC1-D569-41DA-AE7F-960CB566F93A}" srcId="{2DE8B1CA-0F33-4EA3-85AA-AA2ADD4C23FD}" destId="{C51A2A65-8E83-4876-9991-E4CF5ADA64A8}" srcOrd="1" destOrd="0" parTransId="{A6B4FFCC-79B7-4858-8373-CD36A81890E4}" sibTransId="{4F83B812-71C1-4316-8706-489301EF8494}"/>
    <dgm:cxn modelId="{1C8B08AC-58B0-4C3F-B1AA-CB75F58643FF}" type="presParOf" srcId="{0E6422EF-2C3A-46BC-955A-7A8645231065}" destId="{17041A48-F635-466F-9175-528686E550F9}" srcOrd="0" destOrd="0" presId="urn:microsoft.com/office/officeart/2005/8/layout/radial6"/>
    <dgm:cxn modelId="{4F40F3AE-D051-4B2D-9B53-A67051E68A13}" type="presParOf" srcId="{0E6422EF-2C3A-46BC-955A-7A8645231065}" destId="{1F2EF755-51D8-49C2-96D5-495E573FC785}" srcOrd="1" destOrd="0" presId="urn:microsoft.com/office/officeart/2005/8/layout/radial6"/>
    <dgm:cxn modelId="{5825B8D8-9C1F-497A-85BC-727C5C8227C3}" type="presParOf" srcId="{0E6422EF-2C3A-46BC-955A-7A8645231065}" destId="{6134376B-4F5E-4FD9-866D-1596E76B2ACA}" srcOrd="2" destOrd="0" presId="urn:microsoft.com/office/officeart/2005/8/layout/radial6"/>
    <dgm:cxn modelId="{310034E2-C4F6-4598-B2B6-8F08CB1588AA}" type="presParOf" srcId="{0E6422EF-2C3A-46BC-955A-7A8645231065}" destId="{2BA47455-BFBE-4BBC-A737-020EB6ED83F4}" srcOrd="3" destOrd="0" presId="urn:microsoft.com/office/officeart/2005/8/layout/radial6"/>
    <dgm:cxn modelId="{96BB0F48-B552-4C25-842E-0543ED96F292}" type="presParOf" srcId="{0E6422EF-2C3A-46BC-955A-7A8645231065}" destId="{6033C260-76F5-475E-96B3-BF3BD34D94C5}" srcOrd="4" destOrd="0" presId="urn:microsoft.com/office/officeart/2005/8/layout/radial6"/>
    <dgm:cxn modelId="{2B9FBE55-A7E0-414E-B618-384853E9D3CC}" type="presParOf" srcId="{0E6422EF-2C3A-46BC-955A-7A8645231065}" destId="{6563C77B-1ABD-435B-B427-1D3A63B88655}" srcOrd="5" destOrd="0" presId="urn:microsoft.com/office/officeart/2005/8/layout/radial6"/>
    <dgm:cxn modelId="{9AB9D107-DB4B-4ABA-AB43-3A5B9055526A}" type="presParOf" srcId="{0E6422EF-2C3A-46BC-955A-7A8645231065}" destId="{403E476A-0106-4214-BA86-19FCC145C99C}" srcOrd="6" destOrd="0" presId="urn:microsoft.com/office/officeart/2005/8/layout/radial6"/>
    <dgm:cxn modelId="{8CCA8E02-B021-4CE0-B242-876B1625B6F9}" type="presParOf" srcId="{0E6422EF-2C3A-46BC-955A-7A8645231065}" destId="{AA05B671-9BC2-43A1-AA11-49722FA970FF}" srcOrd="7" destOrd="0" presId="urn:microsoft.com/office/officeart/2005/8/layout/radial6"/>
    <dgm:cxn modelId="{E85BAFF2-4168-4CAD-99B6-495C44D9FEEE}" type="presParOf" srcId="{0E6422EF-2C3A-46BC-955A-7A8645231065}" destId="{D279CB94-D039-47B9-8837-1080EF6CCF39}" srcOrd="8" destOrd="0" presId="urn:microsoft.com/office/officeart/2005/8/layout/radial6"/>
    <dgm:cxn modelId="{F1191D56-D464-46A9-9009-E1F04C150A13}" type="presParOf" srcId="{0E6422EF-2C3A-46BC-955A-7A8645231065}" destId="{CBC4E1DA-CCD0-4D23-90C4-1B9C65F34AAD}" srcOrd="9" destOrd="0" presId="urn:microsoft.com/office/officeart/2005/8/layout/radial6"/>
    <dgm:cxn modelId="{52465AFC-5113-4CE8-8F82-8200ADF5B219}" type="presParOf" srcId="{0E6422EF-2C3A-46BC-955A-7A8645231065}" destId="{739D8EFB-84DC-407A-82E9-6364BC6EA0EE}" srcOrd="10" destOrd="0" presId="urn:microsoft.com/office/officeart/2005/8/layout/radial6"/>
    <dgm:cxn modelId="{5E52A23D-8FAD-4286-B9C7-9A9A5D79F048}" type="presParOf" srcId="{0E6422EF-2C3A-46BC-955A-7A8645231065}" destId="{FD0697CB-6A53-4CEB-B03A-BE189745E251}" srcOrd="11" destOrd="0" presId="urn:microsoft.com/office/officeart/2005/8/layout/radial6"/>
    <dgm:cxn modelId="{AAE40B5E-195C-439A-9F76-047FDED42B89}" type="presParOf" srcId="{0E6422EF-2C3A-46BC-955A-7A8645231065}" destId="{51D0831A-800A-4BEC-9B86-B0F36B9185F4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D71AC0-9E26-4A63-A7F9-48220916D098}" type="doc">
      <dgm:prSet loTypeId="urn:microsoft.com/office/officeart/2005/8/layout/process1" loCatId="process" qsTypeId="urn:microsoft.com/office/officeart/2005/8/quickstyle/simple4" qsCatId="simple" csTypeId="urn:microsoft.com/office/officeart/2005/8/colors/colorful2" csCatId="colorful" phldr="1"/>
      <dgm:spPr/>
    </dgm:pt>
    <dgm:pt modelId="{7553FC74-F6A2-4CF9-94D0-22D24E81F636}">
      <dgm:prSet phldrT="[文本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sz="1050" b="0" dirty="0" smtClean="0">
              <a:latin typeface="微软雅黑" pitchFamily="34" charset="-122"/>
              <a:ea typeface="微软雅黑" pitchFamily="34" charset="-122"/>
            </a:rPr>
            <a:t>DDoS</a:t>
          </a:r>
          <a:r>
            <a:rPr lang="zh-CN" altLang="en-US" sz="1050" b="0" dirty="0" smtClean="0">
              <a:latin typeface="微软雅黑" pitchFamily="34" charset="-122"/>
              <a:ea typeface="微软雅黑" pitchFamily="34" charset="-122"/>
            </a:rPr>
            <a:t>攻击前后流量趋势对比</a:t>
          </a:r>
          <a:endParaRPr lang="zh-CN" altLang="en-US" sz="1050" b="0" dirty="0">
            <a:latin typeface="微软雅黑" pitchFamily="34" charset="-122"/>
            <a:ea typeface="微软雅黑" pitchFamily="34" charset="-122"/>
          </a:endParaRPr>
        </a:p>
      </dgm:t>
    </dgm:pt>
    <dgm:pt modelId="{1EE7DCE6-487D-4AB2-8BEF-2602E71122D2}" type="parTrans" cxnId="{20DD3240-16C9-4E93-95CB-D6BD4A84EF0C}">
      <dgm:prSet/>
      <dgm:spPr/>
      <dgm:t>
        <a:bodyPr/>
        <a:lstStyle/>
        <a:p>
          <a:endParaRPr lang="zh-CN" altLang="en-US" sz="1050" b="0">
            <a:latin typeface="微软雅黑" pitchFamily="34" charset="-122"/>
            <a:ea typeface="微软雅黑" pitchFamily="34" charset="-122"/>
          </a:endParaRPr>
        </a:p>
      </dgm:t>
    </dgm:pt>
    <dgm:pt modelId="{1EC94158-E9C3-4E6C-9D16-F7723A920719}" type="sibTrans" cxnId="{20DD3240-16C9-4E93-95CB-D6BD4A84EF0C}">
      <dgm:prSet custT="1"/>
      <dgm:spPr/>
      <dgm:t>
        <a:bodyPr/>
        <a:lstStyle/>
        <a:p>
          <a:endParaRPr lang="zh-CN" altLang="en-US" sz="1050" b="0">
            <a:latin typeface="微软雅黑" pitchFamily="34" charset="-122"/>
            <a:ea typeface="微软雅黑" pitchFamily="34" charset="-122"/>
          </a:endParaRPr>
        </a:p>
      </dgm:t>
    </dgm:pt>
    <dgm:pt modelId="{FFCACE75-BC37-4A6B-87A7-F9160D440C43}">
      <dgm:prSet phldrT="[文本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050" b="0" dirty="0" smtClean="0">
              <a:latin typeface="微软雅黑" pitchFamily="34" charset="-122"/>
              <a:ea typeface="微软雅黑" pitchFamily="34" charset="-122"/>
            </a:rPr>
            <a:t>攻击行为分析</a:t>
          </a:r>
          <a:endParaRPr lang="zh-CN" altLang="en-US" sz="1050" b="0" dirty="0">
            <a:latin typeface="微软雅黑" pitchFamily="34" charset="-122"/>
            <a:ea typeface="微软雅黑" pitchFamily="34" charset="-122"/>
          </a:endParaRPr>
        </a:p>
      </dgm:t>
    </dgm:pt>
    <dgm:pt modelId="{080F286B-DB04-4D84-B05C-74CEB7CCA900}" type="parTrans" cxnId="{7F2D2DBF-4A49-489D-A1E1-84A4AE606BD9}">
      <dgm:prSet/>
      <dgm:spPr/>
      <dgm:t>
        <a:bodyPr/>
        <a:lstStyle/>
        <a:p>
          <a:endParaRPr lang="zh-CN" altLang="en-US" sz="1050" b="0">
            <a:latin typeface="微软雅黑" pitchFamily="34" charset="-122"/>
            <a:ea typeface="微软雅黑" pitchFamily="34" charset="-122"/>
          </a:endParaRPr>
        </a:p>
      </dgm:t>
    </dgm:pt>
    <dgm:pt modelId="{2EB3F816-3A75-47A5-B8A0-435CABC23F78}" type="sibTrans" cxnId="{7F2D2DBF-4A49-489D-A1E1-84A4AE606BD9}">
      <dgm:prSet custT="1"/>
      <dgm:spPr>
        <a:solidFill>
          <a:schemeClr val="accent2"/>
        </a:solidFill>
      </dgm:spPr>
      <dgm:t>
        <a:bodyPr/>
        <a:lstStyle/>
        <a:p>
          <a:endParaRPr lang="zh-CN" altLang="en-US" sz="1050" b="0">
            <a:latin typeface="微软雅黑" pitchFamily="34" charset="-122"/>
            <a:ea typeface="微软雅黑" pitchFamily="34" charset="-122"/>
          </a:endParaRPr>
        </a:p>
      </dgm:t>
    </dgm:pt>
    <dgm:pt modelId="{92CD89E5-E448-416F-95E3-6FF769E90AEC}">
      <dgm:prSet phldrT="[文本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050" b="0" dirty="0" smtClean="0">
              <a:latin typeface="微软雅黑" pitchFamily="34" charset="-122"/>
              <a:ea typeface="微软雅黑" pitchFamily="34" charset="-122"/>
            </a:rPr>
            <a:t>关联回溯及展示</a:t>
          </a:r>
          <a:endParaRPr lang="zh-CN" altLang="en-US" sz="1050" b="0" dirty="0">
            <a:latin typeface="微软雅黑" pitchFamily="34" charset="-122"/>
            <a:ea typeface="微软雅黑" pitchFamily="34" charset="-122"/>
          </a:endParaRPr>
        </a:p>
      </dgm:t>
    </dgm:pt>
    <dgm:pt modelId="{CFAD5005-672A-42D2-BA8E-52E213D87B3B}" type="parTrans" cxnId="{712D172E-43F7-43D2-B4DB-90528D59630E}">
      <dgm:prSet/>
      <dgm:spPr/>
      <dgm:t>
        <a:bodyPr/>
        <a:lstStyle/>
        <a:p>
          <a:endParaRPr lang="zh-CN" altLang="en-US" sz="1050" b="0">
            <a:latin typeface="微软雅黑" pitchFamily="34" charset="-122"/>
            <a:ea typeface="微软雅黑" pitchFamily="34" charset="-122"/>
          </a:endParaRPr>
        </a:p>
      </dgm:t>
    </dgm:pt>
    <dgm:pt modelId="{0DAB1FC7-6F72-49CB-96C1-54082A4488D6}" type="sibTrans" cxnId="{712D172E-43F7-43D2-B4DB-90528D59630E}">
      <dgm:prSet/>
      <dgm:spPr/>
      <dgm:t>
        <a:bodyPr/>
        <a:lstStyle/>
        <a:p>
          <a:endParaRPr lang="zh-CN" altLang="en-US" sz="1050" b="0">
            <a:latin typeface="微软雅黑" pitchFamily="34" charset="-122"/>
            <a:ea typeface="微软雅黑" pitchFamily="34" charset="-122"/>
          </a:endParaRPr>
        </a:p>
      </dgm:t>
    </dgm:pt>
    <dgm:pt modelId="{6445A784-70F4-4B34-A2D5-F99F427D61B2}" type="pres">
      <dgm:prSet presAssocID="{20D71AC0-9E26-4A63-A7F9-48220916D098}" presName="Name0" presStyleCnt="0">
        <dgm:presLayoutVars>
          <dgm:dir/>
          <dgm:resizeHandles val="exact"/>
        </dgm:presLayoutVars>
      </dgm:prSet>
      <dgm:spPr/>
    </dgm:pt>
    <dgm:pt modelId="{6EE9C3C7-73D3-4F99-BDB0-495FD9A8343A}" type="pres">
      <dgm:prSet presAssocID="{7553FC74-F6A2-4CF9-94D0-22D24E81F63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7EDED8-BDD8-443F-B1F8-9A390FB8E577}" type="pres">
      <dgm:prSet presAssocID="{1EC94158-E9C3-4E6C-9D16-F7723A920719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D57FB7C0-7E8C-456F-9D2B-013DF1503283}" type="pres">
      <dgm:prSet presAssocID="{1EC94158-E9C3-4E6C-9D16-F7723A920719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6A41C68F-64C4-4390-AE2B-C7F57B499098}" type="pres">
      <dgm:prSet presAssocID="{FFCACE75-BC37-4A6B-87A7-F9160D440C4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688447-62EB-48E4-B111-2D5E2C715EDD}" type="pres">
      <dgm:prSet presAssocID="{2EB3F816-3A75-47A5-B8A0-435CABC23F78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6AFD9F22-B55E-4FDD-98C1-D4995AD40704}" type="pres">
      <dgm:prSet presAssocID="{2EB3F816-3A75-47A5-B8A0-435CABC23F78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A2D614D6-C356-414A-940A-456C998655D0}" type="pres">
      <dgm:prSet presAssocID="{92CD89E5-E448-416F-95E3-6FF769E90AE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0DD3240-16C9-4E93-95CB-D6BD4A84EF0C}" srcId="{20D71AC0-9E26-4A63-A7F9-48220916D098}" destId="{7553FC74-F6A2-4CF9-94D0-22D24E81F636}" srcOrd="0" destOrd="0" parTransId="{1EE7DCE6-487D-4AB2-8BEF-2602E71122D2}" sibTransId="{1EC94158-E9C3-4E6C-9D16-F7723A920719}"/>
    <dgm:cxn modelId="{7F2D2DBF-4A49-489D-A1E1-84A4AE606BD9}" srcId="{20D71AC0-9E26-4A63-A7F9-48220916D098}" destId="{FFCACE75-BC37-4A6B-87A7-F9160D440C43}" srcOrd="1" destOrd="0" parTransId="{080F286B-DB04-4D84-B05C-74CEB7CCA900}" sibTransId="{2EB3F816-3A75-47A5-B8A0-435CABC23F78}"/>
    <dgm:cxn modelId="{18D8E0B2-5886-498D-99F2-93B996DD98AE}" type="presOf" srcId="{1EC94158-E9C3-4E6C-9D16-F7723A920719}" destId="{977EDED8-BDD8-443F-B1F8-9A390FB8E577}" srcOrd="0" destOrd="0" presId="urn:microsoft.com/office/officeart/2005/8/layout/process1"/>
    <dgm:cxn modelId="{712D172E-43F7-43D2-B4DB-90528D59630E}" srcId="{20D71AC0-9E26-4A63-A7F9-48220916D098}" destId="{92CD89E5-E448-416F-95E3-6FF769E90AEC}" srcOrd="2" destOrd="0" parTransId="{CFAD5005-672A-42D2-BA8E-52E213D87B3B}" sibTransId="{0DAB1FC7-6F72-49CB-96C1-54082A4488D6}"/>
    <dgm:cxn modelId="{8F88ED47-AEFC-4390-9AB2-CF3AF049C702}" type="presOf" srcId="{7553FC74-F6A2-4CF9-94D0-22D24E81F636}" destId="{6EE9C3C7-73D3-4F99-BDB0-495FD9A8343A}" srcOrd="0" destOrd="0" presId="urn:microsoft.com/office/officeart/2005/8/layout/process1"/>
    <dgm:cxn modelId="{5E35293E-CAB7-4682-8255-A591F41C0D7A}" type="presOf" srcId="{92CD89E5-E448-416F-95E3-6FF769E90AEC}" destId="{A2D614D6-C356-414A-940A-456C998655D0}" srcOrd="0" destOrd="0" presId="urn:microsoft.com/office/officeart/2005/8/layout/process1"/>
    <dgm:cxn modelId="{B5243C93-01BB-42A1-AC53-647B8ACC89A5}" type="presOf" srcId="{20D71AC0-9E26-4A63-A7F9-48220916D098}" destId="{6445A784-70F4-4B34-A2D5-F99F427D61B2}" srcOrd="0" destOrd="0" presId="urn:microsoft.com/office/officeart/2005/8/layout/process1"/>
    <dgm:cxn modelId="{54C63A1F-C7F6-4C17-BEFC-598052303DB9}" type="presOf" srcId="{2EB3F816-3A75-47A5-B8A0-435CABC23F78}" destId="{72688447-62EB-48E4-B111-2D5E2C715EDD}" srcOrd="0" destOrd="0" presId="urn:microsoft.com/office/officeart/2005/8/layout/process1"/>
    <dgm:cxn modelId="{03AE188C-4DA7-4516-B408-D3660A6EC90E}" type="presOf" srcId="{FFCACE75-BC37-4A6B-87A7-F9160D440C43}" destId="{6A41C68F-64C4-4390-AE2B-C7F57B499098}" srcOrd="0" destOrd="0" presId="urn:microsoft.com/office/officeart/2005/8/layout/process1"/>
    <dgm:cxn modelId="{39E6B7AA-D41E-4C6B-9496-4832505A500F}" type="presOf" srcId="{1EC94158-E9C3-4E6C-9D16-F7723A920719}" destId="{D57FB7C0-7E8C-456F-9D2B-013DF1503283}" srcOrd="1" destOrd="0" presId="urn:microsoft.com/office/officeart/2005/8/layout/process1"/>
    <dgm:cxn modelId="{191BCF3E-0587-4685-A4B5-8DE8B164E9D1}" type="presOf" srcId="{2EB3F816-3A75-47A5-B8A0-435CABC23F78}" destId="{6AFD9F22-B55E-4FDD-98C1-D4995AD40704}" srcOrd="1" destOrd="0" presId="urn:microsoft.com/office/officeart/2005/8/layout/process1"/>
    <dgm:cxn modelId="{F5C950D4-AFA6-4241-A538-938BF49B1828}" type="presParOf" srcId="{6445A784-70F4-4B34-A2D5-F99F427D61B2}" destId="{6EE9C3C7-73D3-4F99-BDB0-495FD9A8343A}" srcOrd="0" destOrd="0" presId="urn:microsoft.com/office/officeart/2005/8/layout/process1"/>
    <dgm:cxn modelId="{7DDA405D-DD6B-4681-BE1E-5804230CBCA2}" type="presParOf" srcId="{6445A784-70F4-4B34-A2D5-F99F427D61B2}" destId="{977EDED8-BDD8-443F-B1F8-9A390FB8E577}" srcOrd="1" destOrd="0" presId="urn:microsoft.com/office/officeart/2005/8/layout/process1"/>
    <dgm:cxn modelId="{B396EB3A-8070-49C3-8C4B-79F246EFD993}" type="presParOf" srcId="{977EDED8-BDD8-443F-B1F8-9A390FB8E577}" destId="{D57FB7C0-7E8C-456F-9D2B-013DF1503283}" srcOrd="0" destOrd="0" presId="urn:microsoft.com/office/officeart/2005/8/layout/process1"/>
    <dgm:cxn modelId="{1686E10E-D115-4668-BDB2-5DD3F7552E55}" type="presParOf" srcId="{6445A784-70F4-4B34-A2D5-F99F427D61B2}" destId="{6A41C68F-64C4-4390-AE2B-C7F57B499098}" srcOrd="2" destOrd="0" presId="urn:microsoft.com/office/officeart/2005/8/layout/process1"/>
    <dgm:cxn modelId="{044ACA18-7530-4269-AB35-F356E88CCFE4}" type="presParOf" srcId="{6445A784-70F4-4B34-A2D5-F99F427D61B2}" destId="{72688447-62EB-48E4-B111-2D5E2C715EDD}" srcOrd="3" destOrd="0" presId="urn:microsoft.com/office/officeart/2005/8/layout/process1"/>
    <dgm:cxn modelId="{659BE4FE-F93E-4A64-9E76-D5498D0A3DFC}" type="presParOf" srcId="{72688447-62EB-48E4-B111-2D5E2C715EDD}" destId="{6AFD9F22-B55E-4FDD-98C1-D4995AD40704}" srcOrd="0" destOrd="0" presId="urn:microsoft.com/office/officeart/2005/8/layout/process1"/>
    <dgm:cxn modelId="{1461A056-B11A-4518-8FC4-3C8AC1BB83E9}" type="presParOf" srcId="{6445A784-70F4-4B34-A2D5-F99F427D61B2}" destId="{A2D614D6-C356-414A-940A-456C998655D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D71AC0-9E26-4A63-A7F9-48220916D098}" type="doc">
      <dgm:prSet loTypeId="urn:microsoft.com/office/officeart/2005/8/layout/process1" loCatId="process" qsTypeId="urn:microsoft.com/office/officeart/2005/8/quickstyle/simple4" qsCatId="simple" csTypeId="urn:microsoft.com/office/officeart/2005/8/colors/colorful2" csCatId="colorful" phldr="1"/>
      <dgm:spPr/>
    </dgm:pt>
    <dgm:pt modelId="{7553FC74-F6A2-4CF9-94D0-22D24E81F636}">
      <dgm:prSet phldrT="[文本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000" dirty="0" smtClean="0">
              <a:latin typeface="微软雅黑" pitchFamily="34" charset="-122"/>
              <a:ea typeface="微软雅黑" pitchFamily="34" charset="-122"/>
            </a:rPr>
            <a:t>采集每个地市节点的异常流量清洗及检测系统</a:t>
          </a:r>
          <a:endParaRPr lang="zh-CN" altLang="en-US" sz="1000" dirty="0">
            <a:latin typeface="微软雅黑" pitchFamily="34" charset="-122"/>
            <a:ea typeface="微软雅黑" pitchFamily="34" charset="-122"/>
          </a:endParaRPr>
        </a:p>
      </dgm:t>
    </dgm:pt>
    <dgm:pt modelId="{1EE7DCE6-487D-4AB2-8BEF-2602E71122D2}" type="parTrans" cxnId="{20DD3240-16C9-4E93-95CB-D6BD4A84EF0C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1EC94158-E9C3-4E6C-9D16-F7723A920719}" type="sibTrans" cxnId="{20DD3240-16C9-4E93-95CB-D6BD4A84EF0C}">
      <dgm:prSet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FFCACE75-BC37-4A6B-87A7-F9160D440C43}">
      <dgm:prSet phldrT="[文本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000" dirty="0" smtClean="0">
              <a:latin typeface="微软雅黑" pitchFamily="34" charset="-122"/>
              <a:ea typeface="微软雅黑" pitchFamily="34" charset="-122"/>
            </a:rPr>
            <a:t>多设备关联分析</a:t>
          </a:r>
          <a:endParaRPr lang="zh-CN" altLang="en-US" sz="1000" dirty="0">
            <a:latin typeface="微软雅黑" pitchFamily="34" charset="-122"/>
            <a:ea typeface="微软雅黑" pitchFamily="34" charset="-122"/>
          </a:endParaRPr>
        </a:p>
      </dgm:t>
    </dgm:pt>
    <dgm:pt modelId="{080F286B-DB04-4D84-B05C-74CEB7CCA900}" type="parTrans" cxnId="{7F2D2DBF-4A49-489D-A1E1-84A4AE606BD9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2EB3F816-3A75-47A5-B8A0-435CABC23F78}" type="sibTrans" cxnId="{7F2D2DBF-4A49-489D-A1E1-84A4AE606BD9}">
      <dgm:prSet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92CD89E5-E448-416F-95E3-6FF769E90AEC}">
      <dgm:prSet phldrT="[文本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sz="1000" dirty="0" smtClean="0">
              <a:latin typeface="微软雅黑" pitchFamily="34" charset="-122"/>
              <a:ea typeface="微软雅黑" pitchFamily="34" charset="-122"/>
            </a:rPr>
            <a:t>DDoS</a:t>
          </a:r>
          <a:r>
            <a:rPr lang="zh-CN" altLang="en-US" sz="1000" dirty="0" smtClean="0">
              <a:latin typeface="微软雅黑" pitchFamily="34" charset="-122"/>
              <a:ea typeface="微软雅黑" pitchFamily="34" charset="-122"/>
            </a:rPr>
            <a:t>攻击大数据汇总</a:t>
          </a:r>
          <a:endParaRPr lang="zh-CN" altLang="en-US" sz="1000" dirty="0">
            <a:latin typeface="微软雅黑" pitchFamily="34" charset="-122"/>
            <a:ea typeface="微软雅黑" pitchFamily="34" charset="-122"/>
          </a:endParaRPr>
        </a:p>
      </dgm:t>
    </dgm:pt>
    <dgm:pt modelId="{CFAD5005-672A-42D2-BA8E-52E213D87B3B}" type="parTrans" cxnId="{712D172E-43F7-43D2-B4DB-90528D59630E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0DAB1FC7-6F72-49CB-96C1-54082A4488D6}" type="sibTrans" cxnId="{712D172E-43F7-43D2-B4DB-90528D59630E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6445A784-70F4-4B34-A2D5-F99F427D61B2}" type="pres">
      <dgm:prSet presAssocID="{20D71AC0-9E26-4A63-A7F9-48220916D098}" presName="Name0" presStyleCnt="0">
        <dgm:presLayoutVars>
          <dgm:dir/>
          <dgm:resizeHandles val="exact"/>
        </dgm:presLayoutVars>
      </dgm:prSet>
      <dgm:spPr/>
    </dgm:pt>
    <dgm:pt modelId="{6EE9C3C7-73D3-4F99-BDB0-495FD9A8343A}" type="pres">
      <dgm:prSet presAssocID="{7553FC74-F6A2-4CF9-94D0-22D24E81F63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7EDED8-BDD8-443F-B1F8-9A390FB8E577}" type="pres">
      <dgm:prSet presAssocID="{1EC94158-E9C3-4E6C-9D16-F7723A920719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D57FB7C0-7E8C-456F-9D2B-013DF1503283}" type="pres">
      <dgm:prSet presAssocID="{1EC94158-E9C3-4E6C-9D16-F7723A920719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6A41C68F-64C4-4390-AE2B-C7F57B499098}" type="pres">
      <dgm:prSet presAssocID="{FFCACE75-BC37-4A6B-87A7-F9160D440C43}" presName="node" presStyleLbl="node1" presStyleIdx="1" presStyleCnt="3" custLinFactNeighborY="7110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688447-62EB-48E4-B111-2D5E2C715EDD}" type="pres">
      <dgm:prSet presAssocID="{2EB3F816-3A75-47A5-B8A0-435CABC23F78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6AFD9F22-B55E-4FDD-98C1-D4995AD40704}" type="pres">
      <dgm:prSet presAssocID="{2EB3F816-3A75-47A5-B8A0-435CABC23F78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A2D614D6-C356-414A-940A-456C998655D0}" type="pres">
      <dgm:prSet presAssocID="{92CD89E5-E448-416F-95E3-6FF769E90AE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F3A8493-4401-459D-8D14-034D3EB75851}" type="presOf" srcId="{1EC94158-E9C3-4E6C-9D16-F7723A920719}" destId="{977EDED8-BDD8-443F-B1F8-9A390FB8E577}" srcOrd="0" destOrd="0" presId="urn:microsoft.com/office/officeart/2005/8/layout/process1"/>
    <dgm:cxn modelId="{C89BE284-3FE1-47AF-B780-5EA4FF0B0440}" type="presOf" srcId="{92CD89E5-E448-416F-95E3-6FF769E90AEC}" destId="{A2D614D6-C356-414A-940A-456C998655D0}" srcOrd="0" destOrd="0" presId="urn:microsoft.com/office/officeart/2005/8/layout/process1"/>
    <dgm:cxn modelId="{20DD3240-16C9-4E93-95CB-D6BD4A84EF0C}" srcId="{20D71AC0-9E26-4A63-A7F9-48220916D098}" destId="{7553FC74-F6A2-4CF9-94D0-22D24E81F636}" srcOrd="0" destOrd="0" parTransId="{1EE7DCE6-487D-4AB2-8BEF-2602E71122D2}" sibTransId="{1EC94158-E9C3-4E6C-9D16-F7723A920719}"/>
    <dgm:cxn modelId="{7F2D2DBF-4A49-489D-A1E1-84A4AE606BD9}" srcId="{20D71AC0-9E26-4A63-A7F9-48220916D098}" destId="{FFCACE75-BC37-4A6B-87A7-F9160D440C43}" srcOrd="1" destOrd="0" parTransId="{080F286B-DB04-4D84-B05C-74CEB7CCA900}" sibTransId="{2EB3F816-3A75-47A5-B8A0-435CABC23F78}"/>
    <dgm:cxn modelId="{712D172E-43F7-43D2-B4DB-90528D59630E}" srcId="{20D71AC0-9E26-4A63-A7F9-48220916D098}" destId="{92CD89E5-E448-416F-95E3-6FF769E90AEC}" srcOrd="2" destOrd="0" parTransId="{CFAD5005-672A-42D2-BA8E-52E213D87B3B}" sibTransId="{0DAB1FC7-6F72-49CB-96C1-54082A4488D6}"/>
    <dgm:cxn modelId="{4E098A54-D5E1-4E9C-8527-2A1D381FD9A6}" type="presOf" srcId="{20D71AC0-9E26-4A63-A7F9-48220916D098}" destId="{6445A784-70F4-4B34-A2D5-F99F427D61B2}" srcOrd="0" destOrd="0" presId="urn:microsoft.com/office/officeart/2005/8/layout/process1"/>
    <dgm:cxn modelId="{073486CE-8A48-47DF-84D4-3499C57FA8D1}" type="presOf" srcId="{FFCACE75-BC37-4A6B-87A7-F9160D440C43}" destId="{6A41C68F-64C4-4390-AE2B-C7F57B499098}" srcOrd="0" destOrd="0" presId="urn:microsoft.com/office/officeart/2005/8/layout/process1"/>
    <dgm:cxn modelId="{AD344BDC-BED0-4AE2-8A92-27ADA29A67CF}" type="presOf" srcId="{7553FC74-F6A2-4CF9-94D0-22D24E81F636}" destId="{6EE9C3C7-73D3-4F99-BDB0-495FD9A8343A}" srcOrd="0" destOrd="0" presId="urn:microsoft.com/office/officeart/2005/8/layout/process1"/>
    <dgm:cxn modelId="{AC9224F8-7043-4B36-9002-0B4ADD2CC190}" type="presOf" srcId="{1EC94158-E9C3-4E6C-9D16-F7723A920719}" destId="{D57FB7C0-7E8C-456F-9D2B-013DF1503283}" srcOrd="1" destOrd="0" presId="urn:microsoft.com/office/officeart/2005/8/layout/process1"/>
    <dgm:cxn modelId="{46E4ABDA-960B-4E6F-9026-E6440ED83171}" type="presOf" srcId="{2EB3F816-3A75-47A5-B8A0-435CABC23F78}" destId="{6AFD9F22-B55E-4FDD-98C1-D4995AD40704}" srcOrd="1" destOrd="0" presId="urn:microsoft.com/office/officeart/2005/8/layout/process1"/>
    <dgm:cxn modelId="{4FEE0595-B739-4458-A370-AB1C7ABEB842}" type="presOf" srcId="{2EB3F816-3A75-47A5-B8A0-435CABC23F78}" destId="{72688447-62EB-48E4-B111-2D5E2C715EDD}" srcOrd="0" destOrd="0" presId="urn:microsoft.com/office/officeart/2005/8/layout/process1"/>
    <dgm:cxn modelId="{A828937D-3B1C-49DE-B1C7-E9AE8C8D4A06}" type="presParOf" srcId="{6445A784-70F4-4B34-A2D5-F99F427D61B2}" destId="{6EE9C3C7-73D3-4F99-BDB0-495FD9A8343A}" srcOrd="0" destOrd="0" presId="urn:microsoft.com/office/officeart/2005/8/layout/process1"/>
    <dgm:cxn modelId="{7BAA421C-F563-4570-81E1-4C2D2F76B72E}" type="presParOf" srcId="{6445A784-70F4-4B34-A2D5-F99F427D61B2}" destId="{977EDED8-BDD8-443F-B1F8-9A390FB8E577}" srcOrd="1" destOrd="0" presId="urn:microsoft.com/office/officeart/2005/8/layout/process1"/>
    <dgm:cxn modelId="{D4E95D39-A448-424C-9205-8A24BCD25E66}" type="presParOf" srcId="{977EDED8-BDD8-443F-B1F8-9A390FB8E577}" destId="{D57FB7C0-7E8C-456F-9D2B-013DF1503283}" srcOrd="0" destOrd="0" presId="urn:microsoft.com/office/officeart/2005/8/layout/process1"/>
    <dgm:cxn modelId="{4497E1FD-B917-4026-B9AC-EA7B9521DA60}" type="presParOf" srcId="{6445A784-70F4-4B34-A2D5-F99F427D61B2}" destId="{6A41C68F-64C4-4390-AE2B-C7F57B499098}" srcOrd="2" destOrd="0" presId="urn:microsoft.com/office/officeart/2005/8/layout/process1"/>
    <dgm:cxn modelId="{54E7F518-417C-40E5-912A-398D0135438F}" type="presParOf" srcId="{6445A784-70F4-4B34-A2D5-F99F427D61B2}" destId="{72688447-62EB-48E4-B111-2D5E2C715EDD}" srcOrd="3" destOrd="0" presId="urn:microsoft.com/office/officeart/2005/8/layout/process1"/>
    <dgm:cxn modelId="{B2539B44-928A-4098-9E7F-1FCBA2DAF2C4}" type="presParOf" srcId="{72688447-62EB-48E4-B111-2D5E2C715EDD}" destId="{6AFD9F22-B55E-4FDD-98C1-D4995AD40704}" srcOrd="0" destOrd="0" presId="urn:microsoft.com/office/officeart/2005/8/layout/process1"/>
    <dgm:cxn modelId="{F294731C-C4AC-44D3-AD2A-77F120D500E9}" type="presParOf" srcId="{6445A784-70F4-4B34-A2D5-F99F427D61B2}" destId="{A2D614D6-C356-414A-940A-456C998655D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D0831A-800A-4BEC-9B86-B0F36B9185F4}">
      <dsp:nvSpPr>
        <dsp:cNvPr id="0" name=""/>
        <dsp:cNvSpPr/>
      </dsp:nvSpPr>
      <dsp:spPr>
        <a:xfrm>
          <a:off x="474105" y="415938"/>
          <a:ext cx="2771525" cy="2771525"/>
        </a:xfrm>
        <a:prstGeom prst="blockArc">
          <a:avLst>
            <a:gd name="adj1" fmla="val 10800000"/>
            <a:gd name="adj2" fmla="val 16200000"/>
            <a:gd name="adj3" fmla="val 4644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C4E1DA-CCD0-4D23-90C4-1B9C65F34AAD}">
      <dsp:nvSpPr>
        <dsp:cNvPr id="0" name=""/>
        <dsp:cNvSpPr/>
      </dsp:nvSpPr>
      <dsp:spPr>
        <a:xfrm>
          <a:off x="474105" y="415938"/>
          <a:ext cx="2771525" cy="2771525"/>
        </a:xfrm>
        <a:prstGeom prst="blockArc">
          <a:avLst>
            <a:gd name="adj1" fmla="val 5400000"/>
            <a:gd name="adj2" fmla="val 10800000"/>
            <a:gd name="adj3" fmla="val 4644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3E476A-0106-4214-BA86-19FCC145C99C}">
      <dsp:nvSpPr>
        <dsp:cNvPr id="0" name=""/>
        <dsp:cNvSpPr/>
      </dsp:nvSpPr>
      <dsp:spPr>
        <a:xfrm>
          <a:off x="474105" y="415938"/>
          <a:ext cx="2771525" cy="2771525"/>
        </a:xfrm>
        <a:prstGeom prst="blockArc">
          <a:avLst>
            <a:gd name="adj1" fmla="val 0"/>
            <a:gd name="adj2" fmla="val 5400000"/>
            <a:gd name="adj3" fmla="val 4644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A47455-BFBE-4BBC-A737-020EB6ED83F4}">
      <dsp:nvSpPr>
        <dsp:cNvPr id="0" name=""/>
        <dsp:cNvSpPr/>
      </dsp:nvSpPr>
      <dsp:spPr>
        <a:xfrm>
          <a:off x="474105" y="415938"/>
          <a:ext cx="2771525" cy="2771525"/>
        </a:xfrm>
        <a:prstGeom prst="blockArc">
          <a:avLst>
            <a:gd name="adj1" fmla="val 16200000"/>
            <a:gd name="adj2" fmla="val 0"/>
            <a:gd name="adj3" fmla="val 4644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041A48-F635-466F-9175-528686E550F9}">
      <dsp:nvSpPr>
        <dsp:cNvPr id="0" name=""/>
        <dsp:cNvSpPr/>
      </dsp:nvSpPr>
      <dsp:spPr>
        <a:xfrm>
          <a:off x="1221446" y="1163279"/>
          <a:ext cx="1276842" cy="127684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全业务安全防护平台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1408435" y="1350268"/>
        <a:ext cx="902864" cy="902864"/>
      </dsp:txXfrm>
    </dsp:sp>
    <dsp:sp modelId="{1F2EF755-51D8-49C2-96D5-495E573FC785}">
      <dsp:nvSpPr>
        <dsp:cNvPr id="0" name=""/>
        <dsp:cNvSpPr/>
      </dsp:nvSpPr>
      <dsp:spPr>
        <a:xfrm>
          <a:off x="1412972" y="1219"/>
          <a:ext cx="893790" cy="89379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b="1" kern="1200" dirty="0" smtClean="0">
              <a:latin typeface="微软雅黑" pitchFamily="34" charset="-122"/>
              <a:ea typeface="微软雅黑" pitchFamily="34" charset="-122"/>
            </a:rPr>
            <a:t>租户服务质量可视化</a:t>
          </a:r>
          <a:endParaRPr lang="zh-CN" altLang="en-US" sz="9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1543865" y="132112"/>
        <a:ext cx="632004" cy="632004"/>
      </dsp:txXfrm>
    </dsp:sp>
    <dsp:sp modelId="{6033C260-76F5-475E-96B3-BF3BD34D94C5}">
      <dsp:nvSpPr>
        <dsp:cNvPr id="0" name=""/>
        <dsp:cNvSpPr/>
      </dsp:nvSpPr>
      <dsp:spPr>
        <a:xfrm>
          <a:off x="2766559" y="1354805"/>
          <a:ext cx="893790" cy="893790"/>
        </a:xfrm>
        <a:prstGeom prst="ellipse">
          <a:avLst/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b="1" kern="1200" dirty="0" smtClean="0">
              <a:latin typeface="微软雅黑" pitchFamily="34" charset="-122"/>
              <a:ea typeface="微软雅黑" pitchFamily="34" charset="-122"/>
            </a:rPr>
            <a:t>DDoS</a:t>
          </a:r>
          <a:r>
            <a:rPr lang="zh-CN" altLang="en-US" sz="900" b="1" kern="1200" dirty="0" smtClean="0">
              <a:latin typeface="微软雅黑" pitchFamily="34" charset="-122"/>
              <a:ea typeface="微软雅黑" pitchFamily="34" charset="-122"/>
            </a:rPr>
            <a:t>攻击实时防护效果可视化</a:t>
          </a:r>
          <a:endParaRPr lang="zh-CN" altLang="en-US" sz="9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2897452" y="1485698"/>
        <a:ext cx="632004" cy="632004"/>
      </dsp:txXfrm>
    </dsp:sp>
    <dsp:sp modelId="{AA05B671-9BC2-43A1-AA11-49722FA970FF}">
      <dsp:nvSpPr>
        <dsp:cNvPr id="0" name=""/>
        <dsp:cNvSpPr/>
      </dsp:nvSpPr>
      <dsp:spPr>
        <a:xfrm>
          <a:off x="1412972" y="2708392"/>
          <a:ext cx="893790" cy="893790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b="1" kern="1200" dirty="0" smtClean="0">
              <a:latin typeface="微软雅黑" pitchFamily="34" charset="-122"/>
              <a:ea typeface="微软雅黑" pitchFamily="34" charset="-122"/>
            </a:rPr>
            <a:t>广泛数据</a:t>
          </a:r>
          <a:endParaRPr lang="en-US" altLang="zh-CN" sz="900" b="1" kern="1200" dirty="0" smtClean="0">
            <a:latin typeface="微软雅黑" pitchFamily="34" charset="-122"/>
            <a:ea typeface="微软雅黑" pitchFamily="34" charset="-122"/>
          </a:endParaRP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b="1" kern="1200" dirty="0" smtClean="0">
              <a:latin typeface="微软雅黑" pitchFamily="34" charset="-122"/>
              <a:ea typeface="微软雅黑" pitchFamily="34" charset="-122"/>
            </a:rPr>
            <a:t>采集</a:t>
          </a:r>
          <a:endParaRPr lang="zh-CN" altLang="en-US" sz="9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1543865" y="2839285"/>
        <a:ext cx="632004" cy="632004"/>
      </dsp:txXfrm>
    </dsp:sp>
    <dsp:sp modelId="{739D8EFB-84DC-407A-82E9-6364BC6EA0EE}">
      <dsp:nvSpPr>
        <dsp:cNvPr id="0" name=""/>
        <dsp:cNvSpPr/>
      </dsp:nvSpPr>
      <dsp:spPr>
        <a:xfrm>
          <a:off x="59386" y="1354805"/>
          <a:ext cx="893790" cy="893790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b="1" kern="1200" dirty="0" smtClean="0">
              <a:latin typeface="微软雅黑" pitchFamily="34" charset="-122"/>
              <a:ea typeface="微软雅黑" pitchFamily="34" charset="-122"/>
            </a:rPr>
            <a:t>精细化资产威胁分析</a:t>
          </a:r>
          <a:endParaRPr lang="zh-CN" altLang="en-US" sz="9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190279" y="1485698"/>
        <a:ext cx="632004" cy="6320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E9C3C7-73D3-4F99-BDB0-495FD9A8343A}">
      <dsp:nvSpPr>
        <dsp:cNvPr id="0" name=""/>
        <dsp:cNvSpPr/>
      </dsp:nvSpPr>
      <dsp:spPr>
        <a:xfrm>
          <a:off x="3902" y="0"/>
          <a:ext cx="1166318" cy="60761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50" b="0" kern="1200" dirty="0" smtClean="0">
              <a:latin typeface="微软雅黑" pitchFamily="34" charset="-122"/>
              <a:ea typeface="微软雅黑" pitchFamily="34" charset="-122"/>
            </a:rPr>
            <a:t>DDoS</a:t>
          </a:r>
          <a:r>
            <a:rPr lang="zh-CN" altLang="en-US" sz="1050" b="0" kern="1200" dirty="0" smtClean="0">
              <a:latin typeface="微软雅黑" pitchFamily="34" charset="-122"/>
              <a:ea typeface="微软雅黑" pitchFamily="34" charset="-122"/>
            </a:rPr>
            <a:t>攻击前后流量趋势对比</a:t>
          </a:r>
          <a:endParaRPr lang="zh-CN" altLang="en-US" sz="1050" b="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1698" y="17796"/>
        <a:ext cx="1130726" cy="572024"/>
      </dsp:txXfrm>
    </dsp:sp>
    <dsp:sp modelId="{977EDED8-BDD8-443F-B1F8-9A390FB8E577}">
      <dsp:nvSpPr>
        <dsp:cNvPr id="0" name=""/>
        <dsp:cNvSpPr/>
      </dsp:nvSpPr>
      <dsp:spPr>
        <a:xfrm>
          <a:off x="1286852" y="159184"/>
          <a:ext cx="247259" cy="2892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50" b="0" kern="1200">
            <a:latin typeface="微软雅黑" pitchFamily="34" charset="-122"/>
            <a:ea typeface="微软雅黑" pitchFamily="34" charset="-122"/>
          </a:endParaRPr>
        </a:p>
      </dsp:txBody>
      <dsp:txXfrm>
        <a:off x="1286852" y="217033"/>
        <a:ext cx="173081" cy="173549"/>
      </dsp:txXfrm>
    </dsp:sp>
    <dsp:sp modelId="{6A41C68F-64C4-4390-AE2B-C7F57B499098}">
      <dsp:nvSpPr>
        <dsp:cNvPr id="0" name=""/>
        <dsp:cNvSpPr/>
      </dsp:nvSpPr>
      <dsp:spPr>
        <a:xfrm>
          <a:off x="1636748" y="0"/>
          <a:ext cx="1166318" cy="60761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b="0" kern="1200" dirty="0" smtClean="0">
              <a:latin typeface="微软雅黑" pitchFamily="34" charset="-122"/>
              <a:ea typeface="微软雅黑" pitchFamily="34" charset="-122"/>
            </a:rPr>
            <a:t>攻击行为分析</a:t>
          </a:r>
          <a:endParaRPr lang="zh-CN" altLang="en-US" sz="1050" b="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654544" y="17796"/>
        <a:ext cx="1130726" cy="572024"/>
      </dsp:txXfrm>
    </dsp:sp>
    <dsp:sp modelId="{72688447-62EB-48E4-B111-2D5E2C715EDD}">
      <dsp:nvSpPr>
        <dsp:cNvPr id="0" name=""/>
        <dsp:cNvSpPr/>
      </dsp:nvSpPr>
      <dsp:spPr>
        <a:xfrm>
          <a:off x="2919699" y="159184"/>
          <a:ext cx="247259" cy="2892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50" b="0" kern="1200">
            <a:latin typeface="微软雅黑" pitchFamily="34" charset="-122"/>
            <a:ea typeface="微软雅黑" pitchFamily="34" charset="-122"/>
          </a:endParaRPr>
        </a:p>
      </dsp:txBody>
      <dsp:txXfrm>
        <a:off x="2919699" y="217033"/>
        <a:ext cx="173081" cy="173549"/>
      </dsp:txXfrm>
    </dsp:sp>
    <dsp:sp modelId="{A2D614D6-C356-414A-940A-456C998655D0}">
      <dsp:nvSpPr>
        <dsp:cNvPr id="0" name=""/>
        <dsp:cNvSpPr/>
      </dsp:nvSpPr>
      <dsp:spPr>
        <a:xfrm>
          <a:off x="3269594" y="0"/>
          <a:ext cx="1166318" cy="60761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b="0" kern="1200" dirty="0" smtClean="0">
              <a:latin typeface="微软雅黑" pitchFamily="34" charset="-122"/>
              <a:ea typeface="微软雅黑" pitchFamily="34" charset="-122"/>
            </a:rPr>
            <a:t>关联回溯及展示</a:t>
          </a:r>
          <a:endParaRPr lang="zh-CN" altLang="en-US" sz="1050" b="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287390" y="17796"/>
        <a:ext cx="1130726" cy="5720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E9C3C7-73D3-4F99-BDB0-495FD9A8343A}">
      <dsp:nvSpPr>
        <dsp:cNvPr id="0" name=""/>
        <dsp:cNvSpPr/>
      </dsp:nvSpPr>
      <dsp:spPr>
        <a:xfrm>
          <a:off x="6066" y="0"/>
          <a:ext cx="1165179" cy="60761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itchFamily="34" charset="-122"/>
              <a:ea typeface="微软雅黑" pitchFamily="34" charset="-122"/>
            </a:rPr>
            <a:t>采集每个地市节点的异常流量清洗及检测系统</a:t>
          </a:r>
          <a:endParaRPr lang="zh-CN" altLang="en-US" sz="1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3862" y="17796"/>
        <a:ext cx="1129587" cy="572024"/>
      </dsp:txXfrm>
    </dsp:sp>
    <dsp:sp modelId="{977EDED8-BDD8-443F-B1F8-9A390FB8E577}">
      <dsp:nvSpPr>
        <dsp:cNvPr id="0" name=""/>
        <dsp:cNvSpPr/>
      </dsp:nvSpPr>
      <dsp:spPr>
        <a:xfrm>
          <a:off x="1287764" y="159325"/>
          <a:ext cx="247018" cy="2889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>
            <a:latin typeface="微软雅黑" pitchFamily="34" charset="-122"/>
            <a:ea typeface="微软雅黑" pitchFamily="34" charset="-122"/>
          </a:endParaRPr>
        </a:p>
      </dsp:txBody>
      <dsp:txXfrm>
        <a:off x="1287764" y="217118"/>
        <a:ext cx="172913" cy="173378"/>
      </dsp:txXfrm>
    </dsp:sp>
    <dsp:sp modelId="{6A41C68F-64C4-4390-AE2B-C7F57B499098}">
      <dsp:nvSpPr>
        <dsp:cNvPr id="0" name=""/>
        <dsp:cNvSpPr/>
      </dsp:nvSpPr>
      <dsp:spPr>
        <a:xfrm>
          <a:off x="1637318" y="0"/>
          <a:ext cx="1165179" cy="60761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itchFamily="34" charset="-122"/>
              <a:ea typeface="微软雅黑" pitchFamily="34" charset="-122"/>
            </a:rPr>
            <a:t>多设备关联分析</a:t>
          </a:r>
          <a:endParaRPr lang="zh-CN" altLang="en-US" sz="1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655114" y="17796"/>
        <a:ext cx="1129587" cy="572024"/>
      </dsp:txXfrm>
    </dsp:sp>
    <dsp:sp modelId="{72688447-62EB-48E4-B111-2D5E2C715EDD}">
      <dsp:nvSpPr>
        <dsp:cNvPr id="0" name=""/>
        <dsp:cNvSpPr/>
      </dsp:nvSpPr>
      <dsp:spPr>
        <a:xfrm>
          <a:off x="2919015" y="159325"/>
          <a:ext cx="247018" cy="2889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>
            <a:latin typeface="微软雅黑" pitchFamily="34" charset="-122"/>
            <a:ea typeface="微软雅黑" pitchFamily="34" charset="-122"/>
          </a:endParaRPr>
        </a:p>
      </dsp:txBody>
      <dsp:txXfrm>
        <a:off x="2919015" y="217118"/>
        <a:ext cx="172913" cy="173378"/>
      </dsp:txXfrm>
    </dsp:sp>
    <dsp:sp modelId="{A2D614D6-C356-414A-940A-456C998655D0}">
      <dsp:nvSpPr>
        <dsp:cNvPr id="0" name=""/>
        <dsp:cNvSpPr/>
      </dsp:nvSpPr>
      <dsp:spPr>
        <a:xfrm>
          <a:off x="3268569" y="0"/>
          <a:ext cx="1165179" cy="60761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>
              <a:latin typeface="微软雅黑" pitchFamily="34" charset="-122"/>
              <a:ea typeface="微软雅黑" pitchFamily="34" charset="-122"/>
            </a:rPr>
            <a:t>DDoS</a:t>
          </a:r>
          <a:r>
            <a:rPr lang="zh-CN" altLang="en-US" sz="1000" kern="1200" dirty="0" smtClean="0">
              <a:latin typeface="微软雅黑" pitchFamily="34" charset="-122"/>
              <a:ea typeface="微软雅黑" pitchFamily="34" charset="-122"/>
            </a:rPr>
            <a:t>攻击大数据汇总</a:t>
          </a:r>
          <a:endParaRPr lang="zh-CN" altLang="en-US" sz="1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286365" y="17796"/>
        <a:ext cx="1129587" cy="5720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750C9-DB8E-4F59-B910-540666BA9148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77D4C-76F8-43C0-98F2-47BA8EF9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98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9C1FDA-8698-4099-BCFE-509DC9D3D69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190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3356992"/>
            <a:ext cx="9793088" cy="648072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cxnSp>
        <p:nvCxnSpPr>
          <p:cNvPr id="4" name="直接连接符 2"/>
          <p:cNvCxnSpPr/>
          <p:nvPr userDrawn="1"/>
        </p:nvCxnSpPr>
        <p:spPr>
          <a:xfrm>
            <a:off x="335360" y="4077072"/>
            <a:ext cx="11521280" cy="0"/>
          </a:xfrm>
          <a:prstGeom prst="line">
            <a:avLst/>
          </a:prstGeom>
          <a:ln>
            <a:solidFill>
              <a:srgbClr val="4D8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 userDrawn="1"/>
        </p:nvSpPr>
        <p:spPr>
          <a:xfrm>
            <a:off x="335360" y="4077073"/>
            <a:ext cx="1152128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000" dirty="0">
                <a:solidFill>
                  <a:srgbClr val="D4DEEC"/>
                </a:solidFill>
              </a:rPr>
              <a:t>01001001 00100000 01100001 01101101 00100000 01011010 01100101 01110010 01101111 01100110 01101100 01100001 01100111 00101110</a:t>
            </a:r>
            <a:endParaRPr lang="zh-CN" altLang="en-US" sz="1000" dirty="0">
              <a:solidFill>
                <a:srgbClr val="D4DE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49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（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1261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082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0262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二维码-网站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008" y="4590338"/>
            <a:ext cx="1143706" cy="1143706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3350697" y="1990544"/>
            <a:ext cx="5490606" cy="1068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4800" b="1" dirty="0" smtClean="0">
                <a:solidFill>
                  <a:prstClr val="white"/>
                </a:solidFill>
              </a:rPr>
              <a:t>广守护</a:t>
            </a:r>
            <a:r>
              <a:rPr lang="en-US" altLang="zh-CN" sz="4800" b="1" dirty="0" smtClean="0">
                <a:solidFill>
                  <a:prstClr val="white"/>
                </a:solidFill>
              </a:rPr>
              <a:t>·</a:t>
            </a:r>
            <a:r>
              <a:rPr lang="zh-CN" altLang="en-US" sz="4800" b="1" dirty="0" smtClean="0">
                <a:solidFill>
                  <a:prstClr val="white"/>
                </a:solidFill>
              </a:rPr>
              <a:t>深安全</a:t>
            </a:r>
            <a:endParaRPr lang="zh-CN" altLang="en-US" sz="4800" b="1" dirty="0">
              <a:solidFill>
                <a:prstClr val="white"/>
              </a:solidFill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4618673" y="5464209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n w="0">
                  <a:noFill/>
                </a:ln>
                <a:solidFill>
                  <a:prstClr val="white"/>
                </a:solidFill>
              </a:rPr>
              <a:t>杭州迪普</a:t>
            </a:r>
            <a:r>
              <a:rPr lang="zh-CN" altLang="en-US" dirty="0" smtClean="0">
                <a:ln w="0">
                  <a:noFill/>
                </a:ln>
                <a:solidFill>
                  <a:prstClr val="white"/>
                </a:solidFill>
              </a:rPr>
              <a:t>科技股份有限公司</a:t>
            </a:r>
            <a:endParaRPr lang="zh-CN" altLang="en-US" dirty="0">
              <a:ln w="0">
                <a:noFill/>
              </a:ln>
              <a:solidFill>
                <a:prstClr val="white"/>
              </a:solidFill>
            </a:endParaRPr>
          </a:p>
        </p:txBody>
      </p:sp>
      <p:pic>
        <p:nvPicPr>
          <p:cNvPr id="9" name="Picture 7" descr="logo-黑白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505" y="4490839"/>
            <a:ext cx="2492491" cy="109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699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rgbClr val="153F52"/>
            </a:gs>
            <a:gs pos="83000">
              <a:srgbClr val="153F5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011021" y="6482557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chemeClr val="tx1"/>
                </a:solidFill>
                <a:cs typeface="Arial" pitchFamily="34" charset="0"/>
              </a:rPr>
              <a:t>杭州迪普科技股份有限公司</a:t>
            </a:r>
          </a:p>
        </p:txBody>
      </p:sp>
      <p:pic>
        <p:nvPicPr>
          <p:cNvPr id="5" name="Picture 7" descr="logo-黑白"/>
          <p:cNvPicPr>
            <a:picLocks noChangeAspect="1" noChangeArrowheads="1"/>
          </p:cNvPicPr>
          <p:nvPr userDrawn="1"/>
        </p:nvPicPr>
        <p:blipFill>
          <a:blip r:embed="rId7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21" y="6426006"/>
            <a:ext cx="756000" cy="3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连接符 3"/>
          <p:cNvCxnSpPr>
            <a:cxnSpLocks/>
          </p:cNvCxnSpPr>
          <p:nvPr userDrawn="1"/>
        </p:nvCxnSpPr>
        <p:spPr>
          <a:xfrm>
            <a:off x="3042346" y="6606591"/>
            <a:ext cx="806492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任意多边形: 形状 16"/>
          <p:cNvSpPr>
            <a:spLocks noChangeAspect="1"/>
          </p:cNvSpPr>
          <p:nvPr userDrawn="1"/>
        </p:nvSpPr>
        <p:spPr>
          <a:xfrm>
            <a:off x="11302800" y="6498591"/>
            <a:ext cx="576000" cy="216000"/>
          </a:xfrm>
          <a:custGeom>
            <a:avLst/>
            <a:gdLst>
              <a:gd name="connsiteX0" fmla="*/ 1080000 w 1728000"/>
              <a:gd name="connsiteY0" fmla="*/ 0 h 648000"/>
              <a:gd name="connsiteX1" fmla="*/ 1728000 w 1728000"/>
              <a:gd name="connsiteY1" fmla="*/ 324000 h 648000"/>
              <a:gd name="connsiteX2" fmla="*/ 1080000 w 1728000"/>
              <a:gd name="connsiteY2" fmla="*/ 648000 h 648000"/>
              <a:gd name="connsiteX3" fmla="*/ 648000 w 1728000"/>
              <a:gd name="connsiteY3" fmla="*/ 0 h 648000"/>
              <a:gd name="connsiteX4" fmla="*/ 648000 w 1728000"/>
              <a:gd name="connsiteY4" fmla="*/ 648000 h 648000"/>
              <a:gd name="connsiteX5" fmla="*/ 0 w 1728000"/>
              <a:gd name="connsiteY5" fmla="*/ 324000 h 6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8000" h="648000">
                <a:moveTo>
                  <a:pt x="1080000" y="0"/>
                </a:moveTo>
                <a:lnTo>
                  <a:pt x="1728000" y="324000"/>
                </a:lnTo>
                <a:lnTo>
                  <a:pt x="1080000" y="648000"/>
                </a:lnTo>
                <a:close/>
                <a:moveTo>
                  <a:pt x="648000" y="0"/>
                </a:moveTo>
                <a:lnTo>
                  <a:pt x="648000" y="648000"/>
                </a:lnTo>
                <a:lnTo>
                  <a:pt x="0" y="324000"/>
                </a:lnTo>
                <a:close/>
              </a:path>
            </a:pathLst>
          </a:cu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8121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4" r:id="rId3"/>
    <p:sldLayoutId id="2147483665" r:id="rId4"/>
    <p:sldLayoutId id="2147483666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538572" y="2160282"/>
            <a:ext cx="7109639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FFFF00"/>
                </a:solidFill>
              </a:rPr>
              <a:t>全业务安全防护</a:t>
            </a:r>
            <a:r>
              <a:rPr lang="zh-CN" altLang="en-US" sz="6000" b="1" dirty="0" smtClean="0">
                <a:solidFill>
                  <a:srgbClr val="FFFF00"/>
                </a:solidFill>
              </a:rPr>
              <a:t>平台</a:t>
            </a:r>
            <a:endParaRPr lang="en-US" altLang="zh-CN" sz="6000" b="1" dirty="0" smtClean="0">
              <a:solidFill>
                <a:srgbClr val="FFFF00"/>
              </a:solidFill>
            </a:endParaRPr>
          </a:p>
          <a:p>
            <a:pPr algn="ctr"/>
            <a:r>
              <a:rPr lang="zh-CN" altLang="en-US" sz="6000" b="1" dirty="0">
                <a:solidFill>
                  <a:srgbClr val="FFFF00"/>
                </a:solidFill>
              </a:rPr>
              <a:t>建设</a:t>
            </a:r>
            <a:r>
              <a:rPr lang="zh-CN" altLang="en-US" sz="6000" b="1" dirty="0" smtClean="0">
                <a:solidFill>
                  <a:srgbClr val="FFFF00"/>
                </a:solidFill>
              </a:rPr>
              <a:t>汇报</a:t>
            </a:r>
            <a:endParaRPr lang="zh-CN" altLang="en-US" sz="6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91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IP</a:t>
            </a:r>
            <a:r>
              <a:rPr lang="zh-CN" altLang="en-US" smtClean="0"/>
              <a:t>组（资产组）管理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726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28" y="883796"/>
            <a:ext cx="10513029" cy="53525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1"/>
          <p:cNvSpPr txBox="1">
            <a:spLocks/>
          </p:cNvSpPr>
          <p:nvPr/>
        </p:nvSpPr>
        <p:spPr>
          <a:xfrm>
            <a:off x="152400" y="116013"/>
            <a:ext cx="3919640" cy="6480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资产管理</a:t>
            </a:r>
            <a:r>
              <a:rPr lang="zh-CN" altLang="en-US" dirty="0" smtClean="0"/>
              <a:t>功能示例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695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52400" y="116013"/>
            <a:ext cx="3215750" cy="6480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资产管理功能</a:t>
            </a:r>
            <a:endParaRPr lang="zh-CN" alt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852949" y="1637269"/>
            <a:ext cx="2807886" cy="284163"/>
          </a:xfrm>
          <a:prstGeom prst="rect">
            <a:avLst/>
          </a:prstGeom>
          <a:solidFill>
            <a:srgbClr val="4FA6C4"/>
          </a:solidFill>
        </p:spPr>
        <p:txBody>
          <a:bodyPr lIns="68580" tIns="34290" rIns="68580" bIns="34290"/>
          <a:lstStyle>
            <a:lvl1pPr marL="228577" indent="-228577" algn="l" defTabSz="9143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31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86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40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94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49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03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57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11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b="1" dirty="0">
                <a:latin typeface="+mj-ea"/>
                <a:ea typeface="+mj-ea"/>
              </a:rPr>
              <a:t>树形资产管理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6886078" y="1986813"/>
            <a:ext cx="5100513" cy="467647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228577" indent="-228577" algn="l" defTabSz="9143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31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86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40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94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49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03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57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11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Segoe UI Semilight" panose="020B0402040204020203" pitchFamily="34" charset="0"/>
              </a:rPr>
              <a:t>直观掌握资产的情况，方便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Segoe UI Semilight" panose="020B0402040204020203" pitchFamily="34" charset="0"/>
              </a:rPr>
              <a:t>管理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6852949" y="2948440"/>
            <a:ext cx="2807886" cy="284163"/>
          </a:xfrm>
          <a:prstGeom prst="rect">
            <a:avLst/>
          </a:prstGeom>
          <a:solidFill>
            <a:srgbClr val="4FA6C4"/>
          </a:solidFill>
        </p:spPr>
        <p:txBody>
          <a:bodyPr lIns="68580" tIns="34290" rIns="68580" bIns="34290"/>
          <a:lstStyle>
            <a:lvl1pPr marL="228577" indent="-228577" algn="l" defTabSz="9143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31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86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40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94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49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03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57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11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b="1" dirty="0">
                <a:latin typeface="+mj-ea"/>
              </a:rPr>
              <a:t>资产位置、资产</a:t>
            </a:r>
            <a:r>
              <a:rPr lang="en-US" altLang="zh-CN" sz="1600" b="1" dirty="0">
                <a:latin typeface="+mj-ea"/>
              </a:rPr>
              <a:t>IP</a:t>
            </a:r>
            <a:r>
              <a:rPr lang="zh-CN" altLang="en-US" sz="1600" b="1" dirty="0">
                <a:latin typeface="+mj-ea"/>
              </a:rPr>
              <a:t>范围自定义</a:t>
            </a:r>
            <a:endParaRPr lang="zh-CN" altLang="en-US" sz="1600" b="1" dirty="0">
              <a:latin typeface="+mj-ea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6879452" y="3283595"/>
            <a:ext cx="3974936" cy="725188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228577" indent="-228577" algn="l" defTabSz="9143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31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86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40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94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49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03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57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11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Segoe UI Semilight" panose="020B0402040204020203" pitchFamily="34" charset="0"/>
              </a:rPr>
              <a:t>高度可定制的位置、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Segoe UI Semilight" panose="020B0402040204020203" pitchFamily="34" charset="0"/>
              </a:rPr>
              <a:t>IP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Segoe UI Semilight" panose="020B0402040204020203" pitchFamily="34" charset="0"/>
              </a:rPr>
              <a:t>范围信息，为从资产组的角度统计清晰效果提供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Segoe UI Semilight" panose="020B0402040204020203" pitchFamily="34" charset="0"/>
              </a:rPr>
              <a:t>方便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Segoe UI Semilight" panose="020B0402040204020203" pitchFamily="34" charset="0"/>
            </a:endParaRP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6886079" y="4114632"/>
            <a:ext cx="2807886" cy="284163"/>
          </a:xfrm>
          <a:prstGeom prst="rect">
            <a:avLst/>
          </a:prstGeom>
          <a:solidFill>
            <a:srgbClr val="4FA6C4"/>
          </a:solidFill>
        </p:spPr>
        <p:txBody>
          <a:bodyPr lIns="68580" tIns="34290" rIns="68580" bIns="34290"/>
          <a:lstStyle>
            <a:lvl1pPr marL="228577" indent="-228577" algn="l" defTabSz="9143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31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86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40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94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49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03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57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11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b="1" dirty="0">
                <a:latin typeface="+mj-ea"/>
                <a:ea typeface="+mj-ea"/>
              </a:rPr>
              <a:t>资产组与登录用户的绑定</a:t>
            </a:r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6852949" y="4483924"/>
            <a:ext cx="4001439" cy="618163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228577" indent="-228577" algn="l" defTabSz="9143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31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86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40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94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49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03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57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11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Segoe UI Semilight" panose="020B0402040204020203" pitchFamily="34" charset="0"/>
              </a:rPr>
              <a:t>从不同用户角度来查看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Segoe UI Semilight" panose="020B0402040204020203" pitchFamily="34" charset="0"/>
              </a:rPr>
              <a:t>DDoS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Segoe UI Semilight" panose="020B0402040204020203" pitchFamily="34" charset="0"/>
              </a:rPr>
              <a:t>清洗的前后效果对比，可观察实时的攻击效果情况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67" y="1703120"/>
            <a:ext cx="6008166" cy="30589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584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</a:t>
            </a:r>
            <a:r>
              <a:rPr lang="zh-CN" altLang="en-US" dirty="0" smtClean="0"/>
              <a:t>组（资产组）</a:t>
            </a:r>
            <a:r>
              <a:rPr lang="en-US" altLang="zh-CN" dirty="0" smtClean="0"/>
              <a:t>DDoS</a:t>
            </a:r>
            <a:r>
              <a:rPr lang="zh-CN" altLang="en-US" dirty="0" smtClean="0"/>
              <a:t>攻击分析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415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80" y="874928"/>
            <a:ext cx="10677762" cy="54283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1"/>
          <p:cNvSpPr txBox="1">
            <a:spLocks/>
          </p:cNvSpPr>
          <p:nvPr/>
        </p:nvSpPr>
        <p:spPr>
          <a:xfrm>
            <a:off x="152400" y="116013"/>
            <a:ext cx="4866932" cy="6480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基于资产攻击</a:t>
            </a:r>
            <a:r>
              <a:rPr lang="zh-CN" altLang="en-US" dirty="0" smtClean="0"/>
              <a:t>分析示例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632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52400" y="116013"/>
            <a:ext cx="3655512" cy="6480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基于资产攻击分析</a:t>
            </a:r>
            <a:endParaRPr lang="zh-CN" alt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586131" y="1554651"/>
            <a:ext cx="4070824" cy="284163"/>
          </a:xfrm>
          <a:prstGeom prst="rect">
            <a:avLst/>
          </a:prstGeom>
          <a:solidFill>
            <a:srgbClr val="60A07D"/>
          </a:solidFill>
        </p:spPr>
        <p:txBody>
          <a:bodyPr lIns="68580" tIns="34290" rIns="68580" bIns="34290"/>
          <a:lstStyle>
            <a:lvl1pPr marL="228577" indent="-228577" algn="l" defTabSz="9143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31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86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40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94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49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03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57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11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b="1" dirty="0">
                <a:latin typeface="+mj-ea"/>
                <a:ea typeface="+mj-ea"/>
              </a:rPr>
              <a:t>基于资产的攻击轨迹分析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586131" y="2220900"/>
            <a:ext cx="4070824" cy="284163"/>
          </a:xfrm>
          <a:prstGeom prst="rect">
            <a:avLst/>
          </a:prstGeom>
          <a:solidFill>
            <a:srgbClr val="60A07D"/>
          </a:solidFill>
        </p:spPr>
        <p:txBody>
          <a:bodyPr lIns="68580" tIns="34290" rIns="68580" bIns="34290"/>
          <a:lstStyle>
            <a:lvl1pPr marL="228577" indent="-228577" algn="l" defTabSz="9143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31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86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40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94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49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03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57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11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b="1" dirty="0">
                <a:latin typeface="+mj-ea"/>
                <a:ea typeface="+mj-ea"/>
              </a:rPr>
              <a:t>基于资产的清洗前后流量趋势分析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7586131" y="2846995"/>
            <a:ext cx="4070824" cy="284163"/>
          </a:xfrm>
          <a:prstGeom prst="rect">
            <a:avLst/>
          </a:prstGeom>
          <a:solidFill>
            <a:srgbClr val="60A07D"/>
          </a:solidFill>
        </p:spPr>
        <p:txBody>
          <a:bodyPr lIns="68580" tIns="34290" rIns="68580" bIns="34290"/>
          <a:lstStyle>
            <a:lvl1pPr marL="228577" indent="-228577" algn="l" defTabSz="9143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31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86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40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94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49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03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57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11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b="1" dirty="0">
                <a:latin typeface="+mj-ea"/>
                <a:ea typeface="+mj-ea"/>
              </a:rPr>
              <a:t>基于资产的攻击类型分布</a:t>
            </a:r>
            <a:endParaRPr lang="zh-CN" altLang="en-US" sz="1600" b="1" dirty="0">
              <a:latin typeface="+mj-ea"/>
              <a:ea typeface="+mj-ea"/>
            </a:endParaRP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7586131" y="3439289"/>
            <a:ext cx="4070824" cy="284163"/>
          </a:xfrm>
          <a:prstGeom prst="rect">
            <a:avLst/>
          </a:prstGeom>
          <a:solidFill>
            <a:srgbClr val="60A07D"/>
          </a:solidFill>
        </p:spPr>
        <p:txBody>
          <a:bodyPr lIns="68580" tIns="34290" rIns="68580" bIns="34290"/>
          <a:lstStyle>
            <a:lvl1pPr marL="228577" indent="-228577" algn="l" defTabSz="9143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31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86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40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94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49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03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57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11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b="1" dirty="0">
                <a:latin typeface="+mj-ea"/>
                <a:ea typeface="+mj-ea"/>
              </a:rPr>
              <a:t>基于资产的攻击时长分布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7586131" y="4105538"/>
            <a:ext cx="4070824" cy="284163"/>
          </a:xfrm>
          <a:prstGeom prst="rect">
            <a:avLst/>
          </a:prstGeom>
          <a:solidFill>
            <a:srgbClr val="60A07D"/>
          </a:solidFill>
        </p:spPr>
        <p:txBody>
          <a:bodyPr lIns="68580" tIns="34290" rIns="68580" bIns="34290"/>
          <a:lstStyle>
            <a:lvl1pPr marL="228577" indent="-228577" algn="l" defTabSz="9143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31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86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40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94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49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03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57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11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b="1" dirty="0">
                <a:latin typeface="+mj-ea"/>
                <a:ea typeface="+mj-ea"/>
              </a:rPr>
              <a:t>基于资产的攻击次数分布</a:t>
            </a: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7586131" y="4731633"/>
            <a:ext cx="4070824" cy="284163"/>
          </a:xfrm>
          <a:prstGeom prst="rect">
            <a:avLst/>
          </a:prstGeom>
          <a:solidFill>
            <a:srgbClr val="60A07D"/>
          </a:solidFill>
        </p:spPr>
        <p:txBody>
          <a:bodyPr lIns="68580" tIns="34290" rIns="68580" bIns="34290"/>
          <a:lstStyle>
            <a:lvl1pPr marL="228577" indent="-228577" algn="l" defTabSz="9143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31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86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40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94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49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03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57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11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b="1" dirty="0">
                <a:latin typeface="+mj-ea"/>
                <a:ea typeface="+mj-ea"/>
              </a:rPr>
              <a:t>针对单资产、单目的</a:t>
            </a:r>
            <a:r>
              <a:rPr lang="en-US" altLang="zh-CN" sz="1600" b="1" dirty="0">
                <a:latin typeface="+mj-ea"/>
                <a:ea typeface="+mj-ea"/>
              </a:rPr>
              <a:t>IP</a:t>
            </a:r>
            <a:r>
              <a:rPr lang="zh-CN" altLang="en-US" sz="1600" b="1" dirty="0">
                <a:latin typeface="+mj-ea"/>
                <a:ea typeface="+mj-ea"/>
              </a:rPr>
              <a:t>的攻击事件回溯</a:t>
            </a:r>
            <a:endParaRPr lang="zh-CN" altLang="en-US" sz="1600" b="1" dirty="0">
              <a:latin typeface="+mj-ea"/>
              <a:ea typeface="+mj-ea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30" y="1559503"/>
            <a:ext cx="6519163" cy="33142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408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52400" y="116013"/>
            <a:ext cx="3655512" cy="6480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左大括号 2"/>
          <p:cNvSpPr/>
          <p:nvPr/>
        </p:nvSpPr>
        <p:spPr>
          <a:xfrm rot="5400000">
            <a:off x="5947942" y="4235914"/>
            <a:ext cx="432048" cy="2664296"/>
          </a:xfrm>
          <a:prstGeom prst="leftBrace">
            <a:avLst>
              <a:gd name="adj1" fmla="val 54630"/>
              <a:gd name="adj2" fmla="val 50000"/>
            </a:avLst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左大括号 3"/>
          <p:cNvSpPr/>
          <p:nvPr/>
        </p:nvSpPr>
        <p:spPr>
          <a:xfrm rot="16200000">
            <a:off x="5947942" y="203467"/>
            <a:ext cx="432048" cy="2664296"/>
          </a:xfrm>
          <a:prstGeom prst="leftBrace">
            <a:avLst>
              <a:gd name="adj1" fmla="val 54630"/>
              <a:gd name="adj2" fmla="val 50000"/>
            </a:avLst>
          </a:prstGeom>
          <a:ln w="5715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278546859"/>
              </p:ext>
            </p:extLst>
          </p:nvPr>
        </p:nvGraphicFramePr>
        <p:xfrm>
          <a:off x="4304098" y="1751638"/>
          <a:ext cx="3719736" cy="3603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4010211668"/>
              </p:ext>
            </p:extLst>
          </p:nvPr>
        </p:nvGraphicFramePr>
        <p:xfrm>
          <a:off x="3895714" y="711974"/>
          <a:ext cx="4439816" cy="607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8628310" y="2038371"/>
            <a:ext cx="1286816" cy="2953626"/>
            <a:chOff x="8443661" y="2255458"/>
            <a:chExt cx="1286816" cy="2953626"/>
          </a:xfrm>
        </p:grpSpPr>
        <p:sp>
          <p:nvSpPr>
            <p:cNvPr id="8" name="任意多边形 7"/>
            <p:cNvSpPr/>
            <p:nvPr/>
          </p:nvSpPr>
          <p:spPr>
            <a:xfrm>
              <a:off x="8464332" y="2255458"/>
              <a:ext cx="1266145" cy="639510"/>
            </a:xfrm>
            <a:custGeom>
              <a:avLst/>
              <a:gdLst>
                <a:gd name="connsiteX0" fmla="*/ 0 w 1266145"/>
                <a:gd name="connsiteY0" fmla="*/ 63951 h 639510"/>
                <a:gd name="connsiteX1" fmla="*/ 63951 w 1266145"/>
                <a:gd name="connsiteY1" fmla="*/ 0 h 639510"/>
                <a:gd name="connsiteX2" fmla="*/ 1202194 w 1266145"/>
                <a:gd name="connsiteY2" fmla="*/ 0 h 639510"/>
                <a:gd name="connsiteX3" fmla="*/ 1266145 w 1266145"/>
                <a:gd name="connsiteY3" fmla="*/ 63951 h 639510"/>
                <a:gd name="connsiteX4" fmla="*/ 1266145 w 1266145"/>
                <a:gd name="connsiteY4" fmla="*/ 575559 h 639510"/>
                <a:gd name="connsiteX5" fmla="*/ 1202194 w 1266145"/>
                <a:gd name="connsiteY5" fmla="*/ 639510 h 639510"/>
                <a:gd name="connsiteX6" fmla="*/ 63951 w 1266145"/>
                <a:gd name="connsiteY6" fmla="*/ 639510 h 639510"/>
                <a:gd name="connsiteX7" fmla="*/ 0 w 1266145"/>
                <a:gd name="connsiteY7" fmla="*/ 575559 h 639510"/>
                <a:gd name="connsiteX8" fmla="*/ 0 w 1266145"/>
                <a:gd name="connsiteY8" fmla="*/ 63951 h 63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6145" h="639510">
                  <a:moveTo>
                    <a:pt x="0" y="63951"/>
                  </a:moveTo>
                  <a:cubicBezTo>
                    <a:pt x="0" y="28632"/>
                    <a:pt x="28632" y="0"/>
                    <a:pt x="63951" y="0"/>
                  </a:cubicBezTo>
                  <a:lnTo>
                    <a:pt x="1202194" y="0"/>
                  </a:lnTo>
                  <a:cubicBezTo>
                    <a:pt x="1237513" y="0"/>
                    <a:pt x="1266145" y="28632"/>
                    <a:pt x="1266145" y="63951"/>
                  </a:cubicBezTo>
                  <a:lnTo>
                    <a:pt x="1266145" y="575559"/>
                  </a:lnTo>
                  <a:cubicBezTo>
                    <a:pt x="1266145" y="610878"/>
                    <a:pt x="1237513" y="639510"/>
                    <a:pt x="1202194" y="639510"/>
                  </a:cubicBezTo>
                  <a:lnTo>
                    <a:pt x="63951" y="639510"/>
                  </a:lnTo>
                  <a:cubicBezTo>
                    <a:pt x="28632" y="639510"/>
                    <a:pt x="0" y="610878"/>
                    <a:pt x="0" y="575559"/>
                  </a:cubicBezTo>
                  <a:lnTo>
                    <a:pt x="0" y="63951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56831" tIns="56831" rIns="56831" bIns="56831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050" dirty="0">
                  <a:latin typeface="微软雅黑" pitchFamily="34" charset="-122"/>
                  <a:ea typeface="微软雅黑" pitchFamily="34" charset="-122"/>
                </a:rPr>
                <a:t>实时整网清洗流量</a:t>
              </a:r>
              <a:r>
                <a:rPr lang="zh-CN" altLang="en-US" sz="1050" dirty="0" smtClean="0">
                  <a:latin typeface="微软雅黑" pitchFamily="34" charset="-122"/>
                  <a:ea typeface="微软雅黑" pitchFamily="34" charset="-122"/>
                </a:rPr>
                <a:t>统计</a:t>
              </a:r>
              <a:endParaRPr lang="zh-CN" altLang="en-US" sz="105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 rot="16200008">
              <a:off x="8975896" y="2974104"/>
              <a:ext cx="243015" cy="314004"/>
            </a:xfrm>
            <a:custGeom>
              <a:avLst/>
              <a:gdLst>
                <a:gd name="connsiteX0" fmla="*/ 0 w 243015"/>
                <a:gd name="connsiteY0" fmla="*/ 62801 h 314004"/>
                <a:gd name="connsiteX1" fmla="*/ 121508 w 243015"/>
                <a:gd name="connsiteY1" fmla="*/ 62801 h 314004"/>
                <a:gd name="connsiteX2" fmla="*/ 121508 w 243015"/>
                <a:gd name="connsiteY2" fmla="*/ 0 h 314004"/>
                <a:gd name="connsiteX3" fmla="*/ 243015 w 243015"/>
                <a:gd name="connsiteY3" fmla="*/ 157002 h 314004"/>
                <a:gd name="connsiteX4" fmla="*/ 121508 w 243015"/>
                <a:gd name="connsiteY4" fmla="*/ 314004 h 314004"/>
                <a:gd name="connsiteX5" fmla="*/ 121508 w 243015"/>
                <a:gd name="connsiteY5" fmla="*/ 251203 h 314004"/>
                <a:gd name="connsiteX6" fmla="*/ 0 w 243015"/>
                <a:gd name="connsiteY6" fmla="*/ 251203 h 314004"/>
                <a:gd name="connsiteX7" fmla="*/ 0 w 243015"/>
                <a:gd name="connsiteY7" fmla="*/ 62801 h 31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5" h="314004">
                  <a:moveTo>
                    <a:pt x="243015" y="251203"/>
                  </a:moveTo>
                  <a:lnTo>
                    <a:pt x="121507" y="251203"/>
                  </a:lnTo>
                  <a:lnTo>
                    <a:pt x="121507" y="314004"/>
                  </a:lnTo>
                  <a:lnTo>
                    <a:pt x="0" y="157002"/>
                  </a:lnTo>
                  <a:lnTo>
                    <a:pt x="121507" y="0"/>
                  </a:lnTo>
                  <a:lnTo>
                    <a:pt x="121507" y="62801"/>
                  </a:lnTo>
                  <a:lnTo>
                    <a:pt x="243015" y="62801"/>
                  </a:lnTo>
                  <a:lnTo>
                    <a:pt x="243015" y="251203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903" tIns="62801" rIns="0" bIns="62800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050" kern="12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8464330" y="3353487"/>
              <a:ext cx="1266145" cy="658008"/>
            </a:xfrm>
            <a:custGeom>
              <a:avLst/>
              <a:gdLst>
                <a:gd name="connsiteX0" fmla="*/ 0 w 1266145"/>
                <a:gd name="connsiteY0" fmla="*/ 65801 h 658008"/>
                <a:gd name="connsiteX1" fmla="*/ 65801 w 1266145"/>
                <a:gd name="connsiteY1" fmla="*/ 0 h 658008"/>
                <a:gd name="connsiteX2" fmla="*/ 1200344 w 1266145"/>
                <a:gd name="connsiteY2" fmla="*/ 0 h 658008"/>
                <a:gd name="connsiteX3" fmla="*/ 1266145 w 1266145"/>
                <a:gd name="connsiteY3" fmla="*/ 65801 h 658008"/>
                <a:gd name="connsiteX4" fmla="*/ 1266145 w 1266145"/>
                <a:gd name="connsiteY4" fmla="*/ 592207 h 658008"/>
                <a:gd name="connsiteX5" fmla="*/ 1200344 w 1266145"/>
                <a:gd name="connsiteY5" fmla="*/ 658008 h 658008"/>
                <a:gd name="connsiteX6" fmla="*/ 65801 w 1266145"/>
                <a:gd name="connsiteY6" fmla="*/ 658008 h 658008"/>
                <a:gd name="connsiteX7" fmla="*/ 0 w 1266145"/>
                <a:gd name="connsiteY7" fmla="*/ 592207 h 658008"/>
                <a:gd name="connsiteX8" fmla="*/ 0 w 1266145"/>
                <a:gd name="connsiteY8" fmla="*/ 65801 h 658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6145" h="658008">
                  <a:moveTo>
                    <a:pt x="0" y="65801"/>
                  </a:moveTo>
                  <a:cubicBezTo>
                    <a:pt x="0" y="29460"/>
                    <a:pt x="29460" y="0"/>
                    <a:pt x="65801" y="0"/>
                  </a:cubicBezTo>
                  <a:lnTo>
                    <a:pt x="1200344" y="0"/>
                  </a:lnTo>
                  <a:cubicBezTo>
                    <a:pt x="1236685" y="0"/>
                    <a:pt x="1266145" y="29460"/>
                    <a:pt x="1266145" y="65801"/>
                  </a:cubicBezTo>
                  <a:lnTo>
                    <a:pt x="1266145" y="592207"/>
                  </a:lnTo>
                  <a:cubicBezTo>
                    <a:pt x="1266145" y="628548"/>
                    <a:pt x="1236685" y="658008"/>
                    <a:pt x="1200344" y="658008"/>
                  </a:cubicBezTo>
                  <a:lnTo>
                    <a:pt x="65801" y="658008"/>
                  </a:lnTo>
                  <a:cubicBezTo>
                    <a:pt x="29460" y="658008"/>
                    <a:pt x="0" y="628548"/>
                    <a:pt x="0" y="592207"/>
                  </a:cubicBezTo>
                  <a:lnTo>
                    <a:pt x="0" y="65801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57372" tIns="57372" rIns="57372" bIns="57372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050" kern="1200" dirty="0" smtClean="0">
                  <a:latin typeface="微软雅黑" pitchFamily="34" charset="-122"/>
                  <a:ea typeface="微软雅黑" pitchFamily="34" charset="-122"/>
                </a:rPr>
                <a:t>基于全局多维度分析</a:t>
              </a:r>
              <a:endParaRPr lang="zh-CN" altLang="en-US" sz="105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rot="16259822">
              <a:off x="8949286" y="4122122"/>
              <a:ext cx="275466" cy="314005"/>
            </a:xfrm>
            <a:custGeom>
              <a:avLst/>
              <a:gdLst>
                <a:gd name="connsiteX0" fmla="*/ 0 w 275465"/>
                <a:gd name="connsiteY0" fmla="*/ 62801 h 314004"/>
                <a:gd name="connsiteX1" fmla="*/ 137733 w 275465"/>
                <a:gd name="connsiteY1" fmla="*/ 62801 h 314004"/>
                <a:gd name="connsiteX2" fmla="*/ 137733 w 275465"/>
                <a:gd name="connsiteY2" fmla="*/ 0 h 314004"/>
                <a:gd name="connsiteX3" fmla="*/ 275465 w 275465"/>
                <a:gd name="connsiteY3" fmla="*/ 157002 h 314004"/>
                <a:gd name="connsiteX4" fmla="*/ 137733 w 275465"/>
                <a:gd name="connsiteY4" fmla="*/ 314004 h 314004"/>
                <a:gd name="connsiteX5" fmla="*/ 137733 w 275465"/>
                <a:gd name="connsiteY5" fmla="*/ 251203 h 314004"/>
                <a:gd name="connsiteX6" fmla="*/ 0 w 275465"/>
                <a:gd name="connsiteY6" fmla="*/ 251203 h 314004"/>
                <a:gd name="connsiteX7" fmla="*/ 0 w 275465"/>
                <a:gd name="connsiteY7" fmla="*/ 62801 h 31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5465" h="314004">
                  <a:moveTo>
                    <a:pt x="275465" y="251203"/>
                  </a:moveTo>
                  <a:lnTo>
                    <a:pt x="137732" y="251203"/>
                  </a:lnTo>
                  <a:lnTo>
                    <a:pt x="137732" y="314004"/>
                  </a:lnTo>
                  <a:lnTo>
                    <a:pt x="0" y="157002"/>
                  </a:lnTo>
                  <a:lnTo>
                    <a:pt x="137732" y="0"/>
                  </a:lnTo>
                  <a:lnTo>
                    <a:pt x="137732" y="62801"/>
                  </a:lnTo>
                  <a:lnTo>
                    <a:pt x="275465" y="62801"/>
                  </a:lnTo>
                  <a:lnTo>
                    <a:pt x="275465" y="251203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1455363"/>
                <a:satOff val="-83928"/>
                <a:lumOff val="8628"/>
                <a:alphaOff val="0"/>
              </a:schemeClr>
            </a:fillRef>
            <a:effectRef idx="2">
              <a:schemeClr val="accent2">
                <a:hueOff val="-1455363"/>
                <a:satOff val="-83928"/>
                <a:lumOff val="862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638" tIns="62800" rIns="1" bIns="62802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050" kern="12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8443661" y="4531164"/>
              <a:ext cx="1266145" cy="677920"/>
            </a:xfrm>
            <a:custGeom>
              <a:avLst/>
              <a:gdLst>
                <a:gd name="connsiteX0" fmla="*/ 0 w 1266145"/>
                <a:gd name="connsiteY0" fmla="*/ 67792 h 677920"/>
                <a:gd name="connsiteX1" fmla="*/ 67792 w 1266145"/>
                <a:gd name="connsiteY1" fmla="*/ 0 h 677920"/>
                <a:gd name="connsiteX2" fmla="*/ 1198353 w 1266145"/>
                <a:gd name="connsiteY2" fmla="*/ 0 h 677920"/>
                <a:gd name="connsiteX3" fmla="*/ 1266145 w 1266145"/>
                <a:gd name="connsiteY3" fmla="*/ 67792 h 677920"/>
                <a:gd name="connsiteX4" fmla="*/ 1266145 w 1266145"/>
                <a:gd name="connsiteY4" fmla="*/ 610128 h 677920"/>
                <a:gd name="connsiteX5" fmla="*/ 1198353 w 1266145"/>
                <a:gd name="connsiteY5" fmla="*/ 677920 h 677920"/>
                <a:gd name="connsiteX6" fmla="*/ 67792 w 1266145"/>
                <a:gd name="connsiteY6" fmla="*/ 677920 h 677920"/>
                <a:gd name="connsiteX7" fmla="*/ 0 w 1266145"/>
                <a:gd name="connsiteY7" fmla="*/ 610128 h 677920"/>
                <a:gd name="connsiteX8" fmla="*/ 0 w 1266145"/>
                <a:gd name="connsiteY8" fmla="*/ 67792 h 67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6145" h="677920">
                  <a:moveTo>
                    <a:pt x="0" y="67792"/>
                  </a:moveTo>
                  <a:cubicBezTo>
                    <a:pt x="0" y="30352"/>
                    <a:pt x="30352" y="0"/>
                    <a:pt x="67792" y="0"/>
                  </a:cubicBezTo>
                  <a:lnTo>
                    <a:pt x="1198353" y="0"/>
                  </a:lnTo>
                  <a:cubicBezTo>
                    <a:pt x="1235793" y="0"/>
                    <a:pt x="1266145" y="30352"/>
                    <a:pt x="1266145" y="67792"/>
                  </a:cubicBezTo>
                  <a:lnTo>
                    <a:pt x="1266145" y="610128"/>
                  </a:lnTo>
                  <a:cubicBezTo>
                    <a:pt x="1266145" y="647568"/>
                    <a:pt x="1235793" y="677920"/>
                    <a:pt x="1198353" y="677920"/>
                  </a:cubicBezTo>
                  <a:lnTo>
                    <a:pt x="67792" y="677920"/>
                  </a:lnTo>
                  <a:cubicBezTo>
                    <a:pt x="30352" y="677920"/>
                    <a:pt x="0" y="647568"/>
                    <a:pt x="0" y="610128"/>
                  </a:cubicBezTo>
                  <a:lnTo>
                    <a:pt x="0" y="67792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57956" tIns="57956" rIns="57956" bIns="57956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050" dirty="0">
                  <a:latin typeface="微软雅黑" pitchFamily="34" charset="-122"/>
                  <a:ea typeface="微软雅黑" pitchFamily="34" charset="-122"/>
                </a:rPr>
                <a:t>全</a:t>
              </a:r>
              <a:r>
                <a:rPr lang="zh-CN" altLang="en-US" sz="1050" dirty="0" smtClean="0">
                  <a:latin typeface="微软雅黑" pitchFamily="34" charset="-122"/>
                  <a:ea typeface="微软雅黑" pitchFamily="34" charset="-122"/>
                </a:rPr>
                <a:t>网设备防护效果动态展示</a:t>
              </a:r>
              <a:endParaRPr lang="zh-CN" altLang="en-US" sz="105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435622" y="1967662"/>
            <a:ext cx="1286816" cy="3024335"/>
            <a:chOff x="2250973" y="2184749"/>
            <a:chExt cx="1286816" cy="3024335"/>
          </a:xfrm>
        </p:grpSpPr>
        <p:sp>
          <p:nvSpPr>
            <p:cNvPr id="14" name="任意多边形 13"/>
            <p:cNvSpPr/>
            <p:nvPr/>
          </p:nvSpPr>
          <p:spPr>
            <a:xfrm>
              <a:off x="2271644" y="2184749"/>
              <a:ext cx="1266145" cy="703748"/>
            </a:xfrm>
            <a:custGeom>
              <a:avLst/>
              <a:gdLst>
                <a:gd name="connsiteX0" fmla="*/ 0 w 1266145"/>
                <a:gd name="connsiteY0" fmla="*/ 70375 h 703748"/>
                <a:gd name="connsiteX1" fmla="*/ 70375 w 1266145"/>
                <a:gd name="connsiteY1" fmla="*/ 0 h 703748"/>
                <a:gd name="connsiteX2" fmla="*/ 1195770 w 1266145"/>
                <a:gd name="connsiteY2" fmla="*/ 0 h 703748"/>
                <a:gd name="connsiteX3" fmla="*/ 1266145 w 1266145"/>
                <a:gd name="connsiteY3" fmla="*/ 70375 h 703748"/>
                <a:gd name="connsiteX4" fmla="*/ 1266145 w 1266145"/>
                <a:gd name="connsiteY4" fmla="*/ 633373 h 703748"/>
                <a:gd name="connsiteX5" fmla="*/ 1195770 w 1266145"/>
                <a:gd name="connsiteY5" fmla="*/ 703748 h 703748"/>
                <a:gd name="connsiteX6" fmla="*/ 70375 w 1266145"/>
                <a:gd name="connsiteY6" fmla="*/ 703748 h 703748"/>
                <a:gd name="connsiteX7" fmla="*/ 0 w 1266145"/>
                <a:gd name="connsiteY7" fmla="*/ 633373 h 703748"/>
                <a:gd name="connsiteX8" fmla="*/ 0 w 1266145"/>
                <a:gd name="connsiteY8" fmla="*/ 70375 h 703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6145" h="703748">
                  <a:moveTo>
                    <a:pt x="0" y="70375"/>
                  </a:moveTo>
                  <a:cubicBezTo>
                    <a:pt x="0" y="31508"/>
                    <a:pt x="31508" y="0"/>
                    <a:pt x="70375" y="0"/>
                  </a:cubicBezTo>
                  <a:lnTo>
                    <a:pt x="1195770" y="0"/>
                  </a:lnTo>
                  <a:cubicBezTo>
                    <a:pt x="1234637" y="0"/>
                    <a:pt x="1266145" y="31508"/>
                    <a:pt x="1266145" y="70375"/>
                  </a:cubicBezTo>
                  <a:lnTo>
                    <a:pt x="1266145" y="633373"/>
                  </a:lnTo>
                  <a:cubicBezTo>
                    <a:pt x="1266145" y="672240"/>
                    <a:pt x="1234637" y="703748"/>
                    <a:pt x="1195770" y="703748"/>
                  </a:cubicBezTo>
                  <a:lnTo>
                    <a:pt x="70375" y="703748"/>
                  </a:lnTo>
                  <a:cubicBezTo>
                    <a:pt x="31508" y="703748"/>
                    <a:pt x="0" y="672240"/>
                    <a:pt x="0" y="633373"/>
                  </a:cubicBezTo>
                  <a:lnTo>
                    <a:pt x="0" y="70375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58712" tIns="58712" rIns="58712" bIns="58712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100" kern="1200" dirty="0" smtClean="0">
                  <a:latin typeface="微软雅黑" pitchFamily="34" charset="-122"/>
                  <a:ea typeface="微软雅黑" pitchFamily="34" charset="-122"/>
                </a:rPr>
                <a:t>个性化账号管理授权</a:t>
              </a:r>
              <a:endParaRPr lang="zh-CN" altLang="en-US" sz="11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rot="16200008">
              <a:off x="2790570" y="2953326"/>
              <a:ext cx="228292" cy="314004"/>
            </a:xfrm>
            <a:custGeom>
              <a:avLst/>
              <a:gdLst>
                <a:gd name="connsiteX0" fmla="*/ 0 w 228292"/>
                <a:gd name="connsiteY0" fmla="*/ 62801 h 314004"/>
                <a:gd name="connsiteX1" fmla="*/ 114146 w 228292"/>
                <a:gd name="connsiteY1" fmla="*/ 62801 h 314004"/>
                <a:gd name="connsiteX2" fmla="*/ 114146 w 228292"/>
                <a:gd name="connsiteY2" fmla="*/ 0 h 314004"/>
                <a:gd name="connsiteX3" fmla="*/ 228292 w 228292"/>
                <a:gd name="connsiteY3" fmla="*/ 157002 h 314004"/>
                <a:gd name="connsiteX4" fmla="*/ 114146 w 228292"/>
                <a:gd name="connsiteY4" fmla="*/ 314004 h 314004"/>
                <a:gd name="connsiteX5" fmla="*/ 114146 w 228292"/>
                <a:gd name="connsiteY5" fmla="*/ 251203 h 314004"/>
                <a:gd name="connsiteX6" fmla="*/ 0 w 228292"/>
                <a:gd name="connsiteY6" fmla="*/ 251203 h 314004"/>
                <a:gd name="connsiteX7" fmla="*/ 0 w 228292"/>
                <a:gd name="connsiteY7" fmla="*/ 62801 h 31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292" h="314004">
                  <a:moveTo>
                    <a:pt x="228292" y="251203"/>
                  </a:moveTo>
                  <a:lnTo>
                    <a:pt x="114146" y="251203"/>
                  </a:lnTo>
                  <a:lnTo>
                    <a:pt x="114146" y="314004"/>
                  </a:lnTo>
                  <a:lnTo>
                    <a:pt x="0" y="157002"/>
                  </a:lnTo>
                  <a:lnTo>
                    <a:pt x="114146" y="0"/>
                  </a:lnTo>
                  <a:lnTo>
                    <a:pt x="114146" y="62801"/>
                  </a:lnTo>
                  <a:lnTo>
                    <a:pt x="228292" y="62801"/>
                  </a:lnTo>
                  <a:lnTo>
                    <a:pt x="228292" y="251203"/>
                  </a:lnTo>
                  <a:close/>
                </a:path>
              </a:pathLst>
            </a:custGeom>
            <a:solidFill>
              <a:schemeClr val="accent5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487" tIns="62800" rIns="0" bIns="62801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050" kern="12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2271642" y="3319237"/>
              <a:ext cx="1266145" cy="723632"/>
            </a:xfrm>
            <a:custGeom>
              <a:avLst/>
              <a:gdLst>
                <a:gd name="connsiteX0" fmla="*/ 0 w 1266145"/>
                <a:gd name="connsiteY0" fmla="*/ 72363 h 723632"/>
                <a:gd name="connsiteX1" fmla="*/ 72363 w 1266145"/>
                <a:gd name="connsiteY1" fmla="*/ 0 h 723632"/>
                <a:gd name="connsiteX2" fmla="*/ 1193782 w 1266145"/>
                <a:gd name="connsiteY2" fmla="*/ 0 h 723632"/>
                <a:gd name="connsiteX3" fmla="*/ 1266145 w 1266145"/>
                <a:gd name="connsiteY3" fmla="*/ 72363 h 723632"/>
                <a:gd name="connsiteX4" fmla="*/ 1266145 w 1266145"/>
                <a:gd name="connsiteY4" fmla="*/ 651269 h 723632"/>
                <a:gd name="connsiteX5" fmla="*/ 1193782 w 1266145"/>
                <a:gd name="connsiteY5" fmla="*/ 723632 h 723632"/>
                <a:gd name="connsiteX6" fmla="*/ 72363 w 1266145"/>
                <a:gd name="connsiteY6" fmla="*/ 723632 h 723632"/>
                <a:gd name="connsiteX7" fmla="*/ 0 w 1266145"/>
                <a:gd name="connsiteY7" fmla="*/ 651269 h 723632"/>
                <a:gd name="connsiteX8" fmla="*/ 0 w 1266145"/>
                <a:gd name="connsiteY8" fmla="*/ 72363 h 72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6145" h="723632">
                  <a:moveTo>
                    <a:pt x="0" y="72363"/>
                  </a:moveTo>
                  <a:cubicBezTo>
                    <a:pt x="0" y="32398"/>
                    <a:pt x="32398" y="0"/>
                    <a:pt x="72363" y="0"/>
                  </a:cubicBezTo>
                  <a:lnTo>
                    <a:pt x="1193782" y="0"/>
                  </a:lnTo>
                  <a:cubicBezTo>
                    <a:pt x="1233747" y="0"/>
                    <a:pt x="1266145" y="32398"/>
                    <a:pt x="1266145" y="72363"/>
                  </a:cubicBezTo>
                  <a:lnTo>
                    <a:pt x="1266145" y="651269"/>
                  </a:lnTo>
                  <a:cubicBezTo>
                    <a:pt x="1266145" y="691234"/>
                    <a:pt x="1233747" y="723632"/>
                    <a:pt x="1193782" y="723632"/>
                  </a:cubicBezTo>
                  <a:lnTo>
                    <a:pt x="72363" y="723632"/>
                  </a:lnTo>
                  <a:cubicBezTo>
                    <a:pt x="32398" y="723632"/>
                    <a:pt x="0" y="691234"/>
                    <a:pt x="0" y="651269"/>
                  </a:cubicBezTo>
                  <a:lnTo>
                    <a:pt x="0" y="72363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59294" tIns="59294" rIns="59294" bIns="59294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100" dirty="0" smtClean="0">
                  <a:latin typeface="微软雅黑" pitchFamily="34" charset="-122"/>
                  <a:ea typeface="微软雅黑" pitchFamily="34" charset="-122"/>
                </a:rPr>
                <a:t>灵活资产配置</a:t>
              </a:r>
              <a:endParaRPr lang="zh-CN" altLang="en-US" sz="11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rot="16261485">
              <a:off x="2782739" y="4102762"/>
              <a:ext cx="223249" cy="314005"/>
            </a:xfrm>
            <a:custGeom>
              <a:avLst/>
              <a:gdLst>
                <a:gd name="connsiteX0" fmla="*/ 0 w 223248"/>
                <a:gd name="connsiteY0" fmla="*/ 62801 h 314004"/>
                <a:gd name="connsiteX1" fmla="*/ 111624 w 223248"/>
                <a:gd name="connsiteY1" fmla="*/ 62801 h 314004"/>
                <a:gd name="connsiteX2" fmla="*/ 111624 w 223248"/>
                <a:gd name="connsiteY2" fmla="*/ 0 h 314004"/>
                <a:gd name="connsiteX3" fmla="*/ 223248 w 223248"/>
                <a:gd name="connsiteY3" fmla="*/ 157002 h 314004"/>
                <a:gd name="connsiteX4" fmla="*/ 111624 w 223248"/>
                <a:gd name="connsiteY4" fmla="*/ 314004 h 314004"/>
                <a:gd name="connsiteX5" fmla="*/ 111624 w 223248"/>
                <a:gd name="connsiteY5" fmla="*/ 251203 h 314004"/>
                <a:gd name="connsiteX6" fmla="*/ 0 w 223248"/>
                <a:gd name="connsiteY6" fmla="*/ 251203 h 314004"/>
                <a:gd name="connsiteX7" fmla="*/ 0 w 223248"/>
                <a:gd name="connsiteY7" fmla="*/ 62801 h 31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3248" h="314004">
                  <a:moveTo>
                    <a:pt x="223248" y="251203"/>
                  </a:moveTo>
                  <a:lnTo>
                    <a:pt x="111624" y="251203"/>
                  </a:lnTo>
                  <a:lnTo>
                    <a:pt x="111624" y="314004"/>
                  </a:lnTo>
                  <a:lnTo>
                    <a:pt x="0" y="157002"/>
                  </a:lnTo>
                  <a:lnTo>
                    <a:pt x="111624" y="0"/>
                  </a:lnTo>
                  <a:lnTo>
                    <a:pt x="111624" y="62801"/>
                  </a:lnTo>
                  <a:lnTo>
                    <a:pt x="223248" y="62801"/>
                  </a:lnTo>
                  <a:lnTo>
                    <a:pt x="223248" y="251203"/>
                  </a:lnTo>
                  <a:close/>
                </a:path>
              </a:pathLst>
            </a:custGeom>
            <a:solidFill>
              <a:schemeClr val="accent5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1455363"/>
                <a:satOff val="-83928"/>
                <a:lumOff val="8628"/>
                <a:alphaOff val="0"/>
              </a:schemeClr>
            </a:fillRef>
            <a:effectRef idx="2">
              <a:schemeClr val="accent2">
                <a:hueOff val="-1455363"/>
                <a:satOff val="-83928"/>
                <a:lumOff val="862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973" tIns="62801" rIns="1" bIns="62801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050" kern="12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2250973" y="4464026"/>
              <a:ext cx="1266145" cy="745058"/>
            </a:xfrm>
            <a:custGeom>
              <a:avLst/>
              <a:gdLst>
                <a:gd name="connsiteX0" fmla="*/ 0 w 1266145"/>
                <a:gd name="connsiteY0" fmla="*/ 74506 h 745058"/>
                <a:gd name="connsiteX1" fmla="*/ 74506 w 1266145"/>
                <a:gd name="connsiteY1" fmla="*/ 0 h 745058"/>
                <a:gd name="connsiteX2" fmla="*/ 1191639 w 1266145"/>
                <a:gd name="connsiteY2" fmla="*/ 0 h 745058"/>
                <a:gd name="connsiteX3" fmla="*/ 1266145 w 1266145"/>
                <a:gd name="connsiteY3" fmla="*/ 74506 h 745058"/>
                <a:gd name="connsiteX4" fmla="*/ 1266145 w 1266145"/>
                <a:gd name="connsiteY4" fmla="*/ 670552 h 745058"/>
                <a:gd name="connsiteX5" fmla="*/ 1191639 w 1266145"/>
                <a:gd name="connsiteY5" fmla="*/ 745058 h 745058"/>
                <a:gd name="connsiteX6" fmla="*/ 74506 w 1266145"/>
                <a:gd name="connsiteY6" fmla="*/ 745058 h 745058"/>
                <a:gd name="connsiteX7" fmla="*/ 0 w 1266145"/>
                <a:gd name="connsiteY7" fmla="*/ 670552 h 745058"/>
                <a:gd name="connsiteX8" fmla="*/ 0 w 1266145"/>
                <a:gd name="connsiteY8" fmla="*/ 74506 h 745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6145" h="745058">
                  <a:moveTo>
                    <a:pt x="0" y="74506"/>
                  </a:moveTo>
                  <a:cubicBezTo>
                    <a:pt x="0" y="33357"/>
                    <a:pt x="33357" y="0"/>
                    <a:pt x="74506" y="0"/>
                  </a:cubicBezTo>
                  <a:lnTo>
                    <a:pt x="1191639" y="0"/>
                  </a:lnTo>
                  <a:cubicBezTo>
                    <a:pt x="1232788" y="0"/>
                    <a:pt x="1266145" y="33357"/>
                    <a:pt x="1266145" y="74506"/>
                  </a:cubicBezTo>
                  <a:lnTo>
                    <a:pt x="1266145" y="670552"/>
                  </a:lnTo>
                  <a:cubicBezTo>
                    <a:pt x="1266145" y="711701"/>
                    <a:pt x="1232788" y="745058"/>
                    <a:pt x="1191639" y="745058"/>
                  </a:cubicBezTo>
                  <a:lnTo>
                    <a:pt x="74506" y="745058"/>
                  </a:lnTo>
                  <a:cubicBezTo>
                    <a:pt x="33357" y="745058"/>
                    <a:pt x="0" y="711701"/>
                    <a:pt x="0" y="670552"/>
                  </a:cubicBezTo>
                  <a:lnTo>
                    <a:pt x="0" y="74506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59922" tIns="59922" rIns="59922" bIns="59922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100" kern="1200" dirty="0" smtClean="0">
                  <a:latin typeface="微软雅黑" pitchFamily="34" charset="-122"/>
                  <a:ea typeface="微软雅黑" pitchFamily="34" charset="-122"/>
                </a:rPr>
                <a:t>直观掌握资产（基于</a:t>
              </a:r>
              <a:r>
                <a:rPr lang="en-US" altLang="zh-CN" sz="1100" kern="1200" dirty="0" smtClean="0">
                  <a:latin typeface="微软雅黑" pitchFamily="34" charset="-122"/>
                  <a:ea typeface="微软雅黑" pitchFamily="34" charset="-122"/>
                </a:rPr>
                <a:t>IP/IP</a:t>
              </a:r>
              <a:r>
                <a:rPr lang="zh-CN" altLang="en-US" sz="1100" kern="1200" dirty="0" smtClean="0">
                  <a:latin typeface="微软雅黑" pitchFamily="34" charset="-122"/>
                  <a:ea typeface="微软雅黑" pitchFamily="34" charset="-122"/>
                </a:rPr>
                <a:t>组）态势</a:t>
              </a:r>
              <a:endParaRPr lang="zh-CN" altLang="en-US" sz="11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9" name="左大括号 18"/>
          <p:cNvSpPr/>
          <p:nvPr/>
        </p:nvSpPr>
        <p:spPr>
          <a:xfrm>
            <a:off x="8144186" y="2111678"/>
            <a:ext cx="432048" cy="2664296"/>
          </a:xfrm>
          <a:prstGeom prst="leftBrace">
            <a:avLst>
              <a:gd name="adj1" fmla="val 54630"/>
              <a:gd name="adj2" fmla="val 50000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左大括号 19"/>
          <p:cNvSpPr/>
          <p:nvPr/>
        </p:nvSpPr>
        <p:spPr>
          <a:xfrm rot="10800000">
            <a:off x="3751698" y="2183686"/>
            <a:ext cx="432048" cy="2664296"/>
          </a:xfrm>
          <a:prstGeom prst="leftBrace">
            <a:avLst>
              <a:gd name="adj1" fmla="val 54630"/>
              <a:gd name="adj2" fmla="val 50000"/>
            </a:avLst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1" name="图示 20"/>
          <p:cNvGraphicFramePr/>
          <p:nvPr>
            <p:extLst>
              <p:ext uri="{D42A27DB-BD31-4B8C-83A1-F6EECF244321}">
                <p14:modId xmlns:p14="http://schemas.microsoft.com/office/powerpoint/2010/main" val="2523173593"/>
              </p:ext>
            </p:extLst>
          </p:nvPr>
        </p:nvGraphicFramePr>
        <p:xfrm>
          <a:off x="3967721" y="5784086"/>
          <a:ext cx="4439816" cy="607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34668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689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建设背景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788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>
            <a:spLocks noChangeArrowheads="1"/>
          </p:cNvSpPr>
          <p:nvPr/>
        </p:nvSpPr>
        <p:spPr bwMode="auto">
          <a:xfrm>
            <a:off x="516761" y="1073325"/>
            <a:ext cx="1067970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63538" indent="-363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1964B4"/>
              </a:buClr>
            </a:pPr>
            <a:r>
              <a:rPr lang="en-US" altLang="zh-CN" sz="1400" b="1" dirty="0">
                <a:latin typeface="+mj-ea"/>
                <a:ea typeface="+mj-ea"/>
                <a:sym typeface="微软雅黑" panose="020B0503020204020204" pitchFamily="34" charset="-122"/>
              </a:rPr>
              <a:t> </a:t>
            </a:r>
            <a:r>
              <a:rPr lang="en-US" altLang="zh-CN" sz="1400" b="1" dirty="0" smtClean="0">
                <a:latin typeface="+mj-ea"/>
                <a:ea typeface="+mj-ea"/>
                <a:sym typeface="微软雅黑" panose="020B0503020204020204" pitchFamily="34" charset="-122"/>
              </a:rPr>
              <a:t>     </a:t>
            </a:r>
            <a:r>
              <a:rPr lang="zh-CN" altLang="en-US" sz="1400" b="1" dirty="0" smtClean="0">
                <a:latin typeface="+mj-ea"/>
                <a:ea typeface="+mj-ea"/>
                <a:sym typeface="微软雅黑" panose="020B0503020204020204" pitchFamily="34" charset="-122"/>
              </a:rPr>
              <a:t> </a:t>
            </a:r>
            <a:r>
              <a:rPr lang="en-US" altLang="zh-CN" sz="1400" b="1" dirty="0">
                <a:solidFill>
                  <a:srgbClr val="FFFF00"/>
                </a:solidFill>
                <a:latin typeface="+mj-ea"/>
                <a:ea typeface="+mj-ea"/>
                <a:sym typeface="微软雅黑" panose="020B0503020204020204" pitchFamily="34" charset="-122"/>
              </a:rPr>
              <a:t>2016</a:t>
            </a:r>
            <a:r>
              <a:rPr lang="zh-CN" altLang="en-US" sz="1400" b="1" dirty="0">
                <a:solidFill>
                  <a:srgbClr val="FFFF00"/>
                </a:solidFill>
                <a:latin typeface="+mj-ea"/>
                <a:ea typeface="+mj-ea"/>
                <a:sym typeface="微软雅黑" panose="020B0503020204020204" pitchFamily="34" charset="-122"/>
              </a:rPr>
              <a:t>年</a:t>
            </a:r>
            <a:r>
              <a:rPr lang="en-US" altLang="zh-CN" sz="1400" b="1" dirty="0">
                <a:solidFill>
                  <a:srgbClr val="FFFF00"/>
                </a:solidFill>
                <a:latin typeface="+mj-ea"/>
                <a:ea typeface="+mj-ea"/>
                <a:sym typeface="微软雅黑" panose="020B0503020204020204" pitchFamily="34" charset="-122"/>
              </a:rPr>
              <a:t>CNCERT </a:t>
            </a:r>
            <a:r>
              <a:rPr lang="zh-CN" altLang="en-US" sz="1400" b="1" dirty="0">
                <a:solidFill>
                  <a:srgbClr val="FFFF00"/>
                </a:solidFill>
                <a:latin typeface="+mj-ea"/>
                <a:ea typeface="+mj-ea"/>
                <a:sym typeface="微软雅黑" panose="020B0503020204020204" pitchFamily="34" charset="-122"/>
              </a:rPr>
              <a:t>监测到 </a:t>
            </a:r>
            <a:r>
              <a:rPr lang="en-US" altLang="zh-CN" sz="1400" b="1" dirty="0">
                <a:solidFill>
                  <a:srgbClr val="FFFF00"/>
                </a:solidFill>
                <a:latin typeface="+mj-ea"/>
                <a:ea typeface="+mj-ea"/>
                <a:sym typeface="微软雅黑" panose="020B0503020204020204" pitchFamily="34" charset="-122"/>
              </a:rPr>
              <a:t>1Gbps </a:t>
            </a:r>
            <a:r>
              <a:rPr lang="zh-CN" altLang="en-US" sz="1400" b="1" dirty="0">
                <a:solidFill>
                  <a:srgbClr val="FFFF00"/>
                </a:solidFill>
                <a:latin typeface="+mj-ea"/>
                <a:ea typeface="+mj-ea"/>
                <a:sym typeface="微软雅黑" panose="020B0503020204020204" pitchFamily="34" charset="-122"/>
              </a:rPr>
              <a:t>以上 </a:t>
            </a:r>
            <a:r>
              <a:rPr lang="en-US" altLang="zh-CN" sz="1400" b="1" dirty="0">
                <a:solidFill>
                  <a:srgbClr val="FFFF00"/>
                </a:solidFill>
                <a:latin typeface="+mj-ea"/>
                <a:ea typeface="+mj-ea"/>
                <a:sym typeface="微软雅黑" panose="020B0503020204020204" pitchFamily="34" charset="-122"/>
              </a:rPr>
              <a:t>DDoS </a:t>
            </a:r>
            <a:r>
              <a:rPr lang="zh-CN" altLang="en-US" sz="1400" b="1" dirty="0">
                <a:solidFill>
                  <a:srgbClr val="FFFF00"/>
                </a:solidFill>
                <a:latin typeface="+mj-ea"/>
                <a:ea typeface="+mj-ea"/>
                <a:sym typeface="微软雅黑" panose="020B0503020204020204" pitchFamily="34" charset="-122"/>
              </a:rPr>
              <a:t>攻击事件日均 </a:t>
            </a:r>
            <a:r>
              <a:rPr lang="en-US" altLang="zh-CN" sz="1400" b="1" dirty="0">
                <a:solidFill>
                  <a:srgbClr val="FFFF00"/>
                </a:solidFill>
                <a:latin typeface="+mj-ea"/>
                <a:ea typeface="+mj-ea"/>
                <a:sym typeface="微软雅黑" panose="020B0503020204020204" pitchFamily="34" charset="-122"/>
              </a:rPr>
              <a:t>452 </a:t>
            </a:r>
            <a:r>
              <a:rPr lang="zh-CN" altLang="en-US" sz="1400" b="1" dirty="0">
                <a:solidFill>
                  <a:srgbClr val="FFFF00"/>
                </a:solidFill>
                <a:latin typeface="+mj-ea"/>
                <a:ea typeface="+mj-ea"/>
                <a:sym typeface="微软雅黑" panose="020B0503020204020204" pitchFamily="34" charset="-122"/>
              </a:rPr>
              <a:t>起，比</a:t>
            </a:r>
            <a:r>
              <a:rPr lang="en-US" altLang="zh-CN" sz="1400" b="1" dirty="0">
                <a:solidFill>
                  <a:srgbClr val="FFFF00"/>
                </a:solidFill>
                <a:latin typeface="+mj-ea"/>
                <a:ea typeface="+mj-ea"/>
                <a:sym typeface="微软雅黑" panose="020B0503020204020204" pitchFamily="34" charset="-122"/>
              </a:rPr>
              <a:t>2015 </a:t>
            </a:r>
            <a:r>
              <a:rPr lang="zh-CN" altLang="en-US" sz="1400" b="1" dirty="0">
                <a:solidFill>
                  <a:srgbClr val="FFFF00"/>
                </a:solidFill>
                <a:latin typeface="+mj-ea"/>
                <a:ea typeface="+mj-ea"/>
                <a:sym typeface="微软雅黑" panose="020B0503020204020204" pitchFamily="34" charset="-122"/>
              </a:rPr>
              <a:t>年下降 </a:t>
            </a:r>
            <a:r>
              <a:rPr lang="en-US" altLang="zh-CN" sz="1400" b="1" dirty="0">
                <a:solidFill>
                  <a:srgbClr val="FFFF00"/>
                </a:solidFill>
                <a:latin typeface="+mj-ea"/>
                <a:ea typeface="+mj-ea"/>
                <a:sym typeface="微软雅黑" panose="020B0503020204020204" pitchFamily="34" charset="-122"/>
              </a:rPr>
              <a:t>60%</a:t>
            </a:r>
            <a:r>
              <a:rPr lang="zh-CN" altLang="en-US" sz="1400" b="1" dirty="0">
                <a:solidFill>
                  <a:srgbClr val="FFFF00"/>
                </a:solidFill>
                <a:latin typeface="+mj-ea"/>
                <a:ea typeface="+mj-ea"/>
                <a:sym typeface="微软雅黑" panose="020B0503020204020204" pitchFamily="34" charset="-122"/>
              </a:rPr>
              <a:t>。但同时发现，</a:t>
            </a:r>
            <a:r>
              <a:rPr lang="en-US" altLang="zh-CN" sz="1400" b="1" dirty="0">
                <a:solidFill>
                  <a:srgbClr val="FFFF00"/>
                </a:solidFill>
                <a:latin typeface="+mj-ea"/>
                <a:ea typeface="+mj-ea"/>
                <a:sym typeface="微软雅黑" panose="020B0503020204020204" pitchFamily="34" charset="-122"/>
              </a:rPr>
              <a:t>2016 </a:t>
            </a:r>
            <a:r>
              <a:rPr lang="zh-CN" altLang="en-US" sz="1400" b="1" dirty="0">
                <a:solidFill>
                  <a:srgbClr val="FFFF00"/>
                </a:solidFill>
                <a:latin typeface="+mj-ea"/>
                <a:ea typeface="+mj-ea"/>
                <a:sym typeface="微软雅黑" panose="020B0503020204020204" pitchFamily="34" charset="-122"/>
              </a:rPr>
              <a:t>年大流量攻击事件数量全年持续增加，</a:t>
            </a:r>
            <a:r>
              <a:rPr lang="en-US" altLang="zh-CN" sz="1400" b="1" dirty="0">
                <a:solidFill>
                  <a:srgbClr val="FFFF00"/>
                </a:solidFill>
                <a:latin typeface="+mj-ea"/>
                <a:ea typeface="+mj-ea"/>
                <a:sym typeface="微软雅黑" panose="020B0503020204020204" pitchFamily="34" charset="-122"/>
              </a:rPr>
              <a:t>10Gbps </a:t>
            </a:r>
            <a:r>
              <a:rPr lang="zh-CN" altLang="en-US" sz="1400" b="1" dirty="0">
                <a:solidFill>
                  <a:srgbClr val="FFFF00"/>
                </a:solidFill>
                <a:latin typeface="+mj-ea"/>
                <a:ea typeface="+mj-ea"/>
                <a:sym typeface="微软雅黑" panose="020B0503020204020204" pitchFamily="34" charset="-122"/>
              </a:rPr>
              <a:t>以上攻击事件数量第四季度日均攻击次数较第一季度增长 </a:t>
            </a:r>
            <a:r>
              <a:rPr lang="en-US" altLang="zh-CN" sz="1400" b="1" dirty="0">
                <a:solidFill>
                  <a:srgbClr val="FFFF00"/>
                </a:solidFill>
                <a:latin typeface="+mj-ea"/>
                <a:ea typeface="+mj-ea"/>
                <a:sym typeface="微软雅黑" panose="020B0503020204020204" pitchFamily="34" charset="-122"/>
              </a:rPr>
              <a:t>1.1 </a:t>
            </a:r>
            <a:r>
              <a:rPr lang="zh-CN" altLang="en-US" sz="1400" b="1" dirty="0">
                <a:solidFill>
                  <a:srgbClr val="FFFF00"/>
                </a:solidFill>
                <a:latin typeface="+mj-ea"/>
                <a:ea typeface="+mj-ea"/>
                <a:sym typeface="微软雅黑" panose="020B0503020204020204" pitchFamily="34" charset="-122"/>
              </a:rPr>
              <a:t>倍，全年日均达 </a:t>
            </a:r>
            <a:r>
              <a:rPr lang="en-US" altLang="zh-CN" sz="1400" b="1" dirty="0">
                <a:solidFill>
                  <a:srgbClr val="FFFF00"/>
                </a:solidFill>
                <a:latin typeface="+mj-ea"/>
                <a:ea typeface="+mj-ea"/>
                <a:sym typeface="微软雅黑" panose="020B0503020204020204" pitchFamily="34" charset="-122"/>
              </a:rPr>
              <a:t>133 </a:t>
            </a:r>
            <a:r>
              <a:rPr lang="zh-CN" altLang="en-US" sz="1400" b="1" dirty="0">
                <a:solidFill>
                  <a:srgbClr val="FFFF00"/>
                </a:solidFill>
                <a:latin typeface="+mj-ea"/>
                <a:ea typeface="+mj-ea"/>
                <a:sym typeface="微软雅黑" panose="020B0503020204020204" pitchFamily="34" charset="-122"/>
              </a:rPr>
              <a:t>次，占日均攻击事件的 </a:t>
            </a:r>
            <a:r>
              <a:rPr lang="en-US" altLang="zh-CN" sz="1400" b="1" dirty="0">
                <a:solidFill>
                  <a:srgbClr val="FFFF00"/>
                </a:solidFill>
                <a:latin typeface="+mj-ea"/>
                <a:ea typeface="+mj-ea"/>
                <a:sym typeface="微软雅黑" panose="020B0503020204020204" pitchFamily="34" charset="-122"/>
              </a:rPr>
              <a:t>29.4%</a:t>
            </a:r>
            <a:r>
              <a:rPr lang="zh-CN" altLang="en-US" sz="1400" b="1" dirty="0">
                <a:solidFill>
                  <a:srgbClr val="FFFF00"/>
                </a:solidFill>
                <a:latin typeface="+mj-ea"/>
                <a:ea typeface="+mj-ea"/>
                <a:sym typeface="微软雅黑" panose="020B0503020204020204" pitchFamily="34" charset="-122"/>
              </a:rPr>
              <a:t>，另外 </a:t>
            </a:r>
            <a:r>
              <a:rPr lang="en-US" altLang="zh-CN" sz="1400" b="1" dirty="0">
                <a:solidFill>
                  <a:srgbClr val="FFFF00"/>
                </a:solidFill>
                <a:latin typeface="+mj-ea"/>
                <a:ea typeface="+mj-ea"/>
                <a:sym typeface="微软雅黑" panose="020B0503020204020204" pitchFamily="34" charset="-122"/>
              </a:rPr>
              <a:t>100Gbps </a:t>
            </a:r>
            <a:r>
              <a:rPr lang="zh-CN" altLang="en-US" sz="1400" b="1" dirty="0">
                <a:solidFill>
                  <a:srgbClr val="FFFF00"/>
                </a:solidFill>
                <a:latin typeface="+mj-ea"/>
                <a:ea typeface="+mj-ea"/>
                <a:sym typeface="微软雅黑" panose="020B0503020204020204" pitchFamily="34" charset="-122"/>
              </a:rPr>
              <a:t>以上攻击事件数量日均达到 </a:t>
            </a:r>
            <a:r>
              <a:rPr lang="en-US" altLang="zh-CN" sz="1400" b="1" dirty="0">
                <a:solidFill>
                  <a:srgbClr val="FFFF00"/>
                </a:solidFill>
                <a:latin typeface="+mj-ea"/>
                <a:ea typeface="+mj-ea"/>
                <a:sym typeface="微软雅黑" panose="020B0503020204020204" pitchFamily="34" charset="-122"/>
              </a:rPr>
              <a:t>6 </a:t>
            </a:r>
            <a:r>
              <a:rPr lang="zh-CN" altLang="en-US" sz="1400" b="1" dirty="0">
                <a:solidFill>
                  <a:srgbClr val="FFFF00"/>
                </a:solidFill>
                <a:latin typeface="+mj-ea"/>
                <a:ea typeface="+mj-ea"/>
                <a:sym typeface="微软雅黑" panose="020B0503020204020204" pitchFamily="34" charset="-122"/>
              </a:rPr>
              <a:t>起以上，并监测发现某云平台多次遭受 </a:t>
            </a:r>
            <a:r>
              <a:rPr lang="en-US" altLang="zh-CN" sz="1400" b="1" dirty="0">
                <a:solidFill>
                  <a:srgbClr val="FFFF00"/>
                </a:solidFill>
                <a:latin typeface="+mj-ea"/>
                <a:ea typeface="+mj-ea"/>
                <a:sym typeface="微软雅黑" panose="020B0503020204020204" pitchFamily="34" charset="-122"/>
              </a:rPr>
              <a:t>500Gbps </a:t>
            </a:r>
            <a:r>
              <a:rPr lang="zh-CN" altLang="en-US" sz="1400" b="1" dirty="0">
                <a:solidFill>
                  <a:srgbClr val="FFFF00"/>
                </a:solidFill>
                <a:latin typeface="+mj-ea"/>
                <a:ea typeface="+mj-ea"/>
                <a:sym typeface="微软雅黑" panose="020B0503020204020204" pitchFamily="34" charset="-122"/>
              </a:rPr>
              <a:t>以上的攻击。从攻击目的来看，</a:t>
            </a:r>
            <a:r>
              <a:rPr lang="en-US" altLang="zh-CN" sz="1400" b="1" dirty="0">
                <a:solidFill>
                  <a:srgbClr val="FFFF00"/>
                </a:solidFill>
                <a:latin typeface="+mj-ea"/>
                <a:ea typeface="+mj-ea"/>
                <a:sym typeface="微软雅黑" panose="020B0503020204020204" pitchFamily="34" charset="-122"/>
              </a:rPr>
              <a:t>67%</a:t>
            </a:r>
            <a:r>
              <a:rPr lang="zh-CN" altLang="en-US" sz="1400" b="1" dirty="0">
                <a:solidFill>
                  <a:srgbClr val="FFFF00"/>
                </a:solidFill>
                <a:latin typeface="+mj-ea"/>
                <a:ea typeface="+mj-ea"/>
                <a:sym typeface="微软雅黑" panose="020B0503020204020204" pitchFamily="34" charset="-122"/>
              </a:rPr>
              <a:t>涉及互联网地下黑色产业</a:t>
            </a:r>
            <a:r>
              <a:rPr lang="zh-CN" altLang="en-US" sz="1400" b="1" dirty="0" smtClean="0">
                <a:solidFill>
                  <a:srgbClr val="FFFF00"/>
                </a:solidFill>
                <a:latin typeface="+mj-ea"/>
                <a:ea typeface="+mj-ea"/>
                <a:sym typeface="微软雅黑" panose="020B0503020204020204" pitchFamily="34" charset="-122"/>
              </a:rPr>
              <a:t>链。</a:t>
            </a:r>
            <a:endParaRPr lang="zh-CN" altLang="en-US" sz="1100" b="1" dirty="0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152400" y="116013"/>
            <a:ext cx="5399784" cy="6480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DDoS</a:t>
            </a:r>
            <a:r>
              <a:rPr lang="zh-CN" altLang="en-US" dirty="0" smtClean="0"/>
              <a:t>攻击威胁现状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52400" y="2704901"/>
            <a:ext cx="3820240" cy="2775964"/>
          </a:xfrm>
          <a:prstGeom prst="round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000" r="-3000"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圆角矩形 7"/>
          <p:cNvSpPr/>
          <p:nvPr/>
        </p:nvSpPr>
        <p:spPr>
          <a:xfrm>
            <a:off x="4155725" y="2704901"/>
            <a:ext cx="3820055" cy="2775964"/>
          </a:xfrm>
          <a:prstGeom prst="round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000" b="-1000"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圆角矩形 9"/>
          <p:cNvSpPr/>
          <p:nvPr/>
        </p:nvSpPr>
        <p:spPr>
          <a:xfrm>
            <a:off x="8186289" y="2652146"/>
            <a:ext cx="3523291" cy="2828719"/>
          </a:xfrm>
          <a:prstGeom prst="round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000" b="-3000"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0" name="组合 19"/>
          <p:cNvGrpSpPr/>
          <p:nvPr/>
        </p:nvGrpSpPr>
        <p:grpSpPr>
          <a:xfrm>
            <a:off x="152400" y="1535670"/>
            <a:ext cx="5361621" cy="4878859"/>
            <a:chOff x="-1820621" y="1825454"/>
            <a:chExt cx="5361621" cy="4878859"/>
          </a:xfrm>
        </p:grpSpPr>
        <p:sp>
          <p:nvSpPr>
            <p:cNvPr id="27" name="矩形 26"/>
            <p:cNvSpPr/>
            <p:nvPr/>
          </p:nvSpPr>
          <p:spPr>
            <a:xfrm>
              <a:off x="1206700" y="1825454"/>
              <a:ext cx="2334300" cy="86602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矩形 27"/>
            <p:cNvSpPr/>
            <p:nvPr/>
          </p:nvSpPr>
          <p:spPr>
            <a:xfrm>
              <a:off x="-1820621" y="5838288"/>
              <a:ext cx="3761758" cy="8660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3576" tIns="163576" rIns="163576" bIns="0" numCol="1" spcCol="1270" anchor="t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300" kern="1200" dirty="0">
                  <a:latin typeface="华文行楷" panose="02010800040101010101" pitchFamily="2" charset="-122"/>
                  <a:ea typeface="华文行楷" panose="02010800040101010101" pitchFamily="2" charset="-122"/>
                </a:rPr>
                <a:t>中国的占比相对较大</a:t>
              </a:r>
            </a:p>
          </p:txBody>
        </p:sp>
      </p:grpSp>
      <p:sp>
        <p:nvSpPr>
          <p:cNvPr id="26" name="矩形 25"/>
          <p:cNvSpPr/>
          <p:nvPr/>
        </p:nvSpPr>
        <p:spPr>
          <a:xfrm>
            <a:off x="4104931" y="5548504"/>
            <a:ext cx="3947051" cy="86602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3576" tIns="163576" rIns="163576" bIns="0" numCol="1" spcCol="1270" anchor="t" anchorCtr="0">
            <a:noAutofit/>
          </a:bodyPr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300" dirty="0">
                <a:latin typeface="华文行楷" panose="02010800040101010101" pitchFamily="2" charset="-122"/>
                <a:ea typeface="华文行楷" panose="02010800040101010101" pitchFamily="2" charset="-122"/>
              </a:rPr>
              <a:t>电信产业越发达情况越差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6835860" y="4456305"/>
            <a:ext cx="4617011" cy="1945458"/>
            <a:chOff x="4704957" y="4746089"/>
            <a:chExt cx="4617011" cy="1945458"/>
          </a:xfrm>
        </p:grpSpPr>
        <p:sp>
          <p:nvSpPr>
            <p:cNvPr id="23" name="矩形 22"/>
            <p:cNvSpPr/>
            <p:nvPr/>
          </p:nvSpPr>
          <p:spPr>
            <a:xfrm>
              <a:off x="4704957" y="4746089"/>
              <a:ext cx="2334300" cy="86602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矩形 23"/>
            <p:cNvSpPr/>
            <p:nvPr/>
          </p:nvSpPr>
          <p:spPr>
            <a:xfrm>
              <a:off x="6263157" y="5825522"/>
              <a:ext cx="3058811" cy="8660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3576" tIns="163576" rIns="163576" bIns="0" numCol="1" spcCol="1270" anchor="t" anchorCtr="0">
              <a:noAutofit/>
            </a:bodyPr>
            <a:lstStyle/>
            <a:p>
              <a:pPr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300" dirty="0">
                  <a:latin typeface="华文行楷" panose="02010800040101010101" pitchFamily="2" charset="-122"/>
                  <a:ea typeface="华文行楷" panose="02010800040101010101" pitchFamily="2" charset="-122"/>
                </a:rPr>
                <a:t>傀儡机主要为服务器</a:t>
              </a:r>
            </a:p>
          </p:txBody>
        </p:sp>
      </p:grpSp>
      <p:sp>
        <p:nvSpPr>
          <p:cNvPr id="29" name="标题 44"/>
          <p:cNvSpPr txBox="1">
            <a:spLocks/>
          </p:cNvSpPr>
          <p:nvPr/>
        </p:nvSpPr>
        <p:spPr>
          <a:xfrm>
            <a:off x="273572" y="6124764"/>
            <a:ext cx="5812297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>
                <a:latin typeface="+mn-ea"/>
              </a:defRPr>
            </a:lvl1pPr>
          </a:lstStyle>
          <a:p>
            <a:r>
              <a:rPr lang="zh-CN" altLang="en-US" sz="1200" dirty="0" smtClean="0">
                <a:solidFill>
                  <a:srgbClr val="FFFF00"/>
                </a:solidFill>
              </a:rPr>
              <a:t>备注：数据来源于</a:t>
            </a:r>
            <a:r>
              <a:rPr lang="en-US" altLang="zh-CN" sz="1200" dirty="0" smtClean="0">
                <a:solidFill>
                  <a:srgbClr val="FFFF00"/>
                </a:solidFill>
              </a:rPr>
              <a:t>CNCERT《2016</a:t>
            </a:r>
            <a:r>
              <a:rPr lang="zh-CN" altLang="en-US" sz="1200" dirty="0">
                <a:solidFill>
                  <a:srgbClr val="FFFF00"/>
                </a:solidFill>
              </a:rPr>
              <a:t>年中国互联网网络安全态势综述</a:t>
            </a:r>
            <a:r>
              <a:rPr lang="en-US" altLang="zh-CN" sz="1200" dirty="0">
                <a:solidFill>
                  <a:srgbClr val="FFFF00"/>
                </a:solidFill>
              </a:rPr>
              <a:t>》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65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52400" y="116013"/>
            <a:ext cx="5399784" cy="6480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抗</a:t>
            </a:r>
            <a:r>
              <a:rPr lang="en-US" altLang="zh-CN" dirty="0" smtClean="0"/>
              <a:t>DDoS</a:t>
            </a:r>
            <a:r>
              <a:rPr lang="zh-CN" altLang="en-US" dirty="0" smtClean="0"/>
              <a:t>系统建设现状</a:t>
            </a:r>
            <a:endParaRPr lang="zh-CN" altLang="en-US" dirty="0"/>
          </a:p>
        </p:txBody>
      </p:sp>
      <p:sp>
        <p:nvSpPr>
          <p:cNvPr id="69" name="Text Box 5"/>
          <p:cNvSpPr>
            <a:spLocks noChangeArrowheads="1"/>
          </p:cNvSpPr>
          <p:nvPr/>
        </p:nvSpPr>
        <p:spPr bwMode="auto">
          <a:xfrm>
            <a:off x="516761" y="1079923"/>
            <a:ext cx="1067970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63538" indent="-363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1964B4"/>
              </a:buClr>
            </a:pPr>
            <a:r>
              <a:rPr lang="en-US" altLang="zh-CN" sz="1400" b="1" dirty="0">
                <a:solidFill>
                  <a:srgbClr val="FFFF00"/>
                </a:solidFill>
                <a:latin typeface="+mj-ea"/>
                <a:ea typeface="+mj-ea"/>
                <a:sym typeface="微软雅黑" panose="020B0503020204020204" pitchFamily="34" charset="-122"/>
              </a:rPr>
              <a:t> </a:t>
            </a:r>
            <a:r>
              <a:rPr lang="en-US" altLang="zh-CN" sz="1400" b="1" dirty="0" smtClean="0">
                <a:solidFill>
                  <a:srgbClr val="FFFF00"/>
                </a:solidFill>
                <a:latin typeface="+mj-ea"/>
                <a:ea typeface="+mj-ea"/>
                <a:sym typeface="微软雅黑" panose="020B0503020204020204" pitchFamily="34" charset="-122"/>
              </a:rPr>
              <a:t>     </a:t>
            </a:r>
            <a:r>
              <a:rPr lang="zh-CN" altLang="en-US" sz="1400" b="1" dirty="0" smtClean="0">
                <a:solidFill>
                  <a:srgbClr val="FFFF00"/>
                </a:solidFill>
                <a:latin typeface="+mj-ea"/>
                <a:ea typeface="+mj-ea"/>
                <a:sym typeface="微软雅黑" panose="020B0503020204020204" pitchFamily="34" charset="-122"/>
              </a:rPr>
              <a:t> 中国移动作为全球领先的运营商，需要在</a:t>
            </a:r>
            <a:r>
              <a:rPr lang="en-US" altLang="zh-CN" sz="1400" b="1" dirty="0" smtClean="0">
                <a:solidFill>
                  <a:srgbClr val="FFFF00"/>
                </a:solidFill>
                <a:latin typeface="+mj-ea"/>
                <a:ea typeface="+mj-ea"/>
                <a:sym typeface="微软雅黑" panose="020B0503020204020204" pitchFamily="34" charset="-122"/>
              </a:rPr>
              <a:t>DDoS</a:t>
            </a:r>
            <a:r>
              <a:rPr lang="zh-CN" altLang="en-US" sz="1400" b="1" dirty="0" smtClean="0">
                <a:solidFill>
                  <a:srgbClr val="FFFF00"/>
                </a:solidFill>
                <a:latin typeface="+mj-ea"/>
                <a:ea typeface="+mj-ea"/>
                <a:sym typeface="微软雅黑" panose="020B0503020204020204" pitchFamily="34" charset="-122"/>
              </a:rPr>
              <a:t>威胁影响关键业务和应用之前，对流量进行检测并加以清洗，以确保网络的正常稳定运行和业务的正常开展，所以中国移动集团每年都会进行大规模的集中采购，在不同省市的骨干节点及城域网规模部署，为海量租户消除</a:t>
            </a:r>
            <a:r>
              <a:rPr lang="en-US" altLang="zh-CN" sz="1400" b="1" dirty="0" smtClean="0">
                <a:solidFill>
                  <a:srgbClr val="FFFF00"/>
                </a:solidFill>
                <a:latin typeface="+mj-ea"/>
                <a:ea typeface="+mj-ea"/>
                <a:sym typeface="微软雅黑" panose="020B0503020204020204" pitchFamily="34" charset="-122"/>
              </a:rPr>
              <a:t>DDoS</a:t>
            </a:r>
            <a:r>
              <a:rPr lang="zh-CN" altLang="en-US" sz="1400" b="1" dirty="0" smtClean="0">
                <a:solidFill>
                  <a:srgbClr val="FFFF00"/>
                </a:solidFill>
                <a:latin typeface="+mj-ea"/>
                <a:ea typeface="+mj-ea"/>
                <a:sym typeface="微软雅黑" panose="020B0503020204020204" pitchFamily="34" charset="-122"/>
              </a:rPr>
              <a:t>攻击威胁。此外，对于</a:t>
            </a:r>
            <a:r>
              <a:rPr lang="en-US" altLang="zh-CN" sz="1400" b="1" dirty="0" smtClean="0">
                <a:solidFill>
                  <a:srgbClr val="FFFF00"/>
                </a:solidFill>
                <a:latin typeface="+mj-ea"/>
                <a:ea typeface="+mj-ea"/>
                <a:sym typeface="微软雅黑" panose="020B0503020204020204" pitchFamily="34" charset="-122"/>
              </a:rPr>
              <a:t>DDoS</a:t>
            </a:r>
            <a:r>
              <a:rPr lang="zh-CN" altLang="en-US" sz="1400" b="1" dirty="0" smtClean="0">
                <a:solidFill>
                  <a:srgbClr val="FFFF00"/>
                </a:solidFill>
                <a:latin typeface="+mj-ea"/>
                <a:ea typeface="+mj-ea"/>
                <a:sym typeface="微软雅黑" panose="020B0503020204020204" pitchFamily="34" charset="-122"/>
              </a:rPr>
              <a:t>攻击来说，运营商在骨干网的清洗效果是更加显著的。</a:t>
            </a:r>
            <a:endParaRPr lang="en-US" altLang="zh-CN" sz="1400" b="1" dirty="0" smtClean="0">
              <a:solidFill>
                <a:srgbClr val="FFFF00"/>
              </a:solidFill>
              <a:latin typeface="+mj-ea"/>
              <a:ea typeface="+mj-ea"/>
              <a:sym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Clr>
                <a:srgbClr val="1964B4"/>
              </a:buClr>
            </a:pPr>
            <a:r>
              <a:rPr lang="en-US" altLang="zh-CN" sz="1400" b="1" dirty="0" smtClean="0">
                <a:solidFill>
                  <a:srgbClr val="FFFF00"/>
                </a:solidFill>
                <a:latin typeface="+mj-ea"/>
                <a:ea typeface="+mj-ea"/>
                <a:sym typeface="微软雅黑" panose="020B0503020204020204" pitchFamily="34" charset="-122"/>
              </a:rPr>
              <a:t>       </a:t>
            </a:r>
            <a:r>
              <a:rPr lang="zh-CN" altLang="en-US" sz="1400" b="1" dirty="0" smtClean="0">
                <a:latin typeface="+mj-ea"/>
                <a:ea typeface="+mj-ea"/>
                <a:sym typeface="微软雅黑" panose="020B0503020204020204" pitchFamily="34" charset="-122"/>
              </a:rPr>
              <a:t>目前仍可以进一步优化的需求：</a:t>
            </a:r>
            <a:endParaRPr lang="zh-CN" altLang="en-US" sz="1100" b="1" dirty="0">
              <a:latin typeface="+mj-ea"/>
              <a:ea typeface="+mj-ea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8852833" y="4035743"/>
            <a:ext cx="1913269" cy="442312"/>
          </a:xfrm>
          <a:custGeom>
            <a:avLst/>
            <a:gdLst>
              <a:gd name="connsiteX0" fmla="*/ 78316 w 1898897"/>
              <a:gd name="connsiteY0" fmla="*/ 0 h 442312"/>
              <a:gd name="connsiteX1" fmla="*/ 1677741 w 1898897"/>
              <a:gd name="connsiteY1" fmla="*/ 0 h 442312"/>
              <a:gd name="connsiteX2" fmla="*/ 1898897 w 1898897"/>
              <a:gd name="connsiteY2" fmla="*/ 221156 h 442312"/>
              <a:gd name="connsiteX3" fmla="*/ 1677741 w 1898897"/>
              <a:gd name="connsiteY3" fmla="*/ 442312 h 442312"/>
              <a:gd name="connsiteX4" fmla="*/ 78316 w 1898897"/>
              <a:gd name="connsiteY4" fmla="*/ 442312 h 442312"/>
              <a:gd name="connsiteX5" fmla="*/ 33746 w 1898897"/>
              <a:gd name="connsiteY5" fmla="*/ 437819 h 442312"/>
              <a:gd name="connsiteX6" fmla="*/ 0 w 1898897"/>
              <a:gd name="connsiteY6" fmla="*/ 427344 h 442312"/>
              <a:gd name="connsiteX7" fmla="*/ 34884 w 1898897"/>
              <a:gd name="connsiteY7" fmla="*/ 415373 h 442312"/>
              <a:gd name="connsiteX8" fmla="*/ 151628 w 1898897"/>
              <a:gd name="connsiteY8" fmla="*/ 220661 h 442312"/>
              <a:gd name="connsiteX9" fmla="*/ 34884 w 1898897"/>
              <a:gd name="connsiteY9" fmla="*/ 25950 h 442312"/>
              <a:gd name="connsiteX10" fmla="*/ 1515 w 1898897"/>
              <a:gd name="connsiteY10" fmla="*/ 14498 h 442312"/>
              <a:gd name="connsiteX11" fmla="*/ 33746 w 1898897"/>
              <a:gd name="connsiteY11" fmla="*/ 4493 h 442312"/>
              <a:gd name="connsiteX12" fmla="*/ 78316 w 1898897"/>
              <a:gd name="connsiteY12" fmla="*/ 0 h 442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98897" h="442312">
                <a:moveTo>
                  <a:pt x="78316" y="0"/>
                </a:moveTo>
                <a:lnTo>
                  <a:pt x="1677741" y="0"/>
                </a:lnTo>
                <a:cubicBezTo>
                  <a:pt x="1799882" y="0"/>
                  <a:pt x="1898897" y="99015"/>
                  <a:pt x="1898897" y="221156"/>
                </a:cubicBezTo>
                <a:cubicBezTo>
                  <a:pt x="1898897" y="343297"/>
                  <a:pt x="1799882" y="442312"/>
                  <a:pt x="1677741" y="442312"/>
                </a:cubicBezTo>
                <a:lnTo>
                  <a:pt x="78316" y="442312"/>
                </a:lnTo>
                <a:cubicBezTo>
                  <a:pt x="63049" y="442312"/>
                  <a:pt x="48142" y="440765"/>
                  <a:pt x="33746" y="437819"/>
                </a:cubicBezTo>
                <a:lnTo>
                  <a:pt x="0" y="427344"/>
                </a:lnTo>
                <a:lnTo>
                  <a:pt x="34884" y="415373"/>
                </a:lnTo>
                <a:cubicBezTo>
                  <a:pt x="103490" y="383293"/>
                  <a:pt x="151628" y="308192"/>
                  <a:pt x="151628" y="220661"/>
                </a:cubicBezTo>
                <a:cubicBezTo>
                  <a:pt x="151628" y="133130"/>
                  <a:pt x="103490" y="58029"/>
                  <a:pt x="34884" y="25950"/>
                </a:cubicBezTo>
                <a:lnTo>
                  <a:pt x="1515" y="14498"/>
                </a:lnTo>
                <a:lnTo>
                  <a:pt x="33746" y="4493"/>
                </a:lnTo>
                <a:cubicBezTo>
                  <a:pt x="48142" y="1547"/>
                  <a:pt x="63049" y="0"/>
                  <a:pt x="78316" y="0"/>
                </a:cubicBezTo>
                <a:close/>
              </a:path>
            </a:pathLst>
          </a:custGeom>
          <a:solidFill>
            <a:srgbClr val="4FA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任意多边形 70"/>
          <p:cNvSpPr/>
          <p:nvPr/>
        </p:nvSpPr>
        <p:spPr>
          <a:xfrm>
            <a:off x="6252521" y="4035743"/>
            <a:ext cx="1913269" cy="442312"/>
          </a:xfrm>
          <a:custGeom>
            <a:avLst/>
            <a:gdLst>
              <a:gd name="connsiteX0" fmla="*/ 78316 w 1898897"/>
              <a:gd name="connsiteY0" fmla="*/ 0 h 442312"/>
              <a:gd name="connsiteX1" fmla="*/ 1677741 w 1898897"/>
              <a:gd name="connsiteY1" fmla="*/ 0 h 442312"/>
              <a:gd name="connsiteX2" fmla="*/ 1898897 w 1898897"/>
              <a:gd name="connsiteY2" fmla="*/ 221156 h 442312"/>
              <a:gd name="connsiteX3" fmla="*/ 1677741 w 1898897"/>
              <a:gd name="connsiteY3" fmla="*/ 442312 h 442312"/>
              <a:gd name="connsiteX4" fmla="*/ 78316 w 1898897"/>
              <a:gd name="connsiteY4" fmla="*/ 442312 h 442312"/>
              <a:gd name="connsiteX5" fmla="*/ 33746 w 1898897"/>
              <a:gd name="connsiteY5" fmla="*/ 437819 h 442312"/>
              <a:gd name="connsiteX6" fmla="*/ 0 w 1898897"/>
              <a:gd name="connsiteY6" fmla="*/ 427344 h 442312"/>
              <a:gd name="connsiteX7" fmla="*/ 34884 w 1898897"/>
              <a:gd name="connsiteY7" fmla="*/ 415373 h 442312"/>
              <a:gd name="connsiteX8" fmla="*/ 151628 w 1898897"/>
              <a:gd name="connsiteY8" fmla="*/ 220661 h 442312"/>
              <a:gd name="connsiteX9" fmla="*/ 34884 w 1898897"/>
              <a:gd name="connsiteY9" fmla="*/ 25950 h 442312"/>
              <a:gd name="connsiteX10" fmla="*/ 1515 w 1898897"/>
              <a:gd name="connsiteY10" fmla="*/ 14498 h 442312"/>
              <a:gd name="connsiteX11" fmla="*/ 33746 w 1898897"/>
              <a:gd name="connsiteY11" fmla="*/ 4493 h 442312"/>
              <a:gd name="connsiteX12" fmla="*/ 78316 w 1898897"/>
              <a:gd name="connsiteY12" fmla="*/ 0 h 442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98897" h="442312">
                <a:moveTo>
                  <a:pt x="78316" y="0"/>
                </a:moveTo>
                <a:lnTo>
                  <a:pt x="1677741" y="0"/>
                </a:lnTo>
                <a:cubicBezTo>
                  <a:pt x="1799882" y="0"/>
                  <a:pt x="1898897" y="99015"/>
                  <a:pt x="1898897" y="221156"/>
                </a:cubicBezTo>
                <a:cubicBezTo>
                  <a:pt x="1898897" y="343297"/>
                  <a:pt x="1799882" y="442312"/>
                  <a:pt x="1677741" y="442312"/>
                </a:cubicBezTo>
                <a:lnTo>
                  <a:pt x="78316" y="442312"/>
                </a:lnTo>
                <a:cubicBezTo>
                  <a:pt x="63049" y="442312"/>
                  <a:pt x="48142" y="440765"/>
                  <a:pt x="33746" y="437819"/>
                </a:cubicBezTo>
                <a:lnTo>
                  <a:pt x="0" y="427344"/>
                </a:lnTo>
                <a:lnTo>
                  <a:pt x="34884" y="415373"/>
                </a:lnTo>
                <a:cubicBezTo>
                  <a:pt x="103490" y="383293"/>
                  <a:pt x="151628" y="308192"/>
                  <a:pt x="151628" y="220661"/>
                </a:cubicBezTo>
                <a:cubicBezTo>
                  <a:pt x="151628" y="133130"/>
                  <a:pt x="103490" y="58029"/>
                  <a:pt x="34884" y="25950"/>
                </a:cubicBezTo>
                <a:lnTo>
                  <a:pt x="1515" y="14498"/>
                </a:lnTo>
                <a:lnTo>
                  <a:pt x="33746" y="4493"/>
                </a:lnTo>
                <a:cubicBezTo>
                  <a:pt x="48142" y="1547"/>
                  <a:pt x="63049" y="0"/>
                  <a:pt x="78316" y="0"/>
                </a:cubicBezTo>
                <a:close/>
              </a:path>
            </a:pathLst>
          </a:custGeom>
          <a:solidFill>
            <a:srgbClr val="009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任意多边形 71"/>
          <p:cNvSpPr/>
          <p:nvPr/>
        </p:nvSpPr>
        <p:spPr>
          <a:xfrm>
            <a:off x="3737803" y="4035743"/>
            <a:ext cx="1913269" cy="442312"/>
          </a:xfrm>
          <a:custGeom>
            <a:avLst/>
            <a:gdLst>
              <a:gd name="connsiteX0" fmla="*/ 78316 w 1898897"/>
              <a:gd name="connsiteY0" fmla="*/ 0 h 442312"/>
              <a:gd name="connsiteX1" fmla="*/ 1677741 w 1898897"/>
              <a:gd name="connsiteY1" fmla="*/ 0 h 442312"/>
              <a:gd name="connsiteX2" fmla="*/ 1898897 w 1898897"/>
              <a:gd name="connsiteY2" fmla="*/ 221156 h 442312"/>
              <a:gd name="connsiteX3" fmla="*/ 1677741 w 1898897"/>
              <a:gd name="connsiteY3" fmla="*/ 442312 h 442312"/>
              <a:gd name="connsiteX4" fmla="*/ 78316 w 1898897"/>
              <a:gd name="connsiteY4" fmla="*/ 442312 h 442312"/>
              <a:gd name="connsiteX5" fmla="*/ 33746 w 1898897"/>
              <a:gd name="connsiteY5" fmla="*/ 437819 h 442312"/>
              <a:gd name="connsiteX6" fmla="*/ 0 w 1898897"/>
              <a:gd name="connsiteY6" fmla="*/ 427344 h 442312"/>
              <a:gd name="connsiteX7" fmla="*/ 34884 w 1898897"/>
              <a:gd name="connsiteY7" fmla="*/ 415373 h 442312"/>
              <a:gd name="connsiteX8" fmla="*/ 151628 w 1898897"/>
              <a:gd name="connsiteY8" fmla="*/ 220661 h 442312"/>
              <a:gd name="connsiteX9" fmla="*/ 34884 w 1898897"/>
              <a:gd name="connsiteY9" fmla="*/ 25950 h 442312"/>
              <a:gd name="connsiteX10" fmla="*/ 1515 w 1898897"/>
              <a:gd name="connsiteY10" fmla="*/ 14498 h 442312"/>
              <a:gd name="connsiteX11" fmla="*/ 33746 w 1898897"/>
              <a:gd name="connsiteY11" fmla="*/ 4493 h 442312"/>
              <a:gd name="connsiteX12" fmla="*/ 78316 w 1898897"/>
              <a:gd name="connsiteY12" fmla="*/ 0 h 442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98897" h="442312">
                <a:moveTo>
                  <a:pt x="78316" y="0"/>
                </a:moveTo>
                <a:lnTo>
                  <a:pt x="1677741" y="0"/>
                </a:lnTo>
                <a:cubicBezTo>
                  <a:pt x="1799882" y="0"/>
                  <a:pt x="1898897" y="99015"/>
                  <a:pt x="1898897" y="221156"/>
                </a:cubicBezTo>
                <a:cubicBezTo>
                  <a:pt x="1898897" y="343297"/>
                  <a:pt x="1799882" y="442312"/>
                  <a:pt x="1677741" y="442312"/>
                </a:cubicBezTo>
                <a:lnTo>
                  <a:pt x="78316" y="442312"/>
                </a:lnTo>
                <a:cubicBezTo>
                  <a:pt x="63049" y="442312"/>
                  <a:pt x="48142" y="440765"/>
                  <a:pt x="33746" y="437819"/>
                </a:cubicBezTo>
                <a:lnTo>
                  <a:pt x="0" y="427344"/>
                </a:lnTo>
                <a:lnTo>
                  <a:pt x="34884" y="415373"/>
                </a:lnTo>
                <a:cubicBezTo>
                  <a:pt x="103490" y="383293"/>
                  <a:pt x="151628" y="308192"/>
                  <a:pt x="151628" y="220661"/>
                </a:cubicBezTo>
                <a:cubicBezTo>
                  <a:pt x="151628" y="133130"/>
                  <a:pt x="103490" y="58029"/>
                  <a:pt x="34884" y="25950"/>
                </a:cubicBezTo>
                <a:lnTo>
                  <a:pt x="1515" y="14498"/>
                </a:lnTo>
                <a:lnTo>
                  <a:pt x="33746" y="4493"/>
                </a:lnTo>
                <a:cubicBezTo>
                  <a:pt x="48142" y="1547"/>
                  <a:pt x="63049" y="0"/>
                  <a:pt x="78316" y="0"/>
                </a:cubicBezTo>
                <a:close/>
              </a:path>
            </a:pathLst>
          </a:custGeom>
          <a:solidFill>
            <a:srgbClr val="4FA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圆角矩形 72"/>
          <p:cNvSpPr/>
          <p:nvPr/>
        </p:nvSpPr>
        <p:spPr>
          <a:xfrm>
            <a:off x="1215082" y="4035743"/>
            <a:ext cx="2041737" cy="442312"/>
          </a:xfrm>
          <a:prstGeom prst="roundRect">
            <a:avLst>
              <a:gd name="adj" fmla="val 50000"/>
            </a:avLst>
          </a:prstGeom>
          <a:solidFill>
            <a:srgbClr val="009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8"/>
          <p:cNvSpPr txBox="1"/>
          <p:nvPr/>
        </p:nvSpPr>
        <p:spPr>
          <a:xfrm>
            <a:off x="6020364" y="3157681"/>
            <a:ext cx="2377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E7EDE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riam" panose="020B0502050101010101" pitchFamily="34" charset="-79"/>
              </a:rPr>
              <a:t>安全设备实时防护效果未知？</a:t>
            </a:r>
            <a:endParaRPr lang="zh-CN" altLang="en-US" sz="2000" b="1" dirty="0">
              <a:solidFill>
                <a:srgbClr val="E7EDE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riam" panose="020B0502050101010101" pitchFamily="34" charset="-79"/>
            </a:endParaRPr>
          </a:p>
        </p:txBody>
      </p:sp>
      <p:sp>
        <p:nvSpPr>
          <p:cNvPr id="77" name="文本框 17"/>
          <p:cNvSpPr txBox="1"/>
          <p:nvPr/>
        </p:nvSpPr>
        <p:spPr>
          <a:xfrm>
            <a:off x="3547325" y="4652516"/>
            <a:ext cx="2294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E7EDE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riam" panose="020B0502050101010101" pitchFamily="34" charset="-79"/>
              </a:rPr>
              <a:t>内部资产（</a:t>
            </a:r>
            <a:r>
              <a:rPr lang="en-US" altLang="zh-CN" sz="2000" b="1" dirty="0" smtClean="0">
                <a:solidFill>
                  <a:srgbClr val="E7EDE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riam" panose="020B0502050101010101" pitchFamily="34" charset="-79"/>
              </a:rPr>
              <a:t>IP/IP</a:t>
            </a:r>
            <a:r>
              <a:rPr lang="zh-CN" altLang="en-US" sz="2000" b="1" dirty="0" smtClean="0">
                <a:solidFill>
                  <a:srgbClr val="E7EDE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riam" panose="020B0502050101010101" pitchFamily="34" charset="-79"/>
              </a:rPr>
              <a:t>组）</a:t>
            </a:r>
            <a:r>
              <a:rPr lang="zh-CN" altLang="en-US" sz="2000" b="1" dirty="0" smtClean="0">
                <a:solidFill>
                  <a:srgbClr val="E7EDE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riam" panose="020B0502050101010101" pitchFamily="34" charset="-79"/>
              </a:rPr>
              <a:t>威胁难以评估</a:t>
            </a:r>
            <a:r>
              <a:rPr lang="zh-CN" altLang="en-US" sz="2000" b="1" dirty="0" smtClean="0">
                <a:solidFill>
                  <a:srgbClr val="E7EDE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riam" panose="020B0502050101010101" pitchFamily="34" charset="-79"/>
              </a:rPr>
              <a:t>？</a:t>
            </a:r>
            <a:endParaRPr lang="en-US" altLang="zh-CN" sz="2000" b="1" dirty="0">
              <a:solidFill>
                <a:srgbClr val="E7EDE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riam" panose="020B0502050101010101" pitchFamily="34" charset="-79"/>
            </a:endParaRPr>
          </a:p>
        </p:txBody>
      </p:sp>
      <p:sp>
        <p:nvSpPr>
          <p:cNvPr id="79" name="文本框 23"/>
          <p:cNvSpPr txBox="1"/>
          <p:nvPr/>
        </p:nvSpPr>
        <p:spPr>
          <a:xfrm>
            <a:off x="8528634" y="4649504"/>
            <a:ext cx="25616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E7EDE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riam" panose="020B0502050101010101" pitchFamily="34" charset="-79"/>
              </a:rPr>
              <a:t>安全建设工作成效难以量化验证？</a:t>
            </a:r>
            <a:endParaRPr lang="zh-CN" altLang="en-US" sz="2000" b="1" dirty="0">
              <a:solidFill>
                <a:srgbClr val="E7EDE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riam" panose="020B0502050101010101" pitchFamily="34" charset="-79"/>
            </a:endParaRPr>
          </a:p>
        </p:txBody>
      </p:sp>
      <p:sp>
        <p:nvSpPr>
          <p:cNvPr id="81" name="文本框 36"/>
          <p:cNvSpPr txBox="1"/>
          <p:nvPr/>
        </p:nvSpPr>
        <p:spPr>
          <a:xfrm>
            <a:off x="806079" y="3156817"/>
            <a:ext cx="2859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E7EDEA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  <a:cs typeface="Miriam" panose="020B0502050101010101" pitchFamily="34" charset="-79"/>
              </a:defRPr>
            </a:lvl1pPr>
          </a:lstStyle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租户对清洗无感知，导致服务的价值难以体现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4295781" y="2692512"/>
            <a:ext cx="797312" cy="1530656"/>
            <a:chOff x="3612439" y="2474628"/>
            <a:chExt cx="797312" cy="1530656"/>
          </a:xfrm>
        </p:grpSpPr>
        <p:cxnSp>
          <p:nvCxnSpPr>
            <p:cNvPr id="83" name="直接连接符 82"/>
            <p:cNvCxnSpPr/>
            <p:nvPr/>
          </p:nvCxnSpPr>
          <p:spPr>
            <a:xfrm flipV="1">
              <a:off x="4011096" y="3288312"/>
              <a:ext cx="0" cy="716972"/>
            </a:xfrm>
            <a:prstGeom prst="line">
              <a:avLst/>
            </a:prstGeom>
            <a:ln w="28575">
              <a:solidFill>
                <a:schemeClr val="tx1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椭圆 83"/>
            <p:cNvSpPr/>
            <p:nvPr/>
          </p:nvSpPr>
          <p:spPr>
            <a:xfrm flipV="1">
              <a:off x="3612439" y="2474628"/>
              <a:ext cx="797312" cy="79731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5" name="Group 4"/>
            <p:cNvGrpSpPr>
              <a:grpSpLocks noChangeAspect="1"/>
            </p:cNvGrpSpPr>
            <p:nvPr/>
          </p:nvGrpSpPr>
          <p:grpSpPr bwMode="auto">
            <a:xfrm>
              <a:off x="3880246" y="2742885"/>
              <a:ext cx="261698" cy="260798"/>
              <a:chOff x="4940" y="1489"/>
              <a:chExt cx="291" cy="290"/>
            </a:xfrm>
            <a:solidFill>
              <a:srgbClr val="00B4D9"/>
            </a:solidFill>
          </p:grpSpPr>
          <p:sp>
            <p:nvSpPr>
              <p:cNvPr id="86" name="Freeform 5"/>
              <p:cNvSpPr>
                <a:spLocks noEditPoints="1"/>
              </p:cNvSpPr>
              <p:nvPr/>
            </p:nvSpPr>
            <p:spPr bwMode="auto">
              <a:xfrm>
                <a:off x="4940" y="1489"/>
                <a:ext cx="291" cy="290"/>
              </a:xfrm>
              <a:custGeom>
                <a:avLst/>
                <a:gdLst>
                  <a:gd name="T0" fmla="*/ 106 w 120"/>
                  <a:gd name="T1" fmla="*/ 48 h 120"/>
                  <a:gd name="T2" fmla="*/ 107 w 120"/>
                  <a:gd name="T3" fmla="*/ 30 h 120"/>
                  <a:gd name="T4" fmla="*/ 98 w 120"/>
                  <a:gd name="T5" fmla="*/ 13 h 120"/>
                  <a:gd name="T6" fmla="*/ 90 w 120"/>
                  <a:gd name="T7" fmla="*/ 13 h 120"/>
                  <a:gd name="T8" fmla="*/ 72 w 120"/>
                  <a:gd name="T9" fmla="*/ 14 h 120"/>
                  <a:gd name="T10" fmla="*/ 66 w 120"/>
                  <a:gd name="T11" fmla="*/ 0 h 120"/>
                  <a:gd name="T12" fmla="*/ 48 w 120"/>
                  <a:gd name="T13" fmla="*/ 6 h 120"/>
                  <a:gd name="T14" fmla="*/ 36 w 120"/>
                  <a:gd name="T15" fmla="*/ 19 h 120"/>
                  <a:gd name="T16" fmla="*/ 26 w 120"/>
                  <a:gd name="T17" fmla="*/ 12 h 120"/>
                  <a:gd name="T18" fmla="*/ 13 w 120"/>
                  <a:gd name="T19" fmla="*/ 22 h 120"/>
                  <a:gd name="T20" fmla="*/ 19 w 120"/>
                  <a:gd name="T21" fmla="*/ 36 h 120"/>
                  <a:gd name="T22" fmla="*/ 6 w 120"/>
                  <a:gd name="T23" fmla="*/ 48 h 120"/>
                  <a:gd name="T24" fmla="*/ 0 w 120"/>
                  <a:gd name="T25" fmla="*/ 66 h 120"/>
                  <a:gd name="T26" fmla="*/ 14 w 120"/>
                  <a:gd name="T27" fmla="*/ 72 h 120"/>
                  <a:gd name="T28" fmla="*/ 13 w 120"/>
                  <a:gd name="T29" fmla="*/ 90 h 120"/>
                  <a:gd name="T30" fmla="*/ 22 w 120"/>
                  <a:gd name="T31" fmla="*/ 107 h 120"/>
                  <a:gd name="T32" fmla="*/ 30 w 120"/>
                  <a:gd name="T33" fmla="*/ 107 h 120"/>
                  <a:gd name="T34" fmla="*/ 48 w 120"/>
                  <a:gd name="T35" fmla="*/ 106 h 120"/>
                  <a:gd name="T36" fmla="*/ 54 w 120"/>
                  <a:gd name="T37" fmla="*/ 120 h 120"/>
                  <a:gd name="T38" fmla="*/ 72 w 120"/>
                  <a:gd name="T39" fmla="*/ 114 h 120"/>
                  <a:gd name="T40" fmla="*/ 84 w 120"/>
                  <a:gd name="T41" fmla="*/ 101 h 120"/>
                  <a:gd name="T42" fmla="*/ 94 w 120"/>
                  <a:gd name="T43" fmla="*/ 108 h 120"/>
                  <a:gd name="T44" fmla="*/ 107 w 120"/>
                  <a:gd name="T45" fmla="*/ 98 h 120"/>
                  <a:gd name="T46" fmla="*/ 101 w 120"/>
                  <a:gd name="T47" fmla="*/ 84 h 120"/>
                  <a:gd name="T48" fmla="*/ 114 w 120"/>
                  <a:gd name="T49" fmla="*/ 72 h 120"/>
                  <a:gd name="T50" fmla="*/ 120 w 120"/>
                  <a:gd name="T51" fmla="*/ 54 h 120"/>
                  <a:gd name="T52" fmla="*/ 114 w 120"/>
                  <a:gd name="T53" fmla="*/ 66 h 120"/>
                  <a:gd name="T54" fmla="*/ 94 w 120"/>
                  <a:gd name="T55" fmla="*/ 85 h 120"/>
                  <a:gd name="T56" fmla="*/ 94 w 120"/>
                  <a:gd name="T57" fmla="*/ 102 h 120"/>
                  <a:gd name="T58" fmla="*/ 66 w 120"/>
                  <a:gd name="T59" fmla="*/ 102 h 120"/>
                  <a:gd name="T60" fmla="*/ 54 w 120"/>
                  <a:gd name="T61" fmla="*/ 114 h 120"/>
                  <a:gd name="T62" fmla="*/ 35 w 120"/>
                  <a:gd name="T63" fmla="*/ 94 h 120"/>
                  <a:gd name="T64" fmla="*/ 18 w 120"/>
                  <a:gd name="T65" fmla="*/ 94 h 120"/>
                  <a:gd name="T66" fmla="*/ 18 w 120"/>
                  <a:gd name="T67" fmla="*/ 66 h 120"/>
                  <a:gd name="T68" fmla="*/ 6 w 120"/>
                  <a:gd name="T69" fmla="*/ 54 h 120"/>
                  <a:gd name="T70" fmla="*/ 26 w 120"/>
                  <a:gd name="T71" fmla="*/ 35 h 120"/>
                  <a:gd name="T72" fmla="*/ 26 w 120"/>
                  <a:gd name="T73" fmla="*/ 18 h 120"/>
                  <a:gd name="T74" fmla="*/ 54 w 120"/>
                  <a:gd name="T75" fmla="*/ 18 h 120"/>
                  <a:gd name="T76" fmla="*/ 66 w 120"/>
                  <a:gd name="T77" fmla="*/ 6 h 120"/>
                  <a:gd name="T78" fmla="*/ 85 w 120"/>
                  <a:gd name="T79" fmla="*/ 26 h 120"/>
                  <a:gd name="T80" fmla="*/ 102 w 120"/>
                  <a:gd name="T81" fmla="*/ 26 h 120"/>
                  <a:gd name="T82" fmla="*/ 102 w 120"/>
                  <a:gd name="T83" fmla="*/ 54 h 120"/>
                  <a:gd name="T84" fmla="*/ 114 w 120"/>
                  <a:gd name="T85" fmla="*/ 66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20" h="120">
                    <a:moveTo>
                      <a:pt x="114" y="48"/>
                    </a:moveTo>
                    <a:cubicBezTo>
                      <a:pt x="106" y="48"/>
                      <a:pt x="106" y="48"/>
                      <a:pt x="106" y="48"/>
                    </a:cubicBezTo>
                    <a:cubicBezTo>
                      <a:pt x="105" y="44"/>
                      <a:pt x="104" y="40"/>
                      <a:pt x="101" y="36"/>
                    </a:cubicBezTo>
                    <a:cubicBezTo>
                      <a:pt x="107" y="30"/>
                      <a:pt x="107" y="30"/>
                      <a:pt x="107" y="30"/>
                    </a:cubicBezTo>
                    <a:cubicBezTo>
                      <a:pt x="109" y="28"/>
                      <a:pt x="109" y="24"/>
                      <a:pt x="107" y="22"/>
                    </a:cubicBezTo>
                    <a:cubicBezTo>
                      <a:pt x="98" y="13"/>
                      <a:pt x="98" y="13"/>
                      <a:pt x="98" y="13"/>
                    </a:cubicBezTo>
                    <a:cubicBezTo>
                      <a:pt x="97" y="12"/>
                      <a:pt x="96" y="12"/>
                      <a:pt x="94" y="12"/>
                    </a:cubicBezTo>
                    <a:cubicBezTo>
                      <a:pt x="92" y="12"/>
                      <a:pt x="91" y="12"/>
                      <a:pt x="90" y="13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0" y="16"/>
                      <a:pt x="76" y="15"/>
                      <a:pt x="72" y="14"/>
                    </a:cubicBezTo>
                    <a:cubicBezTo>
                      <a:pt x="72" y="6"/>
                      <a:pt x="72" y="6"/>
                      <a:pt x="72" y="6"/>
                    </a:cubicBezTo>
                    <a:cubicBezTo>
                      <a:pt x="72" y="3"/>
                      <a:pt x="69" y="0"/>
                      <a:pt x="66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1" y="0"/>
                      <a:pt x="48" y="3"/>
                      <a:pt x="48" y="6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44" y="15"/>
                      <a:pt x="40" y="16"/>
                      <a:pt x="36" y="19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29" y="12"/>
                      <a:pt x="28" y="12"/>
                      <a:pt x="26" y="12"/>
                    </a:cubicBezTo>
                    <a:cubicBezTo>
                      <a:pt x="24" y="12"/>
                      <a:pt x="23" y="12"/>
                      <a:pt x="22" y="13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1" y="24"/>
                      <a:pt x="11" y="28"/>
                      <a:pt x="13" y="30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16" y="40"/>
                      <a:pt x="15" y="44"/>
                      <a:pt x="14" y="48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3" y="48"/>
                      <a:pt x="0" y="51"/>
                      <a:pt x="0" y="54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9"/>
                      <a:pt x="3" y="72"/>
                      <a:pt x="6" y="72"/>
                    </a:cubicBezTo>
                    <a:cubicBezTo>
                      <a:pt x="14" y="72"/>
                      <a:pt x="14" y="72"/>
                      <a:pt x="14" y="72"/>
                    </a:cubicBezTo>
                    <a:cubicBezTo>
                      <a:pt x="15" y="76"/>
                      <a:pt x="16" y="80"/>
                      <a:pt x="19" y="84"/>
                    </a:cubicBezTo>
                    <a:cubicBezTo>
                      <a:pt x="13" y="90"/>
                      <a:pt x="13" y="90"/>
                      <a:pt x="13" y="90"/>
                    </a:cubicBezTo>
                    <a:cubicBezTo>
                      <a:pt x="11" y="92"/>
                      <a:pt x="11" y="96"/>
                      <a:pt x="13" y="98"/>
                    </a:cubicBezTo>
                    <a:cubicBezTo>
                      <a:pt x="22" y="107"/>
                      <a:pt x="22" y="107"/>
                      <a:pt x="22" y="107"/>
                    </a:cubicBezTo>
                    <a:cubicBezTo>
                      <a:pt x="23" y="108"/>
                      <a:pt x="25" y="108"/>
                      <a:pt x="26" y="108"/>
                    </a:cubicBezTo>
                    <a:cubicBezTo>
                      <a:pt x="28" y="108"/>
                      <a:pt x="29" y="108"/>
                      <a:pt x="30" y="107"/>
                    </a:cubicBezTo>
                    <a:cubicBezTo>
                      <a:pt x="36" y="101"/>
                      <a:pt x="36" y="101"/>
                      <a:pt x="36" y="101"/>
                    </a:cubicBezTo>
                    <a:cubicBezTo>
                      <a:pt x="40" y="104"/>
                      <a:pt x="44" y="105"/>
                      <a:pt x="48" y="106"/>
                    </a:cubicBezTo>
                    <a:cubicBezTo>
                      <a:pt x="48" y="114"/>
                      <a:pt x="48" y="114"/>
                      <a:pt x="48" y="114"/>
                    </a:cubicBezTo>
                    <a:cubicBezTo>
                      <a:pt x="48" y="117"/>
                      <a:pt x="51" y="120"/>
                      <a:pt x="54" y="120"/>
                    </a:cubicBezTo>
                    <a:cubicBezTo>
                      <a:pt x="66" y="120"/>
                      <a:pt x="66" y="120"/>
                      <a:pt x="66" y="120"/>
                    </a:cubicBezTo>
                    <a:cubicBezTo>
                      <a:pt x="69" y="120"/>
                      <a:pt x="72" y="117"/>
                      <a:pt x="72" y="114"/>
                    </a:cubicBezTo>
                    <a:cubicBezTo>
                      <a:pt x="72" y="106"/>
                      <a:pt x="72" y="106"/>
                      <a:pt x="72" y="106"/>
                    </a:cubicBezTo>
                    <a:cubicBezTo>
                      <a:pt x="76" y="105"/>
                      <a:pt x="80" y="104"/>
                      <a:pt x="84" y="101"/>
                    </a:cubicBezTo>
                    <a:cubicBezTo>
                      <a:pt x="90" y="107"/>
                      <a:pt x="90" y="107"/>
                      <a:pt x="90" y="107"/>
                    </a:cubicBezTo>
                    <a:cubicBezTo>
                      <a:pt x="91" y="108"/>
                      <a:pt x="92" y="108"/>
                      <a:pt x="94" y="108"/>
                    </a:cubicBezTo>
                    <a:cubicBezTo>
                      <a:pt x="95" y="108"/>
                      <a:pt x="97" y="108"/>
                      <a:pt x="98" y="107"/>
                    </a:cubicBezTo>
                    <a:cubicBezTo>
                      <a:pt x="107" y="98"/>
                      <a:pt x="107" y="98"/>
                      <a:pt x="107" y="98"/>
                    </a:cubicBezTo>
                    <a:cubicBezTo>
                      <a:pt x="109" y="96"/>
                      <a:pt x="109" y="92"/>
                      <a:pt x="107" y="90"/>
                    </a:cubicBezTo>
                    <a:cubicBezTo>
                      <a:pt x="101" y="84"/>
                      <a:pt x="101" y="84"/>
                      <a:pt x="101" y="84"/>
                    </a:cubicBezTo>
                    <a:cubicBezTo>
                      <a:pt x="104" y="80"/>
                      <a:pt x="105" y="76"/>
                      <a:pt x="106" y="72"/>
                    </a:cubicBezTo>
                    <a:cubicBezTo>
                      <a:pt x="114" y="72"/>
                      <a:pt x="114" y="72"/>
                      <a:pt x="114" y="72"/>
                    </a:cubicBezTo>
                    <a:cubicBezTo>
                      <a:pt x="117" y="72"/>
                      <a:pt x="120" y="69"/>
                      <a:pt x="120" y="66"/>
                    </a:cubicBezTo>
                    <a:cubicBezTo>
                      <a:pt x="120" y="54"/>
                      <a:pt x="120" y="54"/>
                      <a:pt x="120" y="54"/>
                    </a:cubicBezTo>
                    <a:cubicBezTo>
                      <a:pt x="120" y="51"/>
                      <a:pt x="117" y="48"/>
                      <a:pt x="114" y="48"/>
                    </a:cubicBezTo>
                    <a:close/>
                    <a:moveTo>
                      <a:pt x="114" y="66"/>
                    </a:moveTo>
                    <a:cubicBezTo>
                      <a:pt x="102" y="66"/>
                      <a:pt x="102" y="66"/>
                      <a:pt x="102" y="66"/>
                    </a:cubicBezTo>
                    <a:cubicBezTo>
                      <a:pt x="101" y="73"/>
                      <a:pt x="98" y="80"/>
                      <a:pt x="94" y="85"/>
                    </a:cubicBezTo>
                    <a:cubicBezTo>
                      <a:pt x="102" y="94"/>
                      <a:pt x="102" y="94"/>
                      <a:pt x="102" y="94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85" y="94"/>
                      <a:pt x="85" y="94"/>
                      <a:pt x="85" y="94"/>
                    </a:cubicBezTo>
                    <a:cubicBezTo>
                      <a:pt x="80" y="98"/>
                      <a:pt x="73" y="101"/>
                      <a:pt x="66" y="102"/>
                    </a:cubicBezTo>
                    <a:cubicBezTo>
                      <a:pt x="66" y="114"/>
                      <a:pt x="66" y="114"/>
                      <a:pt x="66" y="114"/>
                    </a:cubicBezTo>
                    <a:cubicBezTo>
                      <a:pt x="54" y="114"/>
                      <a:pt x="54" y="114"/>
                      <a:pt x="54" y="114"/>
                    </a:cubicBezTo>
                    <a:cubicBezTo>
                      <a:pt x="54" y="102"/>
                      <a:pt x="54" y="102"/>
                      <a:pt x="54" y="102"/>
                    </a:cubicBezTo>
                    <a:cubicBezTo>
                      <a:pt x="47" y="101"/>
                      <a:pt x="40" y="98"/>
                      <a:pt x="35" y="94"/>
                    </a:cubicBezTo>
                    <a:cubicBezTo>
                      <a:pt x="26" y="102"/>
                      <a:pt x="26" y="102"/>
                      <a:pt x="26" y="102"/>
                    </a:cubicBezTo>
                    <a:cubicBezTo>
                      <a:pt x="18" y="94"/>
                      <a:pt x="18" y="94"/>
                      <a:pt x="18" y="94"/>
                    </a:cubicBezTo>
                    <a:cubicBezTo>
                      <a:pt x="26" y="85"/>
                      <a:pt x="26" y="85"/>
                      <a:pt x="26" y="85"/>
                    </a:cubicBezTo>
                    <a:cubicBezTo>
                      <a:pt x="22" y="80"/>
                      <a:pt x="19" y="73"/>
                      <a:pt x="18" y="66"/>
                    </a:cubicBezTo>
                    <a:cubicBezTo>
                      <a:pt x="6" y="66"/>
                      <a:pt x="6" y="66"/>
                      <a:pt x="6" y="66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9" y="47"/>
                      <a:pt x="22" y="40"/>
                      <a:pt x="26" y="35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40" y="22"/>
                      <a:pt x="47" y="19"/>
                      <a:pt x="54" y="18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73" y="19"/>
                      <a:pt x="80" y="22"/>
                      <a:pt x="85" y="26"/>
                    </a:cubicBezTo>
                    <a:cubicBezTo>
                      <a:pt x="94" y="18"/>
                      <a:pt x="94" y="18"/>
                      <a:pt x="94" y="18"/>
                    </a:cubicBezTo>
                    <a:cubicBezTo>
                      <a:pt x="102" y="26"/>
                      <a:pt x="102" y="26"/>
                      <a:pt x="102" y="26"/>
                    </a:cubicBezTo>
                    <a:cubicBezTo>
                      <a:pt x="94" y="35"/>
                      <a:pt x="94" y="35"/>
                      <a:pt x="94" y="35"/>
                    </a:cubicBezTo>
                    <a:cubicBezTo>
                      <a:pt x="98" y="40"/>
                      <a:pt x="101" y="47"/>
                      <a:pt x="102" y="54"/>
                    </a:cubicBezTo>
                    <a:cubicBezTo>
                      <a:pt x="114" y="54"/>
                      <a:pt x="114" y="54"/>
                      <a:pt x="114" y="54"/>
                    </a:cubicBezTo>
                    <a:lnTo>
                      <a:pt x="114" y="6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6"/>
              <p:cNvSpPr>
                <a:spLocks noEditPoints="1"/>
              </p:cNvSpPr>
              <p:nvPr/>
            </p:nvSpPr>
            <p:spPr bwMode="auto">
              <a:xfrm>
                <a:off x="5013" y="1562"/>
                <a:ext cx="145" cy="145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4 h 60"/>
                  <a:gd name="T12" fmla="*/ 6 w 60"/>
                  <a:gd name="T13" fmla="*/ 30 h 60"/>
                  <a:gd name="T14" fmla="*/ 30 w 60"/>
                  <a:gd name="T15" fmla="*/ 6 h 60"/>
                  <a:gd name="T16" fmla="*/ 54 w 60"/>
                  <a:gd name="T17" fmla="*/ 30 h 60"/>
                  <a:gd name="T18" fmla="*/ 30 w 60"/>
                  <a:gd name="T19" fmla="*/ 5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54"/>
                    </a:moveTo>
                    <a:cubicBezTo>
                      <a:pt x="17" y="54"/>
                      <a:pt x="6" y="43"/>
                      <a:pt x="6" y="30"/>
                    </a:cubicBezTo>
                    <a:cubicBezTo>
                      <a:pt x="6" y="17"/>
                      <a:pt x="17" y="6"/>
                      <a:pt x="30" y="6"/>
                    </a:cubicBezTo>
                    <a:cubicBezTo>
                      <a:pt x="43" y="6"/>
                      <a:pt x="54" y="17"/>
                      <a:pt x="54" y="30"/>
                    </a:cubicBezTo>
                    <a:cubicBezTo>
                      <a:pt x="54" y="43"/>
                      <a:pt x="43" y="54"/>
                      <a:pt x="30" y="5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88" name="组合 87"/>
          <p:cNvGrpSpPr/>
          <p:nvPr/>
        </p:nvGrpSpPr>
        <p:grpSpPr>
          <a:xfrm>
            <a:off x="1837294" y="4294030"/>
            <a:ext cx="797312" cy="1530656"/>
            <a:chOff x="1955698" y="3466554"/>
            <a:chExt cx="797312" cy="1530656"/>
          </a:xfrm>
        </p:grpSpPr>
        <p:grpSp>
          <p:nvGrpSpPr>
            <p:cNvPr id="89" name="组合 88"/>
            <p:cNvGrpSpPr/>
            <p:nvPr/>
          </p:nvGrpSpPr>
          <p:grpSpPr>
            <a:xfrm>
              <a:off x="1955698" y="3466554"/>
              <a:ext cx="797312" cy="1530656"/>
              <a:chOff x="1485252" y="4076146"/>
              <a:chExt cx="797312" cy="1530656"/>
            </a:xfrm>
          </p:grpSpPr>
          <p:cxnSp>
            <p:nvCxnSpPr>
              <p:cNvPr id="92" name="直接连接符 91"/>
              <p:cNvCxnSpPr/>
              <p:nvPr/>
            </p:nvCxnSpPr>
            <p:spPr>
              <a:xfrm>
                <a:off x="1883909" y="4076146"/>
                <a:ext cx="0" cy="71697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椭圆 92"/>
              <p:cNvSpPr/>
              <p:nvPr/>
            </p:nvSpPr>
            <p:spPr>
              <a:xfrm>
                <a:off x="1485252" y="4809490"/>
                <a:ext cx="797312" cy="79731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0" name="Freeform 5"/>
            <p:cNvSpPr>
              <a:spLocks noEditPoints="1"/>
            </p:cNvSpPr>
            <p:nvPr/>
          </p:nvSpPr>
          <p:spPr bwMode="auto">
            <a:xfrm>
              <a:off x="2223506" y="4468437"/>
              <a:ext cx="261698" cy="260798"/>
            </a:xfrm>
            <a:custGeom>
              <a:avLst/>
              <a:gdLst>
                <a:gd name="T0" fmla="*/ 106 w 120"/>
                <a:gd name="T1" fmla="*/ 48 h 120"/>
                <a:gd name="T2" fmla="*/ 107 w 120"/>
                <a:gd name="T3" fmla="*/ 30 h 120"/>
                <a:gd name="T4" fmla="*/ 98 w 120"/>
                <a:gd name="T5" fmla="*/ 13 h 120"/>
                <a:gd name="T6" fmla="*/ 90 w 120"/>
                <a:gd name="T7" fmla="*/ 13 h 120"/>
                <a:gd name="T8" fmla="*/ 72 w 120"/>
                <a:gd name="T9" fmla="*/ 14 h 120"/>
                <a:gd name="T10" fmla="*/ 66 w 120"/>
                <a:gd name="T11" fmla="*/ 0 h 120"/>
                <a:gd name="T12" fmla="*/ 48 w 120"/>
                <a:gd name="T13" fmla="*/ 6 h 120"/>
                <a:gd name="T14" fmla="*/ 36 w 120"/>
                <a:gd name="T15" fmla="*/ 19 h 120"/>
                <a:gd name="T16" fmla="*/ 26 w 120"/>
                <a:gd name="T17" fmla="*/ 12 h 120"/>
                <a:gd name="T18" fmla="*/ 13 w 120"/>
                <a:gd name="T19" fmla="*/ 22 h 120"/>
                <a:gd name="T20" fmla="*/ 19 w 120"/>
                <a:gd name="T21" fmla="*/ 36 h 120"/>
                <a:gd name="T22" fmla="*/ 6 w 120"/>
                <a:gd name="T23" fmla="*/ 48 h 120"/>
                <a:gd name="T24" fmla="*/ 0 w 120"/>
                <a:gd name="T25" fmla="*/ 66 h 120"/>
                <a:gd name="T26" fmla="*/ 14 w 120"/>
                <a:gd name="T27" fmla="*/ 72 h 120"/>
                <a:gd name="T28" fmla="*/ 13 w 120"/>
                <a:gd name="T29" fmla="*/ 90 h 120"/>
                <a:gd name="T30" fmla="*/ 22 w 120"/>
                <a:gd name="T31" fmla="*/ 107 h 120"/>
                <a:gd name="T32" fmla="*/ 30 w 120"/>
                <a:gd name="T33" fmla="*/ 107 h 120"/>
                <a:gd name="T34" fmla="*/ 48 w 120"/>
                <a:gd name="T35" fmla="*/ 106 h 120"/>
                <a:gd name="T36" fmla="*/ 54 w 120"/>
                <a:gd name="T37" fmla="*/ 120 h 120"/>
                <a:gd name="T38" fmla="*/ 72 w 120"/>
                <a:gd name="T39" fmla="*/ 114 h 120"/>
                <a:gd name="T40" fmla="*/ 84 w 120"/>
                <a:gd name="T41" fmla="*/ 101 h 120"/>
                <a:gd name="T42" fmla="*/ 94 w 120"/>
                <a:gd name="T43" fmla="*/ 108 h 120"/>
                <a:gd name="T44" fmla="*/ 107 w 120"/>
                <a:gd name="T45" fmla="*/ 98 h 120"/>
                <a:gd name="T46" fmla="*/ 101 w 120"/>
                <a:gd name="T47" fmla="*/ 84 h 120"/>
                <a:gd name="T48" fmla="*/ 114 w 120"/>
                <a:gd name="T49" fmla="*/ 72 h 120"/>
                <a:gd name="T50" fmla="*/ 120 w 120"/>
                <a:gd name="T51" fmla="*/ 54 h 120"/>
                <a:gd name="T52" fmla="*/ 114 w 120"/>
                <a:gd name="T53" fmla="*/ 66 h 120"/>
                <a:gd name="T54" fmla="*/ 94 w 120"/>
                <a:gd name="T55" fmla="*/ 85 h 120"/>
                <a:gd name="T56" fmla="*/ 94 w 120"/>
                <a:gd name="T57" fmla="*/ 102 h 120"/>
                <a:gd name="T58" fmla="*/ 66 w 120"/>
                <a:gd name="T59" fmla="*/ 102 h 120"/>
                <a:gd name="T60" fmla="*/ 54 w 120"/>
                <a:gd name="T61" fmla="*/ 114 h 120"/>
                <a:gd name="T62" fmla="*/ 35 w 120"/>
                <a:gd name="T63" fmla="*/ 94 h 120"/>
                <a:gd name="T64" fmla="*/ 18 w 120"/>
                <a:gd name="T65" fmla="*/ 94 h 120"/>
                <a:gd name="T66" fmla="*/ 18 w 120"/>
                <a:gd name="T67" fmla="*/ 66 h 120"/>
                <a:gd name="T68" fmla="*/ 6 w 120"/>
                <a:gd name="T69" fmla="*/ 54 h 120"/>
                <a:gd name="T70" fmla="*/ 26 w 120"/>
                <a:gd name="T71" fmla="*/ 35 h 120"/>
                <a:gd name="T72" fmla="*/ 26 w 120"/>
                <a:gd name="T73" fmla="*/ 18 h 120"/>
                <a:gd name="T74" fmla="*/ 54 w 120"/>
                <a:gd name="T75" fmla="*/ 18 h 120"/>
                <a:gd name="T76" fmla="*/ 66 w 120"/>
                <a:gd name="T77" fmla="*/ 6 h 120"/>
                <a:gd name="T78" fmla="*/ 85 w 120"/>
                <a:gd name="T79" fmla="*/ 26 h 120"/>
                <a:gd name="T80" fmla="*/ 102 w 120"/>
                <a:gd name="T81" fmla="*/ 26 h 120"/>
                <a:gd name="T82" fmla="*/ 102 w 120"/>
                <a:gd name="T83" fmla="*/ 54 h 120"/>
                <a:gd name="T84" fmla="*/ 114 w 120"/>
                <a:gd name="T85" fmla="*/ 6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20">
                  <a:moveTo>
                    <a:pt x="114" y="48"/>
                  </a:moveTo>
                  <a:cubicBezTo>
                    <a:pt x="106" y="48"/>
                    <a:pt x="106" y="48"/>
                    <a:pt x="106" y="48"/>
                  </a:cubicBezTo>
                  <a:cubicBezTo>
                    <a:pt x="105" y="44"/>
                    <a:pt x="104" y="40"/>
                    <a:pt x="101" y="36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9" y="28"/>
                    <a:pt x="109" y="24"/>
                    <a:pt x="107" y="22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7" y="12"/>
                    <a:pt x="96" y="12"/>
                    <a:pt x="94" y="12"/>
                  </a:cubicBezTo>
                  <a:cubicBezTo>
                    <a:pt x="92" y="12"/>
                    <a:pt x="91" y="12"/>
                    <a:pt x="90" y="13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0" y="16"/>
                    <a:pt x="76" y="15"/>
                    <a:pt x="72" y="14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72" y="3"/>
                    <a:pt x="69" y="0"/>
                    <a:pt x="6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1" y="0"/>
                    <a:pt x="48" y="3"/>
                    <a:pt x="48" y="6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4" y="15"/>
                    <a:pt x="40" y="16"/>
                    <a:pt x="36" y="19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29" y="12"/>
                    <a:pt x="28" y="12"/>
                    <a:pt x="26" y="12"/>
                  </a:cubicBezTo>
                  <a:cubicBezTo>
                    <a:pt x="24" y="12"/>
                    <a:pt x="23" y="12"/>
                    <a:pt x="22" y="1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1" y="24"/>
                    <a:pt x="11" y="28"/>
                    <a:pt x="13" y="30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6" y="40"/>
                    <a:pt x="15" y="44"/>
                    <a:pt x="14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3" y="48"/>
                    <a:pt x="0" y="51"/>
                    <a:pt x="0" y="54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9"/>
                    <a:pt x="3" y="72"/>
                    <a:pt x="6" y="72"/>
                  </a:cubicBezTo>
                  <a:cubicBezTo>
                    <a:pt x="14" y="72"/>
                    <a:pt x="14" y="72"/>
                    <a:pt x="14" y="72"/>
                  </a:cubicBezTo>
                  <a:cubicBezTo>
                    <a:pt x="15" y="76"/>
                    <a:pt x="16" y="80"/>
                    <a:pt x="19" y="84"/>
                  </a:cubicBezTo>
                  <a:cubicBezTo>
                    <a:pt x="13" y="90"/>
                    <a:pt x="13" y="90"/>
                    <a:pt x="13" y="90"/>
                  </a:cubicBezTo>
                  <a:cubicBezTo>
                    <a:pt x="11" y="92"/>
                    <a:pt x="11" y="96"/>
                    <a:pt x="13" y="98"/>
                  </a:cubicBezTo>
                  <a:cubicBezTo>
                    <a:pt x="22" y="107"/>
                    <a:pt x="22" y="107"/>
                    <a:pt x="22" y="107"/>
                  </a:cubicBezTo>
                  <a:cubicBezTo>
                    <a:pt x="23" y="108"/>
                    <a:pt x="25" y="108"/>
                    <a:pt x="26" y="108"/>
                  </a:cubicBezTo>
                  <a:cubicBezTo>
                    <a:pt x="28" y="108"/>
                    <a:pt x="29" y="108"/>
                    <a:pt x="30" y="107"/>
                  </a:cubicBezTo>
                  <a:cubicBezTo>
                    <a:pt x="36" y="101"/>
                    <a:pt x="36" y="101"/>
                    <a:pt x="36" y="101"/>
                  </a:cubicBezTo>
                  <a:cubicBezTo>
                    <a:pt x="40" y="104"/>
                    <a:pt x="44" y="105"/>
                    <a:pt x="48" y="106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7"/>
                    <a:pt x="51" y="120"/>
                    <a:pt x="54" y="120"/>
                  </a:cubicBezTo>
                  <a:cubicBezTo>
                    <a:pt x="66" y="120"/>
                    <a:pt x="66" y="120"/>
                    <a:pt x="66" y="120"/>
                  </a:cubicBezTo>
                  <a:cubicBezTo>
                    <a:pt x="69" y="120"/>
                    <a:pt x="72" y="117"/>
                    <a:pt x="72" y="114"/>
                  </a:cubicBezTo>
                  <a:cubicBezTo>
                    <a:pt x="72" y="106"/>
                    <a:pt x="72" y="106"/>
                    <a:pt x="72" y="106"/>
                  </a:cubicBezTo>
                  <a:cubicBezTo>
                    <a:pt x="76" y="105"/>
                    <a:pt x="80" y="104"/>
                    <a:pt x="84" y="101"/>
                  </a:cubicBezTo>
                  <a:cubicBezTo>
                    <a:pt x="90" y="107"/>
                    <a:pt x="90" y="107"/>
                    <a:pt x="90" y="107"/>
                  </a:cubicBezTo>
                  <a:cubicBezTo>
                    <a:pt x="91" y="108"/>
                    <a:pt x="92" y="108"/>
                    <a:pt x="94" y="108"/>
                  </a:cubicBezTo>
                  <a:cubicBezTo>
                    <a:pt x="95" y="108"/>
                    <a:pt x="97" y="108"/>
                    <a:pt x="98" y="107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09" y="96"/>
                    <a:pt x="109" y="92"/>
                    <a:pt x="107" y="90"/>
                  </a:cubicBezTo>
                  <a:cubicBezTo>
                    <a:pt x="101" y="84"/>
                    <a:pt x="101" y="84"/>
                    <a:pt x="101" y="84"/>
                  </a:cubicBezTo>
                  <a:cubicBezTo>
                    <a:pt x="104" y="80"/>
                    <a:pt x="105" y="76"/>
                    <a:pt x="106" y="72"/>
                  </a:cubicBezTo>
                  <a:cubicBezTo>
                    <a:pt x="114" y="72"/>
                    <a:pt x="114" y="72"/>
                    <a:pt x="114" y="72"/>
                  </a:cubicBezTo>
                  <a:cubicBezTo>
                    <a:pt x="117" y="72"/>
                    <a:pt x="120" y="69"/>
                    <a:pt x="120" y="66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20" y="51"/>
                    <a:pt x="117" y="48"/>
                    <a:pt x="114" y="48"/>
                  </a:cubicBezTo>
                  <a:close/>
                  <a:moveTo>
                    <a:pt x="114" y="66"/>
                  </a:moveTo>
                  <a:cubicBezTo>
                    <a:pt x="102" y="66"/>
                    <a:pt x="102" y="66"/>
                    <a:pt x="102" y="66"/>
                  </a:cubicBezTo>
                  <a:cubicBezTo>
                    <a:pt x="101" y="73"/>
                    <a:pt x="98" y="80"/>
                    <a:pt x="94" y="85"/>
                  </a:cubicBezTo>
                  <a:cubicBezTo>
                    <a:pt x="102" y="94"/>
                    <a:pt x="102" y="94"/>
                    <a:pt x="102" y="94"/>
                  </a:cubicBezTo>
                  <a:cubicBezTo>
                    <a:pt x="94" y="102"/>
                    <a:pt x="94" y="102"/>
                    <a:pt x="94" y="102"/>
                  </a:cubicBezTo>
                  <a:cubicBezTo>
                    <a:pt x="85" y="94"/>
                    <a:pt x="85" y="94"/>
                    <a:pt x="85" y="94"/>
                  </a:cubicBezTo>
                  <a:cubicBezTo>
                    <a:pt x="80" y="98"/>
                    <a:pt x="73" y="101"/>
                    <a:pt x="66" y="102"/>
                  </a:cubicBezTo>
                  <a:cubicBezTo>
                    <a:pt x="66" y="114"/>
                    <a:pt x="66" y="114"/>
                    <a:pt x="66" y="114"/>
                  </a:cubicBezTo>
                  <a:cubicBezTo>
                    <a:pt x="54" y="114"/>
                    <a:pt x="54" y="114"/>
                    <a:pt x="54" y="114"/>
                  </a:cubicBezTo>
                  <a:cubicBezTo>
                    <a:pt x="54" y="102"/>
                    <a:pt x="54" y="102"/>
                    <a:pt x="54" y="102"/>
                  </a:cubicBezTo>
                  <a:cubicBezTo>
                    <a:pt x="47" y="101"/>
                    <a:pt x="40" y="98"/>
                    <a:pt x="35" y="94"/>
                  </a:cubicBezTo>
                  <a:cubicBezTo>
                    <a:pt x="26" y="102"/>
                    <a:pt x="26" y="102"/>
                    <a:pt x="26" y="102"/>
                  </a:cubicBezTo>
                  <a:cubicBezTo>
                    <a:pt x="18" y="94"/>
                    <a:pt x="18" y="94"/>
                    <a:pt x="18" y="94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2" y="80"/>
                    <a:pt x="19" y="73"/>
                    <a:pt x="18" y="66"/>
                  </a:cubicBezTo>
                  <a:cubicBezTo>
                    <a:pt x="6" y="66"/>
                    <a:pt x="6" y="66"/>
                    <a:pt x="6" y="66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9" y="47"/>
                    <a:pt x="22" y="40"/>
                    <a:pt x="26" y="35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40" y="22"/>
                    <a:pt x="47" y="19"/>
                    <a:pt x="54" y="18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66" y="6"/>
                    <a:pt x="66" y="6"/>
                    <a:pt x="66" y="6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73" y="19"/>
                    <a:pt x="80" y="22"/>
                    <a:pt x="85" y="26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102" y="26"/>
                    <a:pt x="102" y="26"/>
                    <a:pt x="102" y="26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8" y="40"/>
                    <a:pt x="101" y="47"/>
                    <a:pt x="102" y="54"/>
                  </a:cubicBezTo>
                  <a:cubicBezTo>
                    <a:pt x="114" y="54"/>
                    <a:pt x="114" y="54"/>
                    <a:pt x="114" y="54"/>
                  </a:cubicBezTo>
                  <a:lnTo>
                    <a:pt x="114" y="66"/>
                  </a:lnTo>
                  <a:close/>
                </a:path>
              </a:pathLst>
            </a:custGeom>
            <a:solidFill>
              <a:srgbClr val="00B4D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6"/>
            <p:cNvSpPr>
              <a:spLocks noEditPoints="1"/>
            </p:cNvSpPr>
            <p:nvPr/>
          </p:nvSpPr>
          <p:spPr bwMode="auto">
            <a:xfrm>
              <a:off x="2289155" y="4534086"/>
              <a:ext cx="130399" cy="130399"/>
            </a:xfrm>
            <a:custGeom>
              <a:avLst/>
              <a:gdLst>
                <a:gd name="T0" fmla="*/ 30 w 60"/>
                <a:gd name="T1" fmla="*/ 0 h 60"/>
                <a:gd name="T2" fmla="*/ 0 w 60"/>
                <a:gd name="T3" fmla="*/ 30 h 60"/>
                <a:gd name="T4" fmla="*/ 30 w 60"/>
                <a:gd name="T5" fmla="*/ 60 h 60"/>
                <a:gd name="T6" fmla="*/ 60 w 60"/>
                <a:gd name="T7" fmla="*/ 30 h 60"/>
                <a:gd name="T8" fmla="*/ 30 w 60"/>
                <a:gd name="T9" fmla="*/ 0 h 60"/>
                <a:gd name="T10" fmla="*/ 30 w 60"/>
                <a:gd name="T11" fmla="*/ 54 h 60"/>
                <a:gd name="T12" fmla="*/ 6 w 60"/>
                <a:gd name="T13" fmla="*/ 30 h 60"/>
                <a:gd name="T14" fmla="*/ 30 w 60"/>
                <a:gd name="T15" fmla="*/ 6 h 60"/>
                <a:gd name="T16" fmla="*/ 54 w 60"/>
                <a:gd name="T17" fmla="*/ 30 h 60"/>
                <a:gd name="T18" fmla="*/ 30 w 60"/>
                <a:gd name="T19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0"/>
                  </a:moveTo>
                  <a:cubicBezTo>
                    <a:pt x="13" y="0"/>
                    <a:pt x="0" y="13"/>
                    <a:pt x="0" y="30"/>
                  </a:cubicBezTo>
                  <a:cubicBezTo>
                    <a:pt x="0" y="47"/>
                    <a:pt x="13" y="60"/>
                    <a:pt x="30" y="60"/>
                  </a:cubicBezTo>
                  <a:cubicBezTo>
                    <a:pt x="47" y="60"/>
                    <a:pt x="60" y="47"/>
                    <a:pt x="60" y="30"/>
                  </a:cubicBezTo>
                  <a:cubicBezTo>
                    <a:pt x="60" y="13"/>
                    <a:pt x="47" y="0"/>
                    <a:pt x="30" y="0"/>
                  </a:cubicBezTo>
                  <a:close/>
                  <a:moveTo>
                    <a:pt x="30" y="54"/>
                  </a:moveTo>
                  <a:cubicBezTo>
                    <a:pt x="17" y="54"/>
                    <a:pt x="6" y="43"/>
                    <a:pt x="6" y="30"/>
                  </a:cubicBezTo>
                  <a:cubicBezTo>
                    <a:pt x="6" y="17"/>
                    <a:pt x="17" y="6"/>
                    <a:pt x="30" y="6"/>
                  </a:cubicBezTo>
                  <a:cubicBezTo>
                    <a:pt x="43" y="6"/>
                    <a:pt x="54" y="17"/>
                    <a:pt x="54" y="30"/>
                  </a:cubicBezTo>
                  <a:cubicBezTo>
                    <a:pt x="54" y="43"/>
                    <a:pt x="43" y="54"/>
                    <a:pt x="30" y="54"/>
                  </a:cubicBezTo>
                  <a:close/>
                </a:path>
              </a:pathLst>
            </a:custGeom>
            <a:solidFill>
              <a:srgbClr val="00B4D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6810499" y="4294030"/>
            <a:ext cx="797312" cy="1530656"/>
            <a:chOff x="6928903" y="3466554"/>
            <a:chExt cx="797312" cy="1530656"/>
          </a:xfrm>
        </p:grpSpPr>
        <p:grpSp>
          <p:nvGrpSpPr>
            <p:cNvPr id="95" name="组合 94"/>
            <p:cNvGrpSpPr/>
            <p:nvPr/>
          </p:nvGrpSpPr>
          <p:grpSpPr>
            <a:xfrm>
              <a:off x="6928903" y="3466554"/>
              <a:ext cx="797312" cy="1530656"/>
              <a:chOff x="5663337" y="4076146"/>
              <a:chExt cx="797312" cy="1530656"/>
            </a:xfrm>
          </p:grpSpPr>
          <p:cxnSp>
            <p:nvCxnSpPr>
              <p:cNvPr id="99" name="直接连接符 98"/>
              <p:cNvCxnSpPr/>
              <p:nvPr/>
            </p:nvCxnSpPr>
            <p:spPr>
              <a:xfrm>
                <a:off x="6061994" y="4076146"/>
                <a:ext cx="0" cy="71697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椭圆 99"/>
              <p:cNvSpPr/>
              <p:nvPr/>
            </p:nvSpPr>
            <p:spPr>
              <a:xfrm>
                <a:off x="5663337" y="4809490"/>
                <a:ext cx="797312" cy="79731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>
              <a:off x="7196711" y="4464265"/>
              <a:ext cx="261698" cy="260798"/>
              <a:chOff x="7196711" y="4464265"/>
              <a:chExt cx="261698" cy="260798"/>
            </a:xfrm>
          </p:grpSpPr>
          <p:sp>
            <p:nvSpPr>
              <p:cNvPr id="97" name="Freeform 5"/>
              <p:cNvSpPr>
                <a:spLocks noEditPoints="1"/>
              </p:cNvSpPr>
              <p:nvPr/>
            </p:nvSpPr>
            <p:spPr bwMode="auto">
              <a:xfrm>
                <a:off x="7196711" y="4464265"/>
                <a:ext cx="261698" cy="260798"/>
              </a:xfrm>
              <a:custGeom>
                <a:avLst/>
                <a:gdLst>
                  <a:gd name="T0" fmla="*/ 106 w 120"/>
                  <a:gd name="T1" fmla="*/ 48 h 120"/>
                  <a:gd name="T2" fmla="*/ 107 w 120"/>
                  <a:gd name="T3" fmla="*/ 30 h 120"/>
                  <a:gd name="T4" fmla="*/ 98 w 120"/>
                  <a:gd name="T5" fmla="*/ 13 h 120"/>
                  <a:gd name="T6" fmla="*/ 90 w 120"/>
                  <a:gd name="T7" fmla="*/ 13 h 120"/>
                  <a:gd name="T8" fmla="*/ 72 w 120"/>
                  <a:gd name="T9" fmla="*/ 14 h 120"/>
                  <a:gd name="T10" fmla="*/ 66 w 120"/>
                  <a:gd name="T11" fmla="*/ 0 h 120"/>
                  <a:gd name="T12" fmla="*/ 48 w 120"/>
                  <a:gd name="T13" fmla="*/ 6 h 120"/>
                  <a:gd name="T14" fmla="*/ 36 w 120"/>
                  <a:gd name="T15" fmla="*/ 19 h 120"/>
                  <a:gd name="T16" fmla="*/ 26 w 120"/>
                  <a:gd name="T17" fmla="*/ 12 h 120"/>
                  <a:gd name="T18" fmla="*/ 13 w 120"/>
                  <a:gd name="T19" fmla="*/ 22 h 120"/>
                  <a:gd name="T20" fmla="*/ 19 w 120"/>
                  <a:gd name="T21" fmla="*/ 36 h 120"/>
                  <a:gd name="T22" fmla="*/ 6 w 120"/>
                  <a:gd name="T23" fmla="*/ 48 h 120"/>
                  <a:gd name="T24" fmla="*/ 0 w 120"/>
                  <a:gd name="T25" fmla="*/ 66 h 120"/>
                  <a:gd name="T26" fmla="*/ 14 w 120"/>
                  <a:gd name="T27" fmla="*/ 72 h 120"/>
                  <a:gd name="T28" fmla="*/ 13 w 120"/>
                  <a:gd name="T29" fmla="*/ 90 h 120"/>
                  <a:gd name="T30" fmla="*/ 22 w 120"/>
                  <a:gd name="T31" fmla="*/ 107 h 120"/>
                  <a:gd name="T32" fmla="*/ 30 w 120"/>
                  <a:gd name="T33" fmla="*/ 107 h 120"/>
                  <a:gd name="T34" fmla="*/ 48 w 120"/>
                  <a:gd name="T35" fmla="*/ 106 h 120"/>
                  <a:gd name="T36" fmla="*/ 54 w 120"/>
                  <a:gd name="T37" fmla="*/ 120 h 120"/>
                  <a:gd name="T38" fmla="*/ 72 w 120"/>
                  <a:gd name="T39" fmla="*/ 114 h 120"/>
                  <a:gd name="T40" fmla="*/ 84 w 120"/>
                  <a:gd name="T41" fmla="*/ 101 h 120"/>
                  <a:gd name="T42" fmla="*/ 94 w 120"/>
                  <a:gd name="T43" fmla="*/ 108 h 120"/>
                  <a:gd name="T44" fmla="*/ 107 w 120"/>
                  <a:gd name="T45" fmla="*/ 98 h 120"/>
                  <a:gd name="T46" fmla="*/ 101 w 120"/>
                  <a:gd name="T47" fmla="*/ 84 h 120"/>
                  <a:gd name="T48" fmla="*/ 114 w 120"/>
                  <a:gd name="T49" fmla="*/ 72 h 120"/>
                  <a:gd name="T50" fmla="*/ 120 w 120"/>
                  <a:gd name="T51" fmla="*/ 54 h 120"/>
                  <a:gd name="T52" fmla="*/ 114 w 120"/>
                  <a:gd name="T53" fmla="*/ 66 h 120"/>
                  <a:gd name="T54" fmla="*/ 94 w 120"/>
                  <a:gd name="T55" fmla="*/ 85 h 120"/>
                  <a:gd name="T56" fmla="*/ 94 w 120"/>
                  <a:gd name="T57" fmla="*/ 102 h 120"/>
                  <a:gd name="T58" fmla="*/ 66 w 120"/>
                  <a:gd name="T59" fmla="*/ 102 h 120"/>
                  <a:gd name="T60" fmla="*/ 54 w 120"/>
                  <a:gd name="T61" fmla="*/ 114 h 120"/>
                  <a:gd name="T62" fmla="*/ 35 w 120"/>
                  <a:gd name="T63" fmla="*/ 94 h 120"/>
                  <a:gd name="T64" fmla="*/ 18 w 120"/>
                  <a:gd name="T65" fmla="*/ 94 h 120"/>
                  <a:gd name="T66" fmla="*/ 18 w 120"/>
                  <a:gd name="T67" fmla="*/ 66 h 120"/>
                  <a:gd name="T68" fmla="*/ 6 w 120"/>
                  <a:gd name="T69" fmla="*/ 54 h 120"/>
                  <a:gd name="T70" fmla="*/ 26 w 120"/>
                  <a:gd name="T71" fmla="*/ 35 h 120"/>
                  <a:gd name="T72" fmla="*/ 26 w 120"/>
                  <a:gd name="T73" fmla="*/ 18 h 120"/>
                  <a:gd name="T74" fmla="*/ 54 w 120"/>
                  <a:gd name="T75" fmla="*/ 18 h 120"/>
                  <a:gd name="T76" fmla="*/ 66 w 120"/>
                  <a:gd name="T77" fmla="*/ 6 h 120"/>
                  <a:gd name="T78" fmla="*/ 85 w 120"/>
                  <a:gd name="T79" fmla="*/ 26 h 120"/>
                  <a:gd name="T80" fmla="*/ 102 w 120"/>
                  <a:gd name="T81" fmla="*/ 26 h 120"/>
                  <a:gd name="T82" fmla="*/ 102 w 120"/>
                  <a:gd name="T83" fmla="*/ 54 h 120"/>
                  <a:gd name="T84" fmla="*/ 114 w 120"/>
                  <a:gd name="T85" fmla="*/ 66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20" h="120">
                    <a:moveTo>
                      <a:pt x="114" y="48"/>
                    </a:moveTo>
                    <a:cubicBezTo>
                      <a:pt x="106" y="48"/>
                      <a:pt x="106" y="48"/>
                      <a:pt x="106" y="48"/>
                    </a:cubicBezTo>
                    <a:cubicBezTo>
                      <a:pt x="105" y="44"/>
                      <a:pt x="104" y="40"/>
                      <a:pt x="101" y="36"/>
                    </a:cubicBezTo>
                    <a:cubicBezTo>
                      <a:pt x="107" y="30"/>
                      <a:pt x="107" y="30"/>
                      <a:pt x="107" y="30"/>
                    </a:cubicBezTo>
                    <a:cubicBezTo>
                      <a:pt x="109" y="28"/>
                      <a:pt x="109" y="24"/>
                      <a:pt x="107" y="22"/>
                    </a:cubicBezTo>
                    <a:cubicBezTo>
                      <a:pt x="98" y="13"/>
                      <a:pt x="98" y="13"/>
                      <a:pt x="98" y="13"/>
                    </a:cubicBezTo>
                    <a:cubicBezTo>
                      <a:pt x="97" y="12"/>
                      <a:pt x="96" y="12"/>
                      <a:pt x="94" y="12"/>
                    </a:cubicBezTo>
                    <a:cubicBezTo>
                      <a:pt x="92" y="12"/>
                      <a:pt x="91" y="12"/>
                      <a:pt x="90" y="13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0" y="16"/>
                      <a:pt x="76" y="15"/>
                      <a:pt x="72" y="14"/>
                    </a:cubicBezTo>
                    <a:cubicBezTo>
                      <a:pt x="72" y="6"/>
                      <a:pt x="72" y="6"/>
                      <a:pt x="72" y="6"/>
                    </a:cubicBezTo>
                    <a:cubicBezTo>
                      <a:pt x="72" y="3"/>
                      <a:pt x="69" y="0"/>
                      <a:pt x="66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1" y="0"/>
                      <a:pt x="48" y="3"/>
                      <a:pt x="48" y="6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44" y="15"/>
                      <a:pt x="40" y="16"/>
                      <a:pt x="36" y="19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29" y="12"/>
                      <a:pt x="28" y="12"/>
                      <a:pt x="26" y="12"/>
                    </a:cubicBezTo>
                    <a:cubicBezTo>
                      <a:pt x="24" y="12"/>
                      <a:pt x="23" y="12"/>
                      <a:pt x="22" y="13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1" y="24"/>
                      <a:pt x="11" y="28"/>
                      <a:pt x="13" y="30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16" y="40"/>
                      <a:pt x="15" y="44"/>
                      <a:pt x="14" y="48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3" y="48"/>
                      <a:pt x="0" y="51"/>
                      <a:pt x="0" y="54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9"/>
                      <a:pt x="3" y="72"/>
                      <a:pt x="6" y="72"/>
                    </a:cubicBezTo>
                    <a:cubicBezTo>
                      <a:pt x="14" y="72"/>
                      <a:pt x="14" y="72"/>
                      <a:pt x="14" y="72"/>
                    </a:cubicBezTo>
                    <a:cubicBezTo>
                      <a:pt x="15" y="76"/>
                      <a:pt x="16" y="80"/>
                      <a:pt x="19" y="84"/>
                    </a:cubicBezTo>
                    <a:cubicBezTo>
                      <a:pt x="13" y="90"/>
                      <a:pt x="13" y="90"/>
                      <a:pt x="13" y="90"/>
                    </a:cubicBezTo>
                    <a:cubicBezTo>
                      <a:pt x="11" y="92"/>
                      <a:pt x="11" y="96"/>
                      <a:pt x="13" y="98"/>
                    </a:cubicBezTo>
                    <a:cubicBezTo>
                      <a:pt x="22" y="107"/>
                      <a:pt x="22" y="107"/>
                      <a:pt x="22" y="107"/>
                    </a:cubicBezTo>
                    <a:cubicBezTo>
                      <a:pt x="23" y="108"/>
                      <a:pt x="25" y="108"/>
                      <a:pt x="26" y="108"/>
                    </a:cubicBezTo>
                    <a:cubicBezTo>
                      <a:pt x="28" y="108"/>
                      <a:pt x="29" y="108"/>
                      <a:pt x="30" y="107"/>
                    </a:cubicBezTo>
                    <a:cubicBezTo>
                      <a:pt x="36" y="101"/>
                      <a:pt x="36" y="101"/>
                      <a:pt x="36" y="101"/>
                    </a:cubicBezTo>
                    <a:cubicBezTo>
                      <a:pt x="40" y="104"/>
                      <a:pt x="44" y="105"/>
                      <a:pt x="48" y="106"/>
                    </a:cubicBezTo>
                    <a:cubicBezTo>
                      <a:pt x="48" y="114"/>
                      <a:pt x="48" y="114"/>
                      <a:pt x="48" y="114"/>
                    </a:cubicBezTo>
                    <a:cubicBezTo>
                      <a:pt x="48" y="117"/>
                      <a:pt x="51" y="120"/>
                      <a:pt x="54" y="120"/>
                    </a:cubicBezTo>
                    <a:cubicBezTo>
                      <a:pt x="66" y="120"/>
                      <a:pt x="66" y="120"/>
                      <a:pt x="66" y="120"/>
                    </a:cubicBezTo>
                    <a:cubicBezTo>
                      <a:pt x="69" y="120"/>
                      <a:pt x="72" y="117"/>
                      <a:pt x="72" y="114"/>
                    </a:cubicBezTo>
                    <a:cubicBezTo>
                      <a:pt x="72" y="106"/>
                      <a:pt x="72" y="106"/>
                      <a:pt x="72" y="106"/>
                    </a:cubicBezTo>
                    <a:cubicBezTo>
                      <a:pt x="76" y="105"/>
                      <a:pt x="80" y="104"/>
                      <a:pt x="84" y="101"/>
                    </a:cubicBezTo>
                    <a:cubicBezTo>
                      <a:pt x="90" y="107"/>
                      <a:pt x="90" y="107"/>
                      <a:pt x="90" y="107"/>
                    </a:cubicBezTo>
                    <a:cubicBezTo>
                      <a:pt x="91" y="108"/>
                      <a:pt x="92" y="108"/>
                      <a:pt x="94" y="108"/>
                    </a:cubicBezTo>
                    <a:cubicBezTo>
                      <a:pt x="95" y="108"/>
                      <a:pt x="97" y="108"/>
                      <a:pt x="98" y="107"/>
                    </a:cubicBezTo>
                    <a:cubicBezTo>
                      <a:pt x="107" y="98"/>
                      <a:pt x="107" y="98"/>
                      <a:pt x="107" y="98"/>
                    </a:cubicBezTo>
                    <a:cubicBezTo>
                      <a:pt x="109" y="96"/>
                      <a:pt x="109" y="92"/>
                      <a:pt x="107" y="90"/>
                    </a:cubicBezTo>
                    <a:cubicBezTo>
                      <a:pt x="101" y="84"/>
                      <a:pt x="101" y="84"/>
                      <a:pt x="101" y="84"/>
                    </a:cubicBezTo>
                    <a:cubicBezTo>
                      <a:pt x="104" y="80"/>
                      <a:pt x="105" y="76"/>
                      <a:pt x="106" y="72"/>
                    </a:cubicBezTo>
                    <a:cubicBezTo>
                      <a:pt x="114" y="72"/>
                      <a:pt x="114" y="72"/>
                      <a:pt x="114" y="72"/>
                    </a:cubicBezTo>
                    <a:cubicBezTo>
                      <a:pt x="117" y="72"/>
                      <a:pt x="120" y="69"/>
                      <a:pt x="120" y="66"/>
                    </a:cubicBezTo>
                    <a:cubicBezTo>
                      <a:pt x="120" y="54"/>
                      <a:pt x="120" y="54"/>
                      <a:pt x="120" y="54"/>
                    </a:cubicBezTo>
                    <a:cubicBezTo>
                      <a:pt x="120" y="51"/>
                      <a:pt x="117" y="48"/>
                      <a:pt x="114" y="48"/>
                    </a:cubicBezTo>
                    <a:close/>
                    <a:moveTo>
                      <a:pt x="114" y="66"/>
                    </a:moveTo>
                    <a:cubicBezTo>
                      <a:pt x="102" y="66"/>
                      <a:pt x="102" y="66"/>
                      <a:pt x="102" y="66"/>
                    </a:cubicBezTo>
                    <a:cubicBezTo>
                      <a:pt x="101" y="73"/>
                      <a:pt x="98" y="80"/>
                      <a:pt x="94" y="85"/>
                    </a:cubicBezTo>
                    <a:cubicBezTo>
                      <a:pt x="102" y="94"/>
                      <a:pt x="102" y="94"/>
                      <a:pt x="102" y="94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85" y="94"/>
                      <a:pt x="85" y="94"/>
                      <a:pt x="85" y="94"/>
                    </a:cubicBezTo>
                    <a:cubicBezTo>
                      <a:pt x="80" y="98"/>
                      <a:pt x="73" y="101"/>
                      <a:pt x="66" y="102"/>
                    </a:cubicBezTo>
                    <a:cubicBezTo>
                      <a:pt x="66" y="114"/>
                      <a:pt x="66" y="114"/>
                      <a:pt x="66" y="114"/>
                    </a:cubicBezTo>
                    <a:cubicBezTo>
                      <a:pt x="54" y="114"/>
                      <a:pt x="54" y="114"/>
                      <a:pt x="54" y="114"/>
                    </a:cubicBezTo>
                    <a:cubicBezTo>
                      <a:pt x="54" y="102"/>
                      <a:pt x="54" y="102"/>
                      <a:pt x="54" y="102"/>
                    </a:cubicBezTo>
                    <a:cubicBezTo>
                      <a:pt x="47" y="101"/>
                      <a:pt x="40" y="98"/>
                      <a:pt x="35" y="94"/>
                    </a:cubicBezTo>
                    <a:cubicBezTo>
                      <a:pt x="26" y="102"/>
                      <a:pt x="26" y="102"/>
                      <a:pt x="26" y="102"/>
                    </a:cubicBezTo>
                    <a:cubicBezTo>
                      <a:pt x="18" y="94"/>
                      <a:pt x="18" y="94"/>
                      <a:pt x="18" y="94"/>
                    </a:cubicBezTo>
                    <a:cubicBezTo>
                      <a:pt x="26" y="85"/>
                      <a:pt x="26" y="85"/>
                      <a:pt x="26" y="85"/>
                    </a:cubicBezTo>
                    <a:cubicBezTo>
                      <a:pt x="22" y="80"/>
                      <a:pt x="19" y="73"/>
                      <a:pt x="18" y="66"/>
                    </a:cubicBezTo>
                    <a:cubicBezTo>
                      <a:pt x="6" y="66"/>
                      <a:pt x="6" y="66"/>
                      <a:pt x="6" y="66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9" y="47"/>
                      <a:pt x="22" y="40"/>
                      <a:pt x="26" y="35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40" y="22"/>
                      <a:pt x="47" y="19"/>
                      <a:pt x="54" y="18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73" y="19"/>
                      <a:pt x="80" y="22"/>
                      <a:pt x="85" y="26"/>
                    </a:cubicBezTo>
                    <a:cubicBezTo>
                      <a:pt x="94" y="18"/>
                      <a:pt x="94" y="18"/>
                      <a:pt x="94" y="18"/>
                    </a:cubicBezTo>
                    <a:cubicBezTo>
                      <a:pt x="102" y="26"/>
                      <a:pt x="102" y="26"/>
                      <a:pt x="102" y="26"/>
                    </a:cubicBezTo>
                    <a:cubicBezTo>
                      <a:pt x="94" y="35"/>
                      <a:pt x="94" y="35"/>
                      <a:pt x="94" y="35"/>
                    </a:cubicBezTo>
                    <a:cubicBezTo>
                      <a:pt x="98" y="40"/>
                      <a:pt x="101" y="47"/>
                      <a:pt x="102" y="54"/>
                    </a:cubicBezTo>
                    <a:cubicBezTo>
                      <a:pt x="114" y="54"/>
                      <a:pt x="114" y="54"/>
                      <a:pt x="114" y="54"/>
                    </a:cubicBezTo>
                    <a:lnTo>
                      <a:pt x="114" y="66"/>
                    </a:lnTo>
                    <a:close/>
                  </a:path>
                </a:pathLst>
              </a:custGeom>
              <a:solidFill>
                <a:srgbClr val="00B4D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6"/>
              <p:cNvSpPr>
                <a:spLocks noEditPoints="1"/>
              </p:cNvSpPr>
              <p:nvPr/>
            </p:nvSpPr>
            <p:spPr bwMode="auto">
              <a:xfrm>
                <a:off x="7262360" y="4529914"/>
                <a:ext cx="130399" cy="130399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4 h 60"/>
                  <a:gd name="T12" fmla="*/ 6 w 60"/>
                  <a:gd name="T13" fmla="*/ 30 h 60"/>
                  <a:gd name="T14" fmla="*/ 30 w 60"/>
                  <a:gd name="T15" fmla="*/ 6 h 60"/>
                  <a:gd name="T16" fmla="*/ 54 w 60"/>
                  <a:gd name="T17" fmla="*/ 30 h 60"/>
                  <a:gd name="T18" fmla="*/ 30 w 60"/>
                  <a:gd name="T19" fmla="*/ 5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54"/>
                    </a:moveTo>
                    <a:cubicBezTo>
                      <a:pt x="17" y="54"/>
                      <a:pt x="6" y="43"/>
                      <a:pt x="6" y="30"/>
                    </a:cubicBezTo>
                    <a:cubicBezTo>
                      <a:pt x="6" y="17"/>
                      <a:pt x="17" y="6"/>
                      <a:pt x="30" y="6"/>
                    </a:cubicBezTo>
                    <a:cubicBezTo>
                      <a:pt x="43" y="6"/>
                      <a:pt x="54" y="17"/>
                      <a:pt x="54" y="30"/>
                    </a:cubicBezTo>
                    <a:cubicBezTo>
                      <a:pt x="54" y="43"/>
                      <a:pt x="43" y="54"/>
                      <a:pt x="30" y="54"/>
                    </a:cubicBezTo>
                    <a:close/>
                  </a:path>
                </a:pathLst>
              </a:custGeom>
              <a:solidFill>
                <a:srgbClr val="00B4D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01" name="组合 100"/>
          <p:cNvGrpSpPr/>
          <p:nvPr/>
        </p:nvGrpSpPr>
        <p:grpSpPr>
          <a:xfrm>
            <a:off x="9410811" y="2692512"/>
            <a:ext cx="797312" cy="1530656"/>
            <a:chOff x="9529215" y="1865036"/>
            <a:chExt cx="797312" cy="1530656"/>
          </a:xfrm>
        </p:grpSpPr>
        <p:grpSp>
          <p:nvGrpSpPr>
            <p:cNvPr id="102" name="组合 101"/>
            <p:cNvGrpSpPr/>
            <p:nvPr/>
          </p:nvGrpSpPr>
          <p:grpSpPr>
            <a:xfrm>
              <a:off x="9529215" y="1865036"/>
              <a:ext cx="797312" cy="1530656"/>
              <a:chOff x="7726943" y="2474628"/>
              <a:chExt cx="797312" cy="1530656"/>
            </a:xfrm>
          </p:grpSpPr>
          <p:cxnSp>
            <p:nvCxnSpPr>
              <p:cNvPr id="106" name="直接连接符 105"/>
              <p:cNvCxnSpPr/>
              <p:nvPr/>
            </p:nvCxnSpPr>
            <p:spPr>
              <a:xfrm flipV="1">
                <a:off x="8125600" y="3288312"/>
                <a:ext cx="0" cy="71697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椭圆 106"/>
              <p:cNvSpPr/>
              <p:nvPr/>
            </p:nvSpPr>
            <p:spPr>
              <a:xfrm flipV="1">
                <a:off x="7726943" y="2474628"/>
                <a:ext cx="797312" cy="79731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3" name="组合 102"/>
            <p:cNvGrpSpPr/>
            <p:nvPr/>
          </p:nvGrpSpPr>
          <p:grpSpPr>
            <a:xfrm>
              <a:off x="9797023" y="2126360"/>
              <a:ext cx="261698" cy="260798"/>
              <a:chOff x="9797023" y="2126360"/>
              <a:chExt cx="261698" cy="260798"/>
            </a:xfrm>
          </p:grpSpPr>
          <p:sp>
            <p:nvSpPr>
              <p:cNvPr id="104" name="Freeform 5"/>
              <p:cNvSpPr>
                <a:spLocks noEditPoints="1"/>
              </p:cNvSpPr>
              <p:nvPr/>
            </p:nvSpPr>
            <p:spPr bwMode="auto">
              <a:xfrm>
                <a:off x="9797023" y="2126360"/>
                <a:ext cx="261698" cy="260798"/>
              </a:xfrm>
              <a:custGeom>
                <a:avLst/>
                <a:gdLst>
                  <a:gd name="T0" fmla="*/ 106 w 120"/>
                  <a:gd name="T1" fmla="*/ 48 h 120"/>
                  <a:gd name="T2" fmla="*/ 107 w 120"/>
                  <a:gd name="T3" fmla="*/ 30 h 120"/>
                  <a:gd name="T4" fmla="*/ 98 w 120"/>
                  <a:gd name="T5" fmla="*/ 13 h 120"/>
                  <a:gd name="T6" fmla="*/ 90 w 120"/>
                  <a:gd name="T7" fmla="*/ 13 h 120"/>
                  <a:gd name="T8" fmla="*/ 72 w 120"/>
                  <a:gd name="T9" fmla="*/ 14 h 120"/>
                  <a:gd name="T10" fmla="*/ 66 w 120"/>
                  <a:gd name="T11" fmla="*/ 0 h 120"/>
                  <a:gd name="T12" fmla="*/ 48 w 120"/>
                  <a:gd name="T13" fmla="*/ 6 h 120"/>
                  <a:gd name="T14" fmla="*/ 36 w 120"/>
                  <a:gd name="T15" fmla="*/ 19 h 120"/>
                  <a:gd name="T16" fmla="*/ 26 w 120"/>
                  <a:gd name="T17" fmla="*/ 12 h 120"/>
                  <a:gd name="T18" fmla="*/ 13 w 120"/>
                  <a:gd name="T19" fmla="*/ 22 h 120"/>
                  <a:gd name="T20" fmla="*/ 19 w 120"/>
                  <a:gd name="T21" fmla="*/ 36 h 120"/>
                  <a:gd name="T22" fmla="*/ 6 w 120"/>
                  <a:gd name="T23" fmla="*/ 48 h 120"/>
                  <a:gd name="T24" fmla="*/ 0 w 120"/>
                  <a:gd name="T25" fmla="*/ 66 h 120"/>
                  <a:gd name="T26" fmla="*/ 14 w 120"/>
                  <a:gd name="T27" fmla="*/ 72 h 120"/>
                  <a:gd name="T28" fmla="*/ 13 w 120"/>
                  <a:gd name="T29" fmla="*/ 90 h 120"/>
                  <a:gd name="T30" fmla="*/ 22 w 120"/>
                  <a:gd name="T31" fmla="*/ 107 h 120"/>
                  <a:gd name="T32" fmla="*/ 30 w 120"/>
                  <a:gd name="T33" fmla="*/ 107 h 120"/>
                  <a:gd name="T34" fmla="*/ 48 w 120"/>
                  <a:gd name="T35" fmla="*/ 106 h 120"/>
                  <a:gd name="T36" fmla="*/ 54 w 120"/>
                  <a:gd name="T37" fmla="*/ 120 h 120"/>
                  <a:gd name="T38" fmla="*/ 72 w 120"/>
                  <a:gd name="T39" fmla="*/ 114 h 120"/>
                  <a:gd name="T40" fmla="*/ 84 w 120"/>
                  <a:gd name="T41" fmla="*/ 101 h 120"/>
                  <a:gd name="T42" fmla="*/ 94 w 120"/>
                  <a:gd name="T43" fmla="*/ 108 h 120"/>
                  <a:gd name="T44" fmla="*/ 107 w 120"/>
                  <a:gd name="T45" fmla="*/ 98 h 120"/>
                  <a:gd name="T46" fmla="*/ 101 w 120"/>
                  <a:gd name="T47" fmla="*/ 84 h 120"/>
                  <a:gd name="T48" fmla="*/ 114 w 120"/>
                  <a:gd name="T49" fmla="*/ 72 h 120"/>
                  <a:gd name="T50" fmla="*/ 120 w 120"/>
                  <a:gd name="T51" fmla="*/ 54 h 120"/>
                  <a:gd name="T52" fmla="*/ 114 w 120"/>
                  <a:gd name="T53" fmla="*/ 66 h 120"/>
                  <a:gd name="T54" fmla="*/ 94 w 120"/>
                  <a:gd name="T55" fmla="*/ 85 h 120"/>
                  <a:gd name="T56" fmla="*/ 94 w 120"/>
                  <a:gd name="T57" fmla="*/ 102 h 120"/>
                  <a:gd name="T58" fmla="*/ 66 w 120"/>
                  <a:gd name="T59" fmla="*/ 102 h 120"/>
                  <a:gd name="T60" fmla="*/ 54 w 120"/>
                  <a:gd name="T61" fmla="*/ 114 h 120"/>
                  <a:gd name="T62" fmla="*/ 35 w 120"/>
                  <a:gd name="T63" fmla="*/ 94 h 120"/>
                  <a:gd name="T64" fmla="*/ 18 w 120"/>
                  <a:gd name="T65" fmla="*/ 94 h 120"/>
                  <a:gd name="T66" fmla="*/ 18 w 120"/>
                  <a:gd name="T67" fmla="*/ 66 h 120"/>
                  <a:gd name="T68" fmla="*/ 6 w 120"/>
                  <a:gd name="T69" fmla="*/ 54 h 120"/>
                  <a:gd name="T70" fmla="*/ 26 w 120"/>
                  <a:gd name="T71" fmla="*/ 35 h 120"/>
                  <a:gd name="T72" fmla="*/ 26 w 120"/>
                  <a:gd name="T73" fmla="*/ 18 h 120"/>
                  <a:gd name="T74" fmla="*/ 54 w 120"/>
                  <a:gd name="T75" fmla="*/ 18 h 120"/>
                  <a:gd name="T76" fmla="*/ 66 w 120"/>
                  <a:gd name="T77" fmla="*/ 6 h 120"/>
                  <a:gd name="T78" fmla="*/ 85 w 120"/>
                  <a:gd name="T79" fmla="*/ 26 h 120"/>
                  <a:gd name="T80" fmla="*/ 102 w 120"/>
                  <a:gd name="T81" fmla="*/ 26 h 120"/>
                  <a:gd name="T82" fmla="*/ 102 w 120"/>
                  <a:gd name="T83" fmla="*/ 54 h 120"/>
                  <a:gd name="T84" fmla="*/ 114 w 120"/>
                  <a:gd name="T85" fmla="*/ 66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20" h="120">
                    <a:moveTo>
                      <a:pt x="114" y="48"/>
                    </a:moveTo>
                    <a:cubicBezTo>
                      <a:pt x="106" y="48"/>
                      <a:pt x="106" y="48"/>
                      <a:pt x="106" y="48"/>
                    </a:cubicBezTo>
                    <a:cubicBezTo>
                      <a:pt x="105" y="44"/>
                      <a:pt x="104" y="40"/>
                      <a:pt x="101" y="36"/>
                    </a:cubicBezTo>
                    <a:cubicBezTo>
                      <a:pt x="107" y="30"/>
                      <a:pt x="107" y="30"/>
                      <a:pt x="107" y="30"/>
                    </a:cubicBezTo>
                    <a:cubicBezTo>
                      <a:pt x="109" y="28"/>
                      <a:pt x="109" y="24"/>
                      <a:pt x="107" y="22"/>
                    </a:cubicBezTo>
                    <a:cubicBezTo>
                      <a:pt x="98" y="13"/>
                      <a:pt x="98" y="13"/>
                      <a:pt x="98" y="13"/>
                    </a:cubicBezTo>
                    <a:cubicBezTo>
                      <a:pt x="97" y="12"/>
                      <a:pt x="96" y="12"/>
                      <a:pt x="94" y="12"/>
                    </a:cubicBezTo>
                    <a:cubicBezTo>
                      <a:pt x="92" y="12"/>
                      <a:pt x="91" y="12"/>
                      <a:pt x="90" y="13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0" y="16"/>
                      <a:pt x="76" y="15"/>
                      <a:pt x="72" y="14"/>
                    </a:cubicBezTo>
                    <a:cubicBezTo>
                      <a:pt x="72" y="6"/>
                      <a:pt x="72" y="6"/>
                      <a:pt x="72" y="6"/>
                    </a:cubicBezTo>
                    <a:cubicBezTo>
                      <a:pt x="72" y="3"/>
                      <a:pt x="69" y="0"/>
                      <a:pt x="66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1" y="0"/>
                      <a:pt x="48" y="3"/>
                      <a:pt x="48" y="6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44" y="15"/>
                      <a:pt x="40" y="16"/>
                      <a:pt x="36" y="19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29" y="12"/>
                      <a:pt x="28" y="12"/>
                      <a:pt x="26" y="12"/>
                    </a:cubicBezTo>
                    <a:cubicBezTo>
                      <a:pt x="24" y="12"/>
                      <a:pt x="23" y="12"/>
                      <a:pt x="22" y="13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1" y="24"/>
                      <a:pt x="11" y="28"/>
                      <a:pt x="13" y="30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16" y="40"/>
                      <a:pt x="15" y="44"/>
                      <a:pt x="14" y="48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3" y="48"/>
                      <a:pt x="0" y="51"/>
                      <a:pt x="0" y="54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9"/>
                      <a:pt x="3" y="72"/>
                      <a:pt x="6" y="72"/>
                    </a:cubicBezTo>
                    <a:cubicBezTo>
                      <a:pt x="14" y="72"/>
                      <a:pt x="14" y="72"/>
                      <a:pt x="14" y="72"/>
                    </a:cubicBezTo>
                    <a:cubicBezTo>
                      <a:pt x="15" y="76"/>
                      <a:pt x="16" y="80"/>
                      <a:pt x="19" y="84"/>
                    </a:cubicBezTo>
                    <a:cubicBezTo>
                      <a:pt x="13" y="90"/>
                      <a:pt x="13" y="90"/>
                      <a:pt x="13" y="90"/>
                    </a:cubicBezTo>
                    <a:cubicBezTo>
                      <a:pt x="11" y="92"/>
                      <a:pt x="11" y="96"/>
                      <a:pt x="13" y="98"/>
                    </a:cubicBezTo>
                    <a:cubicBezTo>
                      <a:pt x="22" y="107"/>
                      <a:pt x="22" y="107"/>
                      <a:pt x="22" y="107"/>
                    </a:cubicBezTo>
                    <a:cubicBezTo>
                      <a:pt x="23" y="108"/>
                      <a:pt x="25" y="108"/>
                      <a:pt x="26" y="108"/>
                    </a:cubicBezTo>
                    <a:cubicBezTo>
                      <a:pt x="28" y="108"/>
                      <a:pt x="29" y="108"/>
                      <a:pt x="30" y="107"/>
                    </a:cubicBezTo>
                    <a:cubicBezTo>
                      <a:pt x="36" y="101"/>
                      <a:pt x="36" y="101"/>
                      <a:pt x="36" y="101"/>
                    </a:cubicBezTo>
                    <a:cubicBezTo>
                      <a:pt x="40" y="104"/>
                      <a:pt x="44" y="105"/>
                      <a:pt x="48" y="106"/>
                    </a:cubicBezTo>
                    <a:cubicBezTo>
                      <a:pt x="48" y="114"/>
                      <a:pt x="48" y="114"/>
                      <a:pt x="48" y="114"/>
                    </a:cubicBezTo>
                    <a:cubicBezTo>
                      <a:pt x="48" y="117"/>
                      <a:pt x="51" y="120"/>
                      <a:pt x="54" y="120"/>
                    </a:cubicBezTo>
                    <a:cubicBezTo>
                      <a:pt x="66" y="120"/>
                      <a:pt x="66" y="120"/>
                      <a:pt x="66" y="120"/>
                    </a:cubicBezTo>
                    <a:cubicBezTo>
                      <a:pt x="69" y="120"/>
                      <a:pt x="72" y="117"/>
                      <a:pt x="72" y="114"/>
                    </a:cubicBezTo>
                    <a:cubicBezTo>
                      <a:pt x="72" y="106"/>
                      <a:pt x="72" y="106"/>
                      <a:pt x="72" y="106"/>
                    </a:cubicBezTo>
                    <a:cubicBezTo>
                      <a:pt x="76" y="105"/>
                      <a:pt x="80" y="104"/>
                      <a:pt x="84" y="101"/>
                    </a:cubicBezTo>
                    <a:cubicBezTo>
                      <a:pt x="90" y="107"/>
                      <a:pt x="90" y="107"/>
                      <a:pt x="90" y="107"/>
                    </a:cubicBezTo>
                    <a:cubicBezTo>
                      <a:pt x="91" y="108"/>
                      <a:pt x="92" y="108"/>
                      <a:pt x="94" y="108"/>
                    </a:cubicBezTo>
                    <a:cubicBezTo>
                      <a:pt x="95" y="108"/>
                      <a:pt x="97" y="108"/>
                      <a:pt x="98" y="107"/>
                    </a:cubicBezTo>
                    <a:cubicBezTo>
                      <a:pt x="107" y="98"/>
                      <a:pt x="107" y="98"/>
                      <a:pt x="107" y="98"/>
                    </a:cubicBezTo>
                    <a:cubicBezTo>
                      <a:pt x="109" y="96"/>
                      <a:pt x="109" y="92"/>
                      <a:pt x="107" y="90"/>
                    </a:cubicBezTo>
                    <a:cubicBezTo>
                      <a:pt x="101" y="84"/>
                      <a:pt x="101" y="84"/>
                      <a:pt x="101" y="84"/>
                    </a:cubicBezTo>
                    <a:cubicBezTo>
                      <a:pt x="104" y="80"/>
                      <a:pt x="105" y="76"/>
                      <a:pt x="106" y="72"/>
                    </a:cubicBezTo>
                    <a:cubicBezTo>
                      <a:pt x="114" y="72"/>
                      <a:pt x="114" y="72"/>
                      <a:pt x="114" y="72"/>
                    </a:cubicBezTo>
                    <a:cubicBezTo>
                      <a:pt x="117" y="72"/>
                      <a:pt x="120" y="69"/>
                      <a:pt x="120" y="66"/>
                    </a:cubicBezTo>
                    <a:cubicBezTo>
                      <a:pt x="120" y="54"/>
                      <a:pt x="120" y="54"/>
                      <a:pt x="120" y="54"/>
                    </a:cubicBezTo>
                    <a:cubicBezTo>
                      <a:pt x="120" y="51"/>
                      <a:pt x="117" y="48"/>
                      <a:pt x="114" y="48"/>
                    </a:cubicBezTo>
                    <a:close/>
                    <a:moveTo>
                      <a:pt x="114" y="66"/>
                    </a:moveTo>
                    <a:cubicBezTo>
                      <a:pt x="102" y="66"/>
                      <a:pt x="102" y="66"/>
                      <a:pt x="102" y="66"/>
                    </a:cubicBezTo>
                    <a:cubicBezTo>
                      <a:pt x="101" y="73"/>
                      <a:pt x="98" y="80"/>
                      <a:pt x="94" y="85"/>
                    </a:cubicBezTo>
                    <a:cubicBezTo>
                      <a:pt x="102" y="94"/>
                      <a:pt x="102" y="94"/>
                      <a:pt x="102" y="94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85" y="94"/>
                      <a:pt x="85" y="94"/>
                      <a:pt x="85" y="94"/>
                    </a:cubicBezTo>
                    <a:cubicBezTo>
                      <a:pt x="80" y="98"/>
                      <a:pt x="73" y="101"/>
                      <a:pt x="66" y="102"/>
                    </a:cubicBezTo>
                    <a:cubicBezTo>
                      <a:pt x="66" y="114"/>
                      <a:pt x="66" y="114"/>
                      <a:pt x="66" y="114"/>
                    </a:cubicBezTo>
                    <a:cubicBezTo>
                      <a:pt x="54" y="114"/>
                      <a:pt x="54" y="114"/>
                      <a:pt x="54" y="114"/>
                    </a:cubicBezTo>
                    <a:cubicBezTo>
                      <a:pt x="54" y="102"/>
                      <a:pt x="54" y="102"/>
                      <a:pt x="54" y="102"/>
                    </a:cubicBezTo>
                    <a:cubicBezTo>
                      <a:pt x="47" y="101"/>
                      <a:pt x="40" y="98"/>
                      <a:pt x="35" y="94"/>
                    </a:cubicBezTo>
                    <a:cubicBezTo>
                      <a:pt x="26" y="102"/>
                      <a:pt x="26" y="102"/>
                      <a:pt x="26" y="102"/>
                    </a:cubicBezTo>
                    <a:cubicBezTo>
                      <a:pt x="18" y="94"/>
                      <a:pt x="18" y="94"/>
                      <a:pt x="18" y="94"/>
                    </a:cubicBezTo>
                    <a:cubicBezTo>
                      <a:pt x="26" y="85"/>
                      <a:pt x="26" y="85"/>
                      <a:pt x="26" y="85"/>
                    </a:cubicBezTo>
                    <a:cubicBezTo>
                      <a:pt x="22" y="80"/>
                      <a:pt x="19" y="73"/>
                      <a:pt x="18" y="66"/>
                    </a:cubicBezTo>
                    <a:cubicBezTo>
                      <a:pt x="6" y="66"/>
                      <a:pt x="6" y="66"/>
                      <a:pt x="6" y="66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9" y="47"/>
                      <a:pt x="22" y="40"/>
                      <a:pt x="26" y="35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40" y="22"/>
                      <a:pt x="47" y="19"/>
                      <a:pt x="54" y="18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73" y="19"/>
                      <a:pt x="80" y="22"/>
                      <a:pt x="85" y="26"/>
                    </a:cubicBezTo>
                    <a:cubicBezTo>
                      <a:pt x="94" y="18"/>
                      <a:pt x="94" y="18"/>
                      <a:pt x="94" y="18"/>
                    </a:cubicBezTo>
                    <a:cubicBezTo>
                      <a:pt x="102" y="26"/>
                      <a:pt x="102" y="26"/>
                      <a:pt x="102" y="26"/>
                    </a:cubicBezTo>
                    <a:cubicBezTo>
                      <a:pt x="94" y="35"/>
                      <a:pt x="94" y="35"/>
                      <a:pt x="94" y="35"/>
                    </a:cubicBezTo>
                    <a:cubicBezTo>
                      <a:pt x="98" y="40"/>
                      <a:pt x="101" y="47"/>
                      <a:pt x="102" y="54"/>
                    </a:cubicBezTo>
                    <a:cubicBezTo>
                      <a:pt x="114" y="54"/>
                      <a:pt x="114" y="54"/>
                      <a:pt x="114" y="54"/>
                    </a:cubicBezTo>
                    <a:lnTo>
                      <a:pt x="114" y="66"/>
                    </a:lnTo>
                    <a:close/>
                  </a:path>
                </a:pathLst>
              </a:custGeom>
              <a:solidFill>
                <a:srgbClr val="00B4D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6"/>
              <p:cNvSpPr>
                <a:spLocks noEditPoints="1"/>
              </p:cNvSpPr>
              <p:nvPr/>
            </p:nvSpPr>
            <p:spPr bwMode="auto">
              <a:xfrm>
                <a:off x="9862672" y="2192009"/>
                <a:ext cx="130399" cy="130399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4 h 60"/>
                  <a:gd name="T12" fmla="*/ 6 w 60"/>
                  <a:gd name="T13" fmla="*/ 30 h 60"/>
                  <a:gd name="T14" fmla="*/ 30 w 60"/>
                  <a:gd name="T15" fmla="*/ 6 h 60"/>
                  <a:gd name="T16" fmla="*/ 54 w 60"/>
                  <a:gd name="T17" fmla="*/ 30 h 60"/>
                  <a:gd name="T18" fmla="*/ 30 w 60"/>
                  <a:gd name="T19" fmla="*/ 5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54"/>
                    </a:moveTo>
                    <a:cubicBezTo>
                      <a:pt x="17" y="54"/>
                      <a:pt x="6" y="43"/>
                      <a:pt x="6" y="30"/>
                    </a:cubicBezTo>
                    <a:cubicBezTo>
                      <a:pt x="6" y="17"/>
                      <a:pt x="17" y="6"/>
                      <a:pt x="30" y="6"/>
                    </a:cubicBezTo>
                    <a:cubicBezTo>
                      <a:pt x="43" y="6"/>
                      <a:pt x="54" y="17"/>
                      <a:pt x="54" y="30"/>
                    </a:cubicBezTo>
                    <a:cubicBezTo>
                      <a:pt x="54" y="43"/>
                      <a:pt x="43" y="54"/>
                      <a:pt x="30" y="54"/>
                    </a:cubicBezTo>
                    <a:close/>
                  </a:path>
                </a:pathLst>
              </a:custGeom>
              <a:solidFill>
                <a:srgbClr val="00B4D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389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  <p:bldP spid="72" grpId="0" animBg="1"/>
      <p:bldP spid="73" grpId="0" animBg="1"/>
      <p:bldP spid="75" grpId="0"/>
      <p:bldP spid="77" grpId="0"/>
      <p:bldP spid="79" grpId="0"/>
      <p:bldP spid="8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全业务安全防护平台</a:t>
            </a:r>
          </a:p>
        </p:txBody>
      </p:sp>
    </p:spTree>
    <p:extLst>
      <p:ext uri="{BB962C8B-B14F-4D97-AF65-F5344CB8AC3E}">
        <p14:creationId xmlns:p14="http://schemas.microsoft.com/office/powerpoint/2010/main" val="184371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24" y="958767"/>
            <a:ext cx="3858065" cy="20009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117" y="946170"/>
            <a:ext cx="3935957" cy="20009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152400" y="116013"/>
            <a:ext cx="5399784" cy="6480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zh-CN" altLang="en-US" dirty="0"/>
              <a:t>全业务安全防护</a:t>
            </a:r>
            <a:r>
              <a:rPr lang="zh-CN" altLang="en-US" dirty="0" smtClean="0"/>
              <a:t>平台简介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86726" y="1321761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latin typeface="+mj-ea"/>
                <a:ea typeface="+mj-ea"/>
              </a:rPr>
              <a:t>…</a:t>
            </a:r>
            <a:endParaRPr lang="zh-CN" altLang="en-US" sz="4400" b="1" dirty="0">
              <a:latin typeface="+mj-ea"/>
              <a:ea typeface="+mj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946910" y="4633034"/>
            <a:ext cx="1032134" cy="775726"/>
            <a:chOff x="1512654" y="5744787"/>
            <a:chExt cx="1032134" cy="775726"/>
          </a:xfrm>
        </p:grpSpPr>
        <p:pic>
          <p:nvPicPr>
            <p:cNvPr id="6" name="Picture 43" descr="\\192.168.1.20\丽日共享\201011\I 业务一部\徐琳浩\0927－黄永锋－迪普科技图标13588720200\迪普科技图标eps png emf\企业（建筑）\企业（建筑）.emf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3810" y="5744787"/>
              <a:ext cx="649823" cy="498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文本框 255"/>
            <p:cNvSpPr txBox="1"/>
            <p:nvPr/>
          </p:nvSpPr>
          <p:spPr>
            <a:xfrm>
              <a:off x="1512654" y="6243514"/>
              <a:ext cx="1032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200" b="1" kern="0">
                  <a:latin typeface="+mn-ea"/>
                </a:defRPr>
              </a:lvl1pPr>
            </a:lstStyle>
            <a:p>
              <a:pPr algn="ctr"/>
              <a:r>
                <a:rPr lang="zh-CN" altLang="en-US" dirty="0">
                  <a:solidFill>
                    <a:prstClr val="white"/>
                  </a:solidFill>
                </a:rPr>
                <a:t>地市</a:t>
              </a:r>
              <a:r>
                <a:rPr lang="zh-CN" altLang="en-US" dirty="0" smtClean="0">
                  <a:solidFill>
                    <a:prstClr val="white"/>
                  </a:solidFill>
                </a:rPr>
                <a:t>分支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645239" y="4633034"/>
            <a:ext cx="1032134" cy="775726"/>
            <a:chOff x="1512654" y="5744787"/>
            <a:chExt cx="1032134" cy="775726"/>
          </a:xfrm>
        </p:grpSpPr>
        <p:pic>
          <p:nvPicPr>
            <p:cNvPr id="12" name="Picture 43" descr="\\192.168.1.20\丽日共享\201011\I 业务一部\徐琳浩\0927－黄永锋－迪普科技图标13588720200\迪普科技图标eps png emf\企业（建筑）\企业（建筑）.emf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3810" y="5744787"/>
              <a:ext cx="649823" cy="498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文本框 255"/>
            <p:cNvSpPr txBox="1"/>
            <p:nvPr/>
          </p:nvSpPr>
          <p:spPr>
            <a:xfrm>
              <a:off x="1512654" y="6243514"/>
              <a:ext cx="1032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200" b="1" kern="0">
                  <a:latin typeface="+mn-ea"/>
                </a:defRPr>
              </a:lvl1pPr>
            </a:lstStyle>
            <a:p>
              <a:pPr algn="ctr"/>
              <a:r>
                <a:rPr lang="zh-CN" altLang="en-US" dirty="0">
                  <a:solidFill>
                    <a:prstClr val="white"/>
                  </a:solidFill>
                </a:rPr>
                <a:t>地市</a:t>
              </a:r>
              <a:r>
                <a:rPr lang="zh-CN" altLang="en-US" dirty="0" smtClean="0">
                  <a:solidFill>
                    <a:prstClr val="white"/>
                  </a:solidFill>
                </a:rPr>
                <a:t>分支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381940" y="4633034"/>
            <a:ext cx="1032134" cy="775726"/>
            <a:chOff x="1512654" y="5744787"/>
            <a:chExt cx="1032134" cy="775726"/>
          </a:xfrm>
        </p:grpSpPr>
        <p:pic>
          <p:nvPicPr>
            <p:cNvPr id="15" name="Picture 43" descr="\\192.168.1.20\丽日共享\201011\I 业务一部\徐琳浩\0927－黄永锋－迪普科技图标13588720200\迪普科技图标eps png emf\企业（建筑）\企业（建筑）.emf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3810" y="5744787"/>
              <a:ext cx="649823" cy="498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文本框 255"/>
            <p:cNvSpPr txBox="1"/>
            <p:nvPr/>
          </p:nvSpPr>
          <p:spPr>
            <a:xfrm>
              <a:off x="1512654" y="6243514"/>
              <a:ext cx="1032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200" b="1" kern="0">
                  <a:latin typeface="+mn-ea"/>
                </a:defRPr>
              </a:lvl1pPr>
            </a:lstStyle>
            <a:p>
              <a:pPr algn="ctr"/>
              <a:r>
                <a:rPr lang="zh-CN" altLang="en-US" dirty="0">
                  <a:solidFill>
                    <a:prstClr val="white"/>
                  </a:solidFill>
                </a:rPr>
                <a:t>地市</a:t>
              </a:r>
              <a:r>
                <a:rPr lang="zh-CN" altLang="en-US" dirty="0" smtClean="0">
                  <a:solidFill>
                    <a:prstClr val="white"/>
                  </a:solidFill>
                </a:rPr>
                <a:t>分支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080269" y="4633034"/>
            <a:ext cx="1032134" cy="775726"/>
            <a:chOff x="1512654" y="5744787"/>
            <a:chExt cx="1032134" cy="775726"/>
          </a:xfrm>
        </p:grpSpPr>
        <p:pic>
          <p:nvPicPr>
            <p:cNvPr id="18" name="Picture 43" descr="\\192.168.1.20\丽日共享\201011\I 业务一部\徐琳浩\0927－黄永锋－迪普科技图标13588720200\迪普科技图标eps png emf\企业（建筑）\企业（建筑）.emf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3810" y="5744787"/>
              <a:ext cx="649823" cy="498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文本框 255"/>
            <p:cNvSpPr txBox="1"/>
            <p:nvPr/>
          </p:nvSpPr>
          <p:spPr>
            <a:xfrm>
              <a:off x="1512654" y="6243514"/>
              <a:ext cx="1032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200" b="1" kern="0">
                  <a:latin typeface="+mn-ea"/>
                </a:defRPr>
              </a:lvl1pPr>
            </a:lstStyle>
            <a:p>
              <a:pPr algn="ctr"/>
              <a:r>
                <a:rPr lang="zh-CN" altLang="en-US" dirty="0">
                  <a:solidFill>
                    <a:prstClr val="white"/>
                  </a:solidFill>
                </a:rPr>
                <a:t>地市</a:t>
              </a:r>
              <a:r>
                <a:rPr lang="zh-CN" altLang="en-US" dirty="0" smtClean="0">
                  <a:solidFill>
                    <a:prstClr val="white"/>
                  </a:solidFill>
                </a:rPr>
                <a:t>分支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237355" y="4497676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latin typeface="+mj-ea"/>
                <a:ea typeface="+mj-ea"/>
              </a:rPr>
              <a:t>…</a:t>
            </a:r>
            <a:endParaRPr lang="zh-CN" altLang="en-US" sz="4400" b="1" dirty="0">
              <a:latin typeface="+mj-ea"/>
              <a:ea typeface="+mj-ea"/>
            </a:endParaRPr>
          </a:p>
        </p:txBody>
      </p:sp>
      <p:sp>
        <p:nvSpPr>
          <p:cNvPr id="22" name="文本框 255"/>
          <p:cNvSpPr txBox="1"/>
          <p:nvPr/>
        </p:nvSpPr>
        <p:spPr>
          <a:xfrm>
            <a:off x="4827143" y="3276562"/>
            <a:ext cx="1032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 kern="0">
                <a:latin typeface="+mn-ea"/>
              </a:defRPr>
            </a:lvl1pPr>
          </a:lstStyle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城域网 </a:t>
            </a:r>
            <a:endParaRPr lang="zh-CN" altLang="en-US" dirty="0">
              <a:solidFill>
                <a:prstClr val="white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815998" y="5557345"/>
            <a:ext cx="1198470" cy="862092"/>
            <a:chOff x="815998" y="5557345"/>
            <a:chExt cx="1198470" cy="862092"/>
          </a:xfrm>
        </p:grpSpPr>
        <p:pic>
          <p:nvPicPr>
            <p:cNvPr id="23" name="Picture 44" descr="\\192.168.1.20\丽日共享\201011\I 业务一部\徐琳浩\0927－黄永锋－迪普科技图标13588720200\迪普科技图标eps png emf\异常流量清洗系统\异常流量清洗系统.e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98" y="5557345"/>
              <a:ext cx="533400" cy="387350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4" descr="\\192.168.1.20\丽日共享\201011\I 业务一部\徐琳浩\0927－黄永锋－迪普科技图标13588720200\迪普科技图标eps png emf\异常流量清洗系统\异常流量清洗系统.e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1068" y="5557345"/>
              <a:ext cx="533400" cy="387350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4" descr="\\192.168.1.20\丽日共享\201011\I 业务一部\徐琳浩\0927－黄永锋－迪普科技图标13588720200\迪普科技图标eps png emf\异常流量清洗系统\异常流量清洗系统.e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98" y="6032087"/>
              <a:ext cx="533400" cy="387350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4" descr="\\192.168.1.20\丽日共享\201011\I 业务一部\徐琳浩\0927－黄永锋－迪普科技图标13588720200\迪普科技图标eps png emf\异常流量清洗系统\异常流量清洗系统.e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1068" y="6032087"/>
              <a:ext cx="533400" cy="387350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组合 27"/>
          <p:cNvGrpSpPr/>
          <p:nvPr/>
        </p:nvGrpSpPr>
        <p:grpSpPr>
          <a:xfrm>
            <a:off x="2554369" y="5557345"/>
            <a:ext cx="1198470" cy="862092"/>
            <a:chOff x="815998" y="5557345"/>
            <a:chExt cx="1198470" cy="862092"/>
          </a:xfrm>
        </p:grpSpPr>
        <p:pic>
          <p:nvPicPr>
            <p:cNvPr id="29" name="Picture 44" descr="\\192.168.1.20\丽日共享\201011\I 业务一部\徐琳浩\0927－黄永锋－迪普科技图标13588720200\迪普科技图标eps png emf\异常流量清洗系统\异常流量清洗系统.e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98" y="5557345"/>
              <a:ext cx="533400" cy="387350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4" descr="\\192.168.1.20\丽日共享\201011\I 业务一部\徐琳浩\0927－黄永锋－迪普科技图标13588720200\迪普科技图标eps png emf\异常流量清洗系统\异常流量清洗系统.e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1068" y="5557345"/>
              <a:ext cx="533400" cy="387350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4" descr="\\192.168.1.20\丽日共享\201011\I 业务一部\徐琳浩\0927－黄永锋－迪普科技图标13588720200\迪普科技图标eps png emf\异常流量清洗系统\异常流量清洗系统.e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98" y="6032087"/>
              <a:ext cx="533400" cy="387350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4" descr="\\192.168.1.20\丽日共享\201011\I 业务一部\徐琳浩\0927－黄永锋－迪普科技图标13588720200\迪普科技图标eps png emf\异常流量清洗系统\异常流量清洗系统.e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1068" y="6032087"/>
              <a:ext cx="533400" cy="387350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组合 32"/>
          <p:cNvGrpSpPr/>
          <p:nvPr/>
        </p:nvGrpSpPr>
        <p:grpSpPr>
          <a:xfrm>
            <a:off x="4298772" y="5557345"/>
            <a:ext cx="1198470" cy="862092"/>
            <a:chOff x="815998" y="5557345"/>
            <a:chExt cx="1198470" cy="862092"/>
          </a:xfrm>
        </p:grpSpPr>
        <p:pic>
          <p:nvPicPr>
            <p:cNvPr id="34" name="Picture 44" descr="\\192.168.1.20\丽日共享\201011\I 业务一部\徐琳浩\0927－黄永锋－迪普科技图标13588720200\迪普科技图标eps png emf\异常流量清洗系统\异常流量清洗系统.e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98" y="5557345"/>
              <a:ext cx="533400" cy="387350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4" descr="\\192.168.1.20\丽日共享\201011\I 业务一部\徐琳浩\0927－黄永锋－迪普科技图标13588720200\迪普科技图标eps png emf\异常流量清洗系统\异常流量清洗系统.e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1068" y="5557345"/>
              <a:ext cx="533400" cy="387350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4" descr="\\192.168.1.20\丽日共享\201011\I 业务一部\徐琳浩\0927－黄永锋－迪普科技图标13588720200\迪普科技图标eps png emf\异常流量清洗系统\异常流量清洗系统.e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98" y="6032087"/>
              <a:ext cx="533400" cy="387350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4" descr="\\192.168.1.20\丽日共享\201011\I 业务一部\徐琳浩\0927－黄永锋－迪普科技图标13588720200\迪普科技图标eps png emf\异常流量清洗系统\异常流量清洗系统.e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1068" y="6032087"/>
              <a:ext cx="533400" cy="387350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组合 37"/>
          <p:cNvGrpSpPr/>
          <p:nvPr/>
        </p:nvGrpSpPr>
        <p:grpSpPr>
          <a:xfrm>
            <a:off x="5997101" y="5557345"/>
            <a:ext cx="1198470" cy="862092"/>
            <a:chOff x="815998" y="5557345"/>
            <a:chExt cx="1198470" cy="862092"/>
          </a:xfrm>
        </p:grpSpPr>
        <p:pic>
          <p:nvPicPr>
            <p:cNvPr id="39" name="Picture 44" descr="\\192.168.1.20\丽日共享\201011\I 业务一部\徐琳浩\0927－黄永锋－迪普科技图标13588720200\迪普科技图标eps png emf\异常流量清洗系统\异常流量清洗系统.e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98" y="5557345"/>
              <a:ext cx="533400" cy="387350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4" descr="\\192.168.1.20\丽日共享\201011\I 业务一部\徐琳浩\0927－黄永锋－迪普科技图标13588720200\迪普科技图标eps png emf\异常流量清洗系统\异常流量清洗系统.e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1068" y="5557345"/>
              <a:ext cx="533400" cy="387350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4" descr="\\192.168.1.20\丽日共享\201011\I 业务一部\徐琳浩\0927－黄永锋－迪普科技图标13588720200\迪普科技图标eps png emf\异常流量清洗系统\异常流量清洗系统.e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98" y="6032087"/>
              <a:ext cx="533400" cy="387350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4" descr="\\192.168.1.20\丽日共享\201011\I 业务一部\徐琳浩\0927－黄永锋－迪普科技图标13588720200\迪普科技图标eps png emf\异常流量清洗系统\异常流量清洗系统.e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1068" y="6032087"/>
              <a:ext cx="533400" cy="387350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4" name="左大括号 43"/>
          <p:cNvSpPr/>
          <p:nvPr/>
        </p:nvSpPr>
        <p:spPr>
          <a:xfrm rot="16200000">
            <a:off x="3789168" y="1220281"/>
            <a:ext cx="276294" cy="4006256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/>
          <p:cNvCxnSpPr>
            <a:stCxn id="6" idx="0"/>
          </p:cNvCxnSpPr>
          <p:nvPr/>
        </p:nvCxnSpPr>
        <p:spPr>
          <a:xfrm flipV="1">
            <a:off x="1462978" y="3711091"/>
            <a:ext cx="2411710" cy="921943"/>
          </a:xfrm>
          <a:prstGeom prst="straightConnector1">
            <a:avLst/>
          </a:prstGeom>
          <a:ln w="28575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12" idx="0"/>
          </p:cNvCxnSpPr>
          <p:nvPr/>
        </p:nvCxnSpPr>
        <p:spPr>
          <a:xfrm flipV="1">
            <a:off x="3161307" y="3711091"/>
            <a:ext cx="825214" cy="921943"/>
          </a:xfrm>
          <a:prstGeom prst="straightConnector1">
            <a:avLst/>
          </a:prstGeom>
          <a:ln w="28575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5" idx="0"/>
          </p:cNvCxnSpPr>
          <p:nvPr/>
        </p:nvCxnSpPr>
        <p:spPr>
          <a:xfrm flipH="1" flipV="1">
            <a:off x="4027088" y="3711091"/>
            <a:ext cx="870920" cy="921943"/>
          </a:xfrm>
          <a:prstGeom prst="straightConnector1">
            <a:avLst/>
          </a:prstGeom>
          <a:ln w="28575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18" idx="0"/>
          </p:cNvCxnSpPr>
          <p:nvPr/>
        </p:nvCxnSpPr>
        <p:spPr>
          <a:xfrm flipH="1" flipV="1">
            <a:off x="3986521" y="3711091"/>
            <a:ext cx="2609816" cy="921943"/>
          </a:xfrm>
          <a:prstGeom prst="straightConnector1">
            <a:avLst/>
          </a:prstGeom>
          <a:ln w="28575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1"/>
          <p:cNvSpPr txBox="1"/>
          <p:nvPr/>
        </p:nvSpPr>
        <p:spPr>
          <a:xfrm>
            <a:off x="8244840" y="863316"/>
            <a:ext cx="3947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FF00"/>
                </a:solidFill>
              </a:rPr>
              <a:t>平台</a:t>
            </a:r>
            <a:r>
              <a:rPr lang="zh-CN" altLang="en-US" sz="2400" b="1" dirty="0" smtClean="0">
                <a:solidFill>
                  <a:srgbClr val="FFFF00"/>
                </a:solidFill>
              </a:rPr>
              <a:t>定位</a:t>
            </a:r>
            <a:endParaRPr lang="en-US" altLang="zh-CN" sz="2400" b="1" dirty="0" smtClean="0">
              <a:solidFill>
                <a:srgbClr val="FFFF00"/>
              </a:solidFill>
            </a:endParaRPr>
          </a:p>
          <a:p>
            <a:endParaRPr lang="zh-CN" altLang="en-US" sz="2400" b="1" dirty="0">
              <a:solidFill>
                <a:srgbClr val="FFFF00"/>
              </a:solidFill>
            </a:endParaRPr>
          </a:p>
        </p:txBody>
      </p:sp>
      <p:sp>
        <p:nvSpPr>
          <p:cNvPr id="60" name="文本框 2"/>
          <p:cNvSpPr txBox="1"/>
          <p:nvPr/>
        </p:nvSpPr>
        <p:spPr>
          <a:xfrm>
            <a:off x="8179074" y="4018599"/>
            <a:ext cx="3947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FFFF00"/>
                </a:solidFill>
              </a:rPr>
              <a:t>产品组成</a:t>
            </a:r>
            <a:endParaRPr lang="en-US" altLang="zh-CN" sz="2400" b="1" dirty="0" smtClean="0">
              <a:solidFill>
                <a:srgbClr val="FFFF00"/>
              </a:solidFill>
            </a:endParaRPr>
          </a:p>
          <a:p>
            <a:endParaRPr lang="en-US" altLang="zh-CN" sz="2400" b="1" dirty="0" smtClean="0">
              <a:solidFill>
                <a:srgbClr val="FFFF00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495934" y="4554680"/>
            <a:ext cx="2905959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>
                <a:latin typeface="+mn-ea"/>
                <a:cs typeface="Times New Roman" panose="02020603050405020304" pitchFamily="18" charset="0"/>
              </a:rPr>
              <a:t>硬件</a:t>
            </a:r>
            <a:r>
              <a:rPr lang="zh-CN" altLang="en-US" sz="1400" b="1" dirty="0" smtClean="0">
                <a:latin typeface="+mn-ea"/>
                <a:cs typeface="Times New Roman" panose="02020603050405020304" pitchFamily="18" charset="0"/>
              </a:rPr>
              <a:t>产品：</a:t>
            </a:r>
            <a:endParaRPr lang="en-US" altLang="zh-CN" sz="1400" b="1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latin typeface="+mn-ea"/>
                <a:cs typeface="Times New Roman" panose="02020603050405020304" pitchFamily="18" charset="0"/>
              </a:rPr>
              <a:t>      </a:t>
            </a:r>
            <a:r>
              <a:rPr lang="en-US" altLang="zh-CN" sz="1400" b="1" dirty="0" err="1" smtClean="0">
                <a:latin typeface="+mn-ea"/>
                <a:cs typeface="Times New Roman" panose="02020603050405020304" pitchFamily="18" charset="0"/>
              </a:rPr>
              <a:t>DPtech</a:t>
            </a:r>
            <a:r>
              <a:rPr lang="zh-CN" altLang="en-US" sz="1400" b="1" dirty="0" smtClean="0">
                <a:latin typeface="+mn-ea"/>
                <a:cs typeface="Times New Roman" panose="02020603050405020304" pitchFamily="18" charset="0"/>
              </a:rPr>
              <a:t>异常流量检测系统</a:t>
            </a:r>
            <a:endParaRPr lang="en-US" altLang="zh-CN" sz="1400" b="1" dirty="0" smtClean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+mn-ea"/>
                <a:cs typeface="Times New Roman" panose="02020603050405020304" pitchFamily="18" charset="0"/>
              </a:rPr>
              <a:t>       </a:t>
            </a:r>
            <a:r>
              <a:rPr lang="en-US" altLang="zh-CN" sz="1400" b="1" dirty="0" err="1" smtClean="0">
                <a:latin typeface="+mn-ea"/>
                <a:cs typeface="Times New Roman" panose="02020603050405020304" pitchFamily="18" charset="0"/>
              </a:rPr>
              <a:t>DPtech</a:t>
            </a:r>
            <a:r>
              <a:rPr lang="zh-CN" altLang="en-US" sz="1400" b="1" dirty="0">
                <a:latin typeface="+mn-ea"/>
                <a:cs typeface="Times New Roman" panose="02020603050405020304" pitchFamily="18" charset="0"/>
              </a:rPr>
              <a:t>异常</a:t>
            </a:r>
            <a:r>
              <a:rPr lang="zh-CN" altLang="en-US" sz="1400" b="1" dirty="0" smtClean="0">
                <a:latin typeface="+mn-ea"/>
                <a:cs typeface="Times New Roman" panose="02020603050405020304" pitchFamily="18" charset="0"/>
              </a:rPr>
              <a:t>流量</a:t>
            </a:r>
            <a:r>
              <a:rPr lang="zh-CN" altLang="en-US" sz="1400" b="1" dirty="0">
                <a:latin typeface="+mn-ea"/>
                <a:cs typeface="Times New Roman" panose="02020603050405020304" pitchFamily="18" charset="0"/>
              </a:rPr>
              <a:t>清洗</a:t>
            </a:r>
            <a:r>
              <a:rPr lang="zh-CN" altLang="en-US" sz="1400" b="1" dirty="0" smtClean="0">
                <a:latin typeface="+mn-ea"/>
                <a:cs typeface="Times New Roman" panose="02020603050405020304" pitchFamily="18" charset="0"/>
              </a:rPr>
              <a:t>系统</a:t>
            </a:r>
            <a:endParaRPr lang="en-US" altLang="zh-CN" sz="1400" b="1" dirty="0" smtClean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 smtClean="0">
                <a:latin typeface="+mn-ea"/>
                <a:cs typeface="Times New Roman" panose="02020603050405020304" pitchFamily="18" charset="0"/>
              </a:rPr>
              <a:t>软件</a:t>
            </a:r>
            <a:r>
              <a:rPr lang="zh-CN" altLang="en-US" sz="1400" b="1" dirty="0" smtClean="0">
                <a:latin typeface="+mn-ea"/>
                <a:cs typeface="Times New Roman" panose="02020603050405020304" pitchFamily="18" charset="0"/>
              </a:rPr>
              <a:t>及服务：</a:t>
            </a:r>
            <a:endParaRPr lang="en-US" altLang="zh-CN" sz="1400" b="1" dirty="0" smtClean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+mn-ea"/>
                <a:cs typeface="Times New Roman" panose="02020603050405020304" pitchFamily="18" charset="0"/>
              </a:rPr>
              <a:t>       </a:t>
            </a:r>
            <a:r>
              <a:rPr lang="zh-CN" altLang="en-US" sz="1400" b="1" dirty="0" smtClean="0">
                <a:latin typeface="+mn-ea"/>
                <a:cs typeface="Times New Roman" panose="02020603050405020304" pitchFamily="18" charset="0"/>
              </a:rPr>
              <a:t>全业务安全防护平台</a:t>
            </a:r>
            <a:endParaRPr lang="zh-CN" altLang="en-US" sz="1400" b="1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8495934" y="1405754"/>
            <a:ext cx="3313439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>
                <a:latin typeface="+mn-ea"/>
                <a:cs typeface="Times New Roman" panose="02020603050405020304" pitchFamily="18" charset="0"/>
              </a:rPr>
              <a:t>   </a:t>
            </a:r>
            <a:r>
              <a:rPr lang="zh-CN" altLang="en-US" sz="1400" b="1" dirty="0" smtClean="0">
                <a:latin typeface="+mn-ea"/>
                <a:cs typeface="Times New Roman" panose="02020603050405020304" pitchFamily="18" charset="0"/>
              </a:rPr>
              <a:t> 基于地区全网迪普科技的异常流量检测及清洗系统，收集数据并进行</a:t>
            </a:r>
            <a:r>
              <a:rPr lang="zh-CN" altLang="en-US" b="1" dirty="0">
                <a:solidFill>
                  <a:srgbClr val="FFFF00"/>
                </a:solidFill>
                <a:latin typeface="+mn-ea"/>
                <a:cs typeface="Times New Roman" panose="02020603050405020304" pitchFamily="18" charset="0"/>
              </a:rPr>
              <a:t>关联</a:t>
            </a:r>
            <a:r>
              <a:rPr lang="zh-CN" altLang="en-US" b="1" dirty="0" smtClean="0">
                <a:solidFill>
                  <a:srgbClr val="FFFF00"/>
                </a:solidFill>
                <a:latin typeface="+mn-ea"/>
                <a:cs typeface="Times New Roman" panose="02020603050405020304" pitchFamily="18" charset="0"/>
              </a:rPr>
              <a:t>分析</a:t>
            </a:r>
            <a:r>
              <a:rPr lang="zh-CN" altLang="en-US" sz="1400" b="1" dirty="0">
                <a:latin typeface="+mn-ea"/>
                <a:cs typeface="Times New Roman" panose="02020603050405020304" pitchFamily="18" charset="0"/>
              </a:rPr>
              <a:t>，创建以攻击</a:t>
            </a:r>
            <a:r>
              <a:rPr lang="zh-CN" altLang="en-US" sz="1400" b="1" dirty="0" smtClean="0">
                <a:latin typeface="+mn-ea"/>
                <a:cs typeface="Times New Roman" panose="02020603050405020304" pitchFamily="18" charset="0"/>
              </a:rPr>
              <a:t>流量</a:t>
            </a:r>
            <a:r>
              <a:rPr lang="en-US" altLang="zh-CN" sz="1400" b="1" dirty="0" smtClean="0">
                <a:latin typeface="+mn-ea"/>
                <a:cs typeface="Times New Roman" panose="02020603050405020304" pitchFamily="18" charset="0"/>
              </a:rPr>
              <a:t>/</a:t>
            </a:r>
            <a:r>
              <a:rPr lang="zh-CN" altLang="en-US" sz="1400" b="1" dirty="0" smtClean="0">
                <a:latin typeface="+mn-ea"/>
                <a:cs typeface="Times New Roman" panose="02020603050405020304" pitchFamily="18" charset="0"/>
              </a:rPr>
              <a:t>次数</a:t>
            </a:r>
            <a:r>
              <a:rPr lang="en-US" altLang="zh-CN" sz="1400" b="1" dirty="0" smtClean="0">
                <a:latin typeface="+mn-ea"/>
                <a:cs typeface="Times New Roman" panose="02020603050405020304" pitchFamily="18" charset="0"/>
              </a:rPr>
              <a:t>IP</a:t>
            </a:r>
            <a:r>
              <a:rPr lang="zh-CN" altLang="en-US" sz="1400" b="1" dirty="0">
                <a:latin typeface="+mn-ea"/>
                <a:cs typeface="Times New Roman" panose="02020603050405020304" pitchFamily="18" charset="0"/>
              </a:rPr>
              <a:t>地址段呈现的</a:t>
            </a:r>
            <a:r>
              <a:rPr lang="en-US" altLang="zh-CN" sz="1400" b="1" dirty="0">
                <a:latin typeface="+mn-ea"/>
                <a:cs typeface="Times New Roman" panose="02020603050405020304" pitchFamily="18" charset="0"/>
              </a:rPr>
              <a:t>TOP</a:t>
            </a:r>
            <a:r>
              <a:rPr lang="zh-CN" altLang="en-US" sz="1400" b="1" dirty="0">
                <a:latin typeface="+mn-ea"/>
                <a:cs typeface="Times New Roman" panose="02020603050405020304" pitchFamily="18" charset="0"/>
              </a:rPr>
              <a:t>图；</a:t>
            </a:r>
            <a:r>
              <a:rPr lang="zh-CN" altLang="en-US" sz="1400" b="1" dirty="0" smtClean="0">
                <a:latin typeface="+mn-ea"/>
                <a:cs typeface="Times New Roman" panose="02020603050405020304" pitchFamily="18" charset="0"/>
              </a:rPr>
              <a:t>针对运维人员及服务租户展示</a:t>
            </a:r>
            <a:r>
              <a:rPr lang="en-US" altLang="zh-CN" sz="1400" b="1" dirty="0" smtClean="0">
                <a:latin typeface="+mn-ea"/>
                <a:cs typeface="Times New Roman" panose="02020603050405020304" pitchFamily="18" charset="0"/>
              </a:rPr>
              <a:t>DDoS</a:t>
            </a:r>
            <a:r>
              <a:rPr lang="zh-CN" altLang="en-US" sz="1400" b="1" dirty="0" smtClean="0">
                <a:latin typeface="+mn-ea"/>
                <a:cs typeface="Times New Roman" panose="02020603050405020304" pitchFamily="18" charset="0"/>
              </a:rPr>
              <a:t>攻击</a:t>
            </a:r>
            <a:r>
              <a:rPr lang="zh-CN" altLang="en-US" sz="1400" b="1" dirty="0">
                <a:latin typeface="+mn-ea"/>
                <a:cs typeface="Times New Roman" panose="02020603050405020304" pitchFamily="18" charset="0"/>
              </a:rPr>
              <a:t>前后流量清洗的对比视图</a:t>
            </a:r>
            <a:r>
              <a:rPr lang="zh-CN" altLang="en-US" sz="1400" b="1" dirty="0" smtClean="0">
                <a:latin typeface="+mn-ea"/>
                <a:cs typeface="Times New Roman" panose="02020603050405020304" pitchFamily="18" charset="0"/>
              </a:rPr>
              <a:t>；针对管理者展示基于区域（重庆）实时防护的个性化视图</a:t>
            </a:r>
            <a:endParaRPr lang="zh-CN" altLang="en-US" sz="1400" b="1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21" name="Picture 42" descr="\\192.168.1.20\丽日共享\201011\I 业务一部\徐琳浩\0927－黄永锋－迪普科技图标13588720200\迪普科技图标eps png emf\商业中心（建筑）\商业中心（建筑）.e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732" y="3157848"/>
            <a:ext cx="1331913" cy="110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371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DDoS</a:t>
            </a:r>
            <a:r>
              <a:rPr lang="zh-CN" altLang="en-US" dirty="0" smtClean="0"/>
              <a:t>实时攻击监控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047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67" y="764085"/>
            <a:ext cx="10538395" cy="5465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1"/>
          <p:cNvSpPr txBox="1">
            <a:spLocks/>
          </p:cNvSpPr>
          <p:nvPr/>
        </p:nvSpPr>
        <p:spPr>
          <a:xfrm>
            <a:off x="152400" y="116013"/>
            <a:ext cx="5399784" cy="6480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zh-CN" dirty="0"/>
              <a:t>DDoS</a:t>
            </a:r>
            <a:r>
              <a:rPr lang="zh-CN" altLang="en-US" dirty="0"/>
              <a:t>实时攻击</a:t>
            </a:r>
            <a:r>
              <a:rPr lang="zh-CN" altLang="en-US" dirty="0" smtClean="0"/>
              <a:t>监控示例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471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52400" y="116013"/>
            <a:ext cx="3215750" cy="6480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攻击监控功能</a:t>
            </a:r>
            <a:endParaRPr lang="zh-CN" alt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152400" y="1204761"/>
            <a:ext cx="2807886" cy="284163"/>
          </a:xfrm>
          <a:prstGeom prst="rect">
            <a:avLst/>
          </a:prstGeom>
          <a:solidFill>
            <a:srgbClr val="60A07D"/>
          </a:solidFill>
        </p:spPr>
        <p:txBody>
          <a:bodyPr lIns="68580" tIns="34290" rIns="68580" bIns="34290"/>
          <a:lstStyle>
            <a:lvl1pPr marL="228577" indent="-228577" algn="l" defTabSz="9143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31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86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40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94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49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03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57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11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b="1" dirty="0">
                <a:latin typeface="+mj-ea"/>
                <a:ea typeface="+mj-ea"/>
              </a:rPr>
              <a:t>实时流量、清洗流量监控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185529" y="1554306"/>
            <a:ext cx="5100513" cy="41588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228577" indent="-228577" algn="l" defTabSz="9143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31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86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40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94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49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03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57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11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Segoe UI Semilight" panose="020B0402040204020203" pitchFamily="34" charset="0"/>
              </a:rPr>
              <a:t>实时了解清洗前后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Segoe UI Semilight" panose="020B0402040204020203" pitchFamily="34" charset="0"/>
              </a:rPr>
              <a:t>总流量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Segoe UI Semilight" panose="020B0402040204020203" pitchFamily="34" charset="0"/>
            </a:endParaRPr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152399" y="2416262"/>
            <a:ext cx="2807886" cy="284163"/>
          </a:xfrm>
          <a:prstGeom prst="rect">
            <a:avLst/>
          </a:prstGeom>
          <a:solidFill>
            <a:srgbClr val="60A07D"/>
          </a:solidFill>
        </p:spPr>
        <p:txBody>
          <a:bodyPr lIns="68580" tIns="34290" rIns="68580" bIns="34290"/>
          <a:lstStyle>
            <a:lvl1pPr marL="228577" indent="-228577" algn="l" defTabSz="9143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31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86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40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94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49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03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57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11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b="1" dirty="0">
                <a:latin typeface="+mj-ea"/>
                <a:ea typeface="+mj-ea"/>
              </a:rPr>
              <a:t>攻击次数统计</a:t>
            </a:r>
          </a:p>
        </p:txBody>
      </p:sp>
      <p:sp>
        <p:nvSpPr>
          <p:cNvPr id="12" name="Text Placeholder 4"/>
          <p:cNvSpPr txBox="1">
            <a:spLocks/>
          </p:cNvSpPr>
          <p:nvPr/>
        </p:nvSpPr>
        <p:spPr>
          <a:xfrm>
            <a:off x="185528" y="2765807"/>
            <a:ext cx="5100513" cy="41588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228577" indent="-228577" algn="l" defTabSz="9143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31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86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40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94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49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03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57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11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Segoe UI Semilight" panose="020B0402040204020203" pitchFamily="34" charset="0"/>
              </a:rPr>
              <a:t>一目了然总攻击次数与当日攻击次数</a:t>
            </a:r>
          </a:p>
        </p:txBody>
      </p:sp>
      <p:sp>
        <p:nvSpPr>
          <p:cNvPr id="13" name="Text Placeholder 3"/>
          <p:cNvSpPr txBox="1">
            <a:spLocks/>
          </p:cNvSpPr>
          <p:nvPr/>
        </p:nvSpPr>
        <p:spPr>
          <a:xfrm>
            <a:off x="152400" y="3596322"/>
            <a:ext cx="2807886" cy="284163"/>
          </a:xfrm>
          <a:prstGeom prst="rect">
            <a:avLst/>
          </a:prstGeom>
          <a:solidFill>
            <a:srgbClr val="60A07D"/>
          </a:solidFill>
        </p:spPr>
        <p:txBody>
          <a:bodyPr lIns="68580" tIns="34290" rIns="68580" bIns="34290"/>
          <a:lstStyle>
            <a:lvl1pPr marL="228577" indent="-228577" algn="l" defTabSz="9143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31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86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40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94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49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03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57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11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b="1" dirty="0">
                <a:latin typeface="+mj-ea"/>
                <a:ea typeface="+mj-ea"/>
              </a:rPr>
              <a:t>实时整网清洗流量统计与展示</a:t>
            </a:r>
          </a:p>
        </p:txBody>
      </p:sp>
      <p:sp>
        <p:nvSpPr>
          <p:cNvPr id="14" name="Text Placeholder 4"/>
          <p:cNvSpPr txBox="1">
            <a:spLocks/>
          </p:cNvSpPr>
          <p:nvPr/>
        </p:nvSpPr>
        <p:spPr>
          <a:xfrm>
            <a:off x="185529" y="3945867"/>
            <a:ext cx="5100513" cy="41588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228577" indent="-228577" algn="l" defTabSz="9143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31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86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40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94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49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03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57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11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Segoe UI Semilight" panose="020B0402040204020203" pitchFamily="34" charset="0"/>
              </a:rPr>
              <a:t> 掌握整网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Segoe UI Semilight" panose="020B0402040204020203" pitchFamily="34" charset="0"/>
              </a:rPr>
              <a:t>DDoS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Segoe UI Semilight" panose="020B0402040204020203" pitchFamily="34" charset="0"/>
              </a:rPr>
              <a:t>清洗效果</a:t>
            </a:r>
          </a:p>
        </p:txBody>
      </p:sp>
      <p:sp>
        <p:nvSpPr>
          <p:cNvPr id="15" name="Text Placeholder 3"/>
          <p:cNvSpPr txBox="1">
            <a:spLocks/>
          </p:cNvSpPr>
          <p:nvPr/>
        </p:nvSpPr>
        <p:spPr>
          <a:xfrm>
            <a:off x="152399" y="4814870"/>
            <a:ext cx="3935656" cy="284163"/>
          </a:xfrm>
          <a:prstGeom prst="rect">
            <a:avLst/>
          </a:prstGeom>
          <a:solidFill>
            <a:srgbClr val="60A07D"/>
          </a:solidFill>
        </p:spPr>
        <p:txBody>
          <a:bodyPr lIns="68580" tIns="34290" rIns="68580" bIns="34290"/>
          <a:lstStyle>
            <a:lvl1pPr marL="228577" indent="-228577" algn="l" defTabSz="9143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31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86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40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94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49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03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57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11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b="1" dirty="0">
                <a:latin typeface="+mj-ea"/>
                <a:ea typeface="+mj-ea"/>
              </a:rPr>
              <a:t>TOP</a:t>
            </a:r>
            <a:r>
              <a:rPr lang="zh-CN" altLang="en-US" sz="1600" b="1" dirty="0">
                <a:latin typeface="+mj-ea"/>
                <a:ea typeface="+mj-ea"/>
              </a:rPr>
              <a:t>被攻击</a:t>
            </a:r>
            <a:r>
              <a:rPr lang="en-US" altLang="zh-CN" sz="1600" b="1" dirty="0">
                <a:latin typeface="+mj-ea"/>
                <a:ea typeface="+mj-ea"/>
              </a:rPr>
              <a:t>IP</a:t>
            </a:r>
            <a:r>
              <a:rPr lang="zh-CN" altLang="en-US" sz="1600" b="1" dirty="0">
                <a:latin typeface="+mj-ea"/>
                <a:ea typeface="+mj-ea"/>
              </a:rPr>
              <a:t>统计，</a:t>
            </a:r>
            <a:r>
              <a:rPr lang="en-US" altLang="zh-CN" sz="1600" b="1" dirty="0">
                <a:latin typeface="+mj-ea"/>
                <a:ea typeface="+mj-ea"/>
              </a:rPr>
              <a:t>TOP</a:t>
            </a:r>
            <a:r>
              <a:rPr lang="zh-CN" altLang="en-US" sz="1600" b="1" dirty="0">
                <a:latin typeface="+mj-ea"/>
                <a:ea typeface="+mj-ea"/>
              </a:rPr>
              <a:t>被攻击</a:t>
            </a:r>
            <a:r>
              <a:rPr lang="en-US" altLang="zh-CN" sz="1600" b="1" dirty="0">
                <a:latin typeface="+mj-ea"/>
                <a:ea typeface="+mj-ea"/>
              </a:rPr>
              <a:t>IP</a:t>
            </a:r>
            <a:r>
              <a:rPr lang="zh-CN" altLang="en-US" sz="1600" b="1" dirty="0">
                <a:latin typeface="+mj-ea"/>
                <a:ea typeface="+mj-ea"/>
              </a:rPr>
              <a:t>组统计</a:t>
            </a:r>
          </a:p>
        </p:txBody>
      </p:sp>
      <p:sp>
        <p:nvSpPr>
          <p:cNvPr id="16" name="Text Placeholder 4"/>
          <p:cNvSpPr txBox="1">
            <a:spLocks/>
          </p:cNvSpPr>
          <p:nvPr/>
        </p:nvSpPr>
        <p:spPr>
          <a:xfrm>
            <a:off x="185528" y="5164415"/>
            <a:ext cx="5100513" cy="41588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228577" indent="-228577" algn="l" defTabSz="9143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31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86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40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94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49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03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57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11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Segoe UI Semilight" panose="020B0402040204020203" pitchFamily="34" charset="0"/>
              </a:rPr>
              <a:t>掌握被攻击的重点资源</a:t>
            </a:r>
          </a:p>
        </p:txBody>
      </p:sp>
      <p:sp>
        <p:nvSpPr>
          <p:cNvPr id="17" name="Text Placeholder 3"/>
          <p:cNvSpPr txBox="1">
            <a:spLocks/>
          </p:cNvSpPr>
          <p:nvPr/>
        </p:nvSpPr>
        <p:spPr>
          <a:xfrm>
            <a:off x="8240173" y="1204760"/>
            <a:ext cx="2807886" cy="284163"/>
          </a:xfrm>
          <a:prstGeom prst="rect">
            <a:avLst/>
          </a:prstGeom>
          <a:solidFill>
            <a:srgbClr val="60A07D"/>
          </a:solidFill>
        </p:spPr>
        <p:txBody>
          <a:bodyPr lIns="68580" tIns="34290" rIns="68580" bIns="34290"/>
          <a:lstStyle>
            <a:lvl1pPr marL="228577" indent="-228577" algn="l" defTabSz="9143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31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86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40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94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49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03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57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11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b="1" dirty="0">
                <a:latin typeface="+mj-ea"/>
                <a:ea typeface="+mj-ea"/>
              </a:rPr>
              <a:t>地图攻击实时效果</a:t>
            </a:r>
          </a:p>
        </p:txBody>
      </p:sp>
      <p:sp>
        <p:nvSpPr>
          <p:cNvPr id="18" name="Text Placeholder 4"/>
          <p:cNvSpPr txBox="1">
            <a:spLocks/>
          </p:cNvSpPr>
          <p:nvPr/>
        </p:nvSpPr>
        <p:spPr>
          <a:xfrm>
            <a:off x="8273302" y="1554305"/>
            <a:ext cx="5100513" cy="41588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228577" indent="-228577" algn="l" defTabSz="9143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31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86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40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94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49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03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57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11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Segoe UI Semilight" panose="020B0402040204020203" pitchFamily="34" charset="0"/>
              </a:rPr>
              <a:t>探究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Segoe UI Semilight" panose="020B0402040204020203" pitchFamily="34" charset="0"/>
              </a:rPr>
              <a:t>攻击来源于攻击目的，精确到市、县一级</a:t>
            </a:r>
          </a:p>
        </p:txBody>
      </p:sp>
      <p:sp>
        <p:nvSpPr>
          <p:cNvPr id="19" name="Text Placeholder 3"/>
          <p:cNvSpPr txBox="1">
            <a:spLocks/>
          </p:cNvSpPr>
          <p:nvPr/>
        </p:nvSpPr>
        <p:spPr>
          <a:xfrm>
            <a:off x="8273303" y="2416262"/>
            <a:ext cx="2807886" cy="284163"/>
          </a:xfrm>
          <a:prstGeom prst="rect">
            <a:avLst/>
          </a:prstGeom>
          <a:solidFill>
            <a:srgbClr val="60A07D"/>
          </a:solidFill>
        </p:spPr>
        <p:txBody>
          <a:bodyPr lIns="68580" tIns="34290" rIns="68580" bIns="34290"/>
          <a:lstStyle>
            <a:lvl1pPr marL="228577" indent="-228577" algn="l" defTabSz="9143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31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86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40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94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49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03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57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11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b="1" dirty="0">
                <a:latin typeface="+mj-ea"/>
                <a:ea typeface="+mj-ea"/>
              </a:rPr>
              <a:t>攻击源运营商分布</a:t>
            </a:r>
          </a:p>
        </p:txBody>
      </p:sp>
      <p:sp>
        <p:nvSpPr>
          <p:cNvPr id="20" name="Text Placeholder 4"/>
          <p:cNvSpPr txBox="1">
            <a:spLocks/>
          </p:cNvSpPr>
          <p:nvPr/>
        </p:nvSpPr>
        <p:spPr>
          <a:xfrm>
            <a:off x="8306432" y="2765807"/>
            <a:ext cx="5100513" cy="41588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228577" indent="-228577" algn="l" defTabSz="9143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31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86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40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94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49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03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57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11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Segoe UI Semilight" panose="020B0402040204020203" pitchFamily="34" charset="0"/>
              </a:rPr>
              <a:t>获悉大量的攻击者来自哪个运营商</a:t>
            </a:r>
          </a:p>
        </p:txBody>
      </p:sp>
      <p:sp>
        <p:nvSpPr>
          <p:cNvPr id="21" name="Text Placeholder 3"/>
          <p:cNvSpPr txBox="1">
            <a:spLocks/>
          </p:cNvSpPr>
          <p:nvPr/>
        </p:nvSpPr>
        <p:spPr>
          <a:xfrm>
            <a:off x="8273303" y="3538981"/>
            <a:ext cx="2807886" cy="284163"/>
          </a:xfrm>
          <a:prstGeom prst="rect">
            <a:avLst/>
          </a:prstGeom>
          <a:solidFill>
            <a:srgbClr val="60A07D"/>
          </a:solidFill>
        </p:spPr>
        <p:txBody>
          <a:bodyPr lIns="68580" tIns="34290" rIns="68580" bIns="34290"/>
          <a:lstStyle>
            <a:lvl1pPr marL="228577" indent="-228577" algn="l" defTabSz="9143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31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86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40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94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49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03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57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11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b="1" dirty="0">
                <a:latin typeface="+mj-ea"/>
                <a:ea typeface="+mj-ea"/>
              </a:rPr>
              <a:t>攻击类型分布</a:t>
            </a:r>
          </a:p>
        </p:txBody>
      </p:sp>
      <p:sp>
        <p:nvSpPr>
          <p:cNvPr id="22" name="Text Placeholder 4"/>
          <p:cNvSpPr txBox="1">
            <a:spLocks/>
          </p:cNvSpPr>
          <p:nvPr/>
        </p:nvSpPr>
        <p:spPr>
          <a:xfrm>
            <a:off x="8306432" y="3888526"/>
            <a:ext cx="5100513" cy="41588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228577" indent="-228577" algn="l" defTabSz="9143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31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86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40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94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49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03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57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11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Segoe UI Semilight" panose="020B0402040204020203" pitchFamily="34" charset="0"/>
              </a:rPr>
              <a:t>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Segoe UI Semilight" panose="020B0402040204020203" pitchFamily="34" charset="0"/>
              </a:rPr>
              <a:t>获悉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Segoe UI Semilight" panose="020B0402040204020203" pitchFamily="34" charset="0"/>
              </a:rPr>
              <a:t>攻击者采用的攻击方式的分布情况</a:t>
            </a:r>
          </a:p>
        </p:txBody>
      </p:sp>
      <p:sp>
        <p:nvSpPr>
          <p:cNvPr id="23" name="Text Placeholder 3"/>
          <p:cNvSpPr txBox="1">
            <a:spLocks/>
          </p:cNvSpPr>
          <p:nvPr/>
        </p:nvSpPr>
        <p:spPr>
          <a:xfrm>
            <a:off x="8273302" y="4814869"/>
            <a:ext cx="2807886" cy="284163"/>
          </a:xfrm>
          <a:prstGeom prst="rect">
            <a:avLst/>
          </a:prstGeom>
          <a:solidFill>
            <a:srgbClr val="60A07D"/>
          </a:solidFill>
        </p:spPr>
        <p:txBody>
          <a:bodyPr lIns="68580" tIns="34290" rIns="68580" bIns="34290"/>
          <a:lstStyle>
            <a:lvl1pPr marL="228577" indent="-228577" algn="l" defTabSz="9143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31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86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40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94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49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03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57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11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b="1" dirty="0">
                <a:latin typeface="+mj-ea"/>
                <a:ea typeface="+mj-ea"/>
              </a:rPr>
              <a:t>攻击源地理位置分布</a:t>
            </a:r>
          </a:p>
        </p:txBody>
      </p:sp>
      <p:sp>
        <p:nvSpPr>
          <p:cNvPr id="24" name="Text Placeholder 4"/>
          <p:cNvSpPr txBox="1">
            <a:spLocks/>
          </p:cNvSpPr>
          <p:nvPr/>
        </p:nvSpPr>
        <p:spPr>
          <a:xfrm>
            <a:off x="8306431" y="5164414"/>
            <a:ext cx="5100513" cy="41588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228577" indent="-228577" algn="l" defTabSz="9143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31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86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40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94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49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03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57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11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Segoe UI Semilight" panose="020B0402040204020203" pitchFamily="34" charset="0"/>
              </a:rPr>
              <a:t>掌握攻击者的地理位置态势和来源信息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089" y="1790117"/>
            <a:ext cx="4557439" cy="23636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850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主题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wrap="square" rtlCol="0" anchor="ctr">
        <a:noAutofit/>
      </a:bodyPr>
      <a:lstStyle>
        <a:defPPr algn="ctr">
          <a:defRPr sz="20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767</Words>
  <Application>Microsoft Office PowerPoint</Application>
  <PresentationFormat>自定义</PresentationFormat>
  <Paragraphs>90</Paragraphs>
  <Slides>17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3_Office 主题</vt:lpstr>
      <vt:lpstr>PowerPoint 演示文稿</vt:lpstr>
      <vt:lpstr>建设背景</vt:lpstr>
      <vt:lpstr>PowerPoint 演示文稿</vt:lpstr>
      <vt:lpstr>PowerPoint 演示文稿</vt:lpstr>
      <vt:lpstr>全业务安全防护平台</vt:lpstr>
      <vt:lpstr>PowerPoint 演示文稿</vt:lpstr>
      <vt:lpstr>DDoS实时攻击监控</vt:lpstr>
      <vt:lpstr>PowerPoint 演示文稿</vt:lpstr>
      <vt:lpstr>PowerPoint 演示文稿</vt:lpstr>
      <vt:lpstr>IP组（资产组）管理</vt:lpstr>
      <vt:lpstr>PowerPoint 演示文稿</vt:lpstr>
      <vt:lpstr>PowerPoint 演示文稿</vt:lpstr>
      <vt:lpstr>IP组（资产组）DDoS攻击分析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2016-12-28T08:47:43Z</dcterms:created>
  <dcterms:modified xsi:type="dcterms:W3CDTF">2017-08-01T16:29:03Z</dcterms:modified>
</cp:coreProperties>
</file>