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2" name="直接连接符 141"/>
          <p:cNvCxnSpPr/>
          <p:nvPr/>
        </p:nvCxnSpPr>
        <p:spPr>
          <a:xfrm flipH="1" flipV="1">
            <a:off x="5788938" y="1768577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/>
          <p:nvPr/>
        </p:nvCxnSpPr>
        <p:spPr>
          <a:xfrm rot="16200000" flipH="1">
            <a:off x="5664442" y="5305714"/>
            <a:ext cx="1336537" cy="397040"/>
          </a:xfrm>
          <a:prstGeom prst="bentConnector4">
            <a:avLst>
              <a:gd name="adj1" fmla="val 181"/>
              <a:gd name="adj2" fmla="val 113954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59" idx="1"/>
            <a:endCxn id="51" idx="46"/>
          </p:cNvCxnSpPr>
          <p:nvPr/>
        </p:nvCxnSpPr>
        <p:spPr>
          <a:xfrm rot="10800000" flipV="1">
            <a:off x="5606627" y="4835967"/>
            <a:ext cx="321552" cy="1350110"/>
          </a:xfrm>
          <a:prstGeom prst="bentConnector3">
            <a:avLst>
              <a:gd name="adj1" fmla="val 95443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 flipV="1">
            <a:off x="4134233" y="5699239"/>
            <a:ext cx="0" cy="52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 flipV="1">
            <a:off x="3249651" y="5696975"/>
            <a:ext cx="0" cy="52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V="1">
            <a:off x="6062278" y="4435209"/>
            <a:ext cx="0" cy="456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8472227" y="4437662"/>
            <a:ext cx="0" cy="104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 flipV="1">
            <a:off x="3342360" y="4868173"/>
            <a:ext cx="619393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3388339" y="4443216"/>
            <a:ext cx="0" cy="123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3956227" y="4447638"/>
            <a:ext cx="0" cy="123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 flipV="1">
            <a:off x="5790812" y="2217856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 flipV="1">
            <a:off x="5857790" y="2691575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 flipV="1">
            <a:off x="8043706" y="1766543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8043706" y="2228346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8088259" y="2688235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V="1">
            <a:off x="8043706" y="1845357"/>
            <a:ext cx="0" cy="123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8611894" y="1845129"/>
            <a:ext cx="0" cy="123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246293" y="1679778"/>
            <a:ext cx="0" cy="26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092966" y="1679778"/>
            <a:ext cx="0" cy="26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V="1">
            <a:off x="3677498" y="1937309"/>
            <a:ext cx="0" cy="114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3393876" y="5313339"/>
            <a:ext cx="59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3430746" y="5411347"/>
            <a:ext cx="547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3626541" y="5222954"/>
            <a:ext cx="81351" cy="30481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5788938" y="3633351"/>
            <a:ext cx="59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5825808" y="3731360"/>
            <a:ext cx="547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V="1">
            <a:off x="6340956" y="1789658"/>
            <a:ext cx="0" cy="2640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5788938" y="1883013"/>
            <a:ext cx="0" cy="2542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45446" y="1577712"/>
            <a:ext cx="1648084" cy="135724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2257" y="2712352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</a:rPr>
              <a:t>DMZ</a:t>
            </a:r>
            <a:r>
              <a:rPr lang="zh-CN" altLang="en-US" dirty="0">
                <a:solidFill>
                  <a:prstClr val="white"/>
                </a:solidFill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2840045" y="4604945"/>
            <a:ext cx="1718223" cy="177897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3475" y="6360525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数据中心区</a:t>
            </a:r>
          </a:p>
        </p:txBody>
      </p:sp>
      <p:sp>
        <p:nvSpPr>
          <p:cNvPr id="8" name="矩形 7"/>
          <p:cNvSpPr/>
          <p:nvPr/>
        </p:nvSpPr>
        <p:spPr>
          <a:xfrm>
            <a:off x="7613398" y="4613327"/>
            <a:ext cx="1681959" cy="177059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9589" y="6371679"/>
            <a:ext cx="1177615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prstClr val="white"/>
                </a:solidFill>
              </a:rPr>
              <a:t>安全管理区</a:t>
            </a:r>
          </a:p>
        </p:txBody>
      </p:sp>
      <p:sp>
        <p:nvSpPr>
          <p:cNvPr id="10" name="矩形 9"/>
          <p:cNvSpPr/>
          <p:nvPr/>
        </p:nvSpPr>
        <p:spPr>
          <a:xfrm>
            <a:off x="5520541" y="1549822"/>
            <a:ext cx="1118703" cy="138513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7604" y="1527992"/>
            <a:ext cx="131764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 dirty="0">
                <a:solidFill>
                  <a:prstClr val="white"/>
                </a:solidFill>
                <a:latin typeface="Microsoft YaHei" charset="0"/>
              </a:rPr>
              <a:t>互联网接入区</a:t>
            </a:r>
          </a:p>
        </p:txBody>
      </p:sp>
      <p:sp>
        <p:nvSpPr>
          <p:cNvPr id="12" name="矩形 11"/>
          <p:cNvSpPr/>
          <p:nvPr/>
        </p:nvSpPr>
        <p:spPr>
          <a:xfrm>
            <a:off x="7666255" y="1527192"/>
            <a:ext cx="1270551" cy="140231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3405" y="3168769"/>
            <a:ext cx="131764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广域网接入区</a:t>
            </a:r>
          </a:p>
        </p:txBody>
      </p:sp>
      <p:sp>
        <p:nvSpPr>
          <p:cNvPr id="14" name="矩形 13"/>
          <p:cNvSpPr/>
          <p:nvPr/>
        </p:nvSpPr>
        <p:spPr>
          <a:xfrm>
            <a:off x="5214544" y="4604945"/>
            <a:ext cx="1668238" cy="177897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2252" y="6362377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办公区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520541" y="3265313"/>
            <a:ext cx="1118703" cy="86011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3424" y="3212482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网络核心区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5329122" y="774381"/>
            <a:ext cx="1450433" cy="609863"/>
          </a:xfrm>
          <a:custGeom>
            <a:avLst/>
            <a:gdLst>
              <a:gd name="connsiteX0" fmla="*/ 1620000 w 4320000"/>
              <a:gd name="connsiteY0" fmla="*/ 0 h 2520000"/>
              <a:gd name="connsiteX1" fmla="*/ 2040385 w 4320000"/>
              <a:gd name="connsiteY1" fmla="*/ 56581 h 2520000"/>
              <a:gd name="connsiteX2" fmla="*/ 2160000 w 4320000"/>
              <a:gd name="connsiteY2" fmla="*/ 99865 h 2520000"/>
              <a:gd name="connsiteX3" fmla="*/ 2279615 w 4320000"/>
              <a:gd name="connsiteY3" fmla="*/ 56581 h 2520000"/>
              <a:gd name="connsiteX4" fmla="*/ 2700000 w 4320000"/>
              <a:gd name="connsiteY4" fmla="*/ 0 h 2520000"/>
              <a:gd name="connsiteX5" fmla="*/ 3758058 w 4320000"/>
              <a:gd name="connsiteY5" fmla="*/ 574895 h 2520000"/>
              <a:gd name="connsiteX6" fmla="*/ 3771239 w 4320000"/>
              <a:gd name="connsiteY6" fmla="*/ 662063 h 2520000"/>
              <a:gd name="connsiteX7" fmla="*/ 3826761 w 4320000"/>
              <a:gd name="connsiteY7" fmla="*/ 687517 h 2520000"/>
              <a:gd name="connsiteX8" fmla="*/ 4320000 w 4320000"/>
              <a:gd name="connsiteY8" fmla="*/ 1260000 h 2520000"/>
              <a:gd name="connsiteX9" fmla="*/ 3826761 w 4320000"/>
              <a:gd name="connsiteY9" fmla="*/ 1832484 h 2520000"/>
              <a:gd name="connsiteX10" fmla="*/ 3771239 w 4320000"/>
              <a:gd name="connsiteY10" fmla="*/ 1857938 h 2520000"/>
              <a:gd name="connsiteX11" fmla="*/ 3758058 w 4320000"/>
              <a:gd name="connsiteY11" fmla="*/ 1945105 h 2520000"/>
              <a:gd name="connsiteX12" fmla="*/ 2700000 w 4320000"/>
              <a:gd name="connsiteY12" fmla="*/ 2520000 h 2520000"/>
              <a:gd name="connsiteX13" fmla="*/ 2279615 w 4320000"/>
              <a:gd name="connsiteY13" fmla="*/ 2463419 h 2520000"/>
              <a:gd name="connsiteX14" fmla="*/ 2160000 w 4320000"/>
              <a:gd name="connsiteY14" fmla="*/ 2420136 h 2520000"/>
              <a:gd name="connsiteX15" fmla="*/ 2040385 w 4320000"/>
              <a:gd name="connsiteY15" fmla="*/ 2463419 h 2520000"/>
              <a:gd name="connsiteX16" fmla="*/ 1620000 w 4320000"/>
              <a:gd name="connsiteY16" fmla="*/ 2520000 h 2520000"/>
              <a:gd name="connsiteX17" fmla="*/ 561942 w 4320000"/>
              <a:gd name="connsiteY17" fmla="*/ 1945105 h 2520000"/>
              <a:gd name="connsiteX18" fmla="*/ 548761 w 4320000"/>
              <a:gd name="connsiteY18" fmla="*/ 1857938 h 2520000"/>
              <a:gd name="connsiteX19" fmla="*/ 493239 w 4320000"/>
              <a:gd name="connsiteY19" fmla="*/ 1832484 h 2520000"/>
              <a:gd name="connsiteX20" fmla="*/ 0 w 4320000"/>
              <a:gd name="connsiteY20" fmla="*/ 1260000 h 2520000"/>
              <a:gd name="connsiteX21" fmla="*/ 493239 w 4320000"/>
              <a:gd name="connsiteY21" fmla="*/ 687517 h 2520000"/>
              <a:gd name="connsiteX22" fmla="*/ 548761 w 4320000"/>
              <a:gd name="connsiteY22" fmla="*/ 662063 h 2520000"/>
              <a:gd name="connsiteX23" fmla="*/ 561942 w 4320000"/>
              <a:gd name="connsiteY23" fmla="*/ 574895 h 2520000"/>
              <a:gd name="connsiteX24" fmla="*/ 1620000 w 4320000"/>
              <a:gd name="connsiteY2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20000" h="2520000">
                <a:moveTo>
                  <a:pt x="1620000" y="0"/>
                </a:moveTo>
                <a:cubicBezTo>
                  <a:pt x="1769117" y="0"/>
                  <a:pt x="1911176" y="20147"/>
                  <a:pt x="2040385" y="56581"/>
                </a:cubicBezTo>
                <a:lnTo>
                  <a:pt x="2160000" y="99865"/>
                </a:lnTo>
                <a:lnTo>
                  <a:pt x="2279615" y="56581"/>
                </a:lnTo>
                <a:cubicBezTo>
                  <a:pt x="2408825" y="20147"/>
                  <a:pt x="2550883" y="0"/>
                  <a:pt x="2700000" y="0"/>
                </a:cubicBezTo>
                <a:cubicBezTo>
                  <a:pt x="3221910" y="0"/>
                  <a:pt x="3657352" y="246803"/>
                  <a:pt x="3758058" y="574895"/>
                </a:cubicBezTo>
                <a:lnTo>
                  <a:pt x="3771239" y="662063"/>
                </a:lnTo>
                <a:lnTo>
                  <a:pt x="3826761" y="687517"/>
                </a:lnTo>
                <a:cubicBezTo>
                  <a:pt x="4134898" y="843090"/>
                  <a:pt x="4320000" y="1042538"/>
                  <a:pt x="4320000" y="1260000"/>
                </a:cubicBezTo>
                <a:cubicBezTo>
                  <a:pt x="4320000" y="1477462"/>
                  <a:pt x="4134898" y="1676911"/>
                  <a:pt x="3826761" y="1832484"/>
                </a:cubicBezTo>
                <a:lnTo>
                  <a:pt x="3771239" y="1857938"/>
                </a:lnTo>
                <a:lnTo>
                  <a:pt x="3758058" y="1945105"/>
                </a:lnTo>
                <a:cubicBezTo>
                  <a:pt x="3657352" y="2273197"/>
                  <a:pt x="3221910" y="2520000"/>
                  <a:pt x="2700000" y="2520000"/>
                </a:cubicBezTo>
                <a:cubicBezTo>
                  <a:pt x="2550883" y="2520000"/>
                  <a:pt x="2408825" y="2499853"/>
                  <a:pt x="2279615" y="2463419"/>
                </a:cubicBezTo>
                <a:lnTo>
                  <a:pt x="2160000" y="2420136"/>
                </a:lnTo>
                <a:lnTo>
                  <a:pt x="2040385" y="2463419"/>
                </a:lnTo>
                <a:cubicBezTo>
                  <a:pt x="1911176" y="2499853"/>
                  <a:pt x="1769117" y="2520000"/>
                  <a:pt x="1620000" y="2520000"/>
                </a:cubicBezTo>
                <a:cubicBezTo>
                  <a:pt x="1098091" y="2520000"/>
                  <a:pt x="662648" y="2273197"/>
                  <a:pt x="561942" y="1945105"/>
                </a:cubicBezTo>
                <a:lnTo>
                  <a:pt x="548761" y="1857938"/>
                </a:lnTo>
                <a:lnTo>
                  <a:pt x="493239" y="1832484"/>
                </a:lnTo>
                <a:cubicBezTo>
                  <a:pt x="185102" y="1676911"/>
                  <a:pt x="0" y="1477462"/>
                  <a:pt x="0" y="1260000"/>
                </a:cubicBezTo>
                <a:cubicBezTo>
                  <a:pt x="0" y="1042538"/>
                  <a:pt x="185102" y="843090"/>
                  <a:pt x="493239" y="687517"/>
                </a:cubicBezTo>
                <a:lnTo>
                  <a:pt x="548761" y="662063"/>
                </a:lnTo>
                <a:lnTo>
                  <a:pt x="561942" y="574895"/>
                </a:lnTo>
                <a:cubicBezTo>
                  <a:pt x="662648" y="246803"/>
                  <a:pt x="1098091" y="0"/>
                  <a:pt x="1620000" y="0"/>
                </a:cubicBezTo>
                <a:close/>
              </a:path>
            </a:pathLst>
          </a:custGeom>
          <a:solidFill>
            <a:srgbClr val="4D87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6495" y="939959"/>
            <a:ext cx="995685" cy="27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solidFill>
                  <a:prstClr val="white"/>
                </a:solidFill>
                <a:latin typeface="Microsoft YaHei" charset="0"/>
              </a:rPr>
              <a:t>Internet</a:t>
            </a:r>
            <a:endParaRPr lang="zh-CN" altLang="en-US" sz="1400" b="1" kern="0" dirty="0">
              <a:solidFill>
                <a:prstClr val="white"/>
              </a:solidFill>
              <a:latin typeface="Microsoft YaHei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637224" y="1616117"/>
            <a:ext cx="303427" cy="3034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199701" y="1616117"/>
            <a:ext cx="303427" cy="30342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637224" y="2082092"/>
            <a:ext cx="303427" cy="3034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206790" y="2077658"/>
            <a:ext cx="303427" cy="3034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37224" y="2548066"/>
            <a:ext cx="307175" cy="3071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199701" y="2548066"/>
            <a:ext cx="307175" cy="3071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37224" y="3463826"/>
            <a:ext cx="303427" cy="4679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06790" y="3463826"/>
            <a:ext cx="303427" cy="46799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240510" y="5146626"/>
            <a:ext cx="303427" cy="46799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804514" y="5146626"/>
            <a:ext cx="303427" cy="46799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240510" y="4684254"/>
            <a:ext cx="303427" cy="30342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948711" y="5773569"/>
            <a:ext cx="628175" cy="20921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793853" y="5773570"/>
            <a:ext cx="628175" cy="20921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948711" y="6078741"/>
            <a:ext cx="628175" cy="20921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793853" y="6078742"/>
            <a:ext cx="628175" cy="20921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241492" y="5878176"/>
            <a:ext cx="89939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prstClr val="white"/>
                </a:solidFill>
              </a:rPr>
              <a:t>…</a:t>
            </a:r>
            <a:endParaRPr lang="zh-CN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804514" y="4684254"/>
            <a:ext cx="303427" cy="30342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945780" y="1646371"/>
            <a:ext cx="628175" cy="20921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790921" y="1646372"/>
            <a:ext cx="628175" cy="209214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233863" y="1599029"/>
            <a:ext cx="89939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prstClr val="white"/>
                </a:solidFill>
              </a:rPr>
              <a:t>…</a:t>
            </a:r>
            <a:endParaRPr lang="zh-CN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515900" y="2077658"/>
            <a:ext cx="307175" cy="30717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3530789" y="2524623"/>
            <a:ext cx="305545" cy="305545"/>
          </a:xfrm>
          <a:prstGeom prst="rect">
            <a:avLst/>
          </a:prstGeom>
        </p:spPr>
      </p:pic>
      <p:pic>
        <p:nvPicPr>
          <p:cNvPr id="42" name="Picture 43" descr="\\192.168.1.20\丽日共享\201011\I 业务一部\徐琳浩\0927－黄永锋－迪普科技图标13588720200\迪普科技图标eps png emf\企业（建筑）\企业（建筑）.emf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21946" y="829948"/>
            <a:ext cx="649823" cy="49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3" descr="\\192.168.1.20\丽日共享\201011\I 业务一部\徐琳浩\0927－黄永锋－迪普科技图标13588720200\迪普科技图标eps png emf\企业（建筑）\企业（建筑）.emf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644947" y="833913"/>
            <a:ext cx="649823" cy="49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897704" y="1621519"/>
            <a:ext cx="303427" cy="30342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460180" y="1621519"/>
            <a:ext cx="303427" cy="30342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895878" y="2085841"/>
            <a:ext cx="303427" cy="30342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465443" y="2081407"/>
            <a:ext cx="303427" cy="30342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895878" y="2551815"/>
            <a:ext cx="307175" cy="30717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58355" y="2551815"/>
            <a:ext cx="307175" cy="307175"/>
          </a:xfrm>
          <a:prstGeom prst="rect">
            <a:avLst/>
          </a:prstGeom>
        </p:spPr>
      </p:pic>
      <p:sp>
        <p:nvSpPr>
          <p:cNvPr id="51" name="Freeform 32"/>
          <p:cNvSpPr>
            <a:spLocks noChangeAspect="1" noEditPoints="1"/>
          </p:cNvSpPr>
          <p:nvPr/>
        </p:nvSpPr>
        <p:spPr bwMode="auto">
          <a:xfrm>
            <a:off x="5308063" y="5974662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Freeform 32"/>
          <p:cNvSpPr>
            <a:spLocks noChangeAspect="1" noEditPoints="1"/>
          </p:cNvSpPr>
          <p:nvPr/>
        </p:nvSpPr>
        <p:spPr bwMode="auto">
          <a:xfrm>
            <a:off x="6282973" y="5446364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Freeform 32"/>
          <p:cNvSpPr>
            <a:spLocks noChangeAspect="1" noEditPoints="1"/>
          </p:cNvSpPr>
          <p:nvPr/>
        </p:nvSpPr>
        <p:spPr bwMode="auto">
          <a:xfrm>
            <a:off x="6257020" y="5961088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Freeform 32"/>
          <p:cNvSpPr>
            <a:spLocks noChangeAspect="1" noEditPoints="1"/>
          </p:cNvSpPr>
          <p:nvPr/>
        </p:nvSpPr>
        <p:spPr bwMode="auto">
          <a:xfrm>
            <a:off x="6282972" y="4926329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Freeform 32"/>
          <p:cNvSpPr>
            <a:spLocks noChangeAspect="1" noEditPoints="1"/>
          </p:cNvSpPr>
          <p:nvPr/>
        </p:nvSpPr>
        <p:spPr bwMode="auto">
          <a:xfrm>
            <a:off x="5316248" y="5459938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Freeform 32"/>
          <p:cNvSpPr>
            <a:spLocks noChangeAspect="1" noEditPoints="1"/>
          </p:cNvSpPr>
          <p:nvPr/>
        </p:nvSpPr>
        <p:spPr bwMode="auto">
          <a:xfrm>
            <a:off x="5308063" y="4939903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928179" y="4684254"/>
            <a:ext cx="303427" cy="303427"/>
          </a:xfrm>
          <a:prstGeom prst="rect">
            <a:avLst/>
          </a:prstGeom>
        </p:spPr>
      </p:pic>
      <p:sp>
        <p:nvSpPr>
          <p:cNvPr id="60" name="椭圆 15"/>
          <p:cNvSpPr/>
          <p:nvPr/>
        </p:nvSpPr>
        <p:spPr>
          <a:xfrm>
            <a:off x="8153938" y="5945167"/>
            <a:ext cx="251002" cy="340380"/>
          </a:xfrm>
          <a:custGeom>
            <a:avLst/>
            <a:gdLst/>
            <a:ahLst/>
            <a:cxnLst/>
            <a:rect l="l" t="t" r="r" b="b"/>
            <a:pathLst>
              <a:path w="1464044" h="3250180">
                <a:moveTo>
                  <a:pt x="216024" y="723482"/>
                </a:moveTo>
                <a:lnTo>
                  <a:pt x="1248020" y="723482"/>
                </a:lnTo>
                <a:cubicBezTo>
                  <a:pt x="1367327" y="723482"/>
                  <a:pt x="1464044" y="820199"/>
                  <a:pt x="1464044" y="939506"/>
                </a:cubicBezTo>
                <a:lnTo>
                  <a:pt x="1463548" y="944428"/>
                </a:lnTo>
                <a:cubicBezTo>
                  <a:pt x="1464022" y="946055"/>
                  <a:pt x="1464044" y="947699"/>
                  <a:pt x="1464044" y="949349"/>
                </a:cubicBezTo>
                <a:cubicBezTo>
                  <a:pt x="1464044" y="1285491"/>
                  <a:pt x="1464043" y="1621632"/>
                  <a:pt x="1464043" y="1957774"/>
                </a:cubicBezTo>
                <a:cubicBezTo>
                  <a:pt x="1464043" y="2057110"/>
                  <a:pt x="1383515" y="2137638"/>
                  <a:pt x="1284179" y="2137638"/>
                </a:cubicBezTo>
                <a:lnTo>
                  <a:pt x="1284180" y="2137637"/>
                </a:lnTo>
                <a:cubicBezTo>
                  <a:pt x="1184844" y="2137637"/>
                  <a:pt x="1104316" y="2057109"/>
                  <a:pt x="1104316" y="1957773"/>
                </a:cubicBezTo>
                <a:lnTo>
                  <a:pt x="1104316" y="1155530"/>
                </a:lnTo>
                <a:lnTo>
                  <a:pt x="1092441" y="1155530"/>
                </a:lnTo>
                <a:lnTo>
                  <a:pt x="1092441" y="1999156"/>
                </a:lnTo>
                <a:cubicBezTo>
                  <a:pt x="1100316" y="2018539"/>
                  <a:pt x="1104317" y="2039748"/>
                  <a:pt x="1104317" y="2061891"/>
                </a:cubicBezTo>
                <a:cubicBezTo>
                  <a:pt x="1104317" y="2398033"/>
                  <a:pt x="1104316" y="2734174"/>
                  <a:pt x="1104316" y="3070316"/>
                </a:cubicBezTo>
                <a:cubicBezTo>
                  <a:pt x="1104316" y="3169652"/>
                  <a:pt x="1023788" y="3250180"/>
                  <a:pt x="924452" y="3250180"/>
                </a:cubicBezTo>
                <a:lnTo>
                  <a:pt x="924453" y="3250179"/>
                </a:lnTo>
                <a:cubicBezTo>
                  <a:pt x="825117" y="3250179"/>
                  <a:pt x="744589" y="3169651"/>
                  <a:pt x="744589" y="3070315"/>
                </a:cubicBezTo>
                <a:lnTo>
                  <a:pt x="744589" y="2137636"/>
                </a:lnTo>
                <a:lnTo>
                  <a:pt x="732403" y="2137636"/>
                </a:lnTo>
                <a:cubicBezTo>
                  <a:pt x="732403" y="2446391"/>
                  <a:pt x="732402" y="2755144"/>
                  <a:pt x="732402" y="3063899"/>
                </a:cubicBezTo>
                <a:cubicBezTo>
                  <a:pt x="732402" y="3163235"/>
                  <a:pt x="651874" y="3243763"/>
                  <a:pt x="552538" y="3243763"/>
                </a:cubicBezTo>
                <a:lnTo>
                  <a:pt x="552539" y="3243762"/>
                </a:lnTo>
                <a:cubicBezTo>
                  <a:pt x="453203" y="3243762"/>
                  <a:pt x="372675" y="3163234"/>
                  <a:pt x="372675" y="3063898"/>
                </a:cubicBezTo>
                <a:lnTo>
                  <a:pt x="372675" y="2137636"/>
                </a:lnTo>
                <a:lnTo>
                  <a:pt x="372361" y="2137636"/>
                </a:lnTo>
                <a:lnTo>
                  <a:pt x="372361" y="1155530"/>
                </a:lnTo>
                <a:lnTo>
                  <a:pt x="359728" y="1155530"/>
                </a:lnTo>
                <a:cubicBezTo>
                  <a:pt x="359728" y="1422945"/>
                  <a:pt x="359727" y="1690359"/>
                  <a:pt x="359727" y="1957774"/>
                </a:cubicBezTo>
                <a:cubicBezTo>
                  <a:pt x="359727" y="2057110"/>
                  <a:pt x="279199" y="2137638"/>
                  <a:pt x="179863" y="2137638"/>
                </a:cubicBezTo>
                <a:lnTo>
                  <a:pt x="179864" y="2137637"/>
                </a:lnTo>
                <a:cubicBezTo>
                  <a:pt x="80528" y="2137637"/>
                  <a:pt x="0" y="2057109"/>
                  <a:pt x="0" y="1957773"/>
                </a:cubicBezTo>
                <a:lnTo>
                  <a:pt x="0" y="949349"/>
                </a:lnTo>
                <a:lnTo>
                  <a:pt x="496" y="944428"/>
                </a:lnTo>
                <a:cubicBezTo>
                  <a:pt x="19" y="942798"/>
                  <a:pt x="0" y="941154"/>
                  <a:pt x="0" y="939506"/>
                </a:cubicBezTo>
                <a:cubicBezTo>
                  <a:pt x="0" y="820199"/>
                  <a:pt x="96717" y="723482"/>
                  <a:pt x="216024" y="723482"/>
                </a:cubicBezTo>
                <a:close/>
                <a:moveTo>
                  <a:pt x="744589" y="0"/>
                </a:moveTo>
                <a:cubicBezTo>
                  <a:pt x="943261" y="0"/>
                  <a:pt x="1104316" y="161055"/>
                  <a:pt x="1104316" y="359726"/>
                </a:cubicBezTo>
                <a:cubicBezTo>
                  <a:pt x="1104316" y="558397"/>
                  <a:pt x="943261" y="719452"/>
                  <a:pt x="744589" y="719452"/>
                </a:cubicBezTo>
                <a:cubicBezTo>
                  <a:pt x="545917" y="719452"/>
                  <a:pt x="384862" y="558397"/>
                  <a:pt x="384862" y="359726"/>
                </a:cubicBezTo>
                <a:cubicBezTo>
                  <a:pt x="384862" y="161055"/>
                  <a:pt x="545917" y="0"/>
                  <a:pt x="74458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椭圆 15"/>
          <p:cNvSpPr/>
          <p:nvPr/>
        </p:nvSpPr>
        <p:spPr>
          <a:xfrm>
            <a:off x="8496016" y="5941548"/>
            <a:ext cx="267590" cy="342886"/>
          </a:xfrm>
          <a:custGeom>
            <a:avLst/>
            <a:gdLst/>
            <a:ahLst/>
            <a:cxnLst/>
            <a:rect l="l" t="t" r="r" b="b"/>
            <a:pathLst>
              <a:path w="1464044" h="3250180">
                <a:moveTo>
                  <a:pt x="216024" y="723482"/>
                </a:moveTo>
                <a:lnTo>
                  <a:pt x="1248020" y="723482"/>
                </a:lnTo>
                <a:cubicBezTo>
                  <a:pt x="1367327" y="723482"/>
                  <a:pt x="1464044" y="820199"/>
                  <a:pt x="1464044" y="939506"/>
                </a:cubicBezTo>
                <a:lnTo>
                  <a:pt x="1463548" y="944428"/>
                </a:lnTo>
                <a:cubicBezTo>
                  <a:pt x="1464022" y="946055"/>
                  <a:pt x="1464044" y="947699"/>
                  <a:pt x="1464044" y="949349"/>
                </a:cubicBezTo>
                <a:cubicBezTo>
                  <a:pt x="1464044" y="1285491"/>
                  <a:pt x="1464043" y="1621632"/>
                  <a:pt x="1464043" y="1957774"/>
                </a:cubicBezTo>
                <a:cubicBezTo>
                  <a:pt x="1464043" y="2057110"/>
                  <a:pt x="1383515" y="2137638"/>
                  <a:pt x="1284179" y="2137638"/>
                </a:cubicBezTo>
                <a:lnTo>
                  <a:pt x="1284180" y="2137637"/>
                </a:lnTo>
                <a:cubicBezTo>
                  <a:pt x="1184844" y="2137637"/>
                  <a:pt x="1104316" y="2057109"/>
                  <a:pt x="1104316" y="1957773"/>
                </a:cubicBezTo>
                <a:lnTo>
                  <a:pt x="1104316" y="1155530"/>
                </a:lnTo>
                <a:lnTo>
                  <a:pt x="1092441" y="1155530"/>
                </a:lnTo>
                <a:lnTo>
                  <a:pt x="1092441" y="1999156"/>
                </a:lnTo>
                <a:cubicBezTo>
                  <a:pt x="1100316" y="2018539"/>
                  <a:pt x="1104317" y="2039748"/>
                  <a:pt x="1104317" y="2061891"/>
                </a:cubicBezTo>
                <a:cubicBezTo>
                  <a:pt x="1104317" y="2398033"/>
                  <a:pt x="1104316" y="2734174"/>
                  <a:pt x="1104316" y="3070316"/>
                </a:cubicBezTo>
                <a:cubicBezTo>
                  <a:pt x="1104316" y="3169652"/>
                  <a:pt x="1023788" y="3250180"/>
                  <a:pt x="924452" y="3250180"/>
                </a:cubicBezTo>
                <a:lnTo>
                  <a:pt x="924453" y="3250179"/>
                </a:lnTo>
                <a:cubicBezTo>
                  <a:pt x="825117" y="3250179"/>
                  <a:pt x="744589" y="3169651"/>
                  <a:pt x="744589" y="3070315"/>
                </a:cubicBezTo>
                <a:lnTo>
                  <a:pt x="744589" y="2137636"/>
                </a:lnTo>
                <a:lnTo>
                  <a:pt x="732403" y="2137636"/>
                </a:lnTo>
                <a:cubicBezTo>
                  <a:pt x="732403" y="2446391"/>
                  <a:pt x="732402" y="2755144"/>
                  <a:pt x="732402" y="3063899"/>
                </a:cubicBezTo>
                <a:cubicBezTo>
                  <a:pt x="732402" y="3163235"/>
                  <a:pt x="651874" y="3243763"/>
                  <a:pt x="552538" y="3243763"/>
                </a:cubicBezTo>
                <a:lnTo>
                  <a:pt x="552539" y="3243762"/>
                </a:lnTo>
                <a:cubicBezTo>
                  <a:pt x="453203" y="3243762"/>
                  <a:pt x="372675" y="3163234"/>
                  <a:pt x="372675" y="3063898"/>
                </a:cubicBezTo>
                <a:lnTo>
                  <a:pt x="372675" y="2137636"/>
                </a:lnTo>
                <a:lnTo>
                  <a:pt x="372361" y="2137636"/>
                </a:lnTo>
                <a:lnTo>
                  <a:pt x="372361" y="1155530"/>
                </a:lnTo>
                <a:lnTo>
                  <a:pt x="359728" y="1155530"/>
                </a:lnTo>
                <a:cubicBezTo>
                  <a:pt x="359728" y="1422945"/>
                  <a:pt x="359727" y="1690359"/>
                  <a:pt x="359727" y="1957774"/>
                </a:cubicBezTo>
                <a:cubicBezTo>
                  <a:pt x="359727" y="2057110"/>
                  <a:pt x="279199" y="2137638"/>
                  <a:pt x="179863" y="2137638"/>
                </a:cubicBezTo>
                <a:lnTo>
                  <a:pt x="179864" y="2137637"/>
                </a:lnTo>
                <a:cubicBezTo>
                  <a:pt x="80528" y="2137637"/>
                  <a:pt x="0" y="2057109"/>
                  <a:pt x="0" y="1957773"/>
                </a:cubicBezTo>
                <a:lnTo>
                  <a:pt x="0" y="949349"/>
                </a:lnTo>
                <a:lnTo>
                  <a:pt x="496" y="944428"/>
                </a:lnTo>
                <a:cubicBezTo>
                  <a:pt x="19" y="942798"/>
                  <a:pt x="0" y="941154"/>
                  <a:pt x="0" y="939506"/>
                </a:cubicBezTo>
                <a:cubicBezTo>
                  <a:pt x="0" y="820199"/>
                  <a:pt x="96717" y="723482"/>
                  <a:pt x="216024" y="723482"/>
                </a:cubicBezTo>
                <a:close/>
                <a:moveTo>
                  <a:pt x="744589" y="0"/>
                </a:moveTo>
                <a:cubicBezTo>
                  <a:pt x="943261" y="0"/>
                  <a:pt x="1104316" y="161055"/>
                  <a:pt x="1104316" y="359726"/>
                </a:cubicBezTo>
                <a:cubicBezTo>
                  <a:pt x="1104316" y="558397"/>
                  <a:pt x="943261" y="719452"/>
                  <a:pt x="744589" y="719452"/>
                </a:cubicBezTo>
                <a:cubicBezTo>
                  <a:pt x="545917" y="719452"/>
                  <a:pt x="384862" y="558397"/>
                  <a:pt x="384862" y="359726"/>
                </a:cubicBezTo>
                <a:cubicBezTo>
                  <a:pt x="384862" y="161055"/>
                  <a:pt x="545917" y="0"/>
                  <a:pt x="74458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329747" y="4681942"/>
            <a:ext cx="303427" cy="303427"/>
          </a:xfrm>
          <a:prstGeom prst="rect">
            <a:avLst/>
          </a:prstGeom>
        </p:spPr>
      </p:pic>
      <p:sp>
        <p:nvSpPr>
          <p:cNvPr id="64" name="Freeform 32"/>
          <p:cNvSpPr>
            <a:spLocks noChangeAspect="1" noEditPoints="1"/>
          </p:cNvSpPr>
          <p:nvPr/>
        </p:nvSpPr>
        <p:spPr bwMode="auto">
          <a:xfrm>
            <a:off x="7785381" y="4954787"/>
            <a:ext cx="305258" cy="383680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8" rIns="91398" bIns="45698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09516" y="5476068"/>
            <a:ext cx="736194" cy="236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70" name="KSO_Shape"/>
          <p:cNvSpPr/>
          <p:nvPr/>
        </p:nvSpPr>
        <p:spPr>
          <a:xfrm>
            <a:off x="8203615" y="5506045"/>
            <a:ext cx="523657" cy="206719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152967" y="1133409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互联网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825726" y="1133408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企业局域网</a:t>
            </a:r>
          </a:p>
        </p:txBody>
      </p:sp>
      <p:pic>
        <p:nvPicPr>
          <p:cNvPr id="95" name="Picture 10" descr="\\192.168.1.20\丽日共享\201011\I 业务一部\徐琳浩\图标修改好\统一管理中心.emf"/>
          <p:cNvPicPr>
            <a:picLocks noChangeAspect="1" noChangeArrowheads="1"/>
          </p:cNvPicPr>
          <p:nvPr/>
        </p:nvPicPr>
        <p:blipFill>
          <a:blip r:embed="rId9" cstate="screen"/>
          <a:srcRect l="61043" b="78613"/>
          <a:stretch>
            <a:fillRect/>
          </a:stretch>
        </p:blipFill>
        <p:spPr bwMode="auto">
          <a:xfrm>
            <a:off x="1108066" y="3002842"/>
            <a:ext cx="1242046" cy="80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本框 95"/>
          <p:cNvSpPr txBox="1"/>
          <p:nvPr/>
        </p:nvSpPr>
        <p:spPr>
          <a:xfrm>
            <a:off x="415988" y="3509328"/>
            <a:ext cx="138415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400" b="1" dirty="0">
                <a:solidFill>
                  <a:schemeClr val="tx1"/>
                </a:solidFill>
              </a:rPr>
              <a:t>网络流量分析平台</a:t>
            </a:r>
            <a:endParaRPr lang="x-none" altLang="zh-CN" sz="1400" b="1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6021602" y="3542966"/>
            <a:ext cx="81351" cy="30481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cxnSp>
        <p:nvCxnSpPr>
          <p:cNvPr id="132" name="直接连接符 131"/>
          <p:cNvCxnSpPr/>
          <p:nvPr/>
        </p:nvCxnSpPr>
        <p:spPr>
          <a:xfrm flipH="1" flipV="1">
            <a:off x="3245376" y="1934298"/>
            <a:ext cx="847590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 flipV="1">
            <a:off x="3669171" y="3073869"/>
            <a:ext cx="4955144" cy="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KSO_Shape"/>
          <p:cNvSpPr/>
          <p:nvPr/>
        </p:nvSpPr>
        <p:spPr>
          <a:xfrm rot="19120065">
            <a:off x="5612636" y="1259877"/>
            <a:ext cx="104788" cy="389331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lnTo>
                  <a:pt x="32657" y="1143000"/>
                </a:lnTo>
                <a:lnTo>
                  <a:pt x="685800" y="1284515"/>
                </a:lnTo>
                <a:lnTo>
                  <a:pt x="0" y="2231572"/>
                </a:lnTo>
                <a:lnTo>
                  <a:pt x="1404257" y="1143000"/>
                </a:lnTo>
                <a:lnTo>
                  <a:pt x="794657" y="990600"/>
                </a:lnTo>
                <a:lnTo>
                  <a:pt x="149134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9" name="KSO_Shape"/>
          <p:cNvSpPr/>
          <p:nvPr/>
        </p:nvSpPr>
        <p:spPr>
          <a:xfrm rot="482681">
            <a:off x="6422330" y="1237810"/>
            <a:ext cx="127091" cy="404661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lnTo>
                  <a:pt x="32657" y="1143000"/>
                </a:lnTo>
                <a:lnTo>
                  <a:pt x="685800" y="1284515"/>
                </a:lnTo>
                <a:lnTo>
                  <a:pt x="0" y="2231572"/>
                </a:lnTo>
                <a:lnTo>
                  <a:pt x="1404257" y="1143000"/>
                </a:lnTo>
                <a:lnTo>
                  <a:pt x="794657" y="990600"/>
                </a:lnTo>
                <a:lnTo>
                  <a:pt x="149134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flipH="1" flipV="1">
            <a:off x="8055011" y="5151803"/>
            <a:ext cx="423795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44" idx="0"/>
            <a:endCxn id="42" idx="1"/>
          </p:cNvCxnSpPr>
          <p:nvPr/>
        </p:nvCxnSpPr>
        <p:spPr>
          <a:xfrm flipH="1" flipV="1">
            <a:off x="7421946" y="1079312"/>
            <a:ext cx="627470" cy="5422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43" idx="1"/>
            <a:endCxn id="42" idx="3"/>
          </p:cNvCxnSpPr>
          <p:nvPr/>
        </p:nvCxnSpPr>
        <p:spPr>
          <a:xfrm flipH="1" flipV="1">
            <a:off x="8071769" y="1079312"/>
            <a:ext cx="573178" cy="39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43" idx="2"/>
            <a:endCxn id="45" idx="0"/>
          </p:cNvCxnSpPr>
          <p:nvPr/>
        </p:nvCxnSpPr>
        <p:spPr>
          <a:xfrm flipH="1">
            <a:off x="8611894" y="1332641"/>
            <a:ext cx="357965" cy="2888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5604638" y="5473353"/>
            <a:ext cx="89939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prstClr val="white"/>
                </a:solidFill>
              </a:rPr>
              <a:t>…</a:t>
            </a:r>
            <a:endParaRPr lang="zh-CN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99" name="直接连接符 198"/>
          <p:cNvCxnSpPr/>
          <p:nvPr/>
        </p:nvCxnSpPr>
        <p:spPr>
          <a:xfrm flipH="1" flipV="1">
            <a:off x="3388177" y="4435209"/>
            <a:ext cx="5085543" cy="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384063" y="2533322"/>
            <a:ext cx="693542" cy="462744"/>
            <a:chOff x="4384063" y="2533322"/>
            <a:chExt cx="693542" cy="462744"/>
          </a:xfrm>
        </p:grpSpPr>
        <p:pic>
          <p:nvPicPr>
            <p:cNvPr id="206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4587219" y="2566521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矩形 206"/>
            <p:cNvSpPr/>
            <p:nvPr/>
          </p:nvSpPr>
          <p:spPr>
            <a:xfrm>
              <a:off x="4587149" y="2533322"/>
              <a:ext cx="287039" cy="26212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384063" y="2800972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矩形 209"/>
          <p:cNvSpPr/>
          <p:nvPr/>
        </p:nvSpPr>
        <p:spPr>
          <a:xfrm>
            <a:off x="9067134" y="2533658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8864047" y="2566857"/>
            <a:ext cx="693542" cy="429545"/>
            <a:chOff x="8864047" y="2566857"/>
            <a:chExt cx="693542" cy="429545"/>
          </a:xfrm>
        </p:grpSpPr>
        <p:pic>
          <p:nvPicPr>
            <p:cNvPr id="209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9067204" y="2566857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文本框 210"/>
            <p:cNvSpPr txBox="1"/>
            <p:nvPr/>
          </p:nvSpPr>
          <p:spPr>
            <a:xfrm>
              <a:off x="8864047" y="2801308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矩形 212"/>
          <p:cNvSpPr/>
          <p:nvPr/>
        </p:nvSpPr>
        <p:spPr>
          <a:xfrm>
            <a:off x="6774580" y="2536953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571493" y="2570153"/>
            <a:ext cx="693542" cy="429545"/>
            <a:chOff x="6571493" y="2570153"/>
            <a:chExt cx="693542" cy="429545"/>
          </a:xfrm>
        </p:grpSpPr>
        <p:pic>
          <p:nvPicPr>
            <p:cNvPr id="212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6774650" y="2570153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本框 213"/>
            <p:cNvSpPr txBox="1"/>
            <p:nvPr/>
          </p:nvSpPr>
          <p:spPr>
            <a:xfrm>
              <a:off x="6571493" y="2804604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6" name="矩形 215"/>
          <p:cNvSpPr/>
          <p:nvPr/>
        </p:nvSpPr>
        <p:spPr>
          <a:xfrm>
            <a:off x="5159183" y="3823432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4956097" y="3856631"/>
            <a:ext cx="693542" cy="429545"/>
            <a:chOff x="4956097" y="3856631"/>
            <a:chExt cx="693542" cy="429545"/>
          </a:xfrm>
        </p:grpSpPr>
        <p:pic>
          <p:nvPicPr>
            <p:cNvPr id="215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159253" y="3856631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文本框 216"/>
            <p:cNvSpPr txBox="1"/>
            <p:nvPr/>
          </p:nvSpPr>
          <p:spPr>
            <a:xfrm>
              <a:off x="4956097" y="4091082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9" name="矩形 218"/>
          <p:cNvSpPr/>
          <p:nvPr/>
        </p:nvSpPr>
        <p:spPr>
          <a:xfrm>
            <a:off x="4655971" y="4466365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4452884" y="4499564"/>
            <a:ext cx="693542" cy="429546"/>
            <a:chOff x="4452884" y="4499564"/>
            <a:chExt cx="693542" cy="429546"/>
          </a:xfrm>
        </p:grpSpPr>
        <p:pic>
          <p:nvPicPr>
            <p:cNvPr id="218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4656041" y="4499564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" name="文本框 219"/>
            <p:cNvSpPr txBox="1"/>
            <p:nvPr/>
          </p:nvSpPr>
          <p:spPr>
            <a:xfrm>
              <a:off x="4452884" y="4734016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2" name="矩形 221"/>
          <p:cNvSpPr/>
          <p:nvPr/>
        </p:nvSpPr>
        <p:spPr>
          <a:xfrm>
            <a:off x="8568770" y="4161679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8365683" y="4194878"/>
            <a:ext cx="693542" cy="429545"/>
            <a:chOff x="8365683" y="4194878"/>
            <a:chExt cx="693542" cy="429545"/>
          </a:xfrm>
        </p:grpSpPr>
        <p:pic>
          <p:nvPicPr>
            <p:cNvPr id="221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8568839" y="4194878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3" name="文本框 222"/>
            <p:cNvSpPr txBox="1"/>
            <p:nvPr/>
          </p:nvSpPr>
          <p:spPr>
            <a:xfrm>
              <a:off x="8365683" y="4429329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5" name="矩形 224"/>
          <p:cNvSpPr/>
          <p:nvPr/>
        </p:nvSpPr>
        <p:spPr>
          <a:xfrm>
            <a:off x="7004564" y="4460314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5" name="组合 234"/>
          <p:cNvGrpSpPr/>
          <p:nvPr/>
        </p:nvGrpSpPr>
        <p:grpSpPr>
          <a:xfrm>
            <a:off x="6801478" y="4493514"/>
            <a:ext cx="693542" cy="429545"/>
            <a:chOff x="6801478" y="4493514"/>
            <a:chExt cx="693542" cy="429545"/>
          </a:xfrm>
        </p:grpSpPr>
        <p:pic>
          <p:nvPicPr>
            <p:cNvPr id="224" name="图片 50"/>
            <p:cNvPicPr>
              <a:picLocks noChangeAspect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7004634" y="4493514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" name="文本框 225"/>
            <p:cNvSpPr txBox="1"/>
            <p:nvPr/>
          </p:nvSpPr>
          <p:spPr>
            <a:xfrm>
              <a:off x="6801478" y="4727965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5" name="直接箭头连接符 244"/>
          <p:cNvCxnSpPr/>
          <p:nvPr/>
        </p:nvCxnSpPr>
        <p:spPr>
          <a:xfrm flipH="1">
            <a:off x="7098040" y="4302148"/>
            <a:ext cx="1404230" cy="15058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H="1">
            <a:off x="6892975" y="2989354"/>
            <a:ext cx="2349319" cy="1285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 flipH="1">
            <a:off x="2436610" y="3032532"/>
            <a:ext cx="2122602" cy="456685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7822338" y="1082542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分支机构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7875606" y="1212681"/>
            <a:ext cx="89939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…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/>
          <p:nvPr/>
        </p:nvCxnSpPr>
        <p:spPr>
          <a:xfrm flipH="1" flipV="1">
            <a:off x="3246293" y="5696975"/>
            <a:ext cx="880190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7552094" y="5506045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white"/>
                </a:solidFill>
              </a:rPr>
              <a:t>监控区</a:t>
            </a:r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4817736" y="4316849"/>
            <a:ext cx="2168810" cy="18294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 flipV="1">
            <a:off x="2350112" y="3615018"/>
            <a:ext cx="2425093" cy="704301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4621270" y="3003733"/>
            <a:ext cx="2184175" cy="1285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36" idx="3"/>
            <a:endCxn id="218" idx="1"/>
          </p:cNvCxnSpPr>
          <p:nvPr/>
        </p:nvCxnSpPr>
        <p:spPr>
          <a:xfrm flipV="1">
            <a:off x="4107815" y="4618990"/>
            <a:ext cx="548005" cy="217170"/>
          </a:xfrm>
          <a:prstGeom prst="bentConnector3">
            <a:avLst>
              <a:gd name="adj1" fmla="val 50058"/>
            </a:avLst>
          </a:prstGeom>
          <a:ln w="127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灯片编号占位符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DE10-C7BE-4560-81CC-9C4C51C21C0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42892" y="2712352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DMZ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204110" y="6360525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数据中心区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90224" y="6371679"/>
            <a:ext cx="1177615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488239" y="1527992"/>
            <a:ext cx="131764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 dirty="0">
                <a:solidFill>
                  <a:schemeClr val="tx1"/>
                </a:solidFill>
                <a:latin typeface="Microsoft YaHei" charset="0"/>
              </a:rPr>
              <a:t>互联网接入区</a:t>
            </a:r>
            <a:endParaRPr lang="zh-CN" altLang="en-US" sz="1200" b="1" kern="0" dirty="0">
              <a:solidFill>
                <a:schemeClr val="tx1"/>
              </a:solidFill>
              <a:latin typeface="Microsoft YaHei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814040" y="3168769"/>
            <a:ext cx="131764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广域网接入区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62887" y="6362377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办公区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634059" y="3212482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网络核心区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605273" y="5473353"/>
            <a:ext cx="89939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…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552729" y="5506045"/>
            <a:ext cx="1032134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监控区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V="1">
            <a:off x="6374130" y="3822065"/>
            <a:ext cx="1247140" cy="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6356985" y="1872615"/>
            <a:ext cx="635" cy="158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26" idx="0"/>
          </p:cNvCxnSpPr>
          <p:nvPr/>
        </p:nvCxnSpPr>
        <p:spPr>
          <a:xfrm flipH="1" flipV="1">
            <a:off x="5788660" y="1883410"/>
            <a:ext cx="635" cy="158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5788938" y="1768577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 flipV="1">
            <a:off x="5790812" y="2217856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 flipV="1">
            <a:off x="5857790" y="2691575"/>
            <a:ext cx="521594" cy="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788938" y="3633351"/>
            <a:ext cx="59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5825808" y="3731360"/>
            <a:ext cx="547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20541" y="1549822"/>
            <a:ext cx="1118703" cy="138513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0541" y="3265313"/>
            <a:ext cx="1118703" cy="86011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29122" y="774381"/>
            <a:ext cx="1450433" cy="609863"/>
          </a:xfrm>
          <a:custGeom>
            <a:avLst/>
            <a:gdLst>
              <a:gd name="connsiteX0" fmla="*/ 1620000 w 4320000"/>
              <a:gd name="connsiteY0" fmla="*/ 0 h 2520000"/>
              <a:gd name="connsiteX1" fmla="*/ 2040385 w 4320000"/>
              <a:gd name="connsiteY1" fmla="*/ 56581 h 2520000"/>
              <a:gd name="connsiteX2" fmla="*/ 2160000 w 4320000"/>
              <a:gd name="connsiteY2" fmla="*/ 99865 h 2520000"/>
              <a:gd name="connsiteX3" fmla="*/ 2279615 w 4320000"/>
              <a:gd name="connsiteY3" fmla="*/ 56581 h 2520000"/>
              <a:gd name="connsiteX4" fmla="*/ 2700000 w 4320000"/>
              <a:gd name="connsiteY4" fmla="*/ 0 h 2520000"/>
              <a:gd name="connsiteX5" fmla="*/ 3758058 w 4320000"/>
              <a:gd name="connsiteY5" fmla="*/ 574895 h 2520000"/>
              <a:gd name="connsiteX6" fmla="*/ 3771239 w 4320000"/>
              <a:gd name="connsiteY6" fmla="*/ 662063 h 2520000"/>
              <a:gd name="connsiteX7" fmla="*/ 3826761 w 4320000"/>
              <a:gd name="connsiteY7" fmla="*/ 687517 h 2520000"/>
              <a:gd name="connsiteX8" fmla="*/ 4320000 w 4320000"/>
              <a:gd name="connsiteY8" fmla="*/ 1260000 h 2520000"/>
              <a:gd name="connsiteX9" fmla="*/ 3826761 w 4320000"/>
              <a:gd name="connsiteY9" fmla="*/ 1832484 h 2520000"/>
              <a:gd name="connsiteX10" fmla="*/ 3771239 w 4320000"/>
              <a:gd name="connsiteY10" fmla="*/ 1857938 h 2520000"/>
              <a:gd name="connsiteX11" fmla="*/ 3758058 w 4320000"/>
              <a:gd name="connsiteY11" fmla="*/ 1945105 h 2520000"/>
              <a:gd name="connsiteX12" fmla="*/ 2700000 w 4320000"/>
              <a:gd name="connsiteY12" fmla="*/ 2520000 h 2520000"/>
              <a:gd name="connsiteX13" fmla="*/ 2279615 w 4320000"/>
              <a:gd name="connsiteY13" fmla="*/ 2463419 h 2520000"/>
              <a:gd name="connsiteX14" fmla="*/ 2160000 w 4320000"/>
              <a:gd name="connsiteY14" fmla="*/ 2420136 h 2520000"/>
              <a:gd name="connsiteX15" fmla="*/ 2040385 w 4320000"/>
              <a:gd name="connsiteY15" fmla="*/ 2463419 h 2520000"/>
              <a:gd name="connsiteX16" fmla="*/ 1620000 w 4320000"/>
              <a:gd name="connsiteY16" fmla="*/ 2520000 h 2520000"/>
              <a:gd name="connsiteX17" fmla="*/ 561942 w 4320000"/>
              <a:gd name="connsiteY17" fmla="*/ 1945105 h 2520000"/>
              <a:gd name="connsiteX18" fmla="*/ 548761 w 4320000"/>
              <a:gd name="connsiteY18" fmla="*/ 1857938 h 2520000"/>
              <a:gd name="connsiteX19" fmla="*/ 493239 w 4320000"/>
              <a:gd name="connsiteY19" fmla="*/ 1832484 h 2520000"/>
              <a:gd name="connsiteX20" fmla="*/ 0 w 4320000"/>
              <a:gd name="connsiteY20" fmla="*/ 1260000 h 2520000"/>
              <a:gd name="connsiteX21" fmla="*/ 493239 w 4320000"/>
              <a:gd name="connsiteY21" fmla="*/ 687517 h 2520000"/>
              <a:gd name="connsiteX22" fmla="*/ 548761 w 4320000"/>
              <a:gd name="connsiteY22" fmla="*/ 662063 h 2520000"/>
              <a:gd name="connsiteX23" fmla="*/ 561942 w 4320000"/>
              <a:gd name="connsiteY23" fmla="*/ 574895 h 2520000"/>
              <a:gd name="connsiteX24" fmla="*/ 1620000 w 4320000"/>
              <a:gd name="connsiteY2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20000" h="2520000">
                <a:moveTo>
                  <a:pt x="1620000" y="0"/>
                </a:moveTo>
                <a:cubicBezTo>
                  <a:pt x="1769117" y="0"/>
                  <a:pt x="1911176" y="20147"/>
                  <a:pt x="2040385" y="56581"/>
                </a:cubicBezTo>
                <a:lnTo>
                  <a:pt x="2160000" y="99865"/>
                </a:lnTo>
                <a:lnTo>
                  <a:pt x="2279615" y="56581"/>
                </a:lnTo>
                <a:cubicBezTo>
                  <a:pt x="2408825" y="20147"/>
                  <a:pt x="2550883" y="0"/>
                  <a:pt x="2700000" y="0"/>
                </a:cubicBezTo>
                <a:cubicBezTo>
                  <a:pt x="3221910" y="0"/>
                  <a:pt x="3657352" y="246803"/>
                  <a:pt x="3758058" y="574895"/>
                </a:cubicBezTo>
                <a:lnTo>
                  <a:pt x="3771239" y="662063"/>
                </a:lnTo>
                <a:lnTo>
                  <a:pt x="3826761" y="687517"/>
                </a:lnTo>
                <a:cubicBezTo>
                  <a:pt x="4134898" y="843090"/>
                  <a:pt x="4320000" y="1042538"/>
                  <a:pt x="4320000" y="1260000"/>
                </a:cubicBezTo>
                <a:cubicBezTo>
                  <a:pt x="4320000" y="1477462"/>
                  <a:pt x="4134898" y="1676911"/>
                  <a:pt x="3826761" y="1832484"/>
                </a:cubicBezTo>
                <a:lnTo>
                  <a:pt x="3771239" y="1857938"/>
                </a:lnTo>
                <a:lnTo>
                  <a:pt x="3758058" y="1945105"/>
                </a:lnTo>
                <a:cubicBezTo>
                  <a:pt x="3657352" y="2273197"/>
                  <a:pt x="3221910" y="2520000"/>
                  <a:pt x="2700000" y="2520000"/>
                </a:cubicBezTo>
                <a:cubicBezTo>
                  <a:pt x="2550883" y="2520000"/>
                  <a:pt x="2408825" y="2499853"/>
                  <a:pt x="2279615" y="2463419"/>
                </a:cubicBezTo>
                <a:lnTo>
                  <a:pt x="2160000" y="2420136"/>
                </a:lnTo>
                <a:lnTo>
                  <a:pt x="2040385" y="2463419"/>
                </a:lnTo>
                <a:cubicBezTo>
                  <a:pt x="1911176" y="2499853"/>
                  <a:pt x="1769117" y="2520000"/>
                  <a:pt x="1620000" y="2520000"/>
                </a:cubicBezTo>
                <a:cubicBezTo>
                  <a:pt x="1098091" y="2520000"/>
                  <a:pt x="662648" y="2273197"/>
                  <a:pt x="561942" y="1945105"/>
                </a:cubicBezTo>
                <a:lnTo>
                  <a:pt x="548761" y="1857938"/>
                </a:lnTo>
                <a:lnTo>
                  <a:pt x="493239" y="1832484"/>
                </a:lnTo>
                <a:cubicBezTo>
                  <a:pt x="185102" y="1676911"/>
                  <a:pt x="0" y="1477462"/>
                  <a:pt x="0" y="1260000"/>
                </a:cubicBezTo>
                <a:cubicBezTo>
                  <a:pt x="0" y="1042538"/>
                  <a:pt x="185102" y="843090"/>
                  <a:pt x="493239" y="687517"/>
                </a:cubicBezTo>
                <a:lnTo>
                  <a:pt x="548761" y="662063"/>
                </a:lnTo>
                <a:lnTo>
                  <a:pt x="561942" y="574895"/>
                </a:lnTo>
                <a:cubicBezTo>
                  <a:pt x="662648" y="246803"/>
                  <a:pt x="1098091" y="0"/>
                  <a:pt x="1620000" y="0"/>
                </a:cubicBezTo>
                <a:close/>
              </a:path>
            </a:pathLst>
          </a:custGeom>
          <a:solidFill>
            <a:srgbClr val="4D87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6495" y="939959"/>
            <a:ext cx="995685" cy="27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solidFill>
                  <a:prstClr val="white"/>
                </a:solidFill>
                <a:latin typeface="Microsoft YaHei" charset="0"/>
              </a:rPr>
              <a:t>Internet</a:t>
            </a:r>
            <a:endParaRPr lang="zh-CN" altLang="en-US" sz="1400" b="1" kern="0" dirty="0">
              <a:solidFill>
                <a:prstClr val="white"/>
              </a:solidFill>
              <a:latin typeface="Microsoft YaHei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637224" y="1616117"/>
            <a:ext cx="303427" cy="3034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199701" y="1616117"/>
            <a:ext cx="303427" cy="30342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637224" y="2082092"/>
            <a:ext cx="303427" cy="3034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206790" y="2077658"/>
            <a:ext cx="303427" cy="3034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37224" y="2548066"/>
            <a:ext cx="307175" cy="3071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199701" y="2548066"/>
            <a:ext cx="307175" cy="3071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37224" y="3463826"/>
            <a:ext cx="303427" cy="4679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06790" y="3463826"/>
            <a:ext cx="303427" cy="467997"/>
          </a:xfrm>
          <a:prstGeom prst="rect">
            <a:avLst/>
          </a:prstGeom>
        </p:spPr>
      </p:pic>
      <p:sp>
        <p:nvSpPr>
          <p:cNvPr id="119" name="椭圆 118"/>
          <p:cNvSpPr/>
          <p:nvPr/>
        </p:nvSpPr>
        <p:spPr>
          <a:xfrm>
            <a:off x="6021602" y="3542966"/>
            <a:ext cx="81351" cy="30481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147" name="KSO_Shape"/>
          <p:cNvSpPr/>
          <p:nvPr/>
        </p:nvSpPr>
        <p:spPr>
          <a:xfrm rot="19120065">
            <a:off x="5612636" y="1259877"/>
            <a:ext cx="104788" cy="389331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lnTo>
                  <a:pt x="32657" y="1143000"/>
                </a:lnTo>
                <a:lnTo>
                  <a:pt x="685800" y="1284515"/>
                </a:lnTo>
                <a:lnTo>
                  <a:pt x="0" y="2231572"/>
                </a:lnTo>
                <a:lnTo>
                  <a:pt x="1404257" y="1143000"/>
                </a:lnTo>
                <a:lnTo>
                  <a:pt x="794657" y="990600"/>
                </a:lnTo>
                <a:lnTo>
                  <a:pt x="149134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9" name="KSO_Shape"/>
          <p:cNvSpPr/>
          <p:nvPr/>
        </p:nvSpPr>
        <p:spPr>
          <a:xfrm rot="482681">
            <a:off x="6422330" y="1237810"/>
            <a:ext cx="127091" cy="404661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lnTo>
                  <a:pt x="32657" y="1143000"/>
                </a:lnTo>
                <a:lnTo>
                  <a:pt x="685800" y="1284515"/>
                </a:lnTo>
                <a:lnTo>
                  <a:pt x="0" y="2231572"/>
                </a:lnTo>
                <a:lnTo>
                  <a:pt x="1404257" y="1143000"/>
                </a:lnTo>
                <a:lnTo>
                  <a:pt x="794657" y="990600"/>
                </a:lnTo>
                <a:lnTo>
                  <a:pt x="149134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7492765" y="3709798"/>
            <a:ext cx="287039" cy="2621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7289678" y="3742998"/>
            <a:ext cx="693542" cy="429545"/>
            <a:chOff x="6571493" y="2570153"/>
            <a:chExt cx="693542" cy="429545"/>
          </a:xfrm>
        </p:grpSpPr>
        <p:pic>
          <p:nvPicPr>
            <p:cNvPr id="212" name="图片 50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774650" y="2570153"/>
              <a:ext cx="323390" cy="2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本框 213"/>
            <p:cNvSpPr txBox="1"/>
            <p:nvPr/>
          </p:nvSpPr>
          <p:spPr>
            <a:xfrm>
              <a:off x="6571493" y="2804604"/>
              <a:ext cx="693542" cy="19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tx1"/>
                  </a:solidFill>
                </a:rPr>
                <a:t>采集探针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634059" y="3212482"/>
            <a:ext cx="1012038" cy="25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kern="0"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网络核心区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Kingsoft Office WPP</Application>
  <PresentationFormat>宽屏</PresentationFormat>
  <Paragraphs>74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wangshutai</dc:creator>
  <cp:lastModifiedBy>wangshutai</cp:lastModifiedBy>
  <cp:revision>1</cp:revision>
  <dcterms:created xsi:type="dcterms:W3CDTF">2018-06-30T09:22:29Z</dcterms:created>
  <dcterms:modified xsi:type="dcterms:W3CDTF">2018-06-30T09:22:29Z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