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1" r:id="rId5"/>
    <p:sldId id="258" r:id="rId6"/>
    <p:sldId id="275" r:id="rId7"/>
    <p:sldId id="276" r:id="rId8"/>
    <p:sldId id="277" r:id="rId9"/>
    <p:sldId id="278" r:id="rId10"/>
    <p:sldId id="287" r:id="rId11"/>
    <p:sldId id="286" r:id="rId12"/>
    <p:sldId id="279" r:id="rId13"/>
    <p:sldId id="285" r:id="rId14"/>
    <p:sldId id="280" r:id="rId15"/>
    <p:sldId id="260" r:id="rId16"/>
    <p:sldId id="266" r:id="rId17"/>
    <p:sldId id="267" r:id="rId18"/>
    <p:sldId id="283" r:id="rId19"/>
    <p:sldId id="268" r:id="rId20"/>
    <p:sldId id="273" r:id="rId21"/>
    <p:sldId id="274" r:id="rId22"/>
    <p:sldId id="281" r:id="rId23"/>
    <p:sldId id="282" r:id="rId24"/>
    <p:sldId id="288" r:id="rId25"/>
    <p:sldId id="289" r:id="rId26"/>
    <p:sldId id="284" r:id="rId27"/>
    <p:sldId id="26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48" autoAdjust="0"/>
  </p:normalViewPr>
  <p:slideViewPr>
    <p:cSldViewPr>
      <p:cViewPr varScale="1">
        <p:scale>
          <a:sx n="78" d="100"/>
          <a:sy n="7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0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72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7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2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6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7832-151A-49D8-9558-88424A6B8A4E}" type="datetimeFigureOut">
              <a:rPr lang="zh-CN" altLang="en-US" smtClean="0"/>
              <a:t>2012/12/12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E9B9-BF45-4688-A2CA-2B35FE99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6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智能电力测试系统软件设计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刘佑达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9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对应用例图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15260"/>
              </p:ext>
            </p:extLst>
          </p:nvPr>
        </p:nvGraphicFramePr>
        <p:xfrm>
          <a:off x="395536" y="2276872"/>
          <a:ext cx="8415338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3" imgW="8415090" imgH="3638191" progId="Visio.Drawing.11">
                  <p:embed/>
                </p:oleObj>
              </mc:Choice>
              <mc:Fallback>
                <p:oleObj name="Visio" r:id="rId3" imgW="8415090" imgH="3638191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2276872"/>
                        <a:ext cx="8415338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7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外部接口</a:t>
            </a:r>
            <a:endParaRPr lang="en-US" altLang="zh-CN" dirty="0" smtClean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Graph</a:t>
            </a:r>
          </a:p>
          <a:p>
            <a:r>
              <a:rPr lang="zh-CN" altLang="en-US" dirty="0" smtClean="0"/>
              <a:t>通信接口（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485</a:t>
            </a:r>
            <a:r>
              <a:rPr lang="zh-CN" altLang="en-US" dirty="0" smtClean="0"/>
              <a:t>串口总线：标准串口通信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Zigbee</a:t>
            </a:r>
            <a:r>
              <a:rPr lang="zh-CN" altLang="en-US" dirty="0" smtClean="0"/>
              <a:t>无线通信接口：</a:t>
            </a:r>
            <a:r>
              <a:rPr lang="en-US" altLang="zh-CN" dirty="0" smtClean="0"/>
              <a:t>NI</a:t>
            </a:r>
            <a:r>
              <a:rPr lang="zh-CN" altLang="en-US" dirty="0" smtClean="0"/>
              <a:t>内置接口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48694"/>
              </p:ext>
            </p:extLst>
          </p:nvPr>
        </p:nvGraphicFramePr>
        <p:xfrm>
          <a:off x="107504" y="2414488"/>
          <a:ext cx="9001002" cy="3462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052738"/>
                <a:gridCol w="864096"/>
                <a:gridCol w="1355642"/>
                <a:gridCol w="1500167"/>
                <a:gridCol w="1500167"/>
              </a:tblGrid>
              <a:tr h="4960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电能参数选择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瞬时视在功率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智能电表（节点）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时间序列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温湿度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温湿度传感器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电价模型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用户载入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网络结构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节点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智能电表（节点）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功耗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智能电表（节点）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2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输出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000029"/>
              </p:ext>
            </p:extLst>
          </p:nvPr>
        </p:nvGraphicFramePr>
        <p:xfrm>
          <a:off x="-33864" y="2492896"/>
          <a:ext cx="9177864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619"/>
                <a:gridCol w="1055669"/>
                <a:gridCol w="1529644"/>
                <a:gridCol w="1529644"/>
                <a:gridCol w="1529644"/>
                <a:gridCol w="152964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项目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来源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出现频率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格式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电参数变化曲线（谐波、闪变等）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电能综合评定结果（电能等级、关键参数指标等）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视在功率变化曲线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电价变化曲线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温湿度环境信息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同步信息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0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预设置：</a:t>
            </a:r>
            <a:endParaRPr lang="en-US" altLang="zh-CN" dirty="0" smtClean="0"/>
          </a:p>
          <a:p>
            <a:r>
              <a:rPr lang="zh-CN" altLang="en-US" dirty="0" smtClean="0"/>
              <a:t>规则库；</a:t>
            </a:r>
            <a:r>
              <a:rPr lang="zh-CN" altLang="en-US" dirty="0"/>
              <a:t>监测参数选择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系统同步精度要求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扩展需求</a:t>
            </a:r>
          </a:p>
          <a:p>
            <a:r>
              <a:rPr lang="zh-CN" altLang="en-US" dirty="0"/>
              <a:t>可扩展其他平台，包括精准农业、人体健康监测、工业过程监测等程序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07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设计方法：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面向过程：功能分层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面向对象：功能模块化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56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6" name="任意多边形 5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业务逻辑层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数据访问层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业务实体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通用类库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131839" y="5616624"/>
            <a:ext cx="295232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常用系统结构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8403" y="1598396"/>
            <a:ext cx="5539201" cy="3844364"/>
            <a:chOff x="1838403" y="1598396"/>
            <a:chExt cx="5539201" cy="3844364"/>
          </a:xfrm>
        </p:grpSpPr>
        <p:sp>
          <p:nvSpPr>
            <p:cNvPr id="5" name="任意多边形 4"/>
            <p:cNvSpPr/>
            <p:nvPr/>
          </p:nvSpPr>
          <p:spPr>
            <a:xfrm>
              <a:off x="1838403" y="1598396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kern="1200" dirty="0" smtClean="0">
                  <a:latin typeface="微软雅黑" pitchFamily="34" charset="-122"/>
                  <a:ea typeface="微软雅黑" pitchFamily="34" charset="-122"/>
                </a:rPr>
                <a:t>UI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838403" y="2912548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流程控制逻辑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838403" y="4226700"/>
              <a:ext cx="5539201" cy="1216060"/>
            </a:xfrm>
            <a:custGeom>
              <a:avLst/>
              <a:gdLst>
                <a:gd name="connsiteX0" fmla="*/ 0 w 5539201"/>
                <a:gd name="connsiteY0" fmla="*/ 121606 h 1216060"/>
                <a:gd name="connsiteX1" fmla="*/ 121606 w 5539201"/>
                <a:gd name="connsiteY1" fmla="*/ 0 h 1216060"/>
                <a:gd name="connsiteX2" fmla="*/ 5417595 w 5539201"/>
                <a:gd name="connsiteY2" fmla="*/ 0 h 1216060"/>
                <a:gd name="connsiteX3" fmla="*/ 5539201 w 5539201"/>
                <a:gd name="connsiteY3" fmla="*/ 121606 h 1216060"/>
                <a:gd name="connsiteX4" fmla="*/ 5539201 w 5539201"/>
                <a:gd name="connsiteY4" fmla="*/ 1094454 h 1216060"/>
                <a:gd name="connsiteX5" fmla="*/ 5417595 w 5539201"/>
                <a:gd name="connsiteY5" fmla="*/ 1216060 h 1216060"/>
                <a:gd name="connsiteX6" fmla="*/ 121606 w 5539201"/>
                <a:gd name="connsiteY6" fmla="*/ 1216060 h 1216060"/>
                <a:gd name="connsiteX7" fmla="*/ 0 w 5539201"/>
                <a:gd name="connsiteY7" fmla="*/ 1094454 h 1216060"/>
                <a:gd name="connsiteX8" fmla="*/ 0 w 5539201"/>
                <a:gd name="connsiteY8" fmla="*/ 121606 h 121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39201" h="1216060">
                  <a:moveTo>
                    <a:pt x="0" y="121606"/>
                  </a:moveTo>
                  <a:cubicBezTo>
                    <a:pt x="0" y="54445"/>
                    <a:pt x="54445" y="0"/>
                    <a:pt x="121606" y="0"/>
                  </a:cubicBezTo>
                  <a:lnTo>
                    <a:pt x="5417595" y="0"/>
                  </a:lnTo>
                  <a:cubicBezTo>
                    <a:pt x="5484756" y="0"/>
                    <a:pt x="5539201" y="54445"/>
                    <a:pt x="5539201" y="121606"/>
                  </a:cubicBezTo>
                  <a:lnTo>
                    <a:pt x="5539201" y="1094454"/>
                  </a:lnTo>
                  <a:cubicBezTo>
                    <a:pt x="5539201" y="1161615"/>
                    <a:pt x="5484756" y="1216060"/>
                    <a:pt x="5417595" y="1216060"/>
                  </a:cubicBezTo>
                  <a:lnTo>
                    <a:pt x="121606" y="1216060"/>
                  </a:lnTo>
                  <a:cubicBezTo>
                    <a:pt x="54445" y="1216060"/>
                    <a:pt x="0" y="1161615"/>
                    <a:pt x="0" y="1094454"/>
                  </a:cubicBezTo>
                  <a:lnTo>
                    <a:pt x="0" y="1216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117" tIns="226117" rIns="226117" bIns="226117" numCol="1" spcCol="1270" anchor="ctr" anchorCtr="0">
              <a:noAutofit/>
            </a:bodyPr>
            <a:lstStyle/>
            <a:p>
              <a:pPr lvl="0" algn="ctr" defTabSz="2222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3600" kern="1200" dirty="0" smtClean="0">
                  <a:latin typeface="微软雅黑" pitchFamily="34" charset="-122"/>
                  <a:ea typeface="微软雅黑" pitchFamily="34" charset="-122"/>
                </a:rPr>
                <a:t>参数访问接口</a:t>
              </a:r>
              <a:endParaRPr lang="zh-CN" altLang="en-US" sz="36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任意多边形 7"/>
          <p:cNvSpPr/>
          <p:nvPr/>
        </p:nvSpPr>
        <p:spPr>
          <a:xfrm>
            <a:off x="107505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600" kern="1200" dirty="0" smtClean="0">
                <a:latin typeface="微软雅黑" pitchFamily="34" charset="-122"/>
                <a:ea typeface="微软雅黑" pitchFamily="34" charset="-122"/>
              </a:rPr>
              <a:t>数据结构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452320" y="1598396"/>
            <a:ext cx="1584176" cy="3844364"/>
          </a:xfrm>
          <a:custGeom>
            <a:avLst/>
            <a:gdLst>
              <a:gd name="connsiteX0" fmla="*/ 0 w 5539201"/>
              <a:gd name="connsiteY0" fmla="*/ 121606 h 1216060"/>
              <a:gd name="connsiteX1" fmla="*/ 121606 w 5539201"/>
              <a:gd name="connsiteY1" fmla="*/ 0 h 1216060"/>
              <a:gd name="connsiteX2" fmla="*/ 5417595 w 5539201"/>
              <a:gd name="connsiteY2" fmla="*/ 0 h 1216060"/>
              <a:gd name="connsiteX3" fmla="*/ 5539201 w 5539201"/>
              <a:gd name="connsiteY3" fmla="*/ 121606 h 1216060"/>
              <a:gd name="connsiteX4" fmla="*/ 5539201 w 5539201"/>
              <a:gd name="connsiteY4" fmla="*/ 1094454 h 1216060"/>
              <a:gd name="connsiteX5" fmla="*/ 5417595 w 5539201"/>
              <a:gd name="connsiteY5" fmla="*/ 1216060 h 1216060"/>
              <a:gd name="connsiteX6" fmla="*/ 121606 w 5539201"/>
              <a:gd name="connsiteY6" fmla="*/ 1216060 h 1216060"/>
              <a:gd name="connsiteX7" fmla="*/ 0 w 5539201"/>
              <a:gd name="connsiteY7" fmla="*/ 1094454 h 1216060"/>
              <a:gd name="connsiteX8" fmla="*/ 0 w 5539201"/>
              <a:gd name="connsiteY8" fmla="*/ 121606 h 121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9201" h="1216060">
                <a:moveTo>
                  <a:pt x="0" y="121606"/>
                </a:moveTo>
                <a:cubicBezTo>
                  <a:pt x="0" y="54445"/>
                  <a:pt x="54445" y="0"/>
                  <a:pt x="121606" y="0"/>
                </a:cubicBezTo>
                <a:lnTo>
                  <a:pt x="5417595" y="0"/>
                </a:lnTo>
                <a:cubicBezTo>
                  <a:pt x="5484756" y="0"/>
                  <a:pt x="5539201" y="54445"/>
                  <a:pt x="5539201" y="121606"/>
                </a:cubicBezTo>
                <a:lnTo>
                  <a:pt x="5539201" y="1094454"/>
                </a:lnTo>
                <a:cubicBezTo>
                  <a:pt x="5539201" y="1161615"/>
                  <a:pt x="5484756" y="1216060"/>
                  <a:pt x="5417595" y="1216060"/>
                </a:cubicBezTo>
                <a:lnTo>
                  <a:pt x="121606" y="1216060"/>
                </a:lnTo>
                <a:cubicBezTo>
                  <a:pt x="54445" y="1216060"/>
                  <a:pt x="0" y="1161615"/>
                  <a:pt x="0" y="1094454"/>
                </a:cubicBezTo>
                <a:lnTo>
                  <a:pt x="0" y="1216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7" tIns="226117" rIns="226117" bIns="226117" numCol="1" spcCol="1270" anchor="ctr" anchorCtr="0">
            <a:noAutofit/>
          </a:bodyPr>
          <a:lstStyle/>
          <a:p>
            <a:pPr lvl="0" algn="ctr" defTabSz="2222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600" kern="1200" dirty="0" err="1" smtClean="0">
                <a:latin typeface="微软雅黑" pitchFamily="34" charset="-122"/>
                <a:ea typeface="微软雅黑" pitchFamily="34" charset="-122"/>
              </a:rPr>
              <a:t>LabVIEW</a:t>
            </a:r>
            <a:endParaRPr lang="zh-CN" altLang="en-US" sz="3600" kern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磁盘 9"/>
          <p:cNvSpPr/>
          <p:nvPr/>
        </p:nvSpPr>
        <p:spPr>
          <a:xfrm>
            <a:off x="1870735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电表指令库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4785316" y="5589240"/>
            <a:ext cx="2592288" cy="11247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电表参数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7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设计：可扩展系统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各个子模块独立设计</a:t>
            </a:r>
            <a:endParaRPr lang="en-US" altLang="zh-CN" dirty="0" smtClean="0"/>
          </a:p>
          <a:p>
            <a:r>
              <a:rPr lang="zh-CN" altLang="en-US" dirty="0" smtClean="0"/>
              <a:t>使用子面板打开其他模块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架构设计：子系统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</a:p>
          <a:p>
            <a:pPr lvl="1"/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</a:t>
            </a:r>
            <a:endParaRPr lang="en-US" altLang="zh-CN" dirty="0" smtClean="0"/>
          </a:p>
          <a:p>
            <a:r>
              <a:rPr lang="zh-CN" altLang="en-US" dirty="0"/>
              <a:t>流程</a:t>
            </a:r>
            <a:r>
              <a:rPr lang="zh-CN" altLang="en-US" dirty="0" smtClean="0"/>
              <a:t>控制（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数据采集</a:t>
            </a:r>
            <a:endParaRPr lang="en-US" altLang="zh-CN" dirty="0" smtClean="0"/>
          </a:p>
          <a:p>
            <a:pPr lvl="1"/>
            <a:r>
              <a:rPr lang="zh-CN" altLang="en-US" dirty="0"/>
              <a:t>结果显示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参数访问</a:t>
            </a:r>
            <a:endParaRPr lang="en-US" altLang="zh-CN" dirty="0"/>
          </a:p>
          <a:p>
            <a:pPr lvl="1"/>
            <a:r>
              <a:rPr lang="zh-CN" altLang="en-US" dirty="0" smtClean="0"/>
              <a:t>电能参数接口</a:t>
            </a:r>
            <a:endParaRPr lang="en-US" altLang="zh-CN" dirty="0"/>
          </a:p>
          <a:p>
            <a:pPr lvl="1"/>
            <a:r>
              <a:rPr lang="zh-CN" altLang="en-US" dirty="0"/>
              <a:t>全局变量访问</a:t>
            </a:r>
            <a:endParaRPr lang="en-US" altLang="zh-CN" dirty="0"/>
          </a:p>
          <a:p>
            <a:r>
              <a:rPr lang="zh-CN" altLang="en-US" dirty="0"/>
              <a:t>数据结构</a:t>
            </a:r>
            <a:endParaRPr lang="en-US" altLang="zh-CN" dirty="0"/>
          </a:p>
          <a:p>
            <a:pPr lvl="1"/>
            <a:r>
              <a:rPr lang="zh-CN" altLang="en-US" dirty="0"/>
              <a:t>参数数据包</a:t>
            </a:r>
            <a:endParaRPr lang="en-US" altLang="zh-CN" dirty="0"/>
          </a:p>
          <a:p>
            <a:pPr lvl="1"/>
            <a:r>
              <a:rPr lang="zh-CN" altLang="en-US" dirty="0"/>
              <a:t>显示数据包</a:t>
            </a:r>
            <a:endParaRPr lang="en-US" altLang="zh-CN" dirty="0"/>
          </a:p>
          <a:p>
            <a:pPr lvl="1"/>
            <a:r>
              <a:rPr lang="zh-CN" altLang="en-US" dirty="0"/>
              <a:t>通信接口数据包</a:t>
            </a:r>
            <a:endParaRPr lang="en-US" altLang="zh-CN" dirty="0"/>
          </a:p>
          <a:p>
            <a:pPr lvl="1"/>
            <a:r>
              <a:rPr lang="zh-CN" altLang="en-US" dirty="0" smtClean="0"/>
              <a:t>数据类型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60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流程：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77586"/>
              </p:ext>
            </p:extLst>
          </p:nvPr>
        </p:nvGraphicFramePr>
        <p:xfrm>
          <a:off x="3923928" y="2132856"/>
          <a:ext cx="3982354" cy="33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Visio" r:id="rId3" imgW="6645240" imgH="5571047" progId="Visio.Drawing.11">
                  <p:embed/>
                </p:oleObj>
              </mc:Choice>
              <mc:Fallback>
                <p:oleObj name="Visio" r:id="rId3" imgW="6645240" imgH="557104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3928" y="2132856"/>
                        <a:ext cx="3982354" cy="33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66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显示类型：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表号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lvl="2"/>
            <a:r>
              <a:rPr lang="zh-CN" altLang="en-US" dirty="0"/>
              <a:t>参数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/>
              <a:t>显示</a:t>
            </a:r>
            <a:r>
              <a:rPr lang="zh-CN" altLang="en-US" dirty="0" smtClean="0"/>
              <a:t>内容：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控制</a:t>
            </a:r>
            <a:endParaRPr lang="en-US" altLang="zh-CN" dirty="0"/>
          </a:p>
          <a:p>
            <a:pPr lvl="1"/>
            <a:r>
              <a:rPr lang="zh-CN" altLang="en-US" dirty="0"/>
              <a:t>选择连接</a:t>
            </a:r>
            <a:endParaRPr lang="en-US" altLang="zh-CN" dirty="0"/>
          </a:p>
          <a:p>
            <a:pPr lvl="1"/>
            <a:r>
              <a:rPr lang="zh-CN" altLang="en-US" dirty="0"/>
              <a:t>选择测量参数</a:t>
            </a:r>
            <a:endParaRPr lang="en-US" altLang="zh-CN" dirty="0"/>
          </a:p>
          <a:p>
            <a:pPr lvl="1"/>
            <a:r>
              <a:rPr lang="zh-CN" altLang="en-US" dirty="0"/>
              <a:t>开始采集</a:t>
            </a:r>
            <a:endParaRPr lang="en-US" altLang="zh-CN" dirty="0"/>
          </a:p>
          <a:p>
            <a:pPr lvl="1"/>
            <a:r>
              <a:rPr lang="zh-CN" altLang="en-US" dirty="0"/>
              <a:t>停止采集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不满足要求的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98160" cy="503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37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</a:t>
            </a:r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属性修改界面</a:t>
            </a:r>
            <a:endParaRPr lang="en-US" altLang="zh-CN" dirty="0" smtClean="0"/>
          </a:p>
          <a:p>
            <a:r>
              <a:rPr lang="zh-CN" altLang="en-US" dirty="0" smtClean="0"/>
              <a:t>电能参数选择</a:t>
            </a:r>
            <a:endParaRPr lang="en-US" altLang="zh-CN" dirty="0" smtClean="0"/>
          </a:p>
          <a:p>
            <a:r>
              <a:rPr lang="zh-CN" altLang="en-US" dirty="0"/>
              <a:t>同步</a:t>
            </a:r>
            <a:r>
              <a:rPr lang="zh-CN" altLang="en-US" dirty="0" smtClean="0"/>
              <a:t>精度选择</a:t>
            </a:r>
            <a:endParaRPr lang="en-US" altLang="zh-CN" dirty="0" smtClean="0"/>
          </a:p>
          <a:p>
            <a:r>
              <a:rPr lang="zh-CN" altLang="en-US" dirty="0" smtClean="0"/>
              <a:t>通信端口选择</a:t>
            </a:r>
            <a:endParaRPr lang="en-US" altLang="zh-CN" dirty="0" smtClean="0"/>
          </a:p>
          <a:p>
            <a:r>
              <a:rPr lang="zh-CN" altLang="en-US" dirty="0"/>
              <a:t>电价预</a:t>
            </a:r>
            <a:r>
              <a:rPr lang="zh-CN" altLang="en-US" dirty="0" smtClean="0"/>
              <a:t>设库设置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  <a:r>
              <a:rPr lang="zh-CN" altLang="en-US" dirty="0" smtClean="0"/>
              <a:t>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流程</a:t>
            </a:r>
            <a:r>
              <a:rPr lang="zh-CN" altLang="en-US" dirty="0" smtClean="0"/>
              <a:t>控制（状态机）：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Init</a:t>
            </a:r>
            <a:r>
              <a:rPr lang="zh-CN" altLang="en-US" dirty="0" smtClean="0"/>
              <a:t>：初始化所有预设属性及端口</a:t>
            </a:r>
            <a:endParaRPr lang="en-US" altLang="zh-CN" dirty="0"/>
          </a:p>
          <a:p>
            <a:pPr lvl="1"/>
            <a:r>
              <a:rPr lang="en-US" altLang="zh-CN" dirty="0" err="1" smtClean="0"/>
              <a:t>SelectPara</a:t>
            </a:r>
            <a:r>
              <a:rPr lang="zh-CN" altLang="en-US" dirty="0" smtClean="0"/>
              <a:t>：测量电能参数</a:t>
            </a:r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MeasureData</a:t>
            </a:r>
            <a:r>
              <a:rPr lang="en-US" altLang="zh-CN" dirty="0" smtClean="0"/>
              <a:t>: </a:t>
            </a:r>
            <a:r>
              <a:rPr lang="zh-CN" altLang="en-US" dirty="0" smtClean="0"/>
              <a:t>测量数据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MeasureElecPara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测量电能参数</a:t>
            </a:r>
            <a:endParaRPr lang="en-US" altLang="zh-CN" dirty="0"/>
          </a:p>
          <a:p>
            <a:pPr lvl="2"/>
            <a:r>
              <a:rPr lang="en-US" altLang="zh-CN" dirty="0" err="1" smtClean="0"/>
              <a:t>MeasureEnvironmentPara</a:t>
            </a:r>
            <a:r>
              <a:rPr lang="en-US" altLang="zh-CN" dirty="0" smtClean="0"/>
              <a:t>: </a:t>
            </a:r>
            <a:r>
              <a:rPr lang="zh-CN" altLang="en-US" dirty="0" smtClean="0"/>
              <a:t>测量环境参数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AnalyseData</a:t>
            </a:r>
            <a:r>
              <a:rPr lang="zh-CN" altLang="en-US" dirty="0" smtClean="0"/>
              <a:t>：分析测得参数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AnalyseElecData</a:t>
            </a:r>
            <a:r>
              <a:rPr lang="zh-CN" altLang="en-US" dirty="0" smtClean="0"/>
              <a:t>：分析电能参数质量</a:t>
            </a:r>
            <a:endParaRPr lang="en-US" altLang="zh-CN" dirty="0"/>
          </a:p>
          <a:p>
            <a:pPr lvl="2"/>
            <a:r>
              <a:rPr lang="en-US" altLang="zh-CN" dirty="0" err="1" smtClean="0"/>
              <a:t>Analyse</a:t>
            </a:r>
            <a:r>
              <a:rPr lang="en-US" altLang="zh-CN" dirty="0" err="1" smtClean="0"/>
              <a:t>EnvironmentPara</a:t>
            </a:r>
            <a:r>
              <a:rPr lang="zh-CN" altLang="en-US" dirty="0" smtClean="0"/>
              <a:t>：分析环境</a:t>
            </a:r>
            <a:endParaRPr lang="en-US" altLang="zh-CN" dirty="0" smtClean="0"/>
          </a:p>
          <a:p>
            <a:pPr lvl="2"/>
            <a:r>
              <a:rPr lang="en-US" altLang="zh-CN" smtClean="0"/>
              <a:t>AnalysePowerCharge</a:t>
            </a:r>
            <a:r>
              <a:rPr lang="zh-CN" altLang="en-US" smtClean="0"/>
              <a:t>：</a:t>
            </a:r>
            <a:r>
              <a:rPr lang="zh-CN" altLang="en-US" dirty="0" smtClean="0"/>
              <a:t>分析电价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17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架构设计：流程控制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Idle</a:t>
            </a:r>
            <a:r>
              <a:rPr lang="zh-CN" altLang="en-US" dirty="0"/>
              <a:t>：空闲</a:t>
            </a:r>
            <a:endParaRPr lang="en-US" altLang="zh-CN" dirty="0"/>
          </a:p>
          <a:p>
            <a:pPr lvl="1"/>
            <a:r>
              <a:rPr lang="en-US" altLang="zh-CN" dirty="0"/>
              <a:t>ERROR: </a:t>
            </a:r>
            <a:r>
              <a:rPr lang="zh-CN" altLang="en-US" dirty="0"/>
              <a:t>错误状态</a:t>
            </a:r>
            <a:endParaRPr lang="en-US" altLang="zh-CN" dirty="0"/>
          </a:p>
          <a:p>
            <a:pPr lvl="1"/>
            <a:r>
              <a:rPr lang="en-US" altLang="zh-CN" dirty="0"/>
              <a:t>Exit: </a:t>
            </a:r>
            <a:r>
              <a:rPr lang="zh-CN" altLang="en-US" dirty="0"/>
              <a:t>退出状态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5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架构设计：流程控制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MeasureElectPara</a:t>
            </a:r>
            <a:r>
              <a:rPr lang="zh-CN" altLang="en-US" dirty="0"/>
              <a:t>：测量电能参数</a:t>
            </a:r>
            <a:endParaRPr lang="en-US" altLang="zh-CN" dirty="0"/>
          </a:p>
          <a:p>
            <a:pPr lvl="2"/>
            <a:r>
              <a:rPr lang="en-US" altLang="zh-CN" dirty="0" err="1"/>
              <a:t>GetVarableData</a:t>
            </a:r>
            <a:r>
              <a:rPr lang="zh-CN" altLang="en-US" dirty="0"/>
              <a:t>：数据采集</a:t>
            </a:r>
            <a:endParaRPr lang="en-US" altLang="zh-CN" dirty="0"/>
          </a:p>
          <a:p>
            <a:pPr lvl="2"/>
            <a:r>
              <a:rPr lang="en-US" altLang="zh-CN" dirty="0" err="1"/>
              <a:t>SaveData</a:t>
            </a:r>
            <a:r>
              <a:rPr lang="zh-CN" altLang="en-US" dirty="0"/>
              <a:t>：存储数据</a:t>
            </a:r>
            <a:endParaRPr lang="en-US" altLang="zh-CN" dirty="0"/>
          </a:p>
          <a:p>
            <a:pPr lvl="2"/>
            <a:r>
              <a:rPr lang="en-US" altLang="zh-CN" dirty="0" err="1"/>
              <a:t>DisplayResult</a:t>
            </a:r>
            <a:r>
              <a:rPr lang="zh-CN" altLang="en-US" dirty="0"/>
              <a:t>：结果显示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5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架构</a:t>
            </a:r>
            <a:r>
              <a:rPr lang="zh-CN" altLang="en-US" dirty="0" smtClean="0"/>
              <a:t>设计：</a:t>
            </a:r>
            <a:r>
              <a:rPr lang="zh-CN" altLang="en-US" dirty="0"/>
              <a:t>参数</a:t>
            </a:r>
            <a:r>
              <a:rPr lang="zh-CN" altLang="en-US" dirty="0" smtClean="0"/>
              <a:t>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电能参数接口</a:t>
            </a:r>
            <a:endParaRPr lang="en-US" altLang="zh-CN" dirty="0"/>
          </a:p>
          <a:p>
            <a:r>
              <a:rPr lang="zh-CN" altLang="en-US" dirty="0"/>
              <a:t>全局变量访问</a:t>
            </a:r>
          </a:p>
        </p:txBody>
      </p:sp>
    </p:spTree>
    <p:extLst>
      <p:ext uri="{BB962C8B-B14F-4D97-AF65-F5344CB8AC3E}">
        <p14:creationId xmlns:p14="http://schemas.microsoft.com/office/powerpoint/2010/main" val="172286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0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最终实现无线通信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667815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8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硬件结构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国家</a:t>
            </a:r>
            <a:r>
              <a:rPr lang="en-US" altLang="zh-CN" dirty="0" smtClean="0"/>
              <a:t>DLT645-2007</a:t>
            </a:r>
            <a:r>
              <a:rPr lang="zh-CN" altLang="en-US" dirty="0" smtClean="0"/>
              <a:t>多功能电能表通信协议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420887"/>
            <a:ext cx="2949721" cy="41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4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LabVIEW</a:t>
            </a:r>
            <a:r>
              <a:rPr lang="zh-CN" altLang="en-US" dirty="0" smtClean="0"/>
              <a:t>（硬软件结合平台</a:t>
            </a:r>
            <a:r>
              <a:rPr lang="en-US" altLang="zh-CN" dirty="0" smtClean="0"/>
              <a:t>+</a:t>
            </a:r>
            <a:r>
              <a:rPr lang="en-US" altLang="zh-CN" dirty="0" err="1" smtClean="0"/>
              <a:t>OpenG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2050" name="Picture 2" descr="http://singapore.ni.com/sites/default/files/images/asean/singapore/gsd_demo08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76" y="2132856"/>
            <a:ext cx="918210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4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---- </a:t>
            </a:r>
            <a:r>
              <a:rPr lang="zh-CN" altLang="en-US" dirty="0" smtClean="0"/>
              <a:t>佑达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网络结构（节点选择）</a:t>
            </a:r>
            <a:endParaRPr lang="en-US" altLang="zh-CN" dirty="0" smtClean="0"/>
          </a:p>
          <a:p>
            <a:r>
              <a:rPr lang="zh-CN" altLang="en-US" dirty="0" smtClean="0"/>
              <a:t>通信</a:t>
            </a:r>
            <a:endParaRPr lang="en-US" altLang="zh-CN" dirty="0" smtClean="0"/>
          </a:p>
          <a:p>
            <a:r>
              <a:rPr lang="zh-CN" altLang="en-US" dirty="0" smtClean="0"/>
              <a:t>获取时间（包括电表和各节点）</a:t>
            </a:r>
            <a:endParaRPr lang="en-US" altLang="zh-CN" dirty="0" smtClean="0"/>
          </a:p>
          <a:p>
            <a:r>
              <a:rPr lang="zh-CN" altLang="en-US" dirty="0" smtClean="0"/>
              <a:t>时间同步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3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视在功率（功耗）（</a:t>
            </a:r>
            <a:r>
              <a:rPr lang="en-US" altLang="zh-CN" dirty="0" smtClean="0"/>
              <a:t>10min/</a:t>
            </a:r>
            <a:r>
              <a:rPr lang="zh-CN" altLang="en-US" dirty="0" smtClean="0"/>
              <a:t>次）</a:t>
            </a:r>
            <a:endParaRPr lang="en-US" altLang="zh-CN" dirty="0" smtClean="0"/>
          </a:p>
          <a:p>
            <a:r>
              <a:rPr lang="zh-CN" altLang="en-US" dirty="0" smtClean="0"/>
              <a:t>远程控制</a:t>
            </a:r>
            <a:endParaRPr lang="en-US" altLang="zh-CN" dirty="0" smtClean="0"/>
          </a:p>
          <a:p>
            <a:r>
              <a:rPr lang="zh-CN" altLang="en-US" dirty="0" smtClean="0"/>
              <a:t>功耗变化曲线（预测电价曲线）</a:t>
            </a:r>
            <a:endParaRPr lang="en-US" altLang="zh-CN" dirty="0" smtClean="0"/>
          </a:p>
          <a:p>
            <a:r>
              <a:rPr lang="zh-CN" altLang="en-US" dirty="0" smtClean="0"/>
              <a:t>环境变量（温湿度、光照等，设备占用率）</a:t>
            </a:r>
            <a:endParaRPr lang="en-US" altLang="zh-CN" dirty="0" smtClean="0"/>
          </a:p>
          <a:p>
            <a:r>
              <a:rPr lang="zh-CN" altLang="en-US" dirty="0" smtClean="0"/>
              <a:t>人为规则设定（输入量</a:t>
            </a:r>
            <a:r>
              <a:rPr lang="en-US" altLang="zh-CN" dirty="0" smtClean="0"/>
              <a:t>;</a:t>
            </a:r>
            <a:r>
              <a:rPr lang="zh-CN" altLang="en-US" dirty="0" smtClean="0"/>
              <a:t>输出量）</a:t>
            </a:r>
            <a:endParaRPr lang="en-US" altLang="zh-CN" dirty="0" smtClean="0"/>
          </a:p>
          <a:p>
            <a:r>
              <a:rPr lang="zh-CN" altLang="en-US" dirty="0" smtClean="0"/>
              <a:t>电价模型输入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6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孙欣尧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输入：瞬时视在功率；时间序列；温湿度等环境信息；电价模型；</a:t>
            </a:r>
            <a:endParaRPr lang="en-US" altLang="zh-CN" dirty="0" smtClean="0"/>
          </a:p>
          <a:p>
            <a:r>
              <a:rPr lang="zh-CN" altLang="en-US" dirty="0" smtClean="0"/>
              <a:t>设置：规则库；</a:t>
            </a:r>
            <a:endParaRPr lang="en-US" altLang="zh-CN" dirty="0" smtClean="0"/>
          </a:p>
          <a:p>
            <a:r>
              <a:rPr lang="zh-CN" altLang="en-US" dirty="0" smtClean="0"/>
              <a:t>输出：视在功率变化曲线；电价变化曲线；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	</a:t>
            </a:r>
            <a:r>
              <a:rPr lang="zh-CN" altLang="en-US" dirty="0" smtClean="0"/>
              <a:t>控制指令库；温湿度环境信息；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3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 </a:t>
            </a:r>
            <a:r>
              <a:rPr lang="en-US" altLang="zh-CN" dirty="0" smtClean="0"/>
              <a:t>--- </a:t>
            </a:r>
            <a:r>
              <a:rPr lang="zh-CN" altLang="en-US" dirty="0"/>
              <a:t>吴江伟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输入：网络结构（节点选择等）；电压、功耗等电能参数；</a:t>
            </a:r>
            <a:endParaRPr lang="en-US" altLang="zh-CN" dirty="0" smtClean="0"/>
          </a:p>
          <a:p>
            <a:r>
              <a:rPr lang="zh-CN" altLang="en-US" dirty="0" smtClean="0"/>
              <a:t>设置：监测参数选择；</a:t>
            </a:r>
            <a:endParaRPr lang="en-US" altLang="zh-CN" dirty="0" smtClean="0"/>
          </a:p>
          <a:p>
            <a:r>
              <a:rPr lang="zh-CN" altLang="en-US" dirty="0" smtClean="0"/>
              <a:t>输出：选定参数的变化曲线（比如谐波、闪变等）；电能综合评定结果（电能等级、关键参数指标等）；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3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3609</TotalTime>
  <Words>614</Words>
  <Application>Microsoft Office PowerPoint</Application>
  <PresentationFormat>全屏显示(4:3)</PresentationFormat>
  <Paragraphs>165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Office 主题​​</vt:lpstr>
      <vt:lpstr>Visio</vt:lpstr>
      <vt:lpstr>Microsoft Visio 绘图</vt:lpstr>
      <vt:lpstr>智能电力测试系统软件设计</vt:lpstr>
      <vt:lpstr>硬件结构</vt:lpstr>
      <vt:lpstr>硬件结构</vt:lpstr>
      <vt:lpstr>硬件结构</vt:lpstr>
      <vt:lpstr>软件平台</vt:lpstr>
      <vt:lpstr>需求分析 ---- 佑达</vt:lpstr>
      <vt:lpstr>需求分析 --- 孙欣尧</vt:lpstr>
      <vt:lpstr>需求分析----孙欣尧</vt:lpstr>
      <vt:lpstr>需求分析 --- 吴江伟</vt:lpstr>
      <vt:lpstr>需求分析</vt:lpstr>
      <vt:lpstr>需求分析</vt:lpstr>
      <vt:lpstr>需求分析</vt:lpstr>
      <vt:lpstr>需求分析</vt:lpstr>
      <vt:lpstr>需求分析</vt:lpstr>
      <vt:lpstr>架构分析</vt:lpstr>
      <vt:lpstr>常用系统结构</vt:lpstr>
      <vt:lpstr>常用系统结构</vt:lpstr>
      <vt:lpstr>架构设计：可扩展系统</vt:lpstr>
      <vt:lpstr>架构设计：子系统</vt:lpstr>
      <vt:lpstr>架构设计：UI</vt:lpstr>
      <vt:lpstr>不满足要求的UI设计</vt:lpstr>
      <vt:lpstr>架构设计：UI</vt:lpstr>
      <vt:lpstr>架构设计：流程控制</vt:lpstr>
      <vt:lpstr>架构设计：流程控制</vt:lpstr>
      <vt:lpstr>架构设计：流程控制</vt:lpstr>
      <vt:lpstr>架构设计：参数访问</vt:lpstr>
      <vt:lpstr>结构设计</vt:lpstr>
    </vt:vector>
  </TitlesOfParts>
  <Company>THU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智能电力测试系统软件设计</dc:title>
  <dc:creator>liuyd</dc:creator>
  <cp:lastModifiedBy>liuyd</cp:lastModifiedBy>
  <cp:revision>129</cp:revision>
  <dcterms:created xsi:type="dcterms:W3CDTF">2012-11-12T00:57:05Z</dcterms:created>
  <dcterms:modified xsi:type="dcterms:W3CDTF">2012-12-12T05:35:58Z</dcterms:modified>
</cp:coreProperties>
</file>