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70" r:id="rId3"/>
    <p:sldId id="258" r:id="rId4"/>
    <p:sldId id="268" r:id="rId5"/>
    <p:sldId id="281" r:id="rId6"/>
    <p:sldId id="282" r:id="rId7"/>
    <p:sldId id="288" r:id="rId8"/>
    <p:sldId id="289" r:id="rId9"/>
    <p:sldId id="279" r:id="rId10"/>
    <p:sldId id="290" r:id="rId11"/>
    <p:sldId id="291" r:id="rId12"/>
    <p:sldId id="292" r:id="rId13"/>
    <p:sldId id="294" r:id="rId14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307D"/>
    <a:srgbClr val="FFFFFF"/>
    <a:srgbClr val="F6F4F7"/>
    <a:srgbClr val="93549F"/>
    <a:srgbClr val="FEFDFF"/>
    <a:srgbClr val="E1D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4"/>
    <p:restoredTop sz="86378"/>
  </p:normalViewPr>
  <p:slideViewPr>
    <p:cSldViewPr snapToGrid="0" snapToObjects="1">
      <p:cViewPr varScale="1">
        <p:scale>
          <a:sx n="92" d="100"/>
          <a:sy n="92" d="100"/>
        </p:scale>
        <p:origin x="210" y="54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5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51940-DB52-3B48-AABB-9C7938529E4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8717E-F74C-4246-A795-6577BEDC838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22" name="矩形 21"/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半闭框 17"/>
            <p:cNvSpPr/>
            <p:nvPr userDrawn="1"/>
          </p:nvSpPr>
          <p:spPr>
            <a:xfrm>
              <a:off x="599225" y="1921565"/>
              <a:ext cx="821803" cy="867934"/>
            </a:xfrm>
            <a:prstGeom prst="halfFrame">
              <a:avLst>
                <a:gd name="adj1" fmla="val 23474"/>
                <a:gd name="adj2" fmla="val 2347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 userDrawn="1"/>
          </p:nvSpPr>
          <p:spPr>
            <a:xfrm>
              <a:off x="10161778" y="3614195"/>
              <a:ext cx="1430996" cy="2106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351" y="399605"/>
            <a:ext cx="2538904" cy="1074418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963169" y="2028084"/>
            <a:ext cx="10265664" cy="1356406"/>
          </a:xfrm>
          <a:prstGeom prst="rect">
            <a:avLst/>
          </a:prstGeom>
          <a:effectLst/>
        </p:spPr>
        <p:txBody>
          <a:bodyPr anchor="b">
            <a:normAutofit/>
          </a:bodyPr>
          <a:lstStyle>
            <a:lvl1pPr algn="l">
              <a:defRPr lang="en-US" altLang="en-US" sz="3600" b="0" kern="1200" cap="all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963169" y="3819054"/>
            <a:ext cx="10265664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395677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496241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9" name="图片 8"/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ChangeAspect="1"/>
          </p:cNvSpPr>
          <p:nvPr userDrawn="1"/>
        </p:nvSpPr>
        <p:spPr>
          <a:xfrm>
            <a:off x="8884030" y="675726"/>
            <a:ext cx="88976" cy="7918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Vertical Title 1"/>
          <p:cNvSpPr>
            <a:spLocks noGrp="1"/>
          </p:cNvSpPr>
          <p:nvPr>
            <p:ph type="title" orient="vert"/>
          </p:nvPr>
        </p:nvSpPr>
        <p:spPr>
          <a:xfrm>
            <a:off x="9169649" y="675726"/>
            <a:ext cx="1899496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791611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13" name="图片 12"/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77" y="2180498"/>
            <a:ext cx="10521387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431883" y="2118167"/>
            <a:ext cx="10178926" cy="3602477"/>
          </a:xfr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597317"/>
            <a:ext cx="2844799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31882" y="5592991"/>
            <a:ext cx="6066519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597317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431882" y="490438"/>
            <a:ext cx="10178925" cy="13514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1" name="Rectangle 8"/>
          <p:cNvSpPr/>
          <p:nvPr userDrawn="1"/>
        </p:nvSpPr>
        <p:spPr>
          <a:xfrm rot="5400000">
            <a:off x="-2692137" y="3263038"/>
            <a:ext cx="6858000" cy="3319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图片 8"/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10" name="矩形 9"/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599227" y="1921566"/>
              <a:ext cx="192900" cy="1903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" name="Title 1"/>
          <p:cNvSpPr>
            <a:spLocks noGrp="1"/>
          </p:cNvSpPr>
          <p:nvPr>
            <p:ph type="ctrTitle"/>
          </p:nvPr>
        </p:nvSpPr>
        <p:spPr>
          <a:xfrm>
            <a:off x="963169" y="2028083"/>
            <a:ext cx="10265664" cy="1376851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l">
              <a:defRPr lang="en-US" altLang="en-US" sz="3600" b="0" kern="1200" cap="all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>
          <a:xfrm>
            <a:off x="963169" y="3830629"/>
            <a:ext cx="10265664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7" name="日期占位符 10"/>
          <p:cNvSpPr>
            <a:spLocks noGrp="1"/>
          </p:cNvSpPr>
          <p:nvPr>
            <p:ph type="dt" sz="half" idx="10"/>
          </p:nvPr>
        </p:nvSpPr>
        <p:spPr>
          <a:xfrm>
            <a:off x="7523545" y="5597323"/>
            <a:ext cx="2523280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28" name="页脚占位符 11"/>
          <p:cNvSpPr>
            <a:spLocks noGrp="1"/>
          </p:cNvSpPr>
          <p:nvPr>
            <p:ph type="ftr" sz="quarter" idx="11"/>
          </p:nvPr>
        </p:nvSpPr>
        <p:spPr>
          <a:xfrm>
            <a:off x="833377" y="5592997"/>
            <a:ext cx="6585500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29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10151493" y="5597323"/>
            <a:ext cx="120327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11" name="图片 10"/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6" name="图片 5"/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ChangeAspect="1"/>
          </p:cNvSpPr>
          <p:nvPr userDrawn="1"/>
        </p:nvSpPr>
        <p:spPr>
          <a:xfrm>
            <a:off x="447816" y="4914808"/>
            <a:ext cx="385561" cy="10322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463" y="4928762"/>
            <a:ext cx="10333301" cy="6531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5C307D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1463" y="5581910"/>
            <a:ext cx="10333301" cy="36512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rgbClr val="5C307D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23545" y="6060170"/>
            <a:ext cx="252328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3377" y="6055844"/>
            <a:ext cx="65855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51493" y="6060170"/>
            <a:ext cx="120327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11" name="图片 10"/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microsoft.com/office/2007/relationships/hdphoto" Target="../media/image3.wdp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6"/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376" y="2336003"/>
            <a:ext cx="10521388" cy="3154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3545" y="5597323"/>
            <a:ext cx="2523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3377" y="5592997"/>
            <a:ext cx="6585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1493" y="5597323"/>
            <a:ext cx="1203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11" name="图片 10"/>
          <p:cNvPicPr/>
          <p:nvPr userDrawn="1"/>
        </p:nvPicPr>
        <p:blipFill rotWithShape="1">
          <a:blip r:embed="rId1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  <p:sp>
        <p:nvSpPr>
          <p:cNvPr id="2" name="圆角矩形 1"/>
          <p:cNvSpPr/>
          <p:nvPr userDrawn="1"/>
        </p:nvSpPr>
        <p:spPr>
          <a:xfrm>
            <a:off x="586670" y="651024"/>
            <a:ext cx="80595" cy="900000"/>
          </a:xfrm>
          <a:prstGeom prst="roundRect">
            <a:avLst>
              <a:gd name="adj" fmla="val 0"/>
            </a:avLst>
          </a:prstGeom>
          <a:solidFill>
            <a:srgbClr val="5C30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rgbClr val="5C307D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60" indent="-23368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105" indent="-23368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64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altLang="zh-CN" dirty="0"/>
              <a:t>Eigen</a:t>
            </a:r>
            <a:r>
              <a:rPr kumimoji="1" lang="zh-CN" dirty="0"/>
              <a:t>库阅读</a:t>
            </a:r>
            <a:r>
              <a:rPr kumimoji="1" lang="zh-CN" dirty="0"/>
              <a:t>报告</a:t>
            </a:r>
            <a:endParaRPr kumimoji="1"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刘雅迪</a:t>
            </a:r>
            <a:endParaRPr kumimoji="1" lang="en-US" altLang="zh-CN" dirty="0"/>
          </a:p>
          <a:p>
            <a:r>
              <a:rPr kumimoji="1" lang="zh-CN" altLang="en-US" dirty="0"/>
              <a:t>计</a:t>
            </a:r>
            <a:r>
              <a:rPr kumimoji="1" lang="en-US" altLang="zh-CN" dirty="0"/>
              <a:t>26</a:t>
            </a:r>
            <a:endParaRPr kumimoji="1" lang="en-US" altLang="zh-CN" dirty="0"/>
          </a:p>
          <a:p>
            <a:r>
              <a:rPr kumimoji="1" lang="en-US" altLang="zh-CN" dirty="0"/>
              <a:t>2023</a:t>
            </a:r>
            <a:r>
              <a:rPr kumimoji="1" lang="zh-CN" altLang="en-US" dirty="0"/>
              <a:t>年</a:t>
            </a:r>
            <a:r>
              <a:rPr kumimoji="1" lang="en-US" altLang="zh-CN" dirty="0"/>
              <a:t>6</a:t>
            </a:r>
            <a:r>
              <a:rPr kumimoji="1" lang="zh-CN" altLang="en-US" dirty="0"/>
              <a:t>月</a:t>
            </a:r>
            <a:r>
              <a:rPr kumimoji="1" lang="en-US" altLang="zh-CN"/>
              <a:t>21</a:t>
            </a:r>
            <a:r>
              <a:rPr kumimoji="1" lang="zh-CN" altLang="en-US"/>
              <a:t>日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5282" y="1555658"/>
            <a:ext cx="10521387" cy="3678303"/>
          </a:xfrm>
        </p:spPr>
        <p:txBody>
          <a:bodyPr/>
          <a:lstStyle/>
          <a:p>
            <a:r>
              <a:rPr kumimoji="1" lang="zh-CN" altLang="en-US" dirty="0"/>
              <a:t>定义</a:t>
            </a:r>
            <a:r>
              <a:rPr kumimoji="1" lang="en-US" altLang="zh-CN" dirty="0"/>
              <a:t>evaluate</a:t>
            </a:r>
            <a:r>
              <a:rPr kumimoji="1" lang="zh-CN" altLang="en-US" dirty="0"/>
              <a:t>函数，计算不同分解法的计算精度和速度，代码和结果</a:t>
            </a:r>
            <a:r>
              <a:rPr kumimoji="1" lang="zh-CN" altLang="en-US" dirty="0"/>
              <a:t>如下：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具体功能测试与拓展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10945" y="1913890"/>
            <a:ext cx="6501130" cy="23425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945" y="4322445"/>
            <a:ext cx="3110230" cy="21609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1175" y="4331335"/>
            <a:ext cx="3306445" cy="21520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7620" y="4331335"/>
            <a:ext cx="2898140" cy="212217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420100" y="2752725"/>
            <a:ext cx="2874645" cy="6654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由结果可知计算精度很高，</a:t>
            </a:r>
            <a:endParaRPr lang="zh-CN" altLang="en-US"/>
          </a:p>
          <a:p>
            <a:r>
              <a:rPr lang="zh-CN" altLang="en-US"/>
              <a:t>计算速度均</a:t>
            </a:r>
            <a:r>
              <a:rPr lang="zh-CN" altLang="en-US"/>
              <a:t>较快。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5025" y="1555750"/>
            <a:ext cx="10521315" cy="4731385"/>
          </a:xfrm>
        </p:spPr>
        <p:txBody>
          <a:bodyPr>
            <a:normAutofit lnSpcReduction="20000"/>
          </a:bodyPr>
          <a:lstStyle/>
          <a:p>
            <a:pPr>
              <a:lnSpc>
                <a:spcPct val="120000"/>
              </a:lnSpc>
            </a:pPr>
            <a:r>
              <a:rPr kumimoji="1" lang="en-US" altLang="zh-CN" dirty="0"/>
              <a:t>Eigen</a:t>
            </a:r>
            <a:r>
              <a:rPr kumimoji="1" lang="zh-CN" altLang="en-US" dirty="0"/>
              <a:t>库优势：矩阵分解可以在一定程度上降低存储空间，减少问题处理的计算量，提高算法的稳定性。而</a:t>
            </a:r>
            <a:r>
              <a:rPr kumimoji="1" lang="en-US" altLang="zh-CN" dirty="0"/>
              <a:t>Eigen</a:t>
            </a:r>
            <a:r>
              <a:rPr kumimoji="1" lang="zh-CN" altLang="en-US" dirty="0"/>
              <a:t>库的接口调用简单方便，运算速度也较快，大大提高了项目处理的效率；此外</a:t>
            </a:r>
            <a:r>
              <a:rPr kumimoji="1" lang="en-US" altLang="zh-CN" dirty="0"/>
              <a:t>Eigen</a:t>
            </a:r>
            <a:r>
              <a:rPr kumimoji="1" lang="zh-CN" altLang="en-US" dirty="0"/>
              <a:t>库不同的矩阵分解方法各有针对性，能灵活处理不同的矩阵问题，比如根据矩阵的稀疏选择合适的矩阵分解</a:t>
            </a:r>
            <a:r>
              <a:rPr kumimoji="1" lang="zh-CN" altLang="en-US" dirty="0"/>
              <a:t>方式，从而达到最好的</a:t>
            </a:r>
            <a:r>
              <a:rPr kumimoji="1" lang="zh-CN" altLang="en-US" dirty="0"/>
              <a:t>效果。</a:t>
            </a:r>
            <a:endParaRPr kumimoji="1" lang="zh-CN" altLang="en-US" dirty="0"/>
          </a:p>
          <a:p>
            <a:pPr>
              <a:lnSpc>
                <a:spcPct val="120000"/>
              </a:lnSpc>
            </a:pPr>
            <a:r>
              <a:rPr kumimoji="1" lang="zh-CN" altLang="en-US" dirty="0"/>
              <a:t>举例：利用</a:t>
            </a:r>
            <a:r>
              <a:rPr kumimoji="1" lang="en-US" altLang="zh-CN" dirty="0"/>
              <a:t>Eigen</a:t>
            </a:r>
            <a:r>
              <a:rPr kumimoji="1" lang="zh-CN" altLang="en-US" dirty="0"/>
              <a:t>库求解大型稀疏对称矩阵。可以直接使用</a:t>
            </a:r>
            <a:r>
              <a:rPr kumimoji="1" lang="en-US" altLang="zh-CN" dirty="0"/>
              <a:t>SparseMatrix</a:t>
            </a:r>
            <a:r>
              <a:rPr kumimoji="1" lang="zh-CN" altLang="en-US" dirty="0"/>
              <a:t>类来构造，实现压缩列或者压缩行的存储格式，比如：SparseMatrix&lt;double&gt; mat(rows,cols)；也可以设置Triplet列表，通过向列表内添加元素来表示稀疏矩阵，如</a:t>
            </a:r>
            <a:r>
              <a:rPr kumimoji="1" lang="zh-CN" altLang="en-US" dirty="0"/>
              <a:t>下图。从而可以使用相应的矩阵分解方式来</a:t>
            </a:r>
            <a:r>
              <a:rPr kumimoji="1" lang="zh-CN" altLang="en-US" dirty="0"/>
              <a:t>求解。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具体功能测试与拓展</a:t>
            </a:r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1425" y="3792855"/>
            <a:ext cx="3803650" cy="24003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5282" y="1555658"/>
            <a:ext cx="10521387" cy="3678303"/>
          </a:xfrm>
        </p:spPr>
        <p:txBody>
          <a:bodyPr/>
          <a:lstStyle/>
          <a:p>
            <a:r>
              <a:rPr kumimoji="1" lang="zh-CN" altLang="en-US" dirty="0"/>
              <a:t>Eigen常用矩阵分解以及求解线性方程组方法 浅析，https://blog.csdn.net/zhiwei121/article/details/94435484</a:t>
            </a:r>
            <a:endParaRPr kumimoji="1" lang="zh-CN" altLang="en-US" dirty="0"/>
          </a:p>
          <a:p>
            <a:r>
              <a:rPr kumimoji="1" lang="en-US" altLang="zh-CN" dirty="0"/>
              <a:t>Eigen</a:t>
            </a:r>
            <a:r>
              <a:rPr kumimoji="1" lang="zh-CN" altLang="en-US" dirty="0"/>
              <a:t>库官方</a:t>
            </a:r>
            <a:r>
              <a:rPr kumimoji="1" lang="zh-CN" altLang="en-US" dirty="0"/>
              <a:t>文档，http://eigen.tuxfamily.org/dox/group__TutorialLinearAlgebra.html</a:t>
            </a:r>
            <a:endParaRPr kumimoji="1" lang="zh-CN" altLang="en-US" dirty="0"/>
          </a:p>
          <a:p>
            <a:r>
              <a:rPr kumimoji="1" lang="zh-CN" altLang="en-US" dirty="0"/>
              <a:t>结合</a:t>
            </a:r>
            <a:r>
              <a:rPr kumimoji="1" lang="en-US" altLang="zh-CN" dirty="0"/>
              <a:t>Eigen</a:t>
            </a:r>
            <a:r>
              <a:rPr kumimoji="1" lang="zh-CN" altLang="en-US" dirty="0"/>
              <a:t>库整理常用的矩阵分解及其在移动机器人下的</a:t>
            </a:r>
            <a:r>
              <a:rPr kumimoji="1" lang="zh-CN" altLang="en-US" dirty="0"/>
              <a:t>使用场景，https://xiaotaoguo.com/p/matrix-decomposition/#%E6%B1%82%E8%A7%A3%E7%BA%BF%E6%80%A7%E6%96%B9%E7%A8%8B%E7%BB%84%E6%9C%80%E5%B0%8F%E4%BA%8C%E4%B9%98%E9%97%AE%E9%A2%98</a:t>
            </a:r>
            <a:endParaRPr kumimoji="1" lang="zh-CN" altLang="en-US" dirty="0"/>
          </a:p>
          <a:p>
            <a:r>
              <a:rPr kumimoji="1" lang="zh-CN" altLang="en-US" dirty="0"/>
              <a:t>数值计算库</a:t>
            </a:r>
            <a:r>
              <a:rPr kumimoji="1" lang="en-US" altLang="zh-CN" dirty="0"/>
              <a:t>Eigen</a:t>
            </a:r>
            <a:r>
              <a:rPr kumimoji="1" lang="zh-CN" altLang="en-US" dirty="0"/>
              <a:t>：稀疏矩阵</a:t>
            </a:r>
            <a:r>
              <a:rPr kumimoji="1" lang="zh-CN" altLang="en-US" dirty="0"/>
              <a:t>运算，https://zhuanlan.zhihu.com/p/536504224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参考</a:t>
            </a:r>
            <a:r>
              <a:rPr kumimoji="1" lang="zh-CN" altLang="en-US" dirty="0">
                <a:sym typeface="+mn-ea"/>
              </a:rPr>
              <a:t>资料</a:t>
            </a:r>
            <a:endParaRPr kumimoji="1"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1883" y="1975927"/>
            <a:ext cx="10178926" cy="3602477"/>
          </a:xfrm>
        </p:spPr>
        <p:txBody>
          <a:bodyPr/>
          <a:lstStyle/>
          <a:p>
            <a:r>
              <a:rPr kumimoji="1" lang="zh-CN" altLang="en-US" dirty="0"/>
              <a:t>项目整体介绍及</a:t>
            </a:r>
            <a:r>
              <a:rPr kumimoji="1" lang="zh-CN" altLang="en-US" dirty="0">
                <a:sym typeface="+mn-ea"/>
              </a:rPr>
              <a:t>代码框架分析</a:t>
            </a:r>
            <a:endParaRPr kumimoji="1" lang="zh-CN" altLang="en-US" dirty="0"/>
          </a:p>
          <a:p>
            <a:r>
              <a:rPr kumimoji="1" lang="zh-CN" altLang="en-US" dirty="0"/>
              <a:t>具体功能测试与拓展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5282" y="1829343"/>
            <a:ext cx="10521387" cy="3678303"/>
          </a:xfrm>
        </p:spPr>
        <p:txBody>
          <a:bodyPr/>
          <a:lstStyle/>
          <a:p>
            <a:r>
              <a:rPr kumimoji="1" lang="en-US" dirty="0"/>
              <a:t>Eigen</a:t>
            </a:r>
            <a:r>
              <a:rPr kumimoji="1" lang="zh-CN" altLang="en-US" dirty="0"/>
              <a:t>是一个</a:t>
            </a:r>
            <a:r>
              <a:rPr kumimoji="1" lang="en-US" altLang="zh-CN" dirty="0"/>
              <a:t>C++</a:t>
            </a:r>
            <a:r>
              <a:rPr kumimoji="1" lang="zh-CN" altLang="en-US" dirty="0"/>
              <a:t>模板库，支持线性代数的运算，包括矩阵运算、向量运算、数值分析等相关算法。</a:t>
            </a:r>
            <a:endParaRPr kumimoji="1" lang="en-US" altLang="zh-CN" dirty="0"/>
          </a:p>
          <a:p>
            <a:r>
              <a:rPr kumimoji="1" lang="en-US" dirty="0"/>
              <a:t>Eigen</a:t>
            </a:r>
            <a:r>
              <a:rPr kumimoji="1" lang="zh-CN" altLang="en-US" dirty="0"/>
              <a:t>库的使用十分简单，直接将库下载后放在项目目录下，然后包含头文件就可以使用。之所以采用这种方法，是因为</a:t>
            </a:r>
            <a:r>
              <a:rPr kumimoji="1" lang="en-US" altLang="zh-CN" dirty="0"/>
              <a:t>Eigen</a:t>
            </a:r>
            <a:r>
              <a:rPr kumimoji="1" lang="zh-CN" altLang="en-US" dirty="0"/>
              <a:t>库采用模板方式实现，不支持分离编译，故只能提供源码而不是动态库的方式供用户使用。</a:t>
            </a:r>
            <a:endParaRPr kumimoji="1" lang="zh-CN" altLang="en-US" dirty="0"/>
          </a:p>
          <a:p>
            <a:r>
              <a:rPr kumimoji="1" lang="zh-CN" altLang="en-US" dirty="0"/>
              <a:t>为了应对不同的需求，</a:t>
            </a:r>
            <a:r>
              <a:rPr kumimoji="1" lang="en-US" altLang="zh-CN" dirty="0"/>
              <a:t>Eigen</a:t>
            </a:r>
            <a:r>
              <a:rPr kumimoji="1" lang="zh-CN" altLang="en-US" dirty="0"/>
              <a:t>库被分为多个功能模块，每个模块都有自己相对应的头文件，如下</a:t>
            </a:r>
            <a:r>
              <a:rPr kumimoji="1" lang="zh-CN" altLang="en-US" dirty="0"/>
              <a:t>表：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项目整体介绍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260475" y="3667760"/>
          <a:ext cx="5641340" cy="257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2020"/>
                <a:gridCol w="2031365"/>
                <a:gridCol w="2687955"/>
              </a:tblGrid>
              <a:tr h="1714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模板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头文件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Core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#include&lt;Eigen/Core&gt;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Matrix和Array类，基础的线性代数运算和数组操作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08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Geometry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#include&lt;Eigen/Geometry&gt;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旋转、平移、缩放、2D和3D的各种变换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LU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#include&lt;Eigen/LU&gt;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求逆、行列式、LU分解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Cholesky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#include&lt;Eigen/Cholesky&gt;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LLT和LDLTCholesky分解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Householder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#include&lt;Eigen/Householder&gt;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豪斯霍尔德变换，用于线性代数运算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SVD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#include&lt;Eigen/SVD&gt;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SVD分解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QR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#include&lt;Eigen/QR&gt;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QR分解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Eigenvalues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#include&lt;Eigen/Eigenvalues&gt;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特征值、特征向量分解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Sparse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#include&lt;Eigen/Sparse&gt;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稀疏矩阵的存储和一些基本的线性运算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37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Dense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#include&lt;Eigen/Dense&gt;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包含了Core/Geometry/LU/Cholesky/SVD/QR/Eigenvalues模块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Eigen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#include&lt;Eigen/Eigen&gt;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包括Dense和Sparse（整个Eigen库）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97182" y="1608363"/>
            <a:ext cx="10521387" cy="3678303"/>
          </a:xfrm>
        </p:spPr>
        <p:txBody>
          <a:bodyPr/>
          <a:lstStyle/>
          <a:p>
            <a:r>
              <a:rPr kumimoji="1" lang="en-US" altLang="zh-CN" dirty="0"/>
              <a:t>Eigen</a:t>
            </a:r>
            <a:r>
              <a:rPr kumimoji="1" lang="zh-CN" altLang="en-US" dirty="0"/>
              <a:t>库的简单运用：</a:t>
            </a:r>
            <a:r>
              <a:rPr kumimoji="1" lang="en-US" altLang="zh-CN" dirty="0"/>
              <a:t>                                                </a:t>
            </a:r>
            <a:r>
              <a:rPr kumimoji="1" lang="zh-CN" altLang="en-US" dirty="0"/>
              <a:t>输出</a:t>
            </a:r>
            <a:r>
              <a:rPr kumimoji="1" lang="zh-CN" altLang="en-US" dirty="0"/>
              <a:t>结果：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项目整体介绍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16345" y="2021205"/>
            <a:ext cx="3054985" cy="45745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05" y="2021205"/>
            <a:ext cx="5704840" cy="45745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29030" y="2990215"/>
            <a:ext cx="7488555" cy="1008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96925" y="1608455"/>
            <a:ext cx="10521315" cy="2390140"/>
          </a:xfrm>
        </p:spPr>
        <p:txBody>
          <a:bodyPr/>
          <a:lstStyle/>
          <a:p>
            <a:r>
              <a:rPr kumimoji="1" lang="en-US" altLang="zh-CN" dirty="0"/>
              <a:t>Eigen</a:t>
            </a:r>
            <a:r>
              <a:rPr kumimoji="1" lang="zh-CN" altLang="en-US" dirty="0"/>
              <a:t>的目录结构分为两大部分：</a:t>
            </a:r>
            <a:r>
              <a:rPr kumimoji="1" lang="en-US" altLang="zh-CN" dirty="0"/>
              <a:t>src</a:t>
            </a:r>
            <a:r>
              <a:rPr kumimoji="1" lang="zh-CN" altLang="en-US" dirty="0"/>
              <a:t>和头文件，如下图，头文件按照具体功能划分，用户使用时将其包含在内即可；</a:t>
            </a:r>
            <a:r>
              <a:rPr kumimoji="1" lang="en-US" altLang="zh-CN" dirty="0"/>
              <a:t>src</a:t>
            </a:r>
            <a:r>
              <a:rPr kumimoji="1" lang="zh-CN" altLang="en-US" dirty="0"/>
              <a:t>是对应的实现，却无</a:t>
            </a:r>
            <a:r>
              <a:rPr kumimoji="1" lang="en-US" altLang="zh-CN" dirty="0"/>
              <a:t>cpp/cc</a:t>
            </a:r>
            <a:r>
              <a:rPr kumimoji="1" lang="zh-CN" altLang="en-US" dirty="0"/>
              <a:t>文件，而是在对外头文件中按照依赖关系</a:t>
            </a:r>
            <a:r>
              <a:rPr kumimoji="1" lang="zh-CN" altLang="en-US" dirty="0"/>
              <a:t>排列头文件</a:t>
            </a:r>
            <a:r>
              <a:rPr kumimoji="1" lang="zh-CN" altLang="en-US" dirty="0"/>
              <a:t>顺序。</a:t>
            </a:r>
            <a:endParaRPr kumimoji="1" lang="zh-CN" altLang="en-US" dirty="0"/>
          </a:p>
          <a:p>
            <a:r>
              <a:rPr kumimoji="1" lang="en-US" altLang="zh-CN" dirty="0"/>
              <a:t>Eigen</a:t>
            </a:r>
            <a:r>
              <a:rPr kumimoji="1" lang="zh-CN" altLang="en-US" dirty="0"/>
              <a:t>库主要使用了奇异递归模板模式即</a:t>
            </a:r>
            <a:r>
              <a:rPr kumimoji="1" lang="en-US" altLang="zh-CN" dirty="0"/>
              <a:t>CRTP</a:t>
            </a:r>
            <a:r>
              <a:rPr kumimoji="1" lang="zh-CN" altLang="en-US" dirty="0"/>
              <a:t>模式，定义</a:t>
            </a:r>
            <a:r>
              <a:rPr kumimoji="1" lang="zh-CN" altLang="en-US" dirty="0"/>
              <a:t>如下：</a:t>
            </a:r>
            <a:endParaRPr kumimoji="1" lang="zh-CN" altLang="en-US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Font typeface="Wingdings" panose="05000000000000000000" charset="0"/>
              <a:buNone/>
            </a:pP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代码框架分析</a:t>
            </a:r>
            <a:endParaRPr kumimoji="1" lang="zh-CN" altLang="en-US" dirty="0"/>
          </a:p>
        </p:txBody>
      </p:sp>
      <p:pic>
        <p:nvPicPr>
          <p:cNvPr id="100" name="图片 99"/>
          <p:cNvPicPr/>
          <p:nvPr/>
        </p:nvPicPr>
        <p:blipFill>
          <a:blip r:embed="rId1"/>
          <a:srcRect b="18420"/>
          <a:stretch>
            <a:fillRect/>
          </a:stretch>
        </p:blipFill>
        <p:spPr>
          <a:xfrm>
            <a:off x="8764270" y="2305685"/>
            <a:ext cx="2297430" cy="38106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200150" y="3061335"/>
            <a:ext cx="72637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This oddly named pattern refers to a general class of techniques that consists of passing a derived class as a template argument to one of its own base classes</a:t>
            </a:r>
            <a:r>
              <a:rPr lang="en-US" altLang="zh-CN"/>
              <a:t>.</a:t>
            </a:r>
            <a:endParaRPr lang="en-US" altLang="zh-CN"/>
          </a:p>
        </p:txBody>
      </p:sp>
      <p:sp>
        <p:nvSpPr>
          <p:cNvPr id="6" name="内容占位符 1"/>
          <p:cNvSpPr>
            <a:spLocks noGrp="1"/>
          </p:cNvSpPr>
          <p:nvPr/>
        </p:nvSpPr>
        <p:spPr>
          <a:xfrm>
            <a:off x="835660" y="4103370"/>
            <a:ext cx="7758430" cy="23901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7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2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795" indent="-26987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60" indent="-23368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105" indent="-23368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2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64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9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71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简单来说，</a:t>
            </a:r>
            <a:r>
              <a:rPr kumimoji="1" lang="en-US" altLang="zh-CN" dirty="0"/>
              <a:t>CRTP</a:t>
            </a:r>
            <a:r>
              <a:rPr kumimoji="1" lang="zh-CN" altLang="en-US" dirty="0"/>
              <a:t>模式将派生类作为模板参数传给其的一个基类，如下例：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Font typeface="Wingdings" panose="05000000000000000000" charset="0"/>
              <a:buNone/>
            </a:pP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29030" y="4574540"/>
            <a:ext cx="7488555" cy="157035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233170" y="4639945"/>
            <a:ext cx="723074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template&lt;typename Derived&gt;</a:t>
            </a:r>
            <a:endParaRPr lang="en-US" altLang="zh-CN"/>
          </a:p>
          <a:p>
            <a:r>
              <a:rPr lang="en-US" altLang="zh-CN"/>
              <a:t>class CuriousBase{ ...</a:t>
            </a:r>
            <a:endParaRPr lang="en-US" altLang="zh-CN"/>
          </a:p>
          <a:p>
            <a:r>
              <a:rPr lang="en-US" altLang="zh-CN"/>
              <a:t>};</a:t>
            </a:r>
            <a:endParaRPr lang="en-US" altLang="zh-CN"/>
          </a:p>
          <a:p>
            <a:r>
              <a:rPr lang="en-US" altLang="zh-CN"/>
              <a:t>class Curious: public CuriousBase&lt;Curious&gt;{...</a:t>
            </a:r>
            <a:endParaRPr lang="en-US" altLang="zh-CN"/>
          </a:p>
          <a:p>
            <a:r>
              <a:rPr lang="en-US" altLang="zh-CN"/>
              <a:t>};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796925" y="6407150"/>
            <a:ext cx="7941310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1400">
                <a:latin typeface="+mn-ea"/>
                <a:cs typeface="+mn-ea"/>
              </a:rPr>
              <a:t>参考资料：</a:t>
            </a:r>
            <a:r>
              <a:rPr lang="en-US" sz="1400">
                <a:latin typeface="+mn-ea"/>
                <a:cs typeface="+mn-ea"/>
              </a:rPr>
              <a:t>https://www.cnblogs.com/sing-lau/articles/15941388.html</a:t>
            </a:r>
            <a:endParaRPr lang="en-US" altLang="en-US" sz="1400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代码框架分析</a:t>
            </a:r>
            <a:endParaRPr kumimoji="1" lang="zh-CN" altLang="en-US" dirty="0"/>
          </a:p>
        </p:txBody>
      </p:sp>
      <p:sp>
        <p:nvSpPr>
          <p:cNvPr id="9" name="内容占位符 8"/>
          <p:cNvSpPr/>
          <p:nvPr>
            <p:ph idx="1"/>
          </p:nvPr>
        </p:nvSpPr>
        <p:spPr>
          <a:xfrm>
            <a:off x="605155" y="1664970"/>
            <a:ext cx="5499735" cy="1321435"/>
          </a:xfrm>
        </p:spPr>
        <p:txBody>
          <a:bodyPr/>
          <a:p>
            <a:r>
              <a:rPr lang="zh-CN" altLang="en-US"/>
              <a:t>以</a:t>
            </a:r>
            <a:r>
              <a:rPr lang="en-US" altLang="zh-CN"/>
              <a:t>Matrix.h</a:t>
            </a:r>
            <a:r>
              <a:rPr lang="zh-CN" altLang="en-US"/>
              <a:t>来看</a:t>
            </a:r>
            <a:r>
              <a:rPr lang="en-US" altLang="zh-CN"/>
              <a:t>Eigen</a:t>
            </a:r>
            <a:r>
              <a:rPr lang="zh-CN" altLang="en-US"/>
              <a:t>库中</a:t>
            </a:r>
            <a:r>
              <a:rPr lang="en-US" altLang="zh-CN"/>
              <a:t>CRTP</a:t>
            </a:r>
            <a:r>
              <a:rPr lang="zh-CN" altLang="en-US"/>
              <a:t>模式的</a:t>
            </a:r>
            <a:r>
              <a:rPr lang="zh-CN" altLang="en-US"/>
              <a:t>应用。</a:t>
            </a:r>
            <a:endParaRPr lang="zh-CN" altLang="en-US"/>
          </a:p>
          <a:p>
            <a:r>
              <a:rPr lang="en-US" altLang="zh-CN"/>
              <a:t>Matrix</a:t>
            </a:r>
            <a:r>
              <a:rPr lang="zh-CN" altLang="en-US"/>
              <a:t>定义</a:t>
            </a:r>
            <a:r>
              <a:rPr lang="zh-CN" altLang="en-US"/>
              <a:t>如下：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5025" y="2451100"/>
            <a:ext cx="5276215" cy="480695"/>
          </a:xfrm>
          <a:prstGeom prst="rect">
            <a:avLst/>
          </a:prstGeom>
        </p:spPr>
      </p:pic>
      <p:sp>
        <p:nvSpPr>
          <p:cNvPr id="11" name="内容占位符 8"/>
          <p:cNvSpPr/>
          <p:nvPr/>
        </p:nvSpPr>
        <p:spPr>
          <a:xfrm>
            <a:off x="605155" y="3042920"/>
            <a:ext cx="5506085" cy="5918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7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2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795" indent="-26987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60" indent="-23368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105" indent="-23368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2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64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9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71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PlainObjectBase</a:t>
            </a:r>
            <a:r>
              <a:rPr lang="zh-CN" altLang="en-US"/>
              <a:t>定义如</a:t>
            </a:r>
            <a:r>
              <a:rPr lang="zh-CN" altLang="en-US"/>
              <a:t>下：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25" y="3393440"/>
            <a:ext cx="5262245" cy="408940"/>
          </a:xfrm>
          <a:prstGeom prst="rect">
            <a:avLst/>
          </a:prstGeom>
        </p:spPr>
      </p:pic>
      <p:sp>
        <p:nvSpPr>
          <p:cNvPr id="13" name="内容占位符 8"/>
          <p:cNvSpPr/>
          <p:nvPr/>
        </p:nvSpPr>
        <p:spPr>
          <a:xfrm>
            <a:off x="605155" y="3840480"/>
            <a:ext cx="6388735" cy="9099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7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2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795" indent="-26987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60" indent="-23368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105" indent="-23368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2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64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9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71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dense_xpr_base</a:t>
            </a:r>
            <a:r>
              <a:rPr lang="zh-CN" altLang="en-US"/>
              <a:t>定义如下，用来确认</a:t>
            </a:r>
            <a:r>
              <a:rPr lang="en-US" altLang="zh-CN"/>
              <a:t>Matrix</a:t>
            </a:r>
            <a:r>
              <a:rPr lang="zh-CN" altLang="en-US"/>
              <a:t>是矩阵</a:t>
            </a:r>
            <a:r>
              <a:rPr lang="en-US" altLang="zh-CN"/>
              <a:t>             </a:t>
            </a:r>
            <a:r>
              <a:rPr lang="zh-CN" altLang="en-US"/>
              <a:t>还是</a:t>
            </a:r>
            <a:r>
              <a:rPr lang="zh-CN" altLang="en-US"/>
              <a:t>向量：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025" y="4483735"/>
            <a:ext cx="3898900" cy="1938655"/>
          </a:xfrm>
          <a:prstGeom prst="rect">
            <a:avLst/>
          </a:prstGeom>
        </p:spPr>
      </p:pic>
      <p:sp>
        <p:nvSpPr>
          <p:cNvPr id="15" name="内容占位符 8"/>
          <p:cNvSpPr/>
          <p:nvPr/>
        </p:nvSpPr>
        <p:spPr>
          <a:xfrm>
            <a:off x="6111240" y="1664970"/>
            <a:ext cx="5499735" cy="5657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7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2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795" indent="-26987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60" indent="-23368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105" indent="-23368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2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64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9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71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若传递的是矩阵，则</a:t>
            </a:r>
            <a:r>
              <a:rPr lang="en-US">
                <a:sym typeface="+mn-ea"/>
              </a:rPr>
              <a:t>PlainObjectBase</a:t>
            </a:r>
            <a:r>
              <a:rPr lang="zh-CN" altLang="en-US">
                <a:sym typeface="+mn-ea"/>
              </a:rPr>
              <a:t>变为：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489700" y="2108835"/>
            <a:ext cx="5048885" cy="83883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593840" y="2174240"/>
            <a:ext cx="4960620" cy="857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template&lt;typename Derived&gt;</a:t>
            </a:r>
            <a:endParaRPr lang="en-US" altLang="zh-CN"/>
          </a:p>
          <a:p>
            <a:r>
              <a:rPr lang="en-US" altLang="zh-CN"/>
              <a:t>class PlainObjectBase: public MatrixBase&lt;Derived&gt;</a:t>
            </a:r>
            <a:endParaRPr lang="en-US" altLang="zh-CN"/>
          </a:p>
        </p:txBody>
      </p:sp>
      <p:sp>
        <p:nvSpPr>
          <p:cNvPr id="19" name="内容占位符 8"/>
          <p:cNvSpPr/>
          <p:nvPr/>
        </p:nvSpPr>
        <p:spPr>
          <a:xfrm>
            <a:off x="6264275" y="2986405"/>
            <a:ext cx="5499735" cy="5657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7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2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795" indent="-26987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60" indent="-23368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105" indent="-23368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2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64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9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71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由</a:t>
            </a:r>
            <a:r>
              <a:rPr lang="en-US" altLang="zh-CN"/>
              <a:t>MatrixBase</a:t>
            </a:r>
            <a:r>
              <a:rPr lang="zh-CN" altLang="en-US"/>
              <a:t>往父类上走，</a:t>
            </a:r>
            <a:r>
              <a:rPr lang="zh-CN" altLang="en-US"/>
              <a:t>有：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489700" y="3393440"/>
            <a:ext cx="5234305" cy="262826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489700" y="3370580"/>
            <a:ext cx="5324475" cy="25222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template&lt;typename Derived&gt;struct EigenBase</a:t>
            </a:r>
            <a:endParaRPr lang="en-US" altLang="zh-CN"/>
          </a:p>
          <a:p>
            <a:r>
              <a:rPr lang="en-US" altLang="zh-CN"/>
              <a:t>template&lt;typename Derived&gt;</a:t>
            </a:r>
            <a:endParaRPr lang="en-US" altLang="zh-CN"/>
          </a:p>
          <a:p>
            <a:r>
              <a:rPr lang="en-US" altLang="zh-CN"/>
              <a:t>class DenseCoeffsBase&lt;Derived,ReadOnlyAccessors&gt; </a:t>
            </a:r>
            <a:endParaRPr lang="en-US" altLang="zh-CN"/>
          </a:p>
          <a:p>
            <a:r>
              <a:rPr lang="en-US" altLang="zh-CN"/>
              <a:t>: public EigenBase&lt;Derived&gt;</a:t>
            </a:r>
            <a:endParaRPr lang="en-US" altLang="zh-CN"/>
          </a:p>
          <a:p>
            <a:r>
              <a:rPr lang="en-US" altLang="zh-CN"/>
              <a:t>template&lt;typename Derived&gt; class DenseBase</a:t>
            </a:r>
            <a:endParaRPr lang="en-US" altLang="zh-CN"/>
          </a:p>
          <a:p>
            <a:r>
              <a:rPr lang="en-US" altLang="zh-CN"/>
              <a:t>  : public DenseCoeffsBase&lt;Derived, internal::accessors_level&lt;Derived&gt;::value&gt;</a:t>
            </a:r>
            <a:endParaRPr lang="en-US" altLang="zh-CN"/>
          </a:p>
          <a:p>
            <a:r>
              <a:rPr lang="en-US" altLang="zh-CN"/>
              <a:t>template&lt;typename Derived&gt; class MatrixBase</a:t>
            </a:r>
            <a:endParaRPr lang="en-US" altLang="zh-CN"/>
          </a:p>
          <a:p>
            <a:r>
              <a:rPr lang="en-US" altLang="zh-CN"/>
              <a:t>  : public DenseBase&lt;Derived&gt;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half" idx="1"/>
          </p:nvPr>
        </p:nvSpPr>
        <p:spPr>
          <a:xfrm>
            <a:off x="795655" y="2193925"/>
            <a:ext cx="5422265" cy="4225925"/>
          </a:xfrm>
        </p:spPr>
        <p:txBody>
          <a:bodyPr/>
          <a:p>
            <a:r>
              <a:rPr lang="zh-CN" altLang="en-US"/>
              <a:t>直观表示，</a:t>
            </a:r>
            <a:r>
              <a:rPr lang="en-US" altLang="zh-CN"/>
              <a:t>Matrix</a:t>
            </a:r>
            <a:r>
              <a:rPr lang="zh-CN" altLang="en-US"/>
              <a:t>继承体系如</a:t>
            </a:r>
            <a:r>
              <a:rPr lang="zh-CN" altLang="en-US"/>
              <a:t>右图。</a:t>
            </a:r>
            <a:endParaRPr lang="zh-CN" altLang="en-US"/>
          </a:p>
          <a:p>
            <a:endParaRPr lang="zh-CN" altLang="en-US"/>
          </a:p>
          <a:p>
            <a:r>
              <a:rPr>
                <a:sym typeface="+mn-ea"/>
              </a:rPr>
              <a:t>可以看出，在Matrix的继承体系中，直接基类和Matrix使用了CRTP模式，Matrix将自己作为参数传入到继承的基类中。Matrix的基类本身也是继承了基类，如MatrixBase继承了DenseBase，然而MatrixBase和DenseBase并未使用CRTP模式。</a:t>
            </a:r>
            <a:endParaRPr>
              <a:sym typeface="+mn-ea"/>
            </a:endParaRPr>
          </a:p>
          <a:p>
            <a:endParaRPr>
              <a:sym typeface="+mn-ea"/>
            </a:endParaRPr>
          </a:p>
          <a:p>
            <a:r>
              <a:rPr>
                <a:sym typeface="+mn-ea"/>
              </a:rPr>
              <a:t>除了Matrix之外，对于一些运算符也使用了CRTP模式，比如CwiseBinaryOp</a:t>
            </a:r>
            <a:r>
              <a:rPr lang="zh-CN">
                <a:sym typeface="+mn-ea"/>
              </a:rPr>
              <a:t>等。</a:t>
            </a:r>
            <a:endParaRPr>
              <a:sym typeface="+mn-ea"/>
            </a:endParaRPr>
          </a:p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1" lang="zh-CN" altLang="en-US" dirty="0">
                <a:sym typeface="+mn-ea"/>
              </a:rPr>
              <a:t>代码框架分析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237220" y="1156335"/>
            <a:ext cx="1865630" cy="47637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5282" y="1555658"/>
            <a:ext cx="10521387" cy="3678303"/>
          </a:xfrm>
        </p:spPr>
        <p:txBody>
          <a:bodyPr/>
          <a:lstStyle/>
          <a:p>
            <a:r>
              <a:rPr kumimoji="1" lang="zh-CN" altLang="en-US" dirty="0"/>
              <a:t>在非线性优化中，大多数要构建最小二乘方程组，求解需要进行矩阵分解。</a:t>
            </a:r>
            <a:r>
              <a:rPr kumimoji="1" lang="en-US" altLang="zh-CN" dirty="0"/>
              <a:t>Eigen</a:t>
            </a:r>
            <a:r>
              <a:rPr kumimoji="1" lang="zh-CN" altLang="en-US" dirty="0"/>
              <a:t>库提供了多种分解方法，主要</a:t>
            </a:r>
            <a:r>
              <a:rPr kumimoji="1" lang="zh-CN" altLang="en-US" dirty="0"/>
              <a:t>包括：Cholesky分解（包括LLT、LDLT），QR分解，SVD分解，LU分解（包括ParttialPivLU、FullPivLU）这四种分解法。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具体功能测试与拓展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9520" y="2493010"/>
            <a:ext cx="9073515" cy="35363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4530" y="6384925"/>
            <a:ext cx="707199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参考</a:t>
            </a:r>
            <a:r>
              <a:rPr lang="zh-CN" altLang="en-US" sz="1400"/>
              <a:t>资料：http://eigen.tuxfamily.org/dox/group__TutorialLinearAlgebra.html</a:t>
            </a:r>
            <a:endParaRPr lang="zh-CN" altLang="en-US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5282" y="1555658"/>
            <a:ext cx="10521387" cy="3678303"/>
          </a:xfrm>
        </p:spPr>
        <p:txBody>
          <a:bodyPr/>
          <a:lstStyle/>
          <a:p>
            <a:r>
              <a:rPr kumimoji="1" lang="zh-CN" altLang="en-US" dirty="0"/>
              <a:t>在非线性优化中，大多数要构建最小二乘方程组，求解需要进行矩阵分解。</a:t>
            </a:r>
            <a:r>
              <a:rPr kumimoji="1" lang="en-US" altLang="zh-CN" dirty="0"/>
              <a:t>Eigen</a:t>
            </a:r>
            <a:r>
              <a:rPr kumimoji="1" lang="zh-CN" altLang="en-US" dirty="0"/>
              <a:t>库提供了多种分解方法，主要</a:t>
            </a:r>
            <a:r>
              <a:rPr kumimoji="1" lang="zh-CN" altLang="en-US" dirty="0"/>
              <a:t>包括：Cholesky分解（包括LLT、LDLT），QR分解，SVD分解，LU分解（包括ParttialPivLU、FullPivLU）这四种分解法。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具体功能测试与拓展</a:t>
            </a:r>
            <a:endParaRPr kumimoji="1" lang="zh-CN" altLang="en-US" dirty="0"/>
          </a:p>
        </p:txBody>
      </p: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1266190" y="2667000"/>
          <a:ext cx="4943475" cy="34143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2775"/>
                <a:gridCol w="3060700"/>
              </a:tblGrid>
              <a:tr h="2705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分解方法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原理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75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LU分解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将矩阵分解为一个下三角矩阵和一个上三角矩阵的乘积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23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QR分解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将方阵分解为一个正交矩阵 Q 和一个上三角矩阵 R 的的乘积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16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Cholesky分解</a:t>
                      </a:r>
                      <a:endParaRPr lang="en-US" altLang="en-US" sz="16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将对称正定矩阵分解为一个下三角矩阵和其转置的乘积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23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SVD分解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将实矩阵分解为两个正交矩阵和一个对角矩阵的乘积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23870f07-5dbb-4b1b-9bfc-68da1b3bfd4f}"/>
  <p:tag name="TABLE_ENDDRAG_ORIGIN_RECT" val="444*202"/>
  <p:tag name="TABLE_ENDDRAG_RECT" val="99*288*444*202"/>
</p:tagLst>
</file>

<file path=ppt/tags/tag2.xml><?xml version="1.0" encoding="utf-8"?>
<p:tagLst xmlns:p="http://schemas.openxmlformats.org/presentationml/2006/main">
  <p:tag name="KSO_WM_UNIT_PLACING_PICTURE_USER_VIEWPORT" val="{&quot;height&quot;:11475,&quot;width&quot;:7665}"/>
</p:tagLst>
</file>

<file path=ppt/tags/tag3.xml><?xml version="1.0" encoding="utf-8"?>
<p:tagLst xmlns:p="http://schemas.openxmlformats.org/presentationml/2006/main">
  <p:tag name="KSO_WM_UNIT_TABLE_BEAUTIFY" val="smartTable{a17645e1-b1ba-48f8-927c-d3c497348368}"/>
  <p:tag name="TABLE_ENDDRAG_ORIGIN_RECT" val="389*268"/>
  <p:tag name="TABLE_ENDDRAG_RECT" val="99*210*389*268"/>
</p:tagLst>
</file>

<file path=ppt/tags/tag4.xml><?xml version="1.0" encoding="utf-8"?>
<p:tagLst xmlns:p="http://schemas.openxmlformats.org/presentationml/2006/main">
  <p:tag name="KSO_WM_UNIT_PLACING_PICTURE_USER_VIEWPORT" val="{&quot;height&quot;:7620,&quot;width&quot;:21150}"/>
</p:tagLst>
</file>

<file path=ppt/tags/tag5.xml><?xml version="1.0" encoding="utf-8"?>
<p:tagLst xmlns:p="http://schemas.openxmlformats.org/presentationml/2006/main">
  <p:tag name="KSO_WPP_MARK_KEY" val="c6db64fd-ed15-4dd3-b887-190d1311c430"/>
  <p:tag name="COMMONDATA" val="eyJoZGlkIjoiYmExNzQ3YzExYjEyMzZlMDE4OTdkZjE1YWI1ZmFjYmUifQ=="/>
</p:tagLst>
</file>

<file path=ppt/theme/theme1.xml><?xml version="1.0" encoding="utf-8"?>
<a:theme xmlns:a="http://schemas.openxmlformats.org/drawingml/2006/main" name="清华简约主题-扁平-16:9">
  <a:themeElements>
    <a:clrScheme name="自定义 6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5B2F7C"/>
      </a:accent1>
      <a:accent2>
        <a:srgbClr val="5C2F7D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红利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3371</Words>
  <Application>WPS 演示</Application>
  <PresentationFormat>宽屏</PresentationFormat>
  <Paragraphs>203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Wingdings 2</vt:lpstr>
      <vt:lpstr>Gill Sans MT</vt:lpstr>
      <vt:lpstr>华文中宋</vt:lpstr>
      <vt:lpstr>微软雅黑</vt:lpstr>
      <vt:lpstr>Arial Unicode MS</vt:lpstr>
      <vt:lpstr>等线</vt:lpstr>
      <vt:lpstr>Calibri</vt:lpstr>
      <vt:lpstr>Wingdings</vt:lpstr>
      <vt:lpstr>Times New Roman</vt:lpstr>
      <vt:lpstr>清华简约主题-扁平-16:9</vt:lpstr>
      <vt:lpstr>Eigen库阅读报告</vt:lpstr>
      <vt:lpstr>目录</vt:lpstr>
      <vt:lpstr>项目整体介绍</vt:lpstr>
      <vt:lpstr>项目整体介绍</vt:lpstr>
      <vt:lpstr>代码框架分析</vt:lpstr>
      <vt:lpstr>代码框架分析</vt:lpstr>
      <vt:lpstr>PowerPoint 演示文稿</vt:lpstr>
      <vt:lpstr>具体功能测试与拓展</vt:lpstr>
      <vt:lpstr>具体功能测试与拓展</vt:lpstr>
      <vt:lpstr>具体功能测试与拓展</vt:lpstr>
      <vt:lpstr>具体功能测试与拓展</vt:lpstr>
      <vt:lpstr>具体功能测试与拓展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北镇初晴i</cp:lastModifiedBy>
  <cp:revision>1336</cp:revision>
  <cp:lastPrinted>2020-04-04T02:50:00Z</cp:lastPrinted>
  <dcterms:created xsi:type="dcterms:W3CDTF">2020-01-04T07:43:00Z</dcterms:created>
  <dcterms:modified xsi:type="dcterms:W3CDTF">2023-06-25T11:54:00Z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36F76ED870474A7D8703947DA649E6CE</vt:lpwstr>
  </property>
  <property fmtid="{D5CDD505-2E9C-101B-9397-08002B2CF9AE}" pid="3" name="KSOProductBuildVer">
    <vt:lpwstr>2052-11.1.0.12763</vt:lpwstr>
  </property>
</Properties>
</file>