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37" r:id="rId3"/>
    <p:sldId id="335" r:id="rId4"/>
    <p:sldId id="348" r:id="rId5"/>
    <p:sldId id="347" r:id="rId6"/>
    <p:sldId id="357" r:id="rId7"/>
    <p:sldId id="358" r:id="rId8"/>
    <p:sldId id="359" r:id="rId9"/>
    <p:sldId id="360" r:id="rId10"/>
    <p:sldId id="351" r:id="rId11"/>
    <p:sldId id="355" r:id="rId12"/>
    <p:sldId id="352" r:id="rId13"/>
    <p:sldId id="349" r:id="rId14"/>
    <p:sldId id="380" r:id="rId15"/>
    <p:sldId id="361" r:id="rId16"/>
    <p:sldId id="381" r:id="rId17"/>
    <p:sldId id="362" r:id="rId18"/>
    <p:sldId id="382" r:id="rId19"/>
    <p:sldId id="363" r:id="rId20"/>
    <p:sldId id="375" r:id="rId21"/>
    <p:sldId id="364" r:id="rId22"/>
    <p:sldId id="365" r:id="rId23"/>
    <p:sldId id="366" r:id="rId24"/>
    <p:sldId id="367" r:id="rId25"/>
    <p:sldId id="368" r:id="rId26"/>
    <p:sldId id="369" r:id="rId27"/>
    <p:sldId id="370" r:id="rId28"/>
    <p:sldId id="371" r:id="rId29"/>
    <p:sldId id="372" r:id="rId30"/>
    <p:sldId id="383" r:id="rId31"/>
    <p:sldId id="384" r:id="rId32"/>
    <p:sldId id="385" r:id="rId33"/>
    <p:sldId id="373" r:id="rId34"/>
    <p:sldId id="374" r:id="rId35"/>
    <p:sldId id="378" r:id="rId36"/>
    <p:sldId id="377" r:id="rId37"/>
    <p:sldId id="376" r:id="rId38"/>
    <p:sldId id="379" r:id="rId39"/>
    <p:sldId id="386" r:id="rId40"/>
    <p:sldId id="343" r:id="rId4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5EAFA6"/>
    <a:srgbClr val="9BBB59"/>
    <a:srgbClr val="F5CD15"/>
    <a:srgbClr val="E4C225"/>
    <a:srgbClr val="190000"/>
    <a:srgbClr val="C0504D"/>
    <a:srgbClr val="CE0000"/>
    <a:srgbClr val="FF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78" autoAdjust="0"/>
  </p:normalViewPr>
  <p:slideViewPr>
    <p:cSldViewPr snapToGrid="0" snapToObjects="1">
      <p:cViewPr varScale="1">
        <p:scale>
          <a:sx n="89" d="100"/>
          <a:sy n="89" d="100"/>
        </p:scale>
        <p:origin x="22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7E7E0-0C8A-4BF8-80FD-9F6A5DD4F4A1}" type="datetimeFigureOut">
              <a:rPr lang="zh-CN" altLang="en-US" smtClean="0"/>
              <a:t>2017/4/12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46356-A8A9-4C01-8447-9AA731803439}" type="slidenum">
              <a:rPr lang="zh-CN" altLang="en-US" smtClean="0"/>
              <a:t>‹#›</a:t>
            </a:fld>
            <a:endParaRPr lang="zh-CN" altLang="en-US"/>
          </a:p>
        </p:txBody>
      </p:sp>
    </p:spTree>
    <p:extLst>
      <p:ext uri="{BB962C8B-B14F-4D97-AF65-F5344CB8AC3E}">
        <p14:creationId xmlns:p14="http://schemas.microsoft.com/office/powerpoint/2010/main" val="57191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20</a:t>
            </a:fld>
            <a:endParaRPr lang="zh-CN" altLang="en-US"/>
          </a:p>
        </p:txBody>
      </p:sp>
    </p:spTree>
    <p:extLst>
      <p:ext uri="{BB962C8B-B14F-4D97-AF65-F5344CB8AC3E}">
        <p14:creationId xmlns:p14="http://schemas.microsoft.com/office/powerpoint/2010/main" val="259205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23</a:t>
            </a:fld>
            <a:endParaRPr lang="zh-CN" altLang="en-US"/>
          </a:p>
        </p:txBody>
      </p:sp>
    </p:spTree>
    <p:extLst>
      <p:ext uri="{BB962C8B-B14F-4D97-AF65-F5344CB8AC3E}">
        <p14:creationId xmlns:p14="http://schemas.microsoft.com/office/powerpoint/2010/main" val="261032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31</a:t>
            </a:fld>
            <a:endParaRPr lang="zh-CN" altLang="en-US"/>
          </a:p>
        </p:txBody>
      </p:sp>
    </p:spTree>
    <p:extLst>
      <p:ext uri="{BB962C8B-B14F-4D97-AF65-F5344CB8AC3E}">
        <p14:creationId xmlns:p14="http://schemas.microsoft.com/office/powerpoint/2010/main" val="158617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32</a:t>
            </a:fld>
            <a:endParaRPr lang="zh-CN" altLang="en-US"/>
          </a:p>
        </p:txBody>
      </p:sp>
    </p:spTree>
    <p:extLst>
      <p:ext uri="{BB962C8B-B14F-4D97-AF65-F5344CB8AC3E}">
        <p14:creationId xmlns:p14="http://schemas.microsoft.com/office/powerpoint/2010/main" val="280212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33</a:t>
            </a:fld>
            <a:endParaRPr lang="zh-CN" altLang="en-US"/>
          </a:p>
        </p:txBody>
      </p:sp>
    </p:spTree>
    <p:extLst>
      <p:ext uri="{BB962C8B-B14F-4D97-AF65-F5344CB8AC3E}">
        <p14:creationId xmlns:p14="http://schemas.microsoft.com/office/powerpoint/2010/main" val="59873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46356-A8A9-4C01-8447-9AA731803439}" type="slidenum">
              <a:rPr lang="zh-CN" altLang="en-US" smtClean="0"/>
              <a:t>40</a:t>
            </a:fld>
            <a:endParaRPr lang="zh-CN" altLang="en-US"/>
          </a:p>
        </p:txBody>
      </p:sp>
    </p:spTree>
    <p:extLst>
      <p:ext uri="{BB962C8B-B14F-4D97-AF65-F5344CB8AC3E}">
        <p14:creationId xmlns:p14="http://schemas.microsoft.com/office/powerpoint/2010/main" val="27490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259586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36980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6978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272192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166822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413941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409378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392778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4494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174969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B938A22-9651-6F4D-9B85-4C09B8CE2852}" type="datetimeFigureOut">
              <a:rPr kumimoji="1" lang="zh-CN" altLang="en-US" smtClean="0"/>
              <a:t>2017/4/12 Wednesday</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86792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38A22-9651-6F4D-9B85-4C09B8CE2852}" type="datetimeFigureOut">
              <a:rPr kumimoji="1" lang="zh-CN" altLang="en-US" smtClean="0"/>
              <a:t>2017/4/12 Wednesday</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F6F38-CF53-FF41-B05A-0F0F43B22C35}" type="slidenum">
              <a:rPr kumimoji="1" lang="zh-CN" altLang="en-US" smtClean="0"/>
              <a:t>‹#›</a:t>
            </a:fld>
            <a:endParaRPr kumimoji="1" lang="zh-CN" altLang="en-US"/>
          </a:p>
        </p:txBody>
      </p:sp>
    </p:spTree>
    <p:extLst>
      <p:ext uri="{BB962C8B-B14F-4D97-AF65-F5344CB8AC3E}">
        <p14:creationId xmlns:p14="http://schemas.microsoft.com/office/powerpoint/2010/main" val="269018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封面.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5549899" y="3556000"/>
            <a:ext cx="3797300" cy="307777"/>
          </a:xfrm>
          <a:prstGeom prst="rect">
            <a:avLst/>
          </a:prstGeom>
          <a:noFill/>
        </p:spPr>
        <p:txBody>
          <a:bodyPr wrap="square" rtlCol="0">
            <a:spAutoFit/>
          </a:bodyPr>
          <a:lstStyle/>
          <a:p>
            <a:r>
              <a:rPr kumimoji="1" lang="zh-CN" altLang="en-US" sz="1400" dirty="0" smtClean="0">
                <a:solidFill>
                  <a:schemeClr val="tx1">
                    <a:lumMod val="85000"/>
                    <a:lumOff val="15000"/>
                  </a:schemeClr>
                </a:solidFill>
                <a:latin typeface="华文细黑"/>
                <a:ea typeface="华文细黑"/>
                <a:cs typeface="华文细黑"/>
              </a:rPr>
              <a:t>北京 朝阳区 来广营中街甲一号 </a:t>
            </a:r>
            <a:r>
              <a:rPr kumimoji="1" lang="en-US" altLang="zh-CN" sz="1400" dirty="0" smtClean="0">
                <a:solidFill>
                  <a:schemeClr val="tx1">
                    <a:lumMod val="85000"/>
                    <a:lumOff val="15000"/>
                  </a:schemeClr>
                </a:solidFill>
                <a:latin typeface="华文细黑"/>
                <a:ea typeface="华文细黑"/>
                <a:cs typeface="华文细黑"/>
              </a:rPr>
              <a:t>26-27</a:t>
            </a:r>
            <a:r>
              <a:rPr kumimoji="1" lang="zh-CN" altLang="en-US" sz="1400" dirty="0" smtClean="0">
                <a:solidFill>
                  <a:schemeClr val="tx1">
                    <a:lumMod val="85000"/>
                    <a:lumOff val="15000"/>
                  </a:schemeClr>
                </a:solidFill>
                <a:latin typeface="华文细黑"/>
                <a:ea typeface="华文细黑"/>
                <a:cs typeface="华文细黑"/>
              </a:rPr>
              <a:t>号楼</a:t>
            </a:r>
            <a:endParaRPr kumimoji="1" lang="zh-CN" altLang="en-US" sz="1400" dirty="0">
              <a:solidFill>
                <a:schemeClr val="tx1">
                  <a:lumMod val="85000"/>
                  <a:lumOff val="15000"/>
                </a:schemeClr>
              </a:solidFill>
              <a:latin typeface="华文细黑"/>
              <a:ea typeface="华文细黑"/>
              <a:cs typeface="华文细黑"/>
            </a:endParaRPr>
          </a:p>
        </p:txBody>
      </p:sp>
      <p:sp>
        <p:nvSpPr>
          <p:cNvPr id="2" name="文本框 1"/>
          <p:cNvSpPr txBox="1"/>
          <p:nvPr/>
        </p:nvSpPr>
        <p:spPr>
          <a:xfrm>
            <a:off x="0" y="2355672"/>
            <a:ext cx="5784574" cy="1508105"/>
          </a:xfrm>
          <a:prstGeom prst="rect">
            <a:avLst/>
          </a:prstGeom>
          <a:noFill/>
        </p:spPr>
        <p:txBody>
          <a:bodyPr wrap="square" rtlCol="0">
            <a:spAutoFit/>
          </a:bodyPr>
          <a:lstStyle/>
          <a:p>
            <a:r>
              <a:rPr lang="en-US" altLang="zh-CN" sz="4800" dirty="0" err="1" smtClean="0">
                <a:latin typeface="黑体" panose="02010609060101010101" pitchFamily="49" charset="-122"/>
                <a:ea typeface="黑体" panose="02010609060101010101" pitchFamily="49" charset="-122"/>
              </a:rPr>
              <a:t>AQS</a:t>
            </a:r>
            <a:r>
              <a:rPr lang="zh-CN" altLang="en-US" sz="4800" dirty="0" smtClean="0">
                <a:latin typeface="黑体" panose="02010609060101010101" pitchFamily="49" charset="-122"/>
                <a:ea typeface="黑体" panose="02010609060101010101" pitchFamily="49" charset="-122"/>
              </a:rPr>
              <a:t>框架分享</a:t>
            </a:r>
            <a:endParaRPr lang="en-US" altLang="zh-CN" sz="4800" dirty="0" smtClean="0">
              <a:latin typeface="黑体" panose="02010609060101010101" pitchFamily="49" charset="-122"/>
              <a:ea typeface="黑体" panose="02010609060101010101" pitchFamily="49" charset="-122"/>
            </a:endParaRPr>
          </a:p>
          <a:p>
            <a:r>
              <a:rPr lang="en-US" altLang="zh-CN" sz="4400" dirty="0" smtClean="0">
                <a:latin typeface="黑体" panose="02010609060101010101" pitchFamily="49" charset="-122"/>
                <a:ea typeface="黑体" panose="02010609060101010101" pitchFamily="49" charset="-122"/>
              </a:rPr>
              <a:t>						</a:t>
            </a:r>
            <a:endParaRPr lang="zh-CN" altLang="en-US" sz="4000" dirty="0">
              <a:latin typeface="黑体" panose="02010609060101010101" pitchFamily="49" charset="-122"/>
              <a:ea typeface="黑体" panose="02010609060101010101" pitchFamily="49" charset="-122"/>
            </a:endParaRPr>
          </a:p>
        </p:txBody>
      </p:sp>
      <p:sp>
        <p:nvSpPr>
          <p:cNvPr id="3" name="文本框 2"/>
          <p:cNvSpPr txBox="1"/>
          <p:nvPr/>
        </p:nvSpPr>
        <p:spPr>
          <a:xfrm>
            <a:off x="6971495" y="5042747"/>
            <a:ext cx="1009627" cy="400110"/>
          </a:xfrm>
          <a:prstGeom prst="rect">
            <a:avLst/>
          </a:prstGeom>
          <a:noFill/>
        </p:spPr>
        <p:txBody>
          <a:bodyPr wrap="square" rtlCol="0">
            <a:spAutoFit/>
          </a:bodyPr>
          <a:lstStyle/>
          <a:p>
            <a:r>
              <a:rPr lang="zh-CN" altLang="en-US" sz="2000" dirty="0" smtClean="0"/>
              <a:t>贺辰枫</a:t>
            </a:r>
            <a:endParaRPr lang="zh-CN" altLang="en-US" sz="2000" dirty="0"/>
          </a:p>
        </p:txBody>
      </p:sp>
    </p:spTree>
    <p:extLst>
      <p:ext uri="{BB962C8B-B14F-4D97-AF65-F5344CB8AC3E}">
        <p14:creationId xmlns:p14="http://schemas.microsoft.com/office/powerpoint/2010/main" val="72767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偏向锁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77772" y="2386155"/>
            <a:ext cx="8224106" cy="2308324"/>
          </a:xfrm>
          <a:prstGeom prst="rect">
            <a:avLst/>
          </a:prstGeom>
          <a:noFill/>
        </p:spPr>
        <p:txBody>
          <a:bodyPr wrap="square" rtlCol="0">
            <a:spAutoFit/>
          </a:bodyPr>
          <a:lstStyle/>
          <a:p>
            <a:r>
              <a:rPr lang="zh-CN" altLang="en-US" b="1" dirty="0" smtClean="0"/>
              <a:t>引入</a:t>
            </a:r>
            <a:r>
              <a:rPr lang="zh-CN" altLang="en-US" b="1" dirty="0"/>
              <a:t>偏向锁主要</a:t>
            </a:r>
            <a:r>
              <a:rPr lang="zh-CN" altLang="en-US" b="1" dirty="0" smtClean="0"/>
              <a:t>目的</a:t>
            </a:r>
            <a:r>
              <a:rPr lang="zh-CN" altLang="en-US" dirty="0" smtClean="0"/>
              <a:t>：</a:t>
            </a:r>
            <a:r>
              <a:rPr lang="zh-CN" altLang="en-US" dirty="0"/>
              <a:t>为了在无多线程竞争的情况下尽量减少不必要的轻量级锁执行路径</a:t>
            </a:r>
            <a:r>
              <a:rPr lang="en-US" altLang="zh-CN" dirty="0"/>
              <a:t>(CAS</a:t>
            </a:r>
            <a:r>
              <a:rPr lang="zh-CN" altLang="en-US" dirty="0"/>
              <a:t>原子指令</a:t>
            </a:r>
            <a:r>
              <a:rPr lang="en-US" altLang="zh-CN" dirty="0" smtClean="0"/>
              <a:t>)</a:t>
            </a:r>
          </a:p>
          <a:p>
            <a:endParaRPr lang="en-US" altLang="zh-CN" dirty="0" smtClean="0"/>
          </a:p>
          <a:p>
            <a:r>
              <a:rPr lang="zh-CN" altLang="en-US" b="1" dirty="0" smtClean="0"/>
              <a:t>基于一种假设</a:t>
            </a:r>
            <a:r>
              <a:rPr lang="zh-CN" altLang="en-US" dirty="0" smtClean="0"/>
              <a:t>：没有多线程竞争</a:t>
            </a:r>
            <a:endParaRPr lang="en-US" altLang="zh-CN" dirty="0" smtClean="0"/>
          </a:p>
          <a:p>
            <a:endParaRPr lang="en-US" altLang="zh-CN" dirty="0" smtClean="0"/>
          </a:p>
          <a:p>
            <a:r>
              <a:rPr lang="zh-CN" altLang="en-US" b="1" dirty="0" smtClean="0"/>
              <a:t>效果</a:t>
            </a:r>
            <a:r>
              <a:rPr lang="zh-CN" altLang="en-US" dirty="0" smtClean="0"/>
              <a:t>：去除轻量级加锁解锁的</a:t>
            </a:r>
            <a:r>
              <a:rPr lang="en-US" altLang="zh-CN" dirty="0" smtClean="0"/>
              <a:t>CAS</a:t>
            </a:r>
            <a:r>
              <a:rPr lang="zh-CN" altLang="en-US" dirty="0" smtClean="0"/>
              <a:t>操作开销</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38516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偏向锁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77772" y="1278117"/>
            <a:ext cx="8224106" cy="4801314"/>
          </a:xfrm>
          <a:prstGeom prst="rect">
            <a:avLst/>
          </a:prstGeom>
          <a:noFill/>
        </p:spPr>
        <p:txBody>
          <a:bodyPr wrap="square" rtlCol="0">
            <a:spAutoFit/>
          </a:bodyPr>
          <a:lstStyle/>
          <a:p>
            <a:endParaRPr lang="en-US" altLang="zh-CN" b="1" dirty="0" smtClean="0"/>
          </a:p>
          <a:p>
            <a:endParaRPr lang="en-US" altLang="zh-CN" b="1" dirty="0"/>
          </a:p>
          <a:p>
            <a:endParaRPr lang="en-US" altLang="zh-CN" b="1" dirty="0" smtClean="0"/>
          </a:p>
          <a:p>
            <a:r>
              <a:rPr lang="zh-CN" altLang="en-US" b="1" dirty="0" smtClean="0"/>
              <a:t>获取</a:t>
            </a:r>
            <a:r>
              <a:rPr lang="zh-CN" altLang="en-US" b="1" dirty="0"/>
              <a:t>锁</a:t>
            </a:r>
          </a:p>
          <a:p>
            <a:r>
              <a:rPr lang="en-US" altLang="zh-CN" dirty="0"/>
              <a:t>1. </a:t>
            </a:r>
            <a:r>
              <a:rPr lang="zh-CN" altLang="en-US" dirty="0"/>
              <a:t>检测</a:t>
            </a:r>
            <a:r>
              <a:rPr lang="en-US" altLang="zh-CN" dirty="0"/>
              <a:t>Mark Word</a:t>
            </a:r>
            <a:r>
              <a:rPr lang="zh-CN" altLang="en-US" dirty="0"/>
              <a:t>是否为可偏向状态</a:t>
            </a:r>
            <a:r>
              <a:rPr lang="en-US" altLang="zh-CN" dirty="0"/>
              <a:t>(</a:t>
            </a:r>
            <a:r>
              <a:rPr lang="zh-CN" altLang="en-US" dirty="0"/>
              <a:t>锁标识位</a:t>
            </a:r>
            <a:r>
              <a:rPr lang="en-US" altLang="zh-CN" dirty="0"/>
              <a:t>01</a:t>
            </a:r>
            <a:r>
              <a:rPr lang="zh-CN" altLang="en-US" dirty="0"/>
              <a:t>，偏向锁标志位</a:t>
            </a:r>
            <a:r>
              <a:rPr lang="en-US" altLang="zh-CN" dirty="0"/>
              <a:t>1)</a:t>
            </a:r>
          </a:p>
          <a:p>
            <a:r>
              <a:rPr lang="en-US" altLang="zh-CN" dirty="0"/>
              <a:t>2. </a:t>
            </a:r>
            <a:r>
              <a:rPr lang="zh-CN" altLang="en-US" dirty="0"/>
              <a:t>若为可偏向状态，则测试线程</a:t>
            </a:r>
            <a:r>
              <a:rPr lang="en-US" altLang="zh-CN" dirty="0"/>
              <a:t>ID</a:t>
            </a:r>
            <a:r>
              <a:rPr lang="zh-CN" altLang="en-US" dirty="0"/>
              <a:t>是否为当前线程</a:t>
            </a:r>
            <a:r>
              <a:rPr lang="en-US" altLang="zh-CN" dirty="0"/>
              <a:t>ID</a:t>
            </a:r>
          </a:p>
          <a:p>
            <a:pPr marL="285750" indent="-285750">
              <a:buFont typeface="Wingdings" panose="05000000000000000000" pitchFamily="2" charset="2"/>
              <a:buChar char="l"/>
            </a:pPr>
            <a:r>
              <a:rPr lang="zh-CN" altLang="en-US" dirty="0"/>
              <a:t>如果是，则执行步骤</a:t>
            </a:r>
            <a:r>
              <a:rPr lang="en-US" altLang="zh-CN" dirty="0"/>
              <a:t>(5)</a:t>
            </a:r>
          </a:p>
          <a:p>
            <a:pPr marL="285750" indent="-285750">
              <a:buFont typeface="Wingdings" panose="05000000000000000000" pitchFamily="2" charset="2"/>
              <a:buChar char="l"/>
            </a:pPr>
            <a:r>
              <a:rPr lang="zh-CN" altLang="en-US" dirty="0"/>
              <a:t>否则执行步骤</a:t>
            </a:r>
            <a:r>
              <a:rPr lang="en-US" altLang="zh-CN" dirty="0"/>
              <a:t>(3)</a:t>
            </a:r>
          </a:p>
          <a:p>
            <a:r>
              <a:rPr lang="en-US" altLang="zh-CN" dirty="0"/>
              <a:t>3. </a:t>
            </a:r>
            <a:r>
              <a:rPr lang="zh-CN" altLang="en-US" dirty="0"/>
              <a:t>如果线程</a:t>
            </a:r>
            <a:r>
              <a:rPr lang="en-US" altLang="zh-CN" dirty="0"/>
              <a:t>ID</a:t>
            </a:r>
            <a:r>
              <a:rPr lang="zh-CN" altLang="en-US" dirty="0"/>
              <a:t>不为当前线程</a:t>
            </a:r>
            <a:r>
              <a:rPr lang="en-US" altLang="zh-CN" dirty="0"/>
              <a:t>ID</a:t>
            </a:r>
            <a:r>
              <a:rPr lang="zh-CN" altLang="en-US" dirty="0"/>
              <a:t>，则通过</a:t>
            </a:r>
            <a:r>
              <a:rPr lang="en-US" altLang="zh-CN" dirty="0"/>
              <a:t>CAS</a:t>
            </a:r>
            <a:r>
              <a:rPr lang="zh-CN" altLang="en-US" dirty="0"/>
              <a:t>操作竞争锁</a:t>
            </a:r>
          </a:p>
          <a:p>
            <a:pPr marL="285750" indent="-285750">
              <a:buFont typeface="Wingdings" panose="05000000000000000000" pitchFamily="2" charset="2"/>
              <a:buChar char="l"/>
            </a:pPr>
            <a:r>
              <a:rPr lang="zh-CN" altLang="en-US" dirty="0"/>
              <a:t>竞争成功，将</a:t>
            </a:r>
            <a:r>
              <a:rPr lang="en-US" altLang="zh-CN" dirty="0"/>
              <a:t>Mark Word</a:t>
            </a:r>
            <a:r>
              <a:rPr lang="zh-CN" altLang="en-US" dirty="0"/>
              <a:t>的线程</a:t>
            </a:r>
            <a:r>
              <a:rPr lang="en-US" altLang="zh-CN" dirty="0"/>
              <a:t>ID</a:t>
            </a:r>
            <a:r>
              <a:rPr lang="zh-CN" altLang="en-US" dirty="0"/>
              <a:t>替换为当前线程</a:t>
            </a:r>
            <a:r>
              <a:rPr lang="en-US" altLang="zh-CN" dirty="0"/>
              <a:t>ID</a:t>
            </a:r>
            <a:r>
              <a:rPr lang="zh-CN" altLang="en-US" dirty="0"/>
              <a:t>，执行步骤</a:t>
            </a:r>
            <a:r>
              <a:rPr lang="en-US" altLang="zh-CN" dirty="0"/>
              <a:t>(5)</a:t>
            </a:r>
          </a:p>
          <a:p>
            <a:pPr marL="285750" indent="-285750">
              <a:buFont typeface="Wingdings" panose="05000000000000000000" pitchFamily="2" charset="2"/>
              <a:buChar char="l"/>
            </a:pPr>
            <a:r>
              <a:rPr lang="zh-CN" altLang="en-US" dirty="0"/>
              <a:t>否则执行步骤</a:t>
            </a:r>
            <a:r>
              <a:rPr lang="en-US" altLang="zh-CN" dirty="0"/>
              <a:t>(4)</a:t>
            </a:r>
          </a:p>
          <a:p>
            <a:r>
              <a:rPr lang="en-US" altLang="zh-CN" dirty="0"/>
              <a:t>4. </a:t>
            </a:r>
            <a:r>
              <a:rPr lang="zh-CN" altLang="en-US" dirty="0"/>
              <a:t>通过</a:t>
            </a:r>
            <a:r>
              <a:rPr lang="en-US" altLang="zh-CN" dirty="0"/>
              <a:t>CAS</a:t>
            </a:r>
            <a:r>
              <a:rPr lang="zh-CN" altLang="en-US" dirty="0"/>
              <a:t>竞争锁失败，证明当前存在多线程竞争情况，当到达全局安全点，获得偏向锁的线程被挂起，偏向锁升级为轻量级锁，然后被阻塞在安全点的线程继续往下执行同步代码块</a:t>
            </a:r>
            <a:endParaRPr lang="en-US" altLang="zh-CN" dirty="0"/>
          </a:p>
          <a:p>
            <a:r>
              <a:rPr lang="en-US" altLang="zh-CN" dirty="0"/>
              <a:t>5. </a:t>
            </a:r>
            <a:r>
              <a:rPr lang="zh-CN" altLang="en-US" dirty="0"/>
              <a:t>执行同步代码块</a:t>
            </a:r>
          </a:p>
          <a:p>
            <a:endParaRPr lang="en-US" altLang="zh-CN" dirty="0"/>
          </a:p>
          <a:p>
            <a:endParaRPr lang="en-US" altLang="zh-CN" dirty="0" smtClean="0"/>
          </a:p>
        </p:txBody>
      </p:sp>
    </p:spTree>
    <p:extLst>
      <p:ext uri="{BB962C8B-B14F-4D97-AF65-F5344CB8AC3E}">
        <p14:creationId xmlns:p14="http://schemas.microsoft.com/office/powerpoint/2010/main" val="379515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偏向锁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2862322"/>
          </a:xfrm>
          <a:prstGeom prst="rect">
            <a:avLst/>
          </a:prstGeom>
          <a:noFill/>
        </p:spPr>
        <p:txBody>
          <a:bodyPr wrap="square" rtlCol="0">
            <a:spAutoFit/>
          </a:bodyPr>
          <a:lstStyle/>
          <a:p>
            <a:pPr lvl="0"/>
            <a:endParaRPr lang="en-US" altLang="zh-CN" dirty="0"/>
          </a:p>
          <a:p>
            <a:pPr lvl="0"/>
            <a:endParaRPr lang="en-US" altLang="zh-CN" b="1" dirty="0" smtClean="0"/>
          </a:p>
          <a:p>
            <a:pPr lvl="0"/>
            <a:endParaRPr lang="en-US" altLang="zh-CN" b="1" dirty="0"/>
          </a:p>
          <a:p>
            <a:pPr lvl="0"/>
            <a:endParaRPr lang="en-US" altLang="zh-CN" b="1" dirty="0" smtClean="0"/>
          </a:p>
          <a:p>
            <a:pPr lvl="0"/>
            <a:r>
              <a:rPr lang="zh-CN" altLang="zh-CN" b="1" dirty="0" smtClean="0"/>
              <a:t>释放</a:t>
            </a:r>
            <a:r>
              <a:rPr lang="zh-CN" altLang="zh-CN" b="1" dirty="0"/>
              <a:t>锁</a:t>
            </a:r>
            <a:r>
              <a:rPr lang="zh-CN" altLang="zh-CN" dirty="0"/>
              <a:t>：偏向锁的释放采用了一种只有竞争才会释放锁的机制，线程是不会主动去释放偏向锁，需要等待其他线程来竞争。偏向锁的撤销需要等待全局安全</a:t>
            </a:r>
            <a:r>
              <a:rPr lang="zh-CN" altLang="zh-CN" dirty="0" smtClean="0"/>
              <a:t>点</a:t>
            </a:r>
            <a:r>
              <a:rPr lang="en-US" altLang="zh-CN" dirty="0" smtClean="0"/>
              <a:t>(</a:t>
            </a:r>
            <a:r>
              <a:rPr lang="zh-CN" altLang="zh-CN" dirty="0"/>
              <a:t>这个时间点是上没有正在执行的代码</a:t>
            </a:r>
            <a:r>
              <a:rPr lang="en-US" altLang="zh-CN" dirty="0"/>
              <a:t>)</a:t>
            </a:r>
            <a:r>
              <a:rPr lang="zh-CN" altLang="zh-CN" dirty="0"/>
              <a:t>。其步骤</a:t>
            </a:r>
            <a:r>
              <a:rPr lang="zh-CN" altLang="zh-CN" dirty="0" smtClean="0"/>
              <a:t>如下</a:t>
            </a:r>
            <a:endParaRPr lang="en-US" altLang="zh-CN" dirty="0" smtClean="0"/>
          </a:p>
          <a:p>
            <a:pPr lvl="0"/>
            <a:endParaRPr lang="zh-CN" altLang="zh-CN" dirty="0"/>
          </a:p>
          <a:p>
            <a:pPr lvl="0"/>
            <a:r>
              <a:rPr lang="en-US" altLang="zh-CN" dirty="0" smtClean="0"/>
              <a:t>1. </a:t>
            </a:r>
            <a:r>
              <a:rPr lang="zh-CN" altLang="zh-CN" dirty="0" smtClean="0"/>
              <a:t>暂停</a:t>
            </a:r>
            <a:r>
              <a:rPr lang="zh-CN" altLang="zh-CN" dirty="0"/>
              <a:t>拥有偏向锁的线程，判断锁对象石是否还处于被锁定</a:t>
            </a:r>
            <a:r>
              <a:rPr lang="zh-CN" altLang="zh-CN" dirty="0" smtClean="0"/>
              <a:t>状态</a:t>
            </a:r>
            <a:endParaRPr lang="en-US" altLang="zh-CN" dirty="0" smtClean="0"/>
          </a:p>
          <a:p>
            <a:pPr lvl="0"/>
            <a:r>
              <a:rPr lang="en-US" altLang="zh-CN" dirty="0" smtClean="0"/>
              <a:t>2. </a:t>
            </a:r>
            <a:r>
              <a:rPr lang="zh-CN" altLang="zh-CN" dirty="0" smtClean="0"/>
              <a:t>撤销</a:t>
            </a:r>
            <a:r>
              <a:rPr lang="zh-CN" altLang="zh-CN" dirty="0"/>
              <a:t>偏向锁，恢复到无锁状态</a:t>
            </a:r>
            <a:r>
              <a:rPr lang="en-US" altLang="zh-CN" dirty="0"/>
              <a:t>(01)</a:t>
            </a:r>
            <a:r>
              <a:rPr lang="zh-CN" altLang="zh-CN" dirty="0"/>
              <a:t>或者轻量级锁的状态</a:t>
            </a:r>
            <a:endParaRPr lang="en-US" altLang="zh-CN" dirty="0" smtClean="0"/>
          </a:p>
        </p:txBody>
      </p:sp>
    </p:spTree>
    <p:extLst>
      <p:ext uri="{BB962C8B-B14F-4D97-AF65-F5344CB8AC3E}">
        <p14:creationId xmlns:p14="http://schemas.microsoft.com/office/powerpoint/2010/main" val="26066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自旋锁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682900" y="1792094"/>
            <a:ext cx="7062606" cy="4247317"/>
          </a:xfrm>
          <a:prstGeom prst="rect">
            <a:avLst/>
          </a:prstGeom>
        </p:spPr>
        <p:txBody>
          <a:bodyPr wrap="square">
            <a:spAutoFit/>
          </a:bodyPr>
          <a:lstStyle/>
          <a:p>
            <a:pPr lvl="0"/>
            <a:endParaRPr lang="en-US" altLang="zh-CN" b="1" dirty="0"/>
          </a:p>
          <a:p>
            <a:pPr lvl="0"/>
            <a:r>
              <a:rPr lang="zh-CN" altLang="en-US" b="1" dirty="0" smtClean="0"/>
              <a:t>引入自旋锁</a:t>
            </a:r>
            <a:r>
              <a:rPr lang="zh-CN" altLang="en-US" b="1" dirty="0"/>
              <a:t>主要目的是</a:t>
            </a:r>
            <a:r>
              <a:rPr lang="zh-CN" altLang="en-US" dirty="0" smtClean="0"/>
              <a:t>：避免线程阻塞和唤醒的开销</a:t>
            </a:r>
            <a:r>
              <a:rPr lang="en-US" altLang="zh-CN" dirty="0" smtClean="0"/>
              <a:t>(</a:t>
            </a:r>
            <a:r>
              <a:rPr lang="zh-CN" altLang="en-US" dirty="0"/>
              <a:t>线程的阻塞和唤醒需要 </a:t>
            </a:r>
            <a:r>
              <a:rPr lang="en-US" altLang="zh-CN" dirty="0"/>
              <a:t>CPU </a:t>
            </a:r>
            <a:r>
              <a:rPr lang="zh-CN" altLang="en-US" dirty="0"/>
              <a:t>从</a:t>
            </a:r>
            <a:r>
              <a:rPr lang="zh-CN" altLang="en-US" dirty="0">
                <a:solidFill>
                  <a:srgbClr val="FF0000"/>
                </a:solidFill>
              </a:rPr>
              <a:t>用户态</a:t>
            </a:r>
            <a:r>
              <a:rPr lang="zh-CN" altLang="en-US" dirty="0"/>
              <a:t>转为</a:t>
            </a:r>
            <a:r>
              <a:rPr lang="zh-CN" altLang="en-US" dirty="0">
                <a:solidFill>
                  <a:srgbClr val="FF0000"/>
                </a:solidFill>
              </a:rPr>
              <a:t>核心态</a:t>
            </a:r>
            <a:r>
              <a:rPr lang="zh-CN" altLang="en-US" dirty="0"/>
              <a:t>，频繁的阻塞和唤醒对 </a:t>
            </a:r>
            <a:r>
              <a:rPr lang="en-US" altLang="zh-CN" dirty="0"/>
              <a:t>CPU</a:t>
            </a:r>
          </a:p>
          <a:p>
            <a:pPr lvl="0"/>
            <a:r>
              <a:rPr lang="zh-CN" altLang="en-US" dirty="0"/>
              <a:t>来说是一件负担很重的工作，势必会给系统的并发性能带来很大的压力</a:t>
            </a:r>
            <a:r>
              <a:rPr lang="en-US" altLang="zh-CN" dirty="0" smtClean="0"/>
              <a:t>)</a:t>
            </a:r>
          </a:p>
          <a:p>
            <a:pPr lvl="0"/>
            <a:endParaRPr lang="en-US" altLang="zh-CN" dirty="0"/>
          </a:p>
          <a:p>
            <a:pPr lvl="0"/>
            <a:r>
              <a:rPr lang="zh-CN" altLang="en-US" b="1" dirty="0"/>
              <a:t>基于一种假设</a:t>
            </a:r>
            <a:r>
              <a:rPr lang="zh-CN" altLang="en-US" b="1" dirty="0" smtClean="0"/>
              <a:t>：</a:t>
            </a:r>
            <a:r>
              <a:rPr lang="en-US" altLang="zh-CN" dirty="0" smtClean="0"/>
              <a:t>”</a:t>
            </a:r>
            <a:r>
              <a:rPr lang="zh-CN" altLang="en-US" dirty="0" smtClean="0"/>
              <a:t>阻塞</a:t>
            </a:r>
            <a:r>
              <a:rPr lang="en-US" altLang="zh-CN" dirty="0" smtClean="0"/>
              <a:t>”</a:t>
            </a:r>
            <a:r>
              <a:rPr lang="zh-CN" altLang="en-US" dirty="0" smtClean="0"/>
              <a:t>的时间很短</a:t>
            </a:r>
            <a:endParaRPr lang="en-US" altLang="zh-CN" dirty="0"/>
          </a:p>
          <a:p>
            <a:pPr lvl="0"/>
            <a:endParaRPr lang="en-US" altLang="zh-CN" dirty="0"/>
          </a:p>
          <a:p>
            <a:pPr lvl="0"/>
            <a:r>
              <a:rPr lang="zh-CN" altLang="en-US" b="1" dirty="0"/>
              <a:t>效果</a:t>
            </a:r>
            <a:r>
              <a:rPr lang="zh-CN" altLang="en-US" dirty="0" smtClean="0"/>
              <a:t>：相比于阻塞和唤醒具有更快的响应速度</a:t>
            </a:r>
            <a:endParaRPr lang="en-US" altLang="zh-CN" dirty="0" smtClean="0"/>
          </a:p>
          <a:p>
            <a:pPr lvl="0"/>
            <a:endParaRPr lang="en-US" altLang="zh-CN" dirty="0"/>
          </a:p>
          <a:p>
            <a:pPr lvl="0"/>
            <a:r>
              <a:rPr lang="zh-CN" altLang="en-US" b="1" dirty="0" smtClean="0"/>
              <a:t>局限</a:t>
            </a:r>
            <a:endParaRPr lang="en-US" altLang="zh-CN" b="1" dirty="0" smtClean="0"/>
          </a:p>
          <a:p>
            <a:pPr marL="285750" lvl="0" indent="-285750">
              <a:buFont typeface="Wingdings" panose="05000000000000000000" pitchFamily="2" charset="2"/>
              <a:buChar char="l"/>
            </a:pPr>
            <a:r>
              <a:rPr lang="en-US" altLang="zh-CN" b="1" dirty="0"/>
              <a:t> </a:t>
            </a:r>
            <a:r>
              <a:rPr lang="zh-CN" altLang="en-US" dirty="0" smtClean="0"/>
              <a:t>虽然避免了线程状态切换的开销，但是会占用</a:t>
            </a:r>
            <a:r>
              <a:rPr lang="en-US" altLang="zh-CN" dirty="0" smtClean="0"/>
              <a:t>CPU</a:t>
            </a:r>
            <a:r>
              <a:rPr lang="zh-CN" altLang="en-US" dirty="0" smtClean="0"/>
              <a:t>时间，当</a:t>
            </a:r>
            <a:r>
              <a:rPr lang="en-US" altLang="zh-CN" dirty="0" smtClean="0"/>
              <a:t>”</a:t>
            </a:r>
            <a:r>
              <a:rPr lang="zh-CN" altLang="en-US" dirty="0" smtClean="0"/>
              <a:t>阻塞</a:t>
            </a:r>
            <a:r>
              <a:rPr lang="en-US" altLang="zh-CN" dirty="0" smtClean="0"/>
              <a:t>”</a:t>
            </a:r>
            <a:r>
              <a:rPr lang="zh-CN" altLang="en-US" dirty="0" smtClean="0"/>
              <a:t>时间超过一定限度时，自旋锁反而会带来负增益</a:t>
            </a:r>
            <a:endParaRPr lang="en-US" altLang="zh-CN" dirty="0" smtClean="0"/>
          </a:p>
          <a:p>
            <a:pPr marL="285750" lvl="0" indent="-285750">
              <a:buFont typeface="Wingdings" panose="05000000000000000000" pitchFamily="2" charset="2"/>
              <a:buChar char="l"/>
            </a:pPr>
            <a:r>
              <a:rPr lang="zh-CN" altLang="en-US" dirty="0" smtClean="0"/>
              <a:t>无法响应线程中断</a:t>
            </a:r>
            <a:endParaRPr lang="en-US" altLang="zh-CN" dirty="0" smtClean="0"/>
          </a:p>
          <a:p>
            <a:pPr marL="285750" lvl="0" indent="-285750">
              <a:buFont typeface="Wingdings" panose="05000000000000000000" pitchFamily="2" charset="2"/>
              <a:buChar char="l"/>
            </a:pPr>
            <a:r>
              <a:rPr lang="zh-CN" altLang="en-US" dirty="0" smtClean="0"/>
              <a:t>无法满足公平性，即先进入睡眠的线程具有更高的优先级</a:t>
            </a:r>
            <a:endParaRPr lang="en-US" altLang="zh-CN" dirty="0"/>
          </a:p>
        </p:txBody>
      </p:sp>
    </p:spTree>
    <p:extLst>
      <p:ext uri="{BB962C8B-B14F-4D97-AF65-F5344CB8AC3E}">
        <p14:creationId xmlns:p14="http://schemas.microsoft.com/office/powerpoint/2010/main" val="258731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自旋锁</a:t>
            </a:r>
            <a:r>
              <a:rPr lang="en-US" altLang="zh-CN" sz="4000" dirty="0" smtClean="0"/>
              <a:t>-Demo</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1"/>
          <p:cNvSpPr>
            <a:spLocks noChangeArrowheads="1"/>
          </p:cNvSpPr>
          <p:nvPr/>
        </p:nvSpPr>
        <p:spPr bwMode="auto">
          <a:xfrm>
            <a:off x="598572" y="1523182"/>
            <a:ext cx="7946856"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public class </a:t>
            </a:r>
            <a:r>
              <a:rPr kumimoji="0" lang="zh-CN" altLang="zh-CN" sz="1500" b="0" i="0" u="none" strike="noStrike" cap="none" normalizeH="0" baseline="0" dirty="0" smtClean="0">
                <a:ln>
                  <a:noFill/>
                </a:ln>
                <a:solidFill>
                  <a:srgbClr val="A9B7C6"/>
                </a:solidFill>
                <a:effectLst/>
                <a:latin typeface="Consolas" panose="020B0609020204030204" pitchFamily="49" charset="0"/>
              </a:rPr>
              <a:t>SpinLockDemo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private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 </a:t>
            </a:r>
            <a:r>
              <a:rPr kumimoji="0" lang="zh-CN" altLang="zh-CN" sz="1500" b="0" i="0" u="none" strike="noStrike" cap="none" normalizeH="0" baseline="0" dirty="0" smtClean="0">
                <a:ln>
                  <a:noFill/>
                </a:ln>
                <a:solidFill>
                  <a:srgbClr val="9876AA"/>
                </a:solidFill>
                <a:effectLst/>
                <a:latin typeface="Consolas" panose="020B0609020204030204" pitchFamily="49" charset="0"/>
              </a:rPr>
              <a:t>state </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new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public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lock</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for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 ; </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9876AA"/>
                </a:solidFill>
                <a:effectLst/>
                <a:latin typeface="Consolas" panose="020B0609020204030204" pitchFamily="49" charset="0"/>
              </a:rPr>
              <a:t>state</a:t>
            </a:r>
            <a:r>
              <a:rPr kumimoji="0" lang="zh-CN" altLang="zh-CN" sz="1500" b="0" i="0" u="none" strike="noStrike" cap="none" normalizeH="0" baseline="0" dirty="0" smtClean="0">
                <a:ln>
                  <a:noFill/>
                </a:ln>
                <a:solidFill>
                  <a:srgbClr val="A9B7C6"/>
                </a:solidFill>
                <a:effectLst/>
                <a:latin typeface="Consolas" panose="020B0609020204030204" pitchFamily="49" charset="0"/>
              </a:rPr>
              <a:t>.compareAndSet(</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6897BB"/>
                </a:solidFill>
                <a:effectLst/>
                <a:latin typeface="Consolas" panose="020B0609020204030204" pitchFamily="49" charset="0"/>
              </a:rPr>
              <a:t>1</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endParaRPr lang="en-US" altLang="zh-CN" sz="15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break;</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unlock</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9876AA"/>
                </a:solidFill>
                <a:effectLst/>
                <a:latin typeface="Consolas" panose="020B0609020204030204" pitchFamily="49" charset="0"/>
              </a:rPr>
              <a:t>state</a:t>
            </a:r>
            <a:r>
              <a:rPr kumimoji="0" lang="zh-CN" altLang="zh-CN" sz="1500" b="0" i="0" u="none" strike="noStrike" cap="none" normalizeH="0" baseline="0" dirty="0" smtClean="0">
                <a:ln>
                  <a:noFill/>
                </a:ln>
                <a:solidFill>
                  <a:srgbClr val="A9B7C6"/>
                </a:solidFill>
                <a:effectLst/>
                <a:latin typeface="Consolas" panose="020B0609020204030204" pitchFamily="49" charset="0"/>
              </a:rPr>
              <a:t>.compareAndSet(</a:t>
            </a:r>
            <a:r>
              <a:rPr kumimoji="0" lang="zh-CN" altLang="zh-CN" sz="1500" b="0" i="0" u="none" strike="noStrike" cap="none" normalizeH="0" baseline="0" dirty="0" smtClean="0">
                <a:ln>
                  <a:noFill/>
                </a:ln>
                <a:solidFill>
                  <a:srgbClr val="6897BB"/>
                </a:solidFill>
                <a:effectLst/>
                <a:latin typeface="Consolas" panose="020B0609020204030204" pitchFamily="49" charset="0"/>
              </a:rPr>
              <a:t>1</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throw new </a:t>
            </a:r>
            <a:r>
              <a:rPr kumimoji="0" lang="zh-CN" altLang="zh-CN" sz="1500" b="0" i="0" u="none" strike="noStrike" cap="none" normalizeH="0" baseline="0" dirty="0" smtClean="0">
                <a:ln>
                  <a:noFill/>
                </a:ln>
                <a:solidFill>
                  <a:srgbClr val="A9B7C6"/>
                </a:solidFill>
                <a:effectLst/>
                <a:latin typeface="Consolas" panose="020B0609020204030204" pitchFamily="49" charset="0"/>
              </a:rPr>
              <a:t>RuntimeException()</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8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smtClean="0"/>
              <a:t>Ticket</a:t>
            </a:r>
            <a:r>
              <a:rPr lang="zh-CN" altLang="en-US" sz="4000" dirty="0" smtClean="0"/>
              <a:t>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1065143" y="2120181"/>
            <a:ext cx="4572000" cy="2308324"/>
          </a:xfrm>
          <a:prstGeom prst="rect">
            <a:avLst/>
          </a:prstGeom>
        </p:spPr>
        <p:txBody>
          <a:bodyPr>
            <a:spAutoFit/>
          </a:bodyPr>
          <a:lstStyle/>
          <a:p>
            <a:pPr lvl="0"/>
            <a:r>
              <a:rPr lang="zh-CN" altLang="en-US" b="1" dirty="0"/>
              <a:t>可以看成是自旋锁的一种优化</a:t>
            </a:r>
            <a:endParaRPr lang="en-US" altLang="zh-CN" b="1" dirty="0"/>
          </a:p>
          <a:p>
            <a:pPr lvl="0"/>
            <a:endParaRPr lang="en-US" altLang="zh-CN" b="1" dirty="0"/>
          </a:p>
          <a:p>
            <a:pPr lvl="0"/>
            <a:r>
              <a:rPr lang="zh-CN" altLang="en-US" b="1" dirty="0"/>
              <a:t>改进：满足公平性，</a:t>
            </a:r>
            <a:r>
              <a:rPr lang="en-US" altLang="zh-CN" b="1" dirty="0"/>
              <a:t>FIFO</a:t>
            </a:r>
            <a:r>
              <a:rPr lang="zh-CN" altLang="en-US" b="1" dirty="0"/>
              <a:t>原则</a:t>
            </a:r>
            <a:endParaRPr lang="en-US" altLang="zh-CN" b="1" dirty="0"/>
          </a:p>
          <a:p>
            <a:pPr lvl="0"/>
            <a:endParaRPr lang="en-US" altLang="zh-CN" b="1" dirty="0"/>
          </a:p>
          <a:p>
            <a:pPr lvl="0"/>
            <a:r>
              <a:rPr lang="zh-CN" altLang="en-US" b="1" dirty="0"/>
              <a:t>局限</a:t>
            </a:r>
            <a:r>
              <a:rPr lang="zh-CN" altLang="en-US" b="1" dirty="0" smtClean="0"/>
              <a:t>：</a:t>
            </a:r>
            <a:endParaRPr lang="en-US" altLang="zh-CN" b="1" dirty="0" smtClean="0"/>
          </a:p>
          <a:p>
            <a:pPr marL="285750" lvl="0" indent="-285750">
              <a:buFont typeface="Wingdings" panose="05000000000000000000" pitchFamily="2" charset="2"/>
              <a:buChar char="l"/>
            </a:pPr>
            <a:r>
              <a:rPr lang="zh-CN" altLang="en-US" dirty="0" smtClean="0"/>
              <a:t>占用</a:t>
            </a:r>
            <a:r>
              <a:rPr lang="en-US" altLang="zh-CN" dirty="0" smtClean="0"/>
              <a:t>CPU</a:t>
            </a:r>
            <a:r>
              <a:rPr lang="zh-CN" altLang="en-US" dirty="0" smtClean="0"/>
              <a:t>时间</a:t>
            </a:r>
            <a:endParaRPr lang="en-US" altLang="zh-CN" dirty="0" smtClean="0"/>
          </a:p>
          <a:p>
            <a:pPr marL="285750" lvl="0" indent="-285750">
              <a:buFont typeface="Wingdings" panose="05000000000000000000" pitchFamily="2" charset="2"/>
              <a:buChar char="l"/>
            </a:pPr>
            <a:r>
              <a:rPr lang="zh-CN" altLang="en-US" dirty="0" smtClean="0"/>
              <a:t>仍然</a:t>
            </a:r>
            <a:r>
              <a:rPr lang="zh-CN" altLang="en-US" dirty="0"/>
              <a:t>无法响应</a:t>
            </a:r>
            <a:r>
              <a:rPr lang="zh-CN" altLang="en-US" dirty="0" smtClean="0"/>
              <a:t>中断</a:t>
            </a:r>
            <a:endParaRPr lang="en-US" altLang="zh-CN" dirty="0" smtClean="0"/>
          </a:p>
          <a:p>
            <a:pPr marL="285750" lvl="0" indent="-285750">
              <a:buFont typeface="Wingdings" panose="05000000000000000000" pitchFamily="2" charset="2"/>
              <a:buChar char="l"/>
            </a:pPr>
            <a:r>
              <a:rPr lang="zh-CN" altLang="en-US" dirty="0" smtClean="0"/>
              <a:t>在共享资源上自旋，有较高的同步代价</a:t>
            </a:r>
            <a:endParaRPr lang="en-US" altLang="zh-CN" dirty="0"/>
          </a:p>
        </p:txBody>
      </p:sp>
    </p:spTree>
    <p:extLst>
      <p:ext uri="{BB962C8B-B14F-4D97-AF65-F5344CB8AC3E}">
        <p14:creationId xmlns:p14="http://schemas.microsoft.com/office/powerpoint/2010/main" val="20487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smtClean="0"/>
              <a:t>Ticket</a:t>
            </a:r>
            <a:r>
              <a:rPr lang="zh-CN" altLang="en-US" sz="4000" dirty="0" smtClean="0"/>
              <a:t>锁</a:t>
            </a:r>
            <a:r>
              <a:rPr lang="en-US" altLang="zh-CN" sz="4000" dirty="0" smtClean="0"/>
              <a:t>-Demo</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1"/>
          <p:cNvSpPr>
            <a:spLocks noChangeArrowheads="1"/>
          </p:cNvSpPr>
          <p:nvPr/>
        </p:nvSpPr>
        <p:spPr bwMode="auto">
          <a:xfrm>
            <a:off x="391737" y="1119426"/>
            <a:ext cx="8360525"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public class </a:t>
            </a:r>
            <a:r>
              <a:rPr kumimoji="0" lang="zh-CN" altLang="zh-CN" sz="1500" b="0" i="0" u="none" strike="noStrike" cap="none" normalizeH="0" baseline="0" dirty="0" smtClean="0">
                <a:ln>
                  <a:noFill/>
                </a:ln>
                <a:solidFill>
                  <a:srgbClr val="A9B7C6"/>
                </a:solidFill>
                <a:effectLst/>
                <a:latin typeface="Consolas" panose="020B0609020204030204" pitchFamily="49" charset="0"/>
              </a:rPr>
              <a:t>TicketLockDemo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private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 </a:t>
            </a:r>
            <a:r>
              <a:rPr kumimoji="0" lang="zh-CN" altLang="zh-CN" sz="1500" b="0" i="0" u="none" strike="noStrike" cap="none" normalizeH="0" baseline="0" dirty="0" smtClean="0">
                <a:ln>
                  <a:noFill/>
                </a:ln>
                <a:solidFill>
                  <a:srgbClr val="9876AA"/>
                </a:solidFill>
                <a:effectLst/>
                <a:latin typeface="Consolas" panose="020B0609020204030204" pitchFamily="49" charset="0"/>
              </a:rPr>
              <a:t>serviceNum </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new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r>
              <a:rPr kumimoji="0" lang="zh-CN" altLang="zh-CN" sz="1500" b="0" i="0" u="none" strike="noStrike" cap="none" normalizeH="0" baseline="0" dirty="0" smtClean="0">
                <a:ln>
                  <a:noFill/>
                </a:ln>
                <a:solidFill>
                  <a:srgbClr val="808080"/>
                </a:solidFill>
                <a:effectLst/>
                <a:latin typeface="Consolas" panose="020B0609020204030204" pitchFamily="49" charset="0"/>
              </a:rPr>
              <a:t>//</a:t>
            </a: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当前服务号</a:t>
            </a:r>
            <a:b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private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 </a:t>
            </a:r>
            <a:r>
              <a:rPr kumimoji="0" lang="zh-CN" altLang="zh-CN" sz="1500" b="0" i="0" u="none" strike="noStrike" cap="none" normalizeH="0" baseline="0" dirty="0" smtClean="0">
                <a:ln>
                  <a:noFill/>
                </a:ln>
                <a:solidFill>
                  <a:srgbClr val="9876AA"/>
                </a:solidFill>
                <a:effectLst/>
                <a:latin typeface="Consolas" panose="020B0609020204030204" pitchFamily="49" charset="0"/>
              </a:rPr>
              <a:t>ticketNum </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new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r>
              <a:rPr kumimoji="0" lang="zh-CN" altLang="zh-CN" sz="1500" b="0" i="0" u="none" strike="noStrike" cap="none" normalizeH="0" baseline="0" dirty="0" smtClean="0">
                <a:ln>
                  <a:noFill/>
                </a:ln>
                <a:solidFill>
                  <a:srgbClr val="808080"/>
                </a:solidFill>
                <a:effectLst/>
                <a:latin typeface="Consolas" panose="020B0609020204030204" pitchFamily="49" charset="0"/>
              </a:rPr>
              <a:t>//</a:t>
            </a: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排队号</a:t>
            </a:r>
            <a:b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public int </a:t>
            </a:r>
            <a:r>
              <a:rPr kumimoji="0" lang="zh-CN" altLang="zh-CN" sz="1500" b="0" i="0" u="none" strike="noStrike" cap="none" normalizeH="0" baseline="0" dirty="0" smtClean="0">
                <a:ln>
                  <a:noFill/>
                </a:ln>
                <a:solidFill>
                  <a:srgbClr val="FFC66D"/>
                </a:solidFill>
                <a:effectLst/>
                <a:latin typeface="Consolas" panose="020B0609020204030204" pitchFamily="49" charset="0"/>
              </a:rPr>
              <a:t>lock</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808080"/>
                </a:solidFill>
                <a:effectLst/>
                <a:latin typeface="Consolas" panose="020B0609020204030204" pitchFamily="49" charset="0"/>
              </a:rPr>
              <a:t>//</a:t>
            </a: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排队前拿个号</a:t>
            </a:r>
            <a:b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myTicketNum = </a:t>
            </a:r>
            <a:r>
              <a:rPr kumimoji="0" lang="zh-CN" altLang="zh-CN" sz="1500" b="0" i="0" u="none" strike="noStrike" cap="none" normalizeH="0" baseline="0" dirty="0" smtClean="0">
                <a:ln>
                  <a:noFill/>
                </a:ln>
                <a:solidFill>
                  <a:srgbClr val="9876AA"/>
                </a:solidFill>
                <a:effectLst/>
                <a:latin typeface="Consolas" panose="020B0609020204030204" pitchFamily="49" charset="0"/>
              </a:rPr>
              <a:t>ticketNum</a:t>
            </a:r>
            <a:r>
              <a:rPr kumimoji="0" lang="zh-CN" altLang="zh-CN" sz="1500" b="0" i="0" u="none" strike="noStrike" cap="none" normalizeH="0" baseline="0" dirty="0" smtClean="0">
                <a:ln>
                  <a:noFill/>
                </a:ln>
                <a:solidFill>
                  <a:srgbClr val="A9B7C6"/>
                </a:solidFill>
                <a:effectLst/>
                <a:latin typeface="Consolas" panose="020B0609020204030204" pitchFamily="49" charset="0"/>
              </a:rPr>
              <a:t>.getAndIncrement()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while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9876AA"/>
                </a:solidFill>
                <a:effectLst/>
                <a:latin typeface="Consolas" panose="020B0609020204030204" pitchFamily="49" charset="0"/>
              </a:rPr>
              <a:t>serviceNum</a:t>
            </a:r>
            <a:r>
              <a:rPr kumimoji="0" lang="zh-CN" altLang="zh-CN" sz="1500" b="0" i="0" u="none" strike="noStrike" cap="none" normalizeH="0" baseline="0" dirty="0" smtClean="0">
                <a:ln>
                  <a:noFill/>
                </a:ln>
                <a:solidFill>
                  <a:srgbClr val="A9B7C6"/>
                </a:solidFill>
                <a:effectLst/>
                <a:latin typeface="Consolas" panose="020B0609020204030204" pitchFamily="49" charset="0"/>
              </a:rPr>
              <a:t>.get() != myTicketNum)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1500" b="0" i="0" u="none" strike="noStrike" cap="none" normalizeH="0" baseline="0" dirty="0" smtClean="0">
                <a:ln>
                  <a:noFill/>
                </a:ln>
                <a:solidFill>
                  <a:srgbClr val="A9B7C6"/>
                </a:solidFill>
                <a:effectLst/>
                <a:latin typeface="Consolas" panose="020B0609020204030204" pitchFamily="49" charset="0"/>
              </a:rPr>
              <a:t>myTicketNum</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unlock</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myTicket)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next = myTicket + </a:t>
            </a:r>
            <a:r>
              <a:rPr kumimoji="0" lang="zh-CN" altLang="zh-CN" sz="1500" b="0" i="0" u="none" strike="noStrike" cap="none" normalizeH="0" baseline="0" dirty="0" smtClean="0">
                <a:ln>
                  <a:noFill/>
                </a:ln>
                <a:solidFill>
                  <a:srgbClr val="6897BB"/>
                </a:solidFill>
                <a:effectLst/>
                <a:latin typeface="Consolas" panose="020B0609020204030204" pitchFamily="49" charset="0"/>
              </a:rPr>
              <a:t>1</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if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9876AA"/>
                </a:solidFill>
                <a:effectLst/>
                <a:latin typeface="Consolas" panose="020B0609020204030204" pitchFamily="49" charset="0"/>
              </a:rPr>
              <a:t>serviceNum</a:t>
            </a:r>
            <a:r>
              <a:rPr kumimoji="0" lang="zh-CN" altLang="zh-CN" sz="1500" b="0" i="0" u="none" strike="noStrike" cap="none" normalizeH="0" baseline="0" dirty="0" smtClean="0">
                <a:ln>
                  <a:noFill/>
                </a:ln>
                <a:solidFill>
                  <a:srgbClr val="A9B7C6"/>
                </a:solidFill>
                <a:effectLst/>
                <a:latin typeface="Consolas" panose="020B0609020204030204" pitchFamily="49" charset="0"/>
              </a:rPr>
              <a:t>.compareAndSet(myTicket</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next))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throw new </a:t>
            </a:r>
            <a:r>
              <a:rPr kumimoji="0" lang="zh-CN" altLang="zh-CN" sz="1500" b="0" i="0" u="none" strike="noStrike" cap="none" normalizeH="0" baseline="0" dirty="0" smtClean="0">
                <a:ln>
                  <a:noFill/>
                </a:ln>
                <a:solidFill>
                  <a:srgbClr val="A9B7C6"/>
                </a:solidFill>
                <a:effectLst/>
                <a:latin typeface="Consolas" panose="020B0609020204030204" pitchFamily="49" charset="0"/>
              </a:rPr>
              <a:t>RuntimeException()</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89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CLH</a:t>
            </a:r>
            <a:r>
              <a:rPr lang="zh-CN" altLang="en-US" sz="4000" dirty="0" smtClean="0"/>
              <a:t>队列锁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898053" y="2056603"/>
            <a:ext cx="7062606" cy="2585323"/>
          </a:xfrm>
          <a:prstGeom prst="rect">
            <a:avLst/>
          </a:prstGeom>
        </p:spPr>
        <p:txBody>
          <a:bodyPr wrap="square">
            <a:spAutoFit/>
          </a:bodyPr>
          <a:lstStyle/>
          <a:p>
            <a:pPr lvl="0"/>
            <a:r>
              <a:rPr lang="zh-CN" altLang="en-US" b="1" dirty="0" smtClean="0"/>
              <a:t>可以看成是</a:t>
            </a:r>
            <a:r>
              <a:rPr lang="en-US" altLang="zh-CN" b="1" dirty="0" smtClean="0"/>
              <a:t>Ticket</a:t>
            </a:r>
            <a:r>
              <a:rPr lang="zh-CN" altLang="en-US" b="1" dirty="0" smtClean="0"/>
              <a:t>锁的一种优化</a:t>
            </a:r>
            <a:endParaRPr lang="en-US" altLang="zh-CN" b="1" dirty="0" smtClean="0"/>
          </a:p>
          <a:p>
            <a:pPr lvl="0"/>
            <a:endParaRPr lang="en-US" altLang="zh-CN" b="1" dirty="0" smtClean="0"/>
          </a:p>
          <a:p>
            <a:pPr lvl="0"/>
            <a:r>
              <a:rPr lang="zh-CN" altLang="en-US" b="1" dirty="0" smtClean="0"/>
              <a:t>改进：在本地变量上自旋</a:t>
            </a:r>
            <a:endParaRPr lang="en-US" altLang="zh-CN" b="1" dirty="0" smtClean="0"/>
          </a:p>
          <a:p>
            <a:pPr lvl="0"/>
            <a:endParaRPr lang="en-US" altLang="zh-CN" b="1" dirty="0" smtClean="0"/>
          </a:p>
          <a:p>
            <a:pPr lvl="0"/>
            <a:r>
              <a:rPr lang="zh-CN" altLang="en-US" b="1" dirty="0" smtClean="0"/>
              <a:t>局限：</a:t>
            </a:r>
            <a:endParaRPr lang="en-US" altLang="zh-CN" b="1" dirty="0" smtClean="0"/>
          </a:p>
          <a:p>
            <a:pPr marL="285750" lvl="0" indent="-285750">
              <a:buFont typeface="Wingdings" panose="05000000000000000000" pitchFamily="2" charset="2"/>
              <a:buChar char="l"/>
            </a:pPr>
            <a:r>
              <a:rPr lang="zh-CN" altLang="en-US" dirty="0" smtClean="0"/>
              <a:t>占用</a:t>
            </a:r>
            <a:r>
              <a:rPr lang="en-US" altLang="zh-CN" dirty="0" smtClean="0"/>
              <a:t>CPU</a:t>
            </a:r>
            <a:r>
              <a:rPr lang="zh-CN" altLang="en-US" dirty="0" smtClean="0"/>
              <a:t>时间</a:t>
            </a:r>
            <a:endParaRPr lang="en-US" altLang="zh-CN" dirty="0" smtClean="0"/>
          </a:p>
          <a:p>
            <a:pPr marL="285750" indent="-285750">
              <a:buFont typeface="Wingdings" panose="05000000000000000000" pitchFamily="2" charset="2"/>
              <a:buChar char="l"/>
            </a:pPr>
            <a:r>
              <a:rPr lang="zh-CN" altLang="en-US" dirty="0" smtClean="0"/>
              <a:t>仍然无法响应中断</a:t>
            </a:r>
            <a:endParaRPr lang="en-US" altLang="zh-CN" dirty="0" smtClean="0"/>
          </a:p>
          <a:p>
            <a:pPr marL="285750" indent="-285750">
              <a:buFont typeface="Wingdings" panose="05000000000000000000" pitchFamily="2" charset="2"/>
              <a:buChar char="l"/>
            </a:pPr>
            <a:r>
              <a:rPr lang="zh-CN" altLang="en-US" dirty="0" smtClean="0"/>
              <a:t>一个节点仅能在加锁期间持有其前继节点的状态对象，</a:t>
            </a:r>
            <a:endParaRPr lang="en-US" altLang="zh-CN" dirty="0" smtClean="0"/>
          </a:p>
          <a:p>
            <a:pPr lvl="0"/>
            <a:endParaRPr lang="en-US" altLang="zh-CN" dirty="0"/>
          </a:p>
        </p:txBody>
      </p:sp>
    </p:spTree>
    <p:extLst>
      <p:ext uri="{BB962C8B-B14F-4D97-AF65-F5344CB8AC3E}">
        <p14:creationId xmlns:p14="http://schemas.microsoft.com/office/powerpoint/2010/main" val="45486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CLH</a:t>
            </a:r>
            <a:r>
              <a:rPr lang="zh-CN" altLang="en-US" sz="4000" dirty="0" smtClean="0"/>
              <a:t>队列锁</a:t>
            </a:r>
            <a:r>
              <a:rPr lang="en-US" altLang="zh-CN" sz="4000" dirty="0" smtClean="0"/>
              <a:t>-Demo</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1"/>
          <p:cNvSpPr>
            <a:spLocks noChangeArrowheads="1"/>
          </p:cNvSpPr>
          <p:nvPr/>
        </p:nvSpPr>
        <p:spPr bwMode="auto">
          <a:xfrm>
            <a:off x="73569" y="850594"/>
            <a:ext cx="8783188" cy="59708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CC7832"/>
                </a:solidFill>
                <a:effectLst/>
                <a:latin typeface="Consolas" panose="020B0609020204030204" pitchFamily="49" charset="0"/>
              </a:rPr>
              <a:t>public class </a:t>
            </a:r>
            <a:r>
              <a:rPr kumimoji="0" lang="zh-CN" altLang="zh-CN" sz="1400" b="0" i="0" u="none" strike="noStrike" cap="none" normalizeH="0" baseline="0" dirty="0" smtClean="0">
                <a:ln>
                  <a:noFill/>
                </a:ln>
                <a:solidFill>
                  <a:srgbClr val="A9B7C6"/>
                </a:solidFill>
                <a:effectLst/>
                <a:latin typeface="Consolas" panose="020B0609020204030204" pitchFamily="49" charset="0"/>
              </a:rPr>
              <a:t>CLHLockDemo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AtomicReference&lt;QNode&gt; </a:t>
            </a:r>
            <a:r>
              <a:rPr kumimoji="0" lang="zh-CN" altLang="zh-CN" sz="1400" b="0" i="0" u="none" strike="noStrike" cap="none" normalizeH="0" baseline="0" dirty="0" smtClean="0">
                <a:ln>
                  <a:noFill/>
                </a:ln>
                <a:solidFill>
                  <a:srgbClr val="9876AA"/>
                </a:solidFill>
                <a:effectLst/>
                <a:latin typeface="Consolas" panose="020B0609020204030204" pitchFamily="49" charset="0"/>
              </a:rPr>
              <a:t>tail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new </a:t>
            </a:r>
            <a:r>
              <a:rPr kumimoji="0" lang="zh-CN" altLang="zh-CN" sz="1400" b="0" i="0" u="none" strike="noStrike" cap="none" normalizeH="0" baseline="0" dirty="0" smtClean="0">
                <a:ln>
                  <a:noFill/>
                </a:ln>
                <a:solidFill>
                  <a:srgbClr val="A9B7C6"/>
                </a:solidFill>
                <a:effectLst/>
                <a:latin typeface="Consolas" panose="020B0609020204030204" pitchFamily="49" charset="0"/>
              </a:rPr>
              <a:t>AtomicReference&lt;QNode&gt;(</a:t>
            </a:r>
            <a:r>
              <a:rPr kumimoji="0" lang="zh-CN" altLang="zh-CN" sz="1400" b="0" i="0" u="none" strike="noStrike" cap="none" normalizeH="0" baseline="0" dirty="0" smtClean="0">
                <a:ln>
                  <a:noFill/>
                </a:ln>
                <a:solidFill>
                  <a:srgbClr val="CC7832"/>
                </a:solidFill>
                <a:effectLst/>
                <a:latin typeface="Consolas" panose="020B0609020204030204" pitchFamily="49" charset="0"/>
              </a:rPr>
              <a:t>new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ThreadLocal&lt;QNode&gt; </a:t>
            </a:r>
            <a:r>
              <a:rPr kumimoji="0" lang="zh-CN" altLang="zh-CN" sz="1400" b="0" i="0" u="none" strike="noStrike" cap="none" normalizeH="0" baseline="0" dirty="0" smtClean="0">
                <a:ln>
                  <a:noFill/>
                </a:ln>
                <a:solidFill>
                  <a:srgbClr val="9876AA"/>
                </a:solidFill>
                <a:effectLst/>
                <a:latin typeface="Consolas" panose="020B0609020204030204" pitchFamily="49" charset="0"/>
              </a:rPr>
              <a:t>currNode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r>
              <a:rPr kumimoji="0" lang="zh-CN" altLang="zh-CN" sz="1400" b="0" i="0" u="none" strike="noStrike" cap="none" normalizeH="0" baseline="0" dirty="0" smtClean="0">
                <a:ln>
                  <a:noFill/>
                </a:ln>
                <a:solidFill>
                  <a:srgbClr val="808080"/>
                </a:solidFill>
                <a:effectLst/>
                <a:latin typeface="Consolas" panose="020B0609020204030204" pitchFamily="49" charset="0"/>
              </a:rPr>
              <a:t>//</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在本地变量上自旋</a:t>
            </a:r>
            <a:r>
              <a:rPr kumimoji="0" lang="zh-CN" altLang="zh-CN" sz="1400" b="0" i="0" u="none" strike="noStrike" cap="none" normalizeH="0" baseline="0" dirty="0" smtClean="0">
                <a:ln>
                  <a:noFill/>
                </a:ln>
                <a:solidFill>
                  <a:srgbClr val="CC7832"/>
                </a:solidFill>
                <a:effectLst/>
                <a:latin typeface="Consolas" panose="020B0609020204030204" pitchFamily="49" charset="0"/>
              </a:rPr>
              <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public </a:t>
            </a:r>
            <a:r>
              <a:rPr kumimoji="0" lang="zh-CN" altLang="zh-CN" sz="1400" b="0" i="0" u="none" strike="noStrike" cap="none" normalizeH="0" baseline="0" dirty="0" smtClean="0">
                <a:ln>
                  <a:noFill/>
                </a:ln>
                <a:solidFill>
                  <a:srgbClr val="FFC66D"/>
                </a:solidFill>
                <a:effectLst/>
                <a:latin typeface="Consolas" panose="020B0609020204030204" pitchFamily="49" charset="0"/>
              </a:rPr>
              <a:t>CLHLockDemo</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9876AA"/>
                </a:solidFill>
                <a:effectLst/>
                <a:latin typeface="Consolas" panose="020B0609020204030204" pitchFamily="49" charset="0"/>
              </a:rPr>
              <a:t>tail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new </a:t>
            </a:r>
            <a:r>
              <a:rPr kumimoji="0" lang="zh-CN" altLang="zh-CN" sz="1400" b="0" i="0" u="none" strike="noStrike" cap="none" normalizeH="0" baseline="0" dirty="0" smtClean="0">
                <a:ln>
                  <a:noFill/>
                </a:ln>
                <a:solidFill>
                  <a:srgbClr val="A9B7C6"/>
                </a:solidFill>
                <a:effectLst/>
                <a:latin typeface="Consolas" panose="020B0609020204030204" pitchFamily="49" charset="0"/>
              </a:rPr>
              <a:t>AtomicReference&lt;QNode&gt;(</a:t>
            </a:r>
            <a:r>
              <a:rPr kumimoji="0" lang="zh-CN" altLang="zh-CN" sz="1400" b="0" i="0" u="none" strike="noStrike" cap="none" normalizeH="0" baseline="0" dirty="0" smtClean="0">
                <a:ln>
                  <a:noFill/>
                </a:ln>
                <a:solidFill>
                  <a:srgbClr val="CC7832"/>
                </a:solidFill>
                <a:effectLst/>
                <a:latin typeface="Consolas" panose="020B0609020204030204" pitchFamily="49" charset="0"/>
              </a:rPr>
              <a:t>new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9876AA"/>
                </a:solidFill>
                <a:effectLst/>
                <a:latin typeface="Consolas" panose="020B0609020204030204" pitchFamily="49" charset="0"/>
              </a:rPr>
              <a:t>currNode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new </a:t>
            </a:r>
            <a:r>
              <a:rPr kumimoji="0" lang="zh-CN" altLang="zh-CN" sz="1400" b="0" i="0" u="none" strike="noStrike" cap="none" normalizeH="0" baseline="0" dirty="0" smtClean="0">
                <a:ln>
                  <a:noFill/>
                </a:ln>
                <a:solidFill>
                  <a:srgbClr val="A9B7C6"/>
                </a:solidFill>
                <a:effectLst/>
                <a:latin typeface="Consolas" panose="020B0609020204030204" pitchFamily="49" charset="0"/>
              </a:rPr>
              <a:t>ThreadLocal&lt;QNode&gt;()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protected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 </a:t>
            </a:r>
            <a:r>
              <a:rPr kumimoji="0" lang="zh-CN" altLang="zh-CN" sz="1400" b="0" i="0" u="none" strike="noStrike" cap="none" normalizeH="0" baseline="0" dirty="0" smtClean="0">
                <a:ln>
                  <a:noFill/>
                </a:ln>
                <a:solidFill>
                  <a:srgbClr val="FFC66D"/>
                </a:solidFill>
                <a:effectLst/>
                <a:latin typeface="Consolas" panose="020B0609020204030204" pitchFamily="49" charset="0"/>
              </a:rPr>
              <a:t>initialValue</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return new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400" b="0" i="0" u="none" strike="noStrike" cap="none" normalizeH="0" baseline="0" dirty="0" smtClean="0">
                <a:ln>
                  <a:noFill/>
                </a:ln>
                <a:solidFill>
                  <a:srgbClr val="FFC66D"/>
                </a:solidFill>
                <a:effectLst/>
                <a:latin typeface="Consolas" panose="020B0609020204030204" pitchFamily="49" charset="0"/>
              </a:rPr>
              <a:t>lock</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QNode curr = </a:t>
            </a:r>
            <a:r>
              <a:rPr kumimoji="0" lang="zh-CN" altLang="zh-CN" sz="1400" b="0" i="0" u="none" strike="noStrike" cap="none" normalizeH="0" baseline="0" dirty="0" smtClean="0">
                <a:ln>
                  <a:noFill/>
                </a:ln>
                <a:solidFill>
                  <a:srgbClr val="CC7832"/>
                </a:solidFill>
                <a:effectLst/>
                <a:latin typeface="Consolas" panose="020B0609020204030204" pitchFamily="49" charset="0"/>
              </a:rPr>
              <a:t>this</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9876AA"/>
                </a:solidFill>
                <a:effectLst/>
                <a:latin typeface="Consolas" panose="020B0609020204030204" pitchFamily="49" charset="0"/>
              </a:rPr>
              <a:t>currNode</a:t>
            </a:r>
            <a:r>
              <a:rPr kumimoji="0" lang="zh-CN" altLang="zh-CN" sz="1400" b="0" i="0" u="none" strike="noStrike" cap="none" normalizeH="0" baseline="0" dirty="0" smtClean="0">
                <a:ln>
                  <a:noFill/>
                </a:ln>
                <a:solidFill>
                  <a:srgbClr val="A9B7C6"/>
                </a:solidFill>
                <a:effectLst/>
                <a:latin typeface="Consolas" panose="020B0609020204030204" pitchFamily="49" charset="0"/>
              </a:rPr>
              <a:t>.get()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curr.</a:t>
            </a:r>
            <a:r>
              <a:rPr kumimoji="0" lang="zh-CN" altLang="zh-CN" sz="1400" b="0" i="0" u="none" strike="noStrike" cap="none" normalizeH="0" baseline="0" dirty="0" smtClean="0">
                <a:ln>
                  <a:noFill/>
                </a:ln>
                <a:solidFill>
                  <a:srgbClr val="9876AA"/>
                </a:solidFill>
                <a:effectLst/>
                <a:latin typeface="Consolas" panose="020B0609020204030204" pitchFamily="49" charset="0"/>
              </a:rPr>
              <a:t>locked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true;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808080"/>
                </a:solidFill>
                <a:effectLst/>
                <a:latin typeface="Consolas" panose="020B0609020204030204" pitchFamily="49" charset="0"/>
              </a:rPr>
              <a:t>//</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将当前节点通过</a:t>
            </a:r>
            <a:r>
              <a:rPr kumimoji="0" lang="zh-CN" altLang="zh-CN" sz="1400" b="0" i="0" u="none" strike="noStrike" cap="none" normalizeH="0" baseline="0" dirty="0" smtClean="0">
                <a:ln>
                  <a:noFill/>
                </a:ln>
                <a:solidFill>
                  <a:srgbClr val="808080"/>
                </a:solidFill>
                <a:effectLst/>
                <a:latin typeface="Consolas" panose="020B0609020204030204" pitchFamily="49" charset="0"/>
              </a:rPr>
              <a:t>CAS</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操作加到队列尾，返回原先的队列尾，作为它的前继节点</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 prev = </a:t>
            </a:r>
            <a:r>
              <a:rPr kumimoji="0" lang="zh-CN" altLang="zh-CN" sz="1400" b="0" i="0" u="none" strike="noStrike" cap="none" normalizeH="0" baseline="0" dirty="0" smtClean="0">
                <a:ln>
                  <a:noFill/>
                </a:ln>
                <a:solidFill>
                  <a:srgbClr val="9876AA"/>
                </a:solidFill>
                <a:effectLst/>
                <a:latin typeface="Consolas" panose="020B0609020204030204" pitchFamily="49" charset="0"/>
              </a:rPr>
              <a:t>tail</a:t>
            </a:r>
            <a:r>
              <a:rPr kumimoji="0" lang="zh-CN" altLang="zh-CN" sz="1400" b="0" i="0" u="none" strike="noStrike" cap="none" normalizeH="0" baseline="0" dirty="0" smtClean="0">
                <a:ln>
                  <a:noFill/>
                </a:ln>
                <a:solidFill>
                  <a:srgbClr val="A9B7C6"/>
                </a:solidFill>
                <a:effectLst/>
                <a:latin typeface="Consolas" panose="020B0609020204030204" pitchFamily="49" charset="0"/>
              </a:rPr>
              <a:t>.getAndSet(curr)</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while </a:t>
            </a:r>
            <a:r>
              <a:rPr kumimoji="0" lang="zh-CN" altLang="zh-CN" sz="1400" b="0" i="0" u="none" strike="noStrike" cap="none" normalizeH="0" baseline="0" dirty="0" smtClean="0">
                <a:ln>
                  <a:noFill/>
                </a:ln>
                <a:solidFill>
                  <a:srgbClr val="A9B7C6"/>
                </a:solidFill>
                <a:effectLst/>
                <a:latin typeface="Consolas" panose="020B0609020204030204" pitchFamily="49" charset="0"/>
              </a:rPr>
              <a:t>(prev.</a:t>
            </a:r>
            <a:r>
              <a:rPr kumimoji="0" lang="zh-CN" altLang="zh-CN" sz="1400" b="0" i="0" u="none" strike="noStrike" cap="none" normalizeH="0" baseline="0" dirty="0" smtClean="0">
                <a:ln>
                  <a:noFill/>
                </a:ln>
                <a:solidFill>
                  <a:srgbClr val="9876AA"/>
                </a:solidFill>
                <a:effectLst/>
                <a:latin typeface="Consolas" panose="020B0609020204030204" pitchFamily="49" charset="0"/>
              </a:rPr>
              <a:t>locked</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808080"/>
                </a:solidFill>
                <a:effectLst/>
                <a:latin typeface="Consolas" panose="020B0609020204030204" pitchFamily="49" charset="0"/>
              </a:rPr>
              <a:t>//</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在本地变量</a:t>
            </a:r>
            <a:r>
              <a:rPr kumimoji="0" lang="zh-CN" altLang="zh-CN" sz="1400" b="0" i="0" u="none" strike="noStrike" cap="none" normalizeH="0" baseline="0" dirty="0" smtClean="0">
                <a:ln>
                  <a:noFill/>
                </a:ln>
                <a:solidFill>
                  <a:srgbClr val="808080"/>
                </a:solidFill>
                <a:effectLst/>
                <a:latin typeface="Consolas" panose="020B0609020204030204" pitchFamily="49" charset="0"/>
              </a:rPr>
              <a:t>prev</a:t>
            </a: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上自旋</a:t>
            </a:r>
            <a:b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400" b="0" i="0" u="none" strike="noStrike" cap="none" normalizeH="0" baseline="0" dirty="0" smtClean="0">
                <a:ln>
                  <a:noFill/>
                </a:ln>
                <a:solidFill>
                  <a:srgbClr val="FFC66D"/>
                </a:solidFill>
                <a:effectLst/>
                <a:latin typeface="Consolas" panose="020B0609020204030204" pitchFamily="49" charset="0"/>
              </a:rPr>
              <a:t>unlock</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QNode qnode = </a:t>
            </a:r>
            <a:r>
              <a:rPr kumimoji="0" lang="zh-CN" altLang="zh-CN" sz="1400" b="0" i="0" u="none" strike="noStrike" cap="none" normalizeH="0" baseline="0" dirty="0" smtClean="0">
                <a:ln>
                  <a:noFill/>
                </a:ln>
                <a:solidFill>
                  <a:srgbClr val="9876AA"/>
                </a:solidFill>
                <a:effectLst/>
                <a:latin typeface="Consolas" panose="020B0609020204030204" pitchFamily="49" charset="0"/>
              </a:rPr>
              <a:t>currNode</a:t>
            </a:r>
            <a:r>
              <a:rPr kumimoji="0" lang="zh-CN" altLang="zh-CN" sz="1400" b="0" i="0" u="none" strike="noStrike" cap="none" normalizeH="0" baseline="0" dirty="0" smtClean="0">
                <a:ln>
                  <a:noFill/>
                </a:ln>
                <a:solidFill>
                  <a:srgbClr val="A9B7C6"/>
                </a:solidFill>
                <a:effectLst/>
                <a:latin typeface="Consolas" panose="020B0609020204030204" pitchFamily="49" charset="0"/>
              </a:rPr>
              <a:t>.get()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qnode.</a:t>
            </a:r>
            <a:r>
              <a:rPr kumimoji="0" lang="zh-CN" altLang="zh-CN" sz="1400" b="0" i="0" u="none" strike="noStrike" cap="none" normalizeH="0" baseline="0" dirty="0" smtClean="0">
                <a:ln>
                  <a:noFill/>
                </a:ln>
                <a:solidFill>
                  <a:srgbClr val="9876AA"/>
                </a:solidFill>
                <a:effectLst/>
                <a:latin typeface="Consolas" panose="020B0609020204030204" pitchFamily="49" charset="0"/>
              </a:rPr>
              <a:t>locked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false;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A9B7C6"/>
                </a:solidFill>
                <a:effectLst/>
                <a:latin typeface="Consolas" panose="020B0609020204030204" pitchFamily="49" charset="0"/>
              </a:rPr>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7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4893647"/>
          </a:xfrm>
          <a:prstGeom prst="rect">
            <a:avLst/>
          </a:prstGeom>
        </p:spPr>
        <p:txBody>
          <a:bodyPr wrap="square">
            <a:spAutoFit/>
          </a:bodyPr>
          <a:lstStyle/>
          <a:p>
            <a:r>
              <a:rPr lang="zh-CN" altLang="en-US" sz="2400" b="1" dirty="0" smtClean="0"/>
              <a:t>并发大师</a:t>
            </a:r>
            <a:r>
              <a:rPr lang="en-US" altLang="zh-CN" sz="2400" b="1" dirty="0"/>
              <a:t>Doug Lea</a:t>
            </a:r>
            <a:endParaRPr lang="en-US" altLang="zh-CN" sz="2400" b="1" dirty="0" smtClean="0"/>
          </a:p>
          <a:p>
            <a:endParaRPr lang="en-US" altLang="zh-CN" dirty="0"/>
          </a:p>
          <a:p>
            <a:r>
              <a:rPr lang="zh-CN" altLang="en-US" dirty="0" smtClean="0"/>
              <a:t>抽象</a:t>
            </a:r>
            <a:r>
              <a:rPr lang="zh-CN" altLang="en-US" dirty="0"/>
              <a:t>的</a:t>
            </a:r>
            <a:r>
              <a:rPr lang="zh-CN" altLang="en-US" dirty="0">
                <a:solidFill>
                  <a:srgbClr val="FF0000"/>
                </a:solidFill>
              </a:rPr>
              <a:t>队列式</a:t>
            </a:r>
            <a:r>
              <a:rPr lang="zh-CN" altLang="en-US" dirty="0"/>
              <a:t>的同步器，</a:t>
            </a:r>
            <a:r>
              <a:rPr lang="en-US" altLang="zh-CN" dirty="0" err="1"/>
              <a:t>AQS</a:t>
            </a:r>
            <a:r>
              <a:rPr lang="en-US" altLang="zh-CN" dirty="0"/>
              <a:t> </a:t>
            </a:r>
            <a:r>
              <a:rPr lang="zh-CN" altLang="en-US" dirty="0"/>
              <a:t>定义了一套多线程访问共享资源的</a:t>
            </a:r>
          </a:p>
          <a:p>
            <a:r>
              <a:rPr lang="zh-CN" altLang="en-US" dirty="0"/>
              <a:t>同 步 器 框 架 ， 许 多 同 步 类 实 现 都 依 赖 于 它 ， 如 常 用 的</a:t>
            </a:r>
          </a:p>
          <a:p>
            <a:r>
              <a:rPr lang="en-US" altLang="zh-CN" dirty="0" err="1" smtClean="0"/>
              <a:t>ReentrantLock</a:t>
            </a:r>
            <a:r>
              <a:rPr lang="en-US" altLang="zh-CN" dirty="0" smtClean="0"/>
              <a:t>/Semaphore/</a:t>
            </a:r>
            <a:r>
              <a:rPr lang="en-US" altLang="zh-CN" dirty="0" err="1" smtClean="0"/>
              <a:t>CountDownLatch</a:t>
            </a:r>
            <a:endParaRPr lang="en-US" altLang="zh-CN" dirty="0" smtClean="0"/>
          </a:p>
          <a:p>
            <a:endParaRPr lang="en-US" altLang="zh-CN" dirty="0"/>
          </a:p>
          <a:p>
            <a:endParaRPr lang="en-US" altLang="zh-CN" dirty="0" smtClean="0"/>
          </a:p>
          <a:p>
            <a:r>
              <a:rPr lang="en-US" altLang="zh-CN" dirty="0" err="1" smtClean="0"/>
              <a:t>AQS</a:t>
            </a:r>
            <a:r>
              <a:rPr lang="zh-CN" altLang="en-US" dirty="0" smtClean="0"/>
              <a:t>是</a:t>
            </a:r>
            <a:r>
              <a:rPr lang="en-US" altLang="zh-CN" dirty="0" err="1" smtClean="0"/>
              <a:t>CLH</a:t>
            </a:r>
            <a:r>
              <a:rPr lang="zh-CN" altLang="en-US" dirty="0" smtClean="0"/>
              <a:t>队列锁的变体</a:t>
            </a:r>
            <a:endParaRPr lang="en-US" altLang="zh-CN" dirty="0" smtClean="0"/>
          </a:p>
          <a:p>
            <a:endParaRPr lang="en-US" altLang="zh-CN" dirty="0"/>
          </a:p>
          <a:p>
            <a:r>
              <a:rPr lang="zh-CN" altLang="en-US" dirty="0" smtClean="0"/>
              <a:t>扩展部分包括</a:t>
            </a:r>
            <a:endParaRPr lang="en-US" altLang="zh-CN" dirty="0" smtClean="0"/>
          </a:p>
          <a:p>
            <a:pPr marL="285750" indent="-285750">
              <a:buFont typeface="Wingdings" panose="05000000000000000000" pitchFamily="2" charset="2"/>
              <a:buChar char="l"/>
            </a:pPr>
            <a:r>
              <a:rPr lang="zh-CN" altLang="en-US" dirty="0" smtClean="0"/>
              <a:t>真正维护一个队列</a:t>
            </a:r>
            <a:r>
              <a:rPr lang="en-US" altLang="zh-CN" dirty="0" smtClean="0"/>
              <a:t>(</a:t>
            </a:r>
            <a:r>
              <a:rPr lang="zh-CN" altLang="en-US" dirty="0" smtClean="0"/>
              <a:t>双向链表</a:t>
            </a:r>
            <a:r>
              <a:rPr lang="en-US" altLang="zh-CN" dirty="0" smtClean="0"/>
              <a:t>)</a:t>
            </a:r>
            <a:r>
              <a:rPr lang="zh-CN" altLang="en-US" dirty="0" smtClean="0"/>
              <a:t>，提供可靠的</a:t>
            </a:r>
            <a:r>
              <a:rPr lang="en-US" altLang="zh-CN" dirty="0" err="1" smtClean="0"/>
              <a:t>prev</a:t>
            </a:r>
            <a:r>
              <a:rPr lang="zh-CN" altLang="en-US" dirty="0" smtClean="0"/>
              <a:t>指针以及非可靠的</a:t>
            </a:r>
            <a:r>
              <a:rPr lang="en-US" altLang="zh-CN" dirty="0" smtClean="0"/>
              <a:t>next</a:t>
            </a:r>
            <a:r>
              <a:rPr lang="zh-CN" altLang="en-US" dirty="0" smtClean="0"/>
              <a:t>指针</a:t>
            </a:r>
            <a:endParaRPr lang="en-US" altLang="zh-CN" dirty="0" smtClean="0"/>
          </a:p>
          <a:p>
            <a:pPr marL="285750" indent="-285750">
              <a:buFont typeface="Wingdings" panose="05000000000000000000" pitchFamily="2" charset="2"/>
              <a:buChar char="l"/>
            </a:pPr>
            <a:r>
              <a:rPr lang="zh-CN" altLang="en-US" dirty="0" smtClean="0"/>
              <a:t>设计节点的状态，用于控制阻塞，可以实现</a:t>
            </a:r>
            <a:r>
              <a:rPr lang="en-US" altLang="zh-CN" dirty="0" err="1" smtClean="0"/>
              <a:t>timesout</a:t>
            </a:r>
            <a:r>
              <a:rPr lang="zh-CN" altLang="en-US" dirty="0" smtClean="0"/>
              <a:t>以及</a:t>
            </a:r>
            <a:r>
              <a:rPr lang="en-US" altLang="zh-CN" dirty="0" smtClean="0"/>
              <a:t>cancellation</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01249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pic>
        <p:nvPicPr>
          <p:cNvPr id="4" name="图片 3" descr="ppt封面.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5" name="标题 4"/>
          <p:cNvSpPr>
            <a:spLocks noGrp="1"/>
          </p:cNvSpPr>
          <p:nvPr>
            <p:ph type="ctrTitle"/>
          </p:nvPr>
        </p:nvSpPr>
        <p:spPr>
          <a:xfrm>
            <a:off x="685800" y="2130425"/>
            <a:ext cx="7772400" cy="1845227"/>
          </a:xfrm>
        </p:spPr>
        <p:txBody>
          <a:bodyPr/>
          <a:lstStyle/>
          <a:p>
            <a:r>
              <a:rPr lang="en-US" altLang="zh-CN" dirty="0" err="1" smtClean="0"/>
              <a:t>AQS</a:t>
            </a:r>
            <a:endParaRPr lang="zh-CN" altLang="en-US" dirty="0"/>
          </a:p>
        </p:txBody>
      </p:sp>
    </p:spTree>
    <p:extLst>
      <p:ext uri="{BB962C8B-B14F-4D97-AF65-F5344CB8AC3E}">
        <p14:creationId xmlns:p14="http://schemas.microsoft.com/office/powerpoint/2010/main" val="33275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概览</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821166" y="1374463"/>
            <a:ext cx="6814969" cy="646331"/>
          </a:xfrm>
          <a:prstGeom prst="rect">
            <a:avLst/>
          </a:prstGeom>
        </p:spPr>
        <p:txBody>
          <a:bodyPr wrap="square">
            <a:spAutoFit/>
          </a:bodyPr>
          <a:lstStyle/>
          <a:p>
            <a:endParaRPr lang="en-US" altLang="zh-CN" dirty="0" smtClean="0"/>
          </a:p>
          <a:p>
            <a:endParaRPr lang="zh-CN" altLang="en-US" dirty="0"/>
          </a:p>
        </p:txBody>
      </p:sp>
      <p:sp>
        <p:nvSpPr>
          <p:cNvPr id="9" name="Rectangle 2"/>
          <p:cNvSpPr>
            <a:spLocks noChangeArrowheads="1"/>
          </p:cNvSpPr>
          <p:nvPr/>
        </p:nvSpPr>
        <p:spPr bwMode="auto">
          <a:xfrm>
            <a:off x="821166" y="1666398"/>
            <a:ext cx="6309393"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zh-CN" sz="2000" dirty="0">
                <a:solidFill>
                  <a:srgbClr val="CC7832"/>
                </a:solidFill>
                <a:latin typeface="Consolas" panose="020B0609020204030204" pitchFamily="49" charset="0"/>
              </a:rPr>
              <a:t>static final class Node {</a:t>
            </a:r>
            <a:endParaRPr kumimoji="0" lang="en-US" altLang="zh-CN" sz="2000" b="0" i="0" u="none" strike="noStrike" cap="none" normalizeH="0" baseline="0" dirty="0" smtClean="0">
              <a:ln>
                <a:noFill/>
              </a:ln>
              <a:solidFill>
                <a:srgbClr val="CC7832"/>
              </a:solidFill>
              <a:effectLst/>
              <a:latin typeface="Consolas" panose="020B0609020204030204" pitchFamily="49" charset="0"/>
            </a:endParaRPr>
          </a:p>
          <a:p>
            <a:pPr lvl="1" defTabSz="914400" eaLnBrk="0" fontAlgn="base" hangingPunct="0">
              <a:spcBef>
                <a:spcPct val="0"/>
              </a:spcBef>
              <a:spcAft>
                <a:spcPct val="0"/>
              </a:spcAft>
            </a:pP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r>
              <a:rPr kumimoji="0" lang="zh-CN" altLang="zh-CN" sz="2000" b="0" i="1" u="none" strike="noStrike" cap="none" normalizeH="0" baseline="0" dirty="0" smtClean="0">
                <a:ln>
                  <a:noFill/>
                </a:ln>
                <a:solidFill>
                  <a:srgbClr val="9876AA"/>
                </a:solidFill>
                <a:effectLst/>
                <a:latin typeface="Consolas" panose="020B0609020204030204" pitchFamily="49" charset="0"/>
              </a:rPr>
              <a:t>SHARED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new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r>
              <a:rPr kumimoji="0" lang="zh-CN" altLang="zh-CN" sz="2000" b="0" i="1" u="none" strike="noStrike" cap="none" normalizeH="0" baseline="0" dirty="0" smtClean="0">
                <a:ln>
                  <a:noFill/>
                </a:ln>
                <a:solidFill>
                  <a:srgbClr val="9876AA"/>
                </a:solidFill>
                <a:effectLst/>
                <a:latin typeface="Consolas" panose="020B0609020204030204" pitchFamily="49" charset="0"/>
              </a:rPr>
              <a:t>EXCLUSIVE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int </a:t>
            </a:r>
            <a:r>
              <a:rPr kumimoji="0" lang="zh-CN" altLang="zh-CN" sz="2000" b="0" i="1" u="none" strike="noStrike" cap="none" normalizeH="0" baseline="0" dirty="0" smtClean="0">
                <a:ln>
                  <a:noFill/>
                </a:ln>
                <a:solidFill>
                  <a:srgbClr val="9876AA"/>
                </a:solidFill>
                <a:effectLst/>
                <a:latin typeface="Consolas" panose="020B0609020204030204" pitchFamily="49" charset="0"/>
              </a:rPr>
              <a:t>CANCELLED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1</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int </a:t>
            </a:r>
            <a:r>
              <a:rPr kumimoji="0" lang="zh-CN" altLang="zh-CN" sz="2000" b="0" i="1" u="none" strike="noStrike" cap="none" normalizeH="0" baseline="0" dirty="0" smtClean="0">
                <a:ln>
                  <a:noFill/>
                </a:ln>
                <a:solidFill>
                  <a:srgbClr val="9876AA"/>
                </a:solidFill>
                <a:effectLst/>
                <a:latin typeface="Consolas" panose="020B0609020204030204" pitchFamily="49" charset="0"/>
              </a:rPr>
              <a:t>SIGNAL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1</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int </a:t>
            </a:r>
            <a:r>
              <a:rPr kumimoji="0" lang="zh-CN" altLang="zh-CN" sz="2000" b="0" i="1" u="none" strike="noStrike" cap="none" normalizeH="0" baseline="0" dirty="0" smtClean="0">
                <a:ln>
                  <a:noFill/>
                </a:ln>
                <a:solidFill>
                  <a:srgbClr val="9876AA"/>
                </a:solidFill>
                <a:effectLst/>
                <a:latin typeface="Consolas" panose="020B0609020204030204" pitchFamily="49" charset="0"/>
              </a:rPr>
              <a:t>CONDITION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2</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static final int </a:t>
            </a:r>
            <a:r>
              <a:rPr kumimoji="0" lang="zh-CN" altLang="zh-CN" sz="2000" b="0" i="1" u="none" strike="noStrike" cap="none" normalizeH="0" baseline="0" dirty="0" smtClean="0">
                <a:ln>
                  <a:noFill/>
                </a:ln>
                <a:solidFill>
                  <a:srgbClr val="9876AA"/>
                </a:solidFill>
                <a:effectLst/>
                <a:latin typeface="Consolas" panose="020B0609020204030204" pitchFamily="49" charset="0"/>
              </a:rPr>
              <a:t>PROPAGATE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3</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volatile int </a:t>
            </a:r>
            <a:r>
              <a:rPr kumimoji="0" lang="zh-CN" altLang="zh-CN" sz="2000" b="0" i="0" u="none" strike="noStrike" cap="none" normalizeH="0" baseline="0" dirty="0" smtClean="0">
                <a:ln>
                  <a:noFill/>
                </a:ln>
                <a:solidFill>
                  <a:srgbClr val="9876AA"/>
                </a:solidFill>
                <a:effectLst/>
                <a:latin typeface="Consolas" panose="020B0609020204030204" pitchFamily="49" charset="0"/>
              </a:rPr>
              <a:t>waitStatus</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volatile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r>
              <a:rPr kumimoji="0" lang="zh-CN" altLang="zh-CN" sz="2000" b="0" i="0" u="none" strike="noStrike" cap="none" normalizeH="0" baseline="0" dirty="0" smtClean="0">
                <a:ln>
                  <a:noFill/>
                </a:ln>
                <a:solidFill>
                  <a:srgbClr val="9876AA"/>
                </a:solidFill>
                <a:effectLst/>
                <a:latin typeface="Consolas" panose="020B0609020204030204" pitchFamily="49" charset="0"/>
              </a:rPr>
              <a:t>prev</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1" u="none" strike="noStrike" cap="none" normalizeH="0" baseline="0" dirty="0" smtClean="0">
                <a:ln>
                  <a:noFill/>
                </a:ln>
                <a:solidFill>
                  <a:srgbClr val="629755"/>
                </a:solidFill>
                <a:effectLst/>
                <a:latin typeface="Consolas" panose="020B0609020204030204" pitchFamily="49" charset="0"/>
              </a:rPr>
              <a:t/>
            </a:r>
            <a:br>
              <a:rPr kumimoji="0" lang="zh-CN" altLang="zh-CN" sz="2000" b="0" i="1" u="none" strike="noStrike" cap="none" normalizeH="0" baseline="0" dirty="0" smtClean="0">
                <a:ln>
                  <a:noFill/>
                </a:ln>
                <a:solidFill>
                  <a:srgbClr val="629755"/>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volatile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r>
              <a:rPr kumimoji="0" lang="zh-CN" altLang="zh-CN" sz="2000" b="0" i="0" u="none" strike="noStrike" cap="none" normalizeH="0" baseline="0" dirty="0" smtClean="0">
                <a:ln>
                  <a:noFill/>
                </a:ln>
                <a:solidFill>
                  <a:srgbClr val="9876AA"/>
                </a:solidFill>
                <a:effectLst/>
                <a:latin typeface="Consolas" panose="020B0609020204030204" pitchFamily="49" charset="0"/>
              </a:rPr>
              <a:t>next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volatile </a:t>
            </a:r>
            <a:r>
              <a:rPr kumimoji="0" lang="zh-CN" altLang="zh-CN" sz="2000" b="0" i="0" u="none" strike="noStrike" cap="none" normalizeH="0" baseline="0" dirty="0" smtClean="0">
                <a:ln>
                  <a:noFill/>
                </a:ln>
                <a:solidFill>
                  <a:srgbClr val="A9B7C6"/>
                </a:solidFill>
                <a:effectLst/>
                <a:latin typeface="Consolas" panose="020B0609020204030204" pitchFamily="49" charset="0"/>
              </a:rPr>
              <a:t>Thread </a:t>
            </a:r>
            <a:r>
              <a:rPr kumimoji="0" lang="zh-CN" altLang="zh-CN" sz="2000" b="0" i="0" u="none" strike="noStrike" cap="none" normalizeH="0" baseline="0" dirty="0" smtClean="0">
                <a:ln>
                  <a:noFill/>
                </a:ln>
                <a:solidFill>
                  <a:srgbClr val="9876AA"/>
                </a:solidFill>
                <a:effectLst/>
                <a:latin typeface="Consolas" panose="020B0609020204030204" pitchFamily="49" charset="0"/>
              </a:rPr>
              <a:t>thread</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endParaRPr kumimoji="0" lang="en-US" altLang="zh-CN" sz="2000" b="0" i="0" u="none" strike="noStrike" cap="none" normalizeH="0" baseline="0" dirty="0" smtClean="0">
              <a:ln>
                <a:noFill/>
              </a:ln>
              <a:solidFill>
                <a:srgbClr val="CC7832"/>
              </a:solidFill>
              <a:effectLst/>
              <a:latin typeface="Consolas" panose="020B0609020204030204" pitchFamily="49" charset="0"/>
            </a:endParaRPr>
          </a:p>
          <a:p>
            <a:pPr lvl="1" defTabSz="914400" eaLnBrk="0" fontAlgn="base" hangingPunct="0">
              <a:spcBef>
                <a:spcPct val="0"/>
              </a:spcBef>
              <a:spcAft>
                <a:spcPct val="0"/>
              </a:spcAft>
            </a:pPr>
            <a:r>
              <a:rPr lang="en-US" altLang="zh-CN" sz="2000" dirty="0" smtClean="0">
                <a:solidFill>
                  <a:srgbClr val="CC7832"/>
                </a:solidFill>
                <a:latin typeface="Consolas" panose="020B0609020204030204" pitchFamily="49" charset="0"/>
              </a:rPr>
              <a:t>…</a:t>
            </a:r>
            <a:endParaRPr lang="en-US" altLang="zh-CN" sz="20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en-US" altLang="zh-CN" sz="2000" b="0" i="0" u="none" strike="noStrike" cap="none" normalizeH="0" baseline="0" dirty="0" smtClean="0">
                <a:ln>
                  <a:noFill/>
                </a:ln>
                <a:solidFill>
                  <a:srgbClr val="CC7832"/>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10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概览</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8211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442817" y="1690436"/>
            <a:ext cx="7992312"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C7832"/>
                </a:solidFill>
                <a:effectLst/>
                <a:latin typeface="Consolas" panose="020B0609020204030204" pitchFamily="49" charset="0"/>
              </a:rPr>
              <a:t>public final void </a:t>
            </a:r>
            <a:r>
              <a:rPr kumimoji="0" lang="zh-CN" altLang="zh-CN" sz="2000" b="0" i="0" u="none" strike="noStrike" cap="none" normalizeH="0" baseline="0" dirty="0" smtClean="0">
                <a:ln>
                  <a:noFill/>
                </a:ln>
                <a:solidFill>
                  <a:srgbClr val="FFC66D"/>
                </a:solidFill>
                <a:effectLst/>
                <a:latin typeface="Consolas" panose="020B0609020204030204" pitchFamily="49" charset="0"/>
              </a:rPr>
              <a:t>acquire</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int </a:t>
            </a:r>
            <a:r>
              <a:rPr kumimoji="0" lang="zh-CN" altLang="zh-CN" sz="2000" b="0" i="0" u="none" strike="noStrike" cap="none" normalizeH="0" baseline="0" dirty="0" smtClean="0">
                <a:ln>
                  <a:noFill/>
                </a:ln>
                <a:solidFill>
                  <a:srgbClr val="A9B7C6"/>
                </a:solidFill>
                <a:effectLst/>
                <a:latin typeface="Consolas" panose="020B0609020204030204" pitchFamily="49" charset="0"/>
              </a:rPr>
              <a:t>arg)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if </a:t>
            </a:r>
            <a:r>
              <a:rPr kumimoji="0" lang="zh-CN" altLang="zh-CN" sz="2000" b="0" i="0" u="none" strike="noStrike" cap="none" normalizeH="0" baseline="0" dirty="0" smtClean="0">
                <a:ln>
                  <a:noFill/>
                </a:ln>
                <a:solidFill>
                  <a:srgbClr val="A9B7C6"/>
                </a:solidFill>
                <a:effectLst/>
                <a:latin typeface="Consolas" panose="020B0609020204030204" pitchFamily="49" charset="0"/>
              </a:rPr>
              <a:t>(!tryAcquire(arg) &amp;&amp;</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acquireQueued(addWaiter(Node.</a:t>
            </a:r>
            <a:r>
              <a:rPr kumimoji="0" lang="zh-CN" altLang="zh-CN" sz="2000" b="0" i="1" u="none" strike="noStrike" cap="none" normalizeH="0" baseline="0" dirty="0" smtClean="0">
                <a:ln>
                  <a:noFill/>
                </a:ln>
                <a:solidFill>
                  <a:srgbClr val="9876AA"/>
                </a:solidFill>
                <a:effectLst/>
                <a:latin typeface="Consolas" panose="020B0609020204030204" pitchFamily="49" charset="0"/>
              </a:rPr>
              <a:t>EXCLUSIVE</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arg))</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1" u="none" strike="noStrike" cap="none" normalizeH="0" baseline="0" dirty="0" smtClean="0">
                <a:ln>
                  <a:noFill/>
                </a:ln>
                <a:solidFill>
                  <a:srgbClr val="A9B7C6"/>
                </a:solidFill>
                <a:effectLst/>
                <a:latin typeface="Consolas" panose="020B0609020204030204" pitchFamily="49" charset="0"/>
              </a:rPr>
              <a:t>selfInterrupt</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973566" y="4896102"/>
            <a:ext cx="6214374" cy="369332"/>
          </a:xfrm>
          <a:prstGeom prst="rect">
            <a:avLst/>
          </a:prstGeom>
          <a:noFill/>
        </p:spPr>
        <p:txBody>
          <a:bodyPr wrap="square" rtlCol="0">
            <a:spAutoFit/>
          </a:bodyPr>
          <a:lstStyle/>
          <a:p>
            <a:r>
              <a:rPr lang="en-US" altLang="zh-CN" dirty="0" smtClean="0"/>
              <a:t>Lock</a:t>
            </a:r>
            <a:r>
              <a:rPr lang="zh-CN" altLang="en-US" dirty="0" smtClean="0"/>
              <a:t>接口</a:t>
            </a:r>
            <a:endParaRPr lang="zh-CN" altLang="en-US" dirty="0"/>
          </a:p>
        </p:txBody>
      </p:sp>
    </p:spTree>
    <p:extLst>
      <p:ext uri="{BB962C8B-B14F-4D97-AF65-F5344CB8AC3E}">
        <p14:creationId xmlns:p14="http://schemas.microsoft.com/office/powerpoint/2010/main" val="297506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8" name="Rectangle 1"/>
          <p:cNvSpPr>
            <a:spLocks noChangeArrowheads="1"/>
          </p:cNvSpPr>
          <p:nvPr/>
        </p:nvSpPr>
        <p:spPr bwMode="auto">
          <a:xfrm>
            <a:off x="307975" y="2616278"/>
            <a:ext cx="813782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CC7832"/>
                </a:solidFill>
                <a:effectLst/>
                <a:latin typeface="Consolas" panose="020B0609020204030204" pitchFamily="49" charset="0"/>
              </a:rPr>
              <a:t>protected boolean </a:t>
            </a:r>
            <a:r>
              <a:rPr kumimoji="0" lang="zh-CN" altLang="zh-CN" sz="2400" b="0" i="0" u="none" strike="noStrike" cap="none" normalizeH="0" baseline="0" dirty="0" smtClean="0">
                <a:ln>
                  <a:noFill/>
                </a:ln>
                <a:solidFill>
                  <a:srgbClr val="A9B7C6"/>
                </a:solidFill>
                <a:effectLst/>
                <a:latin typeface="Consolas" panose="020B0609020204030204" pitchFamily="49" charset="0"/>
              </a:rPr>
              <a:t>tryAcquire(</a:t>
            </a:r>
            <a:r>
              <a:rPr kumimoji="0" lang="zh-CN" altLang="zh-CN" sz="2400" b="0" i="0" u="none" strike="noStrike" cap="none" normalizeH="0" baseline="0" dirty="0" smtClean="0">
                <a:ln>
                  <a:noFill/>
                </a:ln>
                <a:solidFill>
                  <a:srgbClr val="CC7832"/>
                </a:solidFill>
                <a:effectLst/>
                <a:latin typeface="Consolas" panose="020B0609020204030204" pitchFamily="49" charset="0"/>
              </a:rPr>
              <a:t>int </a:t>
            </a:r>
            <a:r>
              <a:rPr kumimoji="0" lang="zh-CN" altLang="zh-CN" sz="2400" b="0" i="0" u="none" strike="noStrike" cap="none" normalizeH="0" baseline="0" dirty="0" smtClean="0">
                <a:ln>
                  <a:noFill/>
                </a:ln>
                <a:solidFill>
                  <a:srgbClr val="A9B7C6"/>
                </a:solidFill>
                <a:effectLst/>
                <a:latin typeface="Consolas" panose="020B0609020204030204" pitchFamily="49" charset="0"/>
              </a:rPr>
              <a:t>arg)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CC7832"/>
                </a:solidFill>
                <a:effectLst/>
                <a:latin typeface="Consolas" panose="020B0609020204030204" pitchFamily="49" charset="0"/>
              </a:rPr>
              <a:t>throw new </a:t>
            </a:r>
            <a:r>
              <a:rPr kumimoji="0" lang="zh-CN" altLang="zh-CN" sz="2400" b="0" i="0" u="none" strike="noStrike" cap="none" normalizeH="0" baseline="0" dirty="0" smtClean="0">
                <a:ln>
                  <a:noFill/>
                </a:ln>
                <a:solidFill>
                  <a:srgbClr val="A9B7C6"/>
                </a:solidFill>
                <a:effectLst/>
                <a:latin typeface="Consolas" panose="020B0609020204030204" pitchFamily="49" charset="0"/>
              </a:rPr>
              <a:t>UnsupportedOperationException()</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973566" y="4896102"/>
            <a:ext cx="6214374" cy="369332"/>
          </a:xfrm>
          <a:prstGeom prst="rect">
            <a:avLst/>
          </a:prstGeom>
          <a:noFill/>
        </p:spPr>
        <p:txBody>
          <a:bodyPr wrap="square" rtlCol="0">
            <a:spAutoFit/>
          </a:bodyPr>
          <a:lstStyle/>
          <a:p>
            <a:r>
              <a:rPr lang="zh-CN" altLang="en-US" dirty="0" smtClean="0"/>
              <a:t>交给子类实现同步语义</a:t>
            </a:r>
            <a:endParaRPr lang="zh-CN" altLang="en-US" dirty="0"/>
          </a:p>
        </p:txBody>
      </p:sp>
    </p:spTree>
    <p:extLst>
      <p:ext uri="{BB962C8B-B14F-4D97-AF65-F5344CB8AC3E}">
        <p14:creationId xmlns:p14="http://schemas.microsoft.com/office/powerpoint/2010/main" val="23791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7" name="Rectangle 1"/>
          <p:cNvSpPr>
            <a:spLocks noChangeArrowheads="1"/>
          </p:cNvSpPr>
          <p:nvPr/>
        </p:nvSpPr>
        <p:spPr bwMode="auto">
          <a:xfrm>
            <a:off x="73569" y="1374463"/>
            <a:ext cx="900598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C7832"/>
                </a:solidFill>
                <a:effectLst/>
                <a:latin typeface="Consolas" panose="020B0609020204030204" pitchFamily="49" charset="0"/>
              </a:rPr>
              <a:t>private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r>
              <a:rPr kumimoji="0" lang="zh-CN" altLang="zh-CN" sz="2000" b="0" i="0" u="none" strike="noStrike" cap="none" normalizeH="0" baseline="0" dirty="0" smtClean="0">
                <a:ln>
                  <a:noFill/>
                </a:ln>
                <a:solidFill>
                  <a:srgbClr val="FFC66D"/>
                </a:solidFill>
                <a:effectLst/>
                <a:latin typeface="Consolas" panose="020B0609020204030204" pitchFamily="49" charset="0"/>
              </a:rPr>
              <a:t>addWaiter</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mode)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Node node = </a:t>
            </a:r>
            <a:r>
              <a:rPr kumimoji="0" lang="zh-CN" altLang="zh-CN" sz="2000" b="0" i="0" u="none" strike="noStrike" cap="none" normalizeH="0" baseline="0" dirty="0" smtClean="0">
                <a:ln>
                  <a:noFill/>
                </a:ln>
                <a:solidFill>
                  <a:srgbClr val="CC7832"/>
                </a:solidFill>
                <a:effectLst/>
                <a:latin typeface="Consolas" panose="020B0609020204030204" pitchFamily="49" charset="0"/>
              </a:rPr>
              <a:t>new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Node(Thread.</a:t>
            </a:r>
            <a:r>
              <a:rPr kumimoji="0" lang="zh-CN" altLang="zh-CN" sz="2000" b="0" i="1" u="none" strike="noStrike" cap="none" normalizeH="0" baseline="0" dirty="0" smtClean="0">
                <a:ln>
                  <a:noFill/>
                </a:ln>
                <a:solidFill>
                  <a:srgbClr val="A9B7C6"/>
                </a:solidFill>
                <a:effectLst/>
                <a:latin typeface="Consolas" panose="020B0609020204030204" pitchFamily="49" charset="0"/>
              </a:rPr>
              <a:t>currentThread</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mode)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808080"/>
                </a:solidFill>
                <a:effectLst/>
                <a:latin typeface="Consolas" panose="020B0609020204030204" pitchFamily="49" charset="0"/>
              </a:rPr>
              <a:t>// Try the fast path of enq; backup to full enq on failure</a:t>
            </a:r>
            <a:br>
              <a:rPr kumimoji="0" lang="zh-CN" altLang="zh-CN" sz="2000" b="0" i="0" u="none" strike="noStrike" cap="none" normalizeH="0" baseline="0" dirty="0" smtClean="0">
                <a:ln>
                  <a:noFill/>
                </a:ln>
                <a:solidFill>
                  <a:srgbClr val="808080"/>
                </a:solidFill>
                <a:effectLst/>
                <a:latin typeface="Consolas" panose="020B0609020204030204" pitchFamily="49" charset="0"/>
              </a:rPr>
            </a:br>
            <a:r>
              <a:rPr kumimoji="0" lang="zh-CN" altLang="zh-CN" sz="2000" b="0" i="0" u="none" strike="noStrike" cap="none" normalizeH="0" baseline="0" dirty="0" smtClean="0">
                <a:ln>
                  <a:noFill/>
                </a:ln>
                <a:solidFill>
                  <a:srgbClr val="808080"/>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pred = </a:t>
            </a:r>
            <a:r>
              <a:rPr kumimoji="0" lang="zh-CN" altLang="zh-CN" sz="2000" b="0" i="0" u="none" strike="noStrike" cap="none" normalizeH="0" baseline="0" dirty="0" smtClean="0">
                <a:ln>
                  <a:noFill/>
                </a:ln>
                <a:solidFill>
                  <a:srgbClr val="9876AA"/>
                </a:solidFill>
                <a:effectLst/>
                <a:latin typeface="Consolas" panose="020B0609020204030204" pitchFamily="49" charset="0"/>
              </a:rPr>
              <a:t>tail</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if </a:t>
            </a:r>
            <a:r>
              <a:rPr kumimoji="0" lang="zh-CN" altLang="zh-CN" sz="2000" b="0" i="0" u="none" strike="noStrike" cap="none" normalizeH="0" baseline="0" dirty="0" smtClean="0">
                <a:ln>
                  <a:noFill/>
                </a:ln>
                <a:solidFill>
                  <a:srgbClr val="A9B7C6"/>
                </a:solidFill>
                <a:effectLst/>
                <a:latin typeface="Consolas" panose="020B0609020204030204" pitchFamily="49" charset="0"/>
              </a:rPr>
              <a:t>(pred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node.</a:t>
            </a:r>
            <a:r>
              <a:rPr kumimoji="0" lang="zh-CN" altLang="zh-CN" sz="2000" b="0" i="0" u="none" strike="noStrike" cap="none" normalizeH="0" baseline="0" dirty="0" smtClean="0">
                <a:ln>
                  <a:noFill/>
                </a:ln>
                <a:solidFill>
                  <a:srgbClr val="9876AA"/>
                </a:solidFill>
                <a:effectLst/>
                <a:latin typeface="Consolas" panose="020B0609020204030204" pitchFamily="49" charset="0"/>
              </a:rPr>
              <a:t>prev </a:t>
            </a:r>
            <a:r>
              <a:rPr kumimoji="0" lang="zh-CN" altLang="zh-CN" sz="2000" b="0" i="0" u="none" strike="noStrike" cap="none" normalizeH="0" baseline="0" dirty="0" smtClean="0">
                <a:ln>
                  <a:noFill/>
                </a:ln>
                <a:solidFill>
                  <a:srgbClr val="A9B7C6"/>
                </a:solidFill>
                <a:effectLst/>
                <a:latin typeface="Consolas" panose="020B0609020204030204" pitchFamily="49" charset="0"/>
              </a:rPr>
              <a:t>= pred</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if </a:t>
            </a:r>
            <a:r>
              <a:rPr kumimoji="0" lang="zh-CN" altLang="zh-CN" sz="2000" b="0" i="0" u="none" strike="noStrike" cap="none" normalizeH="0" baseline="0" dirty="0" smtClean="0">
                <a:ln>
                  <a:noFill/>
                </a:ln>
                <a:solidFill>
                  <a:srgbClr val="A9B7C6"/>
                </a:solidFill>
                <a:effectLst/>
                <a:latin typeface="Consolas" panose="020B0609020204030204" pitchFamily="49" charset="0"/>
              </a:rPr>
              <a:t>(compareAndSetTail(pred</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pred.</a:t>
            </a:r>
            <a:r>
              <a:rPr kumimoji="0" lang="zh-CN" altLang="zh-CN" sz="2000" b="0" i="0" u="none" strike="noStrike" cap="none" normalizeH="0" baseline="0" dirty="0" smtClean="0">
                <a:ln>
                  <a:noFill/>
                </a:ln>
                <a:solidFill>
                  <a:srgbClr val="9876AA"/>
                </a:solidFill>
                <a:effectLst/>
                <a:latin typeface="Consolas" panose="020B0609020204030204" pitchFamily="49" charset="0"/>
              </a:rPr>
              <a:t>next </a:t>
            </a:r>
            <a:r>
              <a:rPr kumimoji="0" lang="zh-CN" altLang="zh-CN" sz="2000" b="0" i="0" u="none" strike="noStrike" cap="none" normalizeH="0" baseline="0" dirty="0" smtClean="0">
                <a:ln>
                  <a:noFill/>
                </a:ln>
                <a:solidFill>
                  <a:srgbClr val="A9B7C6"/>
                </a:solidFill>
                <a:effectLst/>
                <a:latin typeface="Consolas" panose="020B0609020204030204" pitchFamily="49" charset="0"/>
              </a:rPr>
              <a:t>= node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enq(node)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8" name="文本框 7"/>
          <p:cNvSpPr txBox="1"/>
          <p:nvPr/>
        </p:nvSpPr>
        <p:spPr>
          <a:xfrm>
            <a:off x="595217" y="5927464"/>
            <a:ext cx="6214374" cy="646331"/>
          </a:xfrm>
          <a:prstGeom prst="rect">
            <a:avLst/>
          </a:prstGeom>
          <a:noFill/>
        </p:spPr>
        <p:txBody>
          <a:bodyPr wrap="square" rtlCol="0">
            <a:spAutoFit/>
          </a:bodyPr>
          <a:lstStyle/>
          <a:p>
            <a:r>
              <a:rPr lang="zh-CN" altLang="en-US" dirty="0" smtClean="0"/>
              <a:t>将节点通过</a:t>
            </a:r>
            <a:r>
              <a:rPr lang="en-US" altLang="zh-CN" dirty="0" smtClean="0"/>
              <a:t>CAS</a:t>
            </a:r>
            <a:r>
              <a:rPr lang="zh-CN" altLang="en-US" dirty="0" smtClean="0"/>
              <a:t>操作插入到队列尾部</a:t>
            </a:r>
            <a:endParaRPr lang="en-US" altLang="zh-CN" dirty="0" smtClean="0"/>
          </a:p>
          <a:p>
            <a:r>
              <a:rPr lang="zh-CN" altLang="en-US" dirty="0" smtClean="0"/>
              <a:t>注意</a:t>
            </a:r>
            <a:r>
              <a:rPr lang="en-US" altLang="zh-CN" dirty="0" smtClean="0"/>
              <a:t>next</a:t>
            </a:r>
            <a:r>
              <a:rPr lang="zh-CN" altLang="en-US" dirty="0" smtClean="0"/>
              <a:t>字段与</a:t>
            </a:r>
            <a:r>
              <a:rPr lang="en-US" altLang="zh-CN" dirty="0" err="1" smtClean="0"/>
              <a:t>pred</a:t>
            </a:r>
            <a:r>
              <a:rPr lang="zh-CN" altLang="en-US" dirty="0" smtClean="0"/>
              <a:t>字段的可靠性</a:t>
            </a:r>
            <a:endParaRPr lang="zh-CN" altLang="en-US" dirty="0"/>
          </a:p>
        </p:txBody>
      </p:sp>
    </p:spTree>
    <p:extLst>
      <p:ext uri="{BB962C8B-B14F-4D97-AF65-F5344CB8AC3E}">
        <p14:creationId xmlns:p14="http://schemas.microsoft.com/office/powerpoint/2010/main" val="219487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155575" y="1101688"/>
            <a:ext cx="9161558"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CC7832"/>
                </a:solidFill>
                <a:effectLst/>
                <a:latin typeface="Consolas" panose="020B0609020204030204" pitchFamily="49" charset="0"/>
              </a:rPr>
              <a:t>private </a:t>
            </a:r>
            <a:r>
              <a:rPr kumimoji="0" lang="zh-CN" altLang="zh-CN" sz="2400" b="0" i="0" u="none" strike="noStrike" cap="none" normalizeH="0" baseline="0" dirty="0" smtClean="0">
                <a:ln>
                  <a:noFill/>
                </a:ln>
                <a:solidFill>
                  <a:srgbClr val="A9B7C6"/>
                </a:solidFill>
                <a:effectLst/>
                <a:latin typeface="Consolas" panose="020B0609020204030204" pitchFamily="49" charset="0"/>
              </a:rPr>
              <a:t>Node enq(</a:t>
            </a:r>
            <a:r>
              <a:rPr kumimoji="0" lang="zh-CN" altLang="zh-CN" sz="2400" b="0" i="0" u="none" strike="noStrike" cap="none" normalizeH="0" baseline="0" dirty="0" smtClean="0">
                <a:ln>
                  <a:noFill/>
                </a:ln>
                <a:solidFill>
                  <a:srgbClr val="CC7832"/>
                </a:solidFill>
                <a:effectLst/>
                <a:latin typeface="Consolas" panose="020B0609020204030204" pitchFamily="49" charset="0"/>
              </a:rPr>
              <a:t>final </a:t>
            </a:r>
            <a:r>
              <a:rPr kumimoji="0" lang="zh-CN" altLang="zh-CN" sz="2400" b="0" i="0" u="none" strike="noStrike" cap="none" normalizeH="0" baseline="0" dirty="0" smtClean="0">
                <a:ln>
                  <a:noFill/>
                </a:ln>
                <a:solidFill>
                  <a:srgbClr val="A9B7C6"/>
                </a:solidFill>
                <a:effectLst/>
                <a:latin typeface="Consolas" panose="020B0609020204030204" pitchFamily="49" charset="0"/>
              </a:rPr>
              <a:t>Node node)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CC7832"/>
                </a:solidFill>
                <a:effectLst/>
                <a:latin typeface="Consolas" panose="020B0609020204030204" pitchFamily="49" charset="0"/>
              </a:rPr>
              <a:t>for </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r>
              <a:rPr kumimoji="0" lang="zh-CN" altLang="zh-CN" sz="2400" b="0" i="0" u="none" strike="noStrike" cap="none" normalizeH="0" baseline="0" dirty="0" smtClean="0">
                <a:ln>
                  <a:noFill/>
                </a:ln>
                <a:solidFill>
                  <a:srgbClr val="A9B7C6"/>
                </a:solidFill>
                <a:effectLst/>
                <a:latin typeface="Consolas" panose="020B0609020204030204" pitchFamily="49" charset="0"/>
              </a:rPr>
              <a:t>)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Node t = </a:t>
            </a:r>
            <a:r>
              <a:rPr kumimoji="0" lang="zh-CN" altLang="zh-CN" sz="2400" b="0" i="0" u="none" strike="noStrike" cap="none" normalizeH="0" baseline="0" dirty="0" smtClean="0">
                <a:ln>
                  <a:noFill/>
                </a:ln>
                <a:solidFill>
                  <a:srgbClr val="9876AA"/>
                </a:solidFill>
                <a:effectLst/>
                <a:latin typeface="Consolas" panose="020B0609020204030204" pitchFamily="49" charset="0"/>
              </a:rPr>
              <a:t>tail</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if </a:t>
            </a:r>
            <a:r>
              <a:rPr kumimoji="0" lang="zh-CN" altLang="zh-CN" sz="2400" b="0" i="0" u="none" strike="noStrike" cap="none" normalizeH="0" baseline="0" dirty="0" smtClean="0">
                <a:ln>
                  <a:noFill/>
                </a:ln>
                <a:solidFill>
                  <a:srgbClr val="A9B7C6"/>
                </a:solidFill>
                <a:effectLst/>
                <a:latin typeface="Consolas" panose="020B0609020204030204" pitchFamily="49" charset="0"/>
              </a:rPr>
              <a:t>(t == </a:t>
            </a:r>
            <a:r>
              <a:rPr kumimoji="0" lang="zh-CN" altLang="zh-CN" sz="2400" b="0" i="0" u="none" strike="noStrike" cap="none" normalizeH="0" baseline="0" dirty="0" smtClean="0">
                <a:ln>
                  <a:noFill/>
                </a:ln>
                <a:solidFill>
                  <a:srgbClr val="CC7832"/>
                </a:solidFill>
                <a:effectLst/>
                <a:latin typeface="Consolas" panose="020B0609020204030204" pitchFamily="49" charset="0"/>
              </a:rPr>
              <a:t>null</a:t>
            </a:r>
            <a:r>
              <a:rPr kumimoji="0" lang="zh-CN" altLang="zh-CN" sz="2400" b="0" i="0" u="none" strike="noStrike" cap="none" normalizeH="0" baseline="0" dirty="0" smtClean="0">
                <a:ln>
                  <a:noFill/>
                </a:ln>
                <a:solidFill>
                  <a:srgbClr val="A9B7C6"/>
                </a:solidFill>
                <a:effectLst/>
                <a:latin typeface="Consolas" panose="020B0609020204030204" pitchFamily="49" charset="0"/>
              </a:rPr>
              <a:t>) { </a:t>
            </a:r>
            <a:r>
              <a:rPr kumimoji="0" lang="zh-CN" altLang="zh-CN" sz="2400" b="0" i="0" u="none" strike="noStrike" cap="none" normalizeH="0" baseline="0" dirty="0" smtClean="0">
                <a:ln>
                  <a:noFill/>
                </a:ln>
                <a:solidFill>
                  <a:srgbClr val="808080"/>
                </a:solidFill>
                <a:effectLst/>
                <a:latin typeface="Consolas" panose="020B0609020204030204" pitchFamily="49" charset="0"/>
              </a:rPr>
              <a:t>// Must initialize</a:t>
            </a:r>
            <a:br>
              <a:rPr kumimoji="0" lang="zh-CN" altLang="zh-CN" sz="2400" b="0" i="0" u="none" strike="noStrike" cap="none" normalizeH="0" baseline="0" dirty="0" smtClean="0">
                <a:ln>
                  <a:noFill/>
                </a:ln>
                <a:solidFill>
                  <a:srgbClr val="808080"/>
                </a:solidFill>
                <a:effectLst/>
                <a:latin typeface="Consolas" panose="020B0609020204030204" pitchFamily="49" charset="0"/>
              </a:rPr>
            </a:br>
            <a:r>
              <a:rPr kumimoji="0" lang="zh-CN" altLang="zh-CN" sz="2400" b="0" i="0" u="none" strike="noStrike" cap="none" normalizeH="0" baseline="0" dirty="0" smtClean="0">
                <a:ln>
                  <a:noFill/>
                </a:ln>
                <a:solidFill>
                  <a:srgbClr val="808080"/>
                </a:solidFill>
                <a:effectLst/>
                <a:latin typeface="Consolas" panose="020B0609020204030204" pitchFamily="49" charset="0"/>
              </a:rPr>
              <a:t>            </a:t>
            </a:r>
            <a:r>
              <a:rPr kumimoji="0" lang="zh-CN" altLang="zh-CN" sz="2400" b="0" i="0" u="none" strike="noStrike" cap="none" normalizeH="0" baseline="0" dirty="0" smtClean="0">
                <a:ln>
                  <a:noFill/>
                </a:ln>
                <a:solidFill>
                  <a:srgbClr val="CC7832"/>
                </a:solidFill>
                <a:effectLst/>
                <a:latin typeface="Consolas" panose="020B0609020204030204" pitchFamily="49" charset="0"/>
              </a:rPr>
              <a:t>if </a:t>
            </a:r>
            <a:r>
              <a:rPr kumimoji="0" lang="zh-CN" altLang="zh-CN" sz="2400" b="0" i="0" u="none" strike="noStrike" cap="none" normalizeH="0" baseline="0" dirty="0" smtClean="0">
                <a:ln>
                  <a:noFill/>
                </a:ln>
                <a:solidFill>
                  <a:srgbClr val="A9B7C6"/>
                </a:solidFill>
                <a:effectLst/>
                <a:latin typeface="Consolas" panose="020B0609020204030204" pitchFamily="49" charset="0"/>
              </a:rPr>
              <a:t>(compareAndSetHead(</a:t>
            </a:r>
            <a:r>
              <a:rPr kumimoji="0" lang="zh-CN" altLang="zh-CN" sz="2400" b="0" i="0" u="none" strike="noStrike" cap="none" normalizeH="0" baseline="0" dirty="0" smtClean="0">
                <a:ln>
                  <a:noFill/>
                </a:ln>
                <a:solidFill>
                  <a:srgbClr val="CC7832"/>
                </a:solidFill>
                <a:effectLst/>
                <a:latin typeface="Consolas" panose="020B0609020204030204" pitchFamily="49" charset="0"/>
              </a:rPr>
              <a:t>new </a:t>
            </a:r>
            <a:r>
              <a:rPr kumimoji="0" lang="zh-CN" altLang="zh-CN" sz="2400" b="0" i="0" u="none" strike="noStrike" cap="none" normalizeH="0" baseline="0" dirty="0" smtClean="0">
                <a:ln>
                  <a:noFill/>
                </a:ln>
                <a:solidFill>
                  <a:srgbClr val="A9B7C6"/>
                </a:solidFill>
                <a:effectLst/>
                <a:latin typeface="Consolas" panose="020B0609020204030204" pitchFamily="49" charset="0"/>
              </a:rPr>
              <a:t>Node()))</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9876AA"/>
                </a:solidFill>
                <a:effectLst/>
                <a:latin typeface="Consolas" panose="020B0609020204030204" pitchFamily="49" charset="0"/>
              </a:rPr>
              <a:t>tail </a:t>
            </a: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9876AA"/>
                </a:solidFill>
                <a:effectLst/>
                <a:latin typeface="Consolas" panose="020B0609020204030204" pitchFamily="49" charset="0"/>
              </a:rPr>
              <a:t>head</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a:t>
            </a: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CC7832"/>
                </a:solidFill>
                <a:effectLst/>
                <a:latin typeface="Consolas" panose="020B0609020204030204" pitchFamily="49" charset="0"/>
              </a:rPr>
              <a:t>else </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node.</a:t>
            </a:r>
            <a:r>
              <a:rPr kumimoji="0" lang="zh-CN" altLang="zh-CN" sz="2400" b="0" i="0" u="none" strike="noStrike" cap="none" normalizeH="0" baseline="0" dirty="0" smtClean="0">
                <a:ln>
                  <a:noFill/>
                </a:ln>
                <a:solidFill>
                  <a:srgbClr val="9876AA"/>
                </a:solidFill>
                <a:effectLst/>
                <a:latin typeface="Consolas" panose="020B0609020204030204" pitchFamily="49" charset="0"/>
              </a:rPr>
              <a:t>prev </a:t>
            </a:r>
            <a:r>
              <a:rPr kumimoji="0" lang="zh-CN" altLang="zh-CN" sz="2400" b="0" i="0" u="none" strike="noStrike" cap="none" normalizeH="0" baseline="0" dirty="0" smtClean="0">
                <a:ln>
                  <a:noFill/>
                </a:ln>
                <a:solidFill>
                  <a:srgbClr val="A9B7C6"/>
                </a:solidFill>
                <a:effectLst/>
                <a:latin typeface="Consolas" panose="020B0609020204030204" pitchFamily="49" charset="0"/>
              </a:rPr>
              <a:t>= t</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if </a:t>
            </a:r>
            <a:r>
              <a:rPr kumimoji="0" lang="zh-CN" altLang="zh-CN" sz="2400" b="0" i="0" u="none" strike="noStrike" cap="none" normalizeH="0" baseline="0" dirty="0" smtClean="0">
                <a:ln>
                  <a:noFill/>
                </a:ln>
                <a:solidFill>
                  <a:srgbClr val="A9B7C6"/>
                </a:solidFill>
                <a:effectLst/>
                <a:latin typeface="Consolas" panose="020B0609020204030204" pitchFamily="49" charset="0"/>
              </a:rPr>
              <a:t>(compareAndSetTail(t</a:t>
            </a:r>
            <a:r>
              <a:rPr kumimoji="0" lang="zh-CN" altLang="zh-CN" sz="2400" b="0" i="0" u="none" strike="noStrike" cap="none" normalizeH="0" baseline="0" dirty="0" smtClean="0">
                <a:ln>
                  <a:noFill/>
                </a:ln>
                <a:solidFill>
                  <a:srgbClr val="CC7832"/>
                </a:solidFill>
                <a:effectLst/>
                <a:latin typeface="Consolas" panose="020B0609020204030204" pitchFamily="49" charset="0"/>
              </a:rPr>
              <a:t>, </a:t>
            </a:r>
            <a:r>
              <a:rPr kumimoji="0" lang="zh-CN" altLang="zh-CN" sz="2400" b="0" i="0" u="none" strike="noStrike" cap="none" normalizeH="0" baseline="0" dirty="0" smtClean="0">
                <a:ln>
                  <a:noFill/>
                </a:ln>
                <a:solidFill>
                  <a:srgbClr val="A9B7C6"/>
                </a:solidFill>
                <a:effectLst/>
                <a:latin typeface="Consolas" panose="020B0609020204030204" pitchFamily="49" charset="0"/>
              </a:rPr>
              <a:t>node))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t.</a:t>
            </a:r>
            <a:r>
              <a:rPr kumimoji="0" lang="zh-CN" altLang="zh-CN" sz="2400" b="0" i="0" u="none" strike="noStrike" cap="none" normalizeH="0" baseline="0" dirty="0" smtClean="0">
                <a:ln>
                  <a:noFill/>
                </a:ln>
                <a:solidFill>
                  <a:srgbClr val="9876AA"/>
                </a:solidFill>
                <a:effectLst/>
                <a:latin typeface="Consolas" panose="020B0609020204030204" pitchFamily="49" charset="0"/>
              </a:rPr>
              <a:t>next </a:t>
            </a:r>
            <a:r>
              <a:rPr kumimoji="0" lang="zh-CN" altLang="zh-CN" sz="2400" b="0" i="0" u="none" strike="noStrike" cap="none" normalizeH="0" baseline="0" dirty="0" smtClean="0">
                <a:ln>
                  <a:noFill/>
                </a:ln>
                <a:solidFill>
                  <a:srgbClr val="A9B7C6"/>
                </a:solidFill>
                <a:effectLst/>
                <a:latin typeface="Consolas" panose="020B0609020204030204" pitchFamily="49" charset="0"/>
              </a:rPr>
              <a:t>= node</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2400" b="0" i="0" u="none" strike="noStrike" cap="none" normalizeH="0" baseline="0" dirty="0" smtClean="0">
                <a:ln>
                  <a:noFill/>
                </a:ln>
                <a:solidFill>
                  <a:srgbClr val="A9B7C6"/>
                </a:solidFill>
                <a:effectLst/>
                <a:latin typeface="Consolas" panose="020B0609020204030204" pitchFamily="49" charset="0"/>
              </a:rPr>
              <a:t>t</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9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815222" y="1173088"/>
            <a:ext cx="6262685"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CC7832"/>
                </a:solidFill>
                <a:effectLst/>
                <a:latin typeface="Consolas" panose="020B0609020204030204" pitchFamily="49" charset="0"/>
              </a:rPr>
              <a:t>final boolean </a:t>
            </a:r>
            <a:r>
              <a:rPr kumimoji="0" lang="zh-CN" altLang="zh-CN" sz="1400" b="0" i="0" u="none" strike="noStrike" cap="none" normalizeH="0" baseline="0" dirty="0" smtClean="0">
                <a:ln>
                  <a:noFill/>
                </a:ln>
                <a:solidFill>
                  <a:srgbClr val="FFC66D"/>
                </a:solidFill>
                <a:effectLst/>
                <a:latin typeface="Consolas" panose="020B0609020204030204" pitchFamily="49" charset="0"/>
              </a:rPr>
              <a:t>acquireQueued</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node</a:t>
            </a:r>
            <a:r>
              <a:rPr kumimoji="0" lang="zh-CN" altLang="zh-CN" sz="1400" b="0" i="0" u="none" strike="noStrike" cap="none" normalizeH="0" baseline="0" dirty="0" smtClean="0">
                <a:ln>
                  <a:noFill/>
                </a:ln>
                <a:solidFill>
                  <a:srgbClr val="CC7832"/>
                </a:solidFill>
                <a:effectLst/>
                <a:latin typeface="Consolas" panose="020B0609020204030204" pitchFamily="49" charset="0"/>
              </a:rPr>
              <a:t>, int </a:t>
            </a:r>
            <a:r>
              <a:rPr kumimoji="0" lang="zh-CN" altLang="zh-CN" sz="1400" b="0" i="0" u="none" strike="noStrike" cap="none" normalizeH="0" baseline="0" dirty="0" smtClean="0">
                <a:ln>
                  <a:noFill/>
                </a:ln>
                <a:solidFill>
                  <a:srgbClr val="A9B7C6"/>
                </a:solidFill>
                <a:effectLst/>
                <a:latin typeface="Consolas" panose="020B0609020204030204" pitchFamily="49" charset="0"/>
              </a:rPr>
              <a:t>arg)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boolean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 = </a:t>
            </a:r>
            <a:r>
              <a:rPr kumimoji="0" lang="zh-CN" altLang="zh-CN" sz="1400" b="0" i="0" u="none" strike="noStrike" cap="none" normalizeH="0" baseline="0" dirty="0" smtClean="0">
                <a:ln>
                  <a:noFill/>
                </a:ln>
                <a:solidFill>
                  <a:srgbClr val="CC7832"/>
                </a:solidFill>
                <a:effectLst/>
                <a:latin typeface="Consolas" panose="020B0609020204030204" pitchFamily="49" charset="0"/>
              </a:rPr>
              <a:t>true;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try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boolean </a:t>
            </a:r>
            <a:r>
              <a:rPr kumimoji="0" lang="zh-CN" altLang="zh-CN" sz="1400" b="0" i="0" u="none" strike="noStrike" cap="none" normalizeH="0" baseline="0" dirty="0" smtClean="0">
                <a:ln>
                  <a:noFill/>
                </a:ln>
                <a:solidFill>
                  <a:srgbClr val="A9B7C6"/>
                </a:solidFill>
                <a:effectLst/>
                <a:latin typeface="Consolas" panose="020B0609020204030204" pitchFamily="49" charset="0"/>
              </a:rPr>
              <a:t>interrupted = </a:t>
            </a:r>
            <a:r>
              <a:rPr kumimoji="0" lang="zh-CN" altLang="zh-CN" sz="1400" b="0" i="0" u="none" strike="noStrike" cap="none" normalizeH="0" baseline="0" dirty="0" smtClean="0">
                <a:ln>
                  <a:noFill/>
                </a:ln>
                <a:solidFill>
                  <a:srgbClr val="CC7832"/>
                </a:solidFill>
                <a:effectLst/>
                <a:latin typeface="Consolas" panose="020B0609020204030204" pitchFamily="49" charset="0"/>
              </a:rPr>
              <a:t>false;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for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p = node.predecessor()</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if </a:t>
            </a:r>
            <a:r>
              <a:rPr kumimoji="0" lang="zh-CN" altLang="zh-CN" sz="1400" b="0" i="0" u="none" strike="noStrike" cap="none" normalizeH="0" baseline="0" dirty="0" smtClean="0">
                <a:ln>
                  <a:noFill/>
                </a:ln>
                <a:solidFill>
                  <a:srgbClr val="A9B7C6"/>
                </a:solidFill>
                <a:effectLst/>
                <a:latin typeface="Consolas" panose="020B0609020204030204" pitchFamily="49" charset="0"/>
              </a:rPr>
              <a:t>(p == </a:t>
            </a:r>
            <a:r>
              <a:rPr kumimoji="0" lang="zh-CN" altLang="zh-CN" sz="1400" b="0" i="0" u="none" strike="noStrike" cap="none" normalizeH="0" baseline="0" dirty="0" smtClean="0">
                <a:ln>
                  <a:noFill/>
                </a:ln>
                <a:solidFill>
                  <a:srgbClr val="9876AA"/>
                </a:solidFill>
                <a:effectLst/>
                <a:latin typeface="Consolas" panose="020B0609020204030204" pitchFamily="49" charset="0"/>
              </a:rPr>
              <a:t>head </a:t>
            </a:r>
            <a:r>
              <a:rPr kumimoji="0" lang="zh-CN" altLang="zh-CN" sz="1400" b="0" i="0" u="none" strike="noStrike" cap="none" normalizeH="0" baseline="0" dirty="0" smtClean="0">
                <a:ln>
                  <a:noFill/>
                </a:ln>
                <a:solidFill>
                  <a:srgbClr val="A9B7C6"/>
                </a:solidFill>
                <a:effectLst/>
                <a:latin typeface="Consolas" panose="020B0609020204030204" pitchFamily="49" charset="0"/>
              </a:rPr>
              <a:t>&amp;&amp; tryAcquire(arg))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setHead(node)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p.</a:t>
            </a:r>
            <a:r>
              <a:rPr kumimoji="0" lang="zh-CN" altLang="zh-CN" sz="1400" b="0" i="0" u="none" strike="noStrike" cap="none" normalizeH="0" baseline="0" dirty="0" smtClean="0">
                <a:ln>
                  <a:noFill/>
                </a:ln>
                <a:solidFill>
                  <a:srgbClr val="9876AA"/>
                </a:solidFill>
                <a:effectLst/>
                <a:latin typeface="Consolas" panose="020B0609020204030204" pitchFamily="49" charset="0"/>
              </a:rPr>
              <a:t>next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null; </a:t>
            </a:r>
            <a:r>
              <a:rPr kumimoji="0" lang="zh-CN" altLang="zh-CN" sz="1400" b="0" i="0" u="none" strike="noStrike" cap="none" normalizeH="0" baseline="0" dirty="0" smtClean="0">
                <a:ln>
                  <a:noFill/>
                </a:ln>
                <a:solidFill>
                  <a:srgbClr val="808080"/>
                </a:solidFill>
                <a:effectLst/>
                <a:latin typeface="Consolas" panose="020B0609020204030204" pitchFamily="49" charset="0"/>
              </a:rPr>
              <a:t>// help GC</a:t>
            </a:r>
            <a:br>
              <a:rPr kumimoji="0" lang="zh-CN" altLang="zh-CN" sz="1400" b="0" i="0" u="none" strike="noStrike" cap="none" normalizeH="0" baseline="0" dirty="0" smtClean="0">
                <a:ln>
                  <a:noFill/>
                </a:ln>
                <a:solidFill>
                  <a:srgbClr val="808080"/>
                </a:solidFill>
                <a:effectLst/>
                <a:latin typeface="Consolas" panose="020B0609020204030204" pitchFamily="49" charset="0"/>
              </a:rPr>
            </a:br>
            <a:r>
              <a:rPr kumimoji="0" lang="zh-CN" altLang="zh-CN" sz="1400" b="0" i="0" u="none" strike="noStrike" cap="none" normalizeH="0" baseline="0" dirty="0" smtClean="0">
                <a:ln>
                  <a:noFill/>
                </a:ln>
                <a:solidFill>
                  <a:srgbClr val="808080"/>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 = </a:t>
            </a:r>
            <a:r>
              <a:rPr kumimoji="0" lang="zh-CN" altLang="zh-CN" sz="1400" b="0" i="0" u="none" strike="noStrike" cap="none" normalizeH="0" baseline="0" dirty="0" smtClean="0">
                <a:ln>
                  <a:noFill/>
                </a:ln>
                <a:solidFill>
                  <a:srgbClr val="CC7832"/>
                </a:solidFill>
                <a:effectLst/>
                <a:latin typeface="Consolas" panose="020B0609020204030204" pitchFamily="49" charset="0"/>
              </a:rPr>
              <a:t>false;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1400" b="0" i="0" u="none" strike="noStrike" cap="none" normalizeH="0" baseline="0" dirty="0" smtClean="0">
                <a:ln>
                  <a:noFill/>
                </a:ln>
                <a:solidFill>
                  <a:srgbClr val="A9B7C6"/>
                </a:solidFill>
                <a:effectLst/>
                <a:latin typeface="Consolas" panose="020B0609020204030204" pitchFamily="49" charset="0"/>
              </a:rPr>
              <a:t>interrupted</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if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1" u="none" strike="noStrike" cap="none" normalizeH="0" baseline="0" dirty="0" smtClean="0">
                <a:ln>
                  <a:noFill/>
                </a:ln>
                <a:solidFill>
                  <a:srgbClr val="A9B7C6"/>
                </a:solidFill>
                <a:effectLst/>
                <a:latin typeface="Consolas" panose="020B0609020204030204" pitchFamily="49" charset="0"/>
              </a:rPr>
              <a:t>shouldParkAfterFailedAcquire</a:t>
            </a:r>
            <a:r>
              <a:rPr kumimoji="0" lang="zh-CN" altLang="zh-CN" sz="1400" b="0" i="0" u="none" strike="noStrike" cap="none" normalizeH="0" baseline="0" dirty="0" smtClean="0">
                <a:ln>
                  <a:noFill/>
                </a:ln>
                <a:solidFill>
                  <a:srgbClr val="A9B7C6"/>
                </a:solidFill>
                <a:effectLst/>
                <a:latin typeface="Consolas" panose="020B0609020204030204" pitchFamily="49" charset="0"/>
              </a:rPr>
              <a:t>(p</a:t>
            </a: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&amp;&amp;</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parkAndCheckInterrupt())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interrupted = </a:t>
            </a:r>
            <a:r>
              <a:rPr kumimoji="0" lang="zh-CN" altLang="zh-CN" sz="1400" b="0" i="0" u="none" strike="noStrike" cap="none" normalizeH="0" baseline="0" dirty="0" smtClean="0">
                <a:ln>
                  <a:noFill/>
                </a:ln>
                <a:solidFill>
                  <a:srgbClr val="CC7832"/>
                </a:solidFill>
                <a:effectLst/>
                <a:latin typeface="Consolas" panose="020B0609020204030204" pitchFamily="49" charset="0"/>
              </a:rPr>
              <a:t>true;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 </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finally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if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cancelAcquire(node)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863533" y="5920545"/>
            <a:ext cx="6214374" cy="646331"/>
          </a:xfrm>
          <a:prstGeom prst="rect">
            <a:avLst/>
          </a:prstGeom>
          <a:noFill/>
        </p:spPr>
        <p:txBody>
          <a:bodyPr wrap="square" rtlCol="0">
            <a:spAutoFit/>
          </a:bodyPr>
          <a:lstStyle/>
          <a:p>
            <a:r>
              <a:rPr lang="zh-CN" altLang="en-US" dirty="0" smtClean="0"/>
              <a:t>若当前节点是头结点的后继，那么尝试获取资源</a:t>
            </a:r>
            <a:endParaRPr lang="en-US" altLang="zh-CN" dirty="0" smtClean="0"/>
          </a:p>
          <a:p>
            <a:r>
              <a:rPr lang="zh-CN" altLang="en-US" dirty="0" smtClean="0"/>
              <a:t>否则找到合适的位置，并睡眠</a:t>
            </a:r>
            <a:endParaRPr lang="zh-CN" altLang="en-US" dirty="0"/>
          </a:p>
        </p:txBody>
      </p:sp>
    </p:spTree>
    <p:extLst>
      <p:ext uri="{BB962C8B-B14F-4D97-AF65-F5344CB8AC3E}">
        <p14:creationId xmlns:p14="http://schemas.microsoft.com/office/powerpoint/2010/main" val="186350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290418" y="1570908"/>
            <a:ext cx="862767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Consolas" panose="020B0609020204030204" pitchFamily="49" charset="0"/>
              </a:rPr>
              <a:t>private static boolean </a:t>
            </a:r>
            <a:r>
              <a:rPr kumimoji="0" lang="zh-CN" altLang="zh-CN" sz="1600" b="0" i="0" u="none" strike="noStrike" cap="none" normalizeH="0" baseline="0" dirty="0" smtClean="0">
                <a:ln>
                  <a:noFill/>
                </a:ln>
                <a:solidFill>
                  <a:srgbClr val="FFC66D"/>
                </a:solidFill>
                <a:effectLst/>
                <a:latin typeface="Consolas" panose="020B0609020204030204" pitchFamily="49" charset="0"/>
              </a:rPr>
              <a:t>shouldParkAfterFailedAcquire</a:t>
            </a:r>
            <a:r>
              <a:rPr kumimoji="0" lang="zh-CN" altLang="zh-CN" sz="1600" b="0" i="0" u="none" strike="noStrike" cap="none" normalizeH="0" baseline="0" dirty="0" smtClean="0">
                <a:ln>
                  <a:noFill/>
                </a:ln>
                <a:solidFill>
                  <a:srgbClr val="A9B7C6"/>
                </a:solidFill>
                <a:effectLst/>
                <a:latin typeface="Consolas" panose="020B0609020204030204" pitchFamily="49" charset="0"/>
              </a:rPr>
              <a:t>(Node pred</a:t>
            </a: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Node node) {</a:t>
            </a:r>
            <a:br>
              <a:rPr kumimoji="0" lang="zh-CN" altLang="zh-CN" sz="1600" b="0" i="0" u="none" strike="noStrike" cap="none" normalizeH="0" baseline="0" dirty="0" smtClean="0">
                <a:ln>
                  <a:noFill/>
                </a:ln>
                <a:solidFill>
                  <a:srgbClr val="A9B7C6"/>
                </a:solidFill>
                <a:effectLst/>
                <a:latin typeface="Consolas" panose="020B0609020204030204" pitchFamily="49" charset="0"/>
              </a:rPr>
            </a:br>
            <a:r>
              <a:rPr kumimoji="0" lang="zh-CN" altLang="zh-CN" sz="1600" b="0" i="0" u="none" strike="noStrike" cap="none" normalizeH="0" baseline="0" dirty="0" smtClean="0">
                <a:ln>
                  <a:noFill/>
                </a:ln>
                <a:solidFill>
                  <a:srgbClr val="A9B7C6"/>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int </a:t>
            </a:r>
            <a:r>
              <a:rPr kumimoji="0" lang="zh-CN" altLang="zh-CN" sz="1600" b="0" i="0" u="none" strike="noStrike" cap="none" normalizeH="0" baseline="0" dirty="0" smtClean="0">
                <a:ln>
                  <a:noFill/>
                </a:ln>
                <a:solidFill>
                  <a:srgbClr val="A9B7C6"/>
                </a:solidFill>
                <a:effectLst/>
                <a:latin typeface="Consolas" panose="020B0609020204030204" pitchFamily="49" charset="0"/>
              </a:rPr>
              <a:t>ws = pred.</a:t>
            </a:r>
            <a:r>
              <a:rPr kumimoji="0" lang="zh-CN" altLang="zh-CN" sz="1600" b="0" i="0" u="none" strike="noStrike" cap="none" normalizeH="0" baseline="0" dirty="0" smtClean="0">
                <a:ln>
                  <a:noFill/>
                </a:ln>
                <a:solidFill>
                  <a:srgbClr val="9876AA"/>
                </a:solidFill>
                <a:effectLst/>
                <a:latin typeface="Consolas" panose="020B0609020204030204" pitchFamily="49" charset="0"/>
              </a:rPr>
              <a:t>waitStatus</a:t>
            </a:r>
            <a:r>
              <a:rPr kumimoji="0" lang="zh-CN" altLang="zh-CN" sz="1600" b="0" i="0" u="none" strike="noStrike" cap="none" normalizeH="0" baseline="0" dirty="0" smtClean="0">
                <a:ln>
                  <a:noFill/>
                </a:ln>
                <a:solidFill>
                  <a:srgbClr val="CC7832"/>
                </a:solidFill>
                <a:effectLst/>
                <a:latin typeface="Consolas" panose="020B0609020204030204" pitchFamily="49" charset="0"/>
              </a:rPr>
              <a:t>;</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if </a:t>
            </a:r>
            <a:r>
              <a:rPr kumimoji="0" lang="zh-CN" altLang="zh-CN" sz="1600" b="0" i="0" u="none" strike="noStrike" cap="none" normalizeH="0" baseline="0" dirty="0" smtClean="0">
                <a:ln>
                  <a:noFill/>
                </a:ln>
                <a:solidFill>
                  <a:srgbClr val="A9B7C6"/>
                </a:solidFill>
                <a:effectLst/>
                <a:latin typeface="Consolas" panose="020B0609020204030204" pitchFamily="49" charset="0"/>
              </a:rPr>
              <a:t>(ws == Node.</a:t>
            </a:r>
            <a:r>
              <a:rPr kumimoji="0" lang="zh-CN" altLang="zh-CN" sz="1600" b="0" i="1" u="none" strike="noStrike" cap="none" normalizeH="0" baseline="0" dirty="0" smtClean="0">
                <a:ln>
                  <a:noFill/>
                </a:ln>
                <a:solidFill>
                  <a:srgbClr val="9876AA"/>
                </a:solidFill>
                <a:effectLst/>
                <a:latin typeface="Consolas" panose="020B0609020204030204" pitchFamily="49" charset="0"/>
              </a:rPr>
              <a:t>SIGNAL</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r>
              <a:rPr kumimoji="0" lang="zh-CN" altLang="zh-CN" sz="1600" b="0" i="0" u="none" strike="noStrike" cap="none" normalizeH="0" baseline="0" dirty="0" smtClean="0">
                <a:ln>
                  <a:noFill/>
                </a:ln>
                <a:solidFill>
                  <a:srgbClr val="808080"/>
                </a:solidFill>
                <a:effectLst/>
                <a:latin typeface="Consolas" panose="020B0609020204030204" pitchFamily="49" charset="0"/>
              </a:rPr>
              <a:t/>
            </a:r>
            <a:br>
              <a:rPr kumimoji="0" lang="zh-CN" altLang="zh-CN" sz="1600" b="0" i="0" u="none" strike="noStrike" cap="none" normalizeH="0" baseline="0" dirty="0" smtClean="0">
                <a:ln>
                  <a:noFill/>
                </a:ln>
                <a:solidFill>
                  <a:srgbClr val="808080"/>
                </a:solidFill>
                <a:effectLst/>
                <a:latin typeface="Consolas" panose="020B0609020204030204" pitchFamily="49" charset="0"/>
              </a:rPr>
            </a:br>
            <a:r>
              <a:rPr kumimoji="0" lang="zh-CN" altLang="zh-CN" sz="1600" b="0" i="0" u="none" strike="noStrike" cap="none" normalizeH="0" baseline="0" dirty="0" smtClean="0">
                <a:ln>
                  <a:noFill/>
                </a:ln>
                <a:solidFill>
                  <a:srgbClr val="808080"/>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return true;</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if </a:t>
            </a:r>
            <a:r>
              <a:rPr kumimoji="0" lang="zh-CN" altLang="zh-CN" sz="1600" b="0" i="0" u="none" strike="noStrike" cap="none" normalizeH="0" baseline="0" dirty="0" smtClean="0">
                <a:ln>
                  <a:noFill/>
                </a:ln>
                <a:solidFill>
                  <a:srgbClr val="A9B7C6"/>
                </a:solidFill>
                <a:effectLst/>
                <a:latin typeface="Consolas" panose="020B0609020204030204" pitchFamily="49" charset="0"/>
              </a:rPr>
              <a:t>(ws &gt; </a:t>
            </a:r>
            <a:r>
              <a:rPr kumimoji="0" lang="zh-CN" altLang="zh-CN" sz="1600" b="0" i="0" u="none" strike="noStrike" cap="none" normalizeH="0" baseline="0" dirty="0" smtClean="0">
                <a:ln>
                  <a:noFill/>
                </a:ln>
                <a:solidFill>
                  <a:srgbClr val="6897BB"/>
                </a:solidFill>
                <a:effectLst/>
                <a:latin typeface="Consolas" panose="020B0609020204030204" pitchFamily="49" charset="0"/>
              </a:rPr>
              <a:t>0</a:t>
            </a:r>
            <a:r>
              <a:rPr kumimoji="0" lang="zh-CN" altLang="zh-CN" sz="1600" b="0" i="0" u="none" strike="noStrike" cap="none" normalizeH="0" baseline="0" dirty="0" smtClean="0">
                <a:ln>
                  <a:noFill/>
                </a:ln>
                <a:solidFill>
                  <a:srgbClr val="A9B7C6"/>
                </a:solidFill>
                <a:effectLst/>
                <a:latin typeface="Consolas" panose="020B0609020204030204" pitchFamily="49" charset="0"/>
              </a:rPr>
              <a:t>) {</a:t>
            </a:r>
            <a:r>
              <a:rPr kumimoji="0" lang="zh-CN" altLang="zh-CN" sz="1600" b="0" i="0" u="none" strike="noStrike" cap="none" normalizeH="0" baseline="0" dirty="0" smtClean="0">
                <a:ln>
                  <a:noFill/>
                </a:ln>
                <a:solidFill>
                  <a:srgbClr val="808080"/>
                </a:solidFill>
                <a:effectLst/>
                <a:latin typeface="Consolas" panose="020B0609020204030204" pitchFamily="49" charset="0"/>
              </a:rPr>
              <a:t/>
            </a:r>
            <a:br>
              <a:rPr kumimoji="0" lang="zh-CN" altLang="zh-CN" sz="1600" b="0" i="0" u="none" strike="noStrike" cap="none" normalizeH="0" baseline="0" dirty="0" smtClean="0">
                <a:ln>
                  <a:noFill/>
                </a:ln>
                <a:solidFill>
                  <a:srgbClr val="808080"/>
                </a:solidFill>
                <a:effectLst/>
                <a:latin typeface="Consolas" panose="020B0609020204030204" pitchFamily="49" charset="0"/>
              </a:rPr>
            </a:br>
            <a:r>
              <a:rPr kumimoji="0" lang="zh-CN" altLang="zh-CN" sz="1600" b="0" i="0" u="none" strike="noStrike" cap="none" normalizeH="0" baseline="0" dirty="0" smtClean="0">
                <a:ln>
                  <a:noFill/>
                </a:ln>
                <a:solidFill>
                  <a:srgbClr val="808080"/>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do </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br>
              <a:rPr kumimoji="0" lang="zh-CN" altLang="zh-CN" sz="1600" b="0" i="0" u="none" strike="noStrike" cap="none" normalizeH="0" baseline="0" dirty="0" smtClean="0">
                <a:ln>
                  <a:noFill/>
                </a:ln>
                <a:solidFill>
                  <a:srgbClr val="A9B7C6"/>
                </a:solidFill>
                <a:effectLst/>
                <a:latin typeface="Consolas" panose="020B0609020204030204" pitchFamily="49" charset="0"/>
              </a:rPr>
            </a:br>
            <a:r>
              <a:rPr kumimoji="0" lang="zh-CN" altLang="zh-CN" sz="1600" b="0" i="0" u="none" strike="noStrike" cap="none" normalizeH="0" baseline="0" dirty="0" smtClean="0">
                <a:ln>
                  <a:noFill/>
                </a:ln>
                <a:solidFill>
                  <a:srgbClr val="A9B7C6"/>
                </a:solidFill>
                <a:effectLst/>
                <a:latin typeface="Consolas" panose="020B0609020204030204" pitchFamily="49" charset="0"/>
              </a:rPr>
              <a:t>            node.</a:t>
            </a:r>
            <a:r>
              <a:rPr kumimoji="0" lang="zh-CN" altLang="zh-CN" sz="1600" b="0" i="0" u="none" strike="noStrike" cap="none" normalizeH="0" baseline="0" dirty="0" smtClean="0">
                <a:ln>
                  <a:noFill/>
                </a:ln>
                <a:solidFill>
                  <a:srgbClr val="9876AA"/>
                </a:solidFill>
                <a:effectLst/>
                <a:latin typeface="Consolas" panose="020B0609020204030204" pitchFamily="49" charset="0"/>
              </a:rPr>
              <a:t>prev </a:t>
            </a:r>
            <a:r>
              <a:rPr kumimoji="0" lang="zh-CN" altLang="zh-CN" sz="1600" b="0" i="0" u="none" strike="noStrike" cap="none" normalizeH="0" baseline="0" dirty="0" smtClean="0">
                <a:ln>
                  <a:noFill/>
                </a:ln>
                <a:solidFill>
                  <a:srgbClr val="A9B7C6"/>
                </a:solidFill>
                <a:effectLst/>
                <a:latin typeface="Consolas" panose="020B0609020204030204" pitchFamily="49" charset="0"/>
              </a:rPr>
              <a:t>= pred = pred.</a:t>
            </a:r>
            <a:r>
              <a:rPr kumimoji="0" lang="zh-CN" altLang="zh-CN" sz="1600" b="0" i="0" u="none" strike="noStrike" cap="none" normalizeH="0" baseline="0" dirty="0" smtClean="0">
                <a:ln>
                  <a:noFill/>
                </a:ln>
                <a:solidFill>
                  <a:srgbClr val="9876AA"/>
                </a:solidFill>
                <a:effectLst/>
                <a:latin typeface="Consolas" panose="020B0609020204030204" pitchFamily="49" charset="0"/>
              </a:rPr>
              <a:t>prev</a:t>
            </a:r>
            <a:r>
              <a:rPr kumimoji="0" lang="zh-CN" altLang="zh-CN" sz="1600" b="0" i="0" u="none" strike="noStrike" cap="none" normalizeH="0" baseline="0" dirty="0" smtClean="0">
                <a:ln>
                  <a:noFill/>
                </a:ln>
                <a:solidFill>
                  <a:srgbClr val="CC7832"/>
                </a:solidFill>
                <a:effectLst/>
                <a:latin typeface="Consolas" panose="020B0609020204030204" pitchFamily="49" charset="0"/>
              </a:rPr>
              <a:t>;</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while </a:t>
            </a:r>
            <a:r>
              <a:rPr kumimoji="0" lang="zh-CN" altLang="zh-CN" sz="1600" b="0" i="0" u="none" strike="noStrike" cap="none" normalizeH="0" baseline="0" dirty="0" smtClean="0">
                <a:ln>
                  <a:noFill/>
                </a:ln>
                <a:solidFill>
                  <a:srgbClr val="A9B7C6"/>
                </a:solidFill>
                <a:effectLst/>
                <a:latin typeface="Consolas" panose="020B0609020204030204" pitchFamily="49" charset="0"/>
              </a:rPr>
              <a:t>(pred.</a:t>
            </a:r>
            <a:r>
              <a:rPr kumimoji="0" lang="zh-CN" altLang="zh-CN" sz="1600" b="0" i="0" u="none" strike="noStrike" cap="none" normalizeH="0" baseline="0" dirty="0" smtClean="0">
                <a:ln>
                  <a:noFill/>
                </a:ln>
                <a:solidFill>
                  <a:srgbClr val="9876AA"/>
                </a:solidFill>
                <a:effectLst/>
                <a:latin typeface="Consolas" panose="020B0609020204030204" pitchFamily="49" charset="0"/>
              </a:rPr>
              <a:t>waitStatus </a:t>
            </a:r>
            <a:r>
              <a:rPr kumimoji="0" lang="zh-CN" altLang="zh-CN" sz="1600" b="0" i="0" u="none" strike="noStrike" cap="none" normalizeH="0" baseline="0" dirty="0" smtClean="0">
                <a:ln>
                  <a:noFill/>
                </a:ln>
                <a:solidFill>
                  <a:srgbClr val="A9B7C6"/>
                </a:solidFill>
                <a:effectLst/>
                <a:latin typeface="Consolas" panose="020B0609020204030204" pitchFamily="49" charset="0"/>
              </a:rPr>
              <a:t>&gt; </a:t>
            </a:r>
            <a:r>
              <a:rPr kumimoji="0" lang="zh-CN" altLang="zh-CN" sz="1600" b="0" i="0" u="none" strike="noStrike" cap="none" normalizeH="0" baseline="0" dirty="0" smtClean="0">
                <a:ln>
                  <a:noFill/>
                </a:ln>
                <a:solidFill>
                  <a:srgbClr val="6897BB"/>
                </a:solidFill>
                <a:effectLst/>
                <a:latin typeface="Consolas" panose="020B0609020204030204" pitchFamily="49" charset="0"/>
              </a:rPr>
              <a:t>0</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r>
              <a:rPr kumimoji="0" lang="zh-CN" altLang="zh-CN" sz="1600" b="0" i="0" u="none" strike="noStrike" cap="none" normalizeH="0" baseline="0" dirty="0" smtClean="0">
                <a:ln>
                  <a:noFill/>
                </a:ln>
                <a:solidFill>
                  <a:srgbClr val="CC7832"/>
                </a:solidFill>
                <a:effectLst/>
                <a:latin typeface="Consolas" panose="020B0609020204030204" pitchFamily="49" charset="0"/>
              </a:rPr>
              <a:t>;</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pred.</a:t>
            </a:r>
            <a:r>
              <a:rPr kumimoji="0" lang="zh-CN" altLang="zh-CN" sz="1600" b="0" i="0" u="none" strike="noStrike" cap="none" normalizeH="0" baseline="0" dirty="0" smtClean="0">
                <a:ln>
                  <a:noFill/>
                </a:ln>
                <a:solidFill>
                  <a:srgbClr val="9876AA"/>
                </a:solidFill>
                <a:effectLst/>
                <a:latin typeface="Consolas" panose="020B0609020204030204" pitchFamily="49" charset="0"/>
              </a:rPr>
              <a:t>next </a:t>
            </a:r>
            <a:r>
              <a:rPr kumimoji="0" lang="zh-CN" altLang="zh-CN" sz="1600" b="0" i="0" u="none" strike="noStrike" cap="none" normalizeH="0" baseline="0" dirty="0" smtClean="0">
                <a:ln>
                  <a:noFill/>
                </a:ln>
                <a:solidFill>
                  <a:srgbClr val="A9B7C6"/>
                </a:solidFill>
                <a:effectLst/>
                <a:latin typeface="Consolas" panose="020B0609020204030204" pitchFamily="49" charset="0"/>
              </a:rPr>
              <a:t>= node</a:t>
            </a:r>
            <a:r>
              <a:rPr kumimoji="0" lang="zh-CN" altLang="zh-CN" sz="1600" b="0" i="0" u="none" strike="noStrike" cap="none" normalizeH="0" baseline="0" dirty="0" smtClean="0">
                <a:ln>
                  <a:noFill/>
                </a:ln>
                <a:solidFill>
                  <a:srgbClr val="CC7832"/>
                </a:solidFill>
                <a:effectLst/>
                <a:latin typeface="Consolas" panose="020B0609020204030204" pitchFamily="49" charset="0"/>
              </a:rPr>
              <a:t>;</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else </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r>
              <a:rPr kumimoji="0" lang="zh-CN" altLang="zh-CN" sz="1600" b="0" i="0" u="none" strike="noStrike" cap="none" normalizeH="0" baseline="0" dirty="0" smtClean="0">
                <a:ln>
                  <a:noFill/>
                </a:ln>
                <a:solidFill>
                  <a:srgbClr val="808080"/>
                </a:solidFill>
                <a:effectLst/>
                <a:latin typeface="Consolas" panose="020B0609020204030204" pitchFamily="49" charset="0"/>
              </a:rPr>
              <a:t/>
            </a:r>
            <a:br>
              <a:rPr kumimoji="0" lang="zh-CN" altLang="zh-CN" sz="1600" b="0" i="0" u="none" strike="noStrike" cap="none" normalizeH="0" baseline="0" dirty="0" smtClean="0">
                <a:ln>
                  <a:noFill/>
                </a:ln>
                <a:solidFill>
                  <a:srgbClr val="808080"/>
                </a:solidFill>
                <a:effectLst/>
                <a:latin typeface="Consolas" panose="020B0609020204030204" pitchFamily="49" charset="0"/>
              </a:rPr>
            </a:br>
            <a:r>
              <a:rPr kumimoji="0" lang="zh-CN" altLang="zh-CN" sz="1600" b="0" i="0" u="none" strike="noStrike" cap="none" normalizeH="0" baseline="0" dirty="0" smtClean="0">
                <a:ln>
                  <a:noFill/>
                </a:ln>
                <a:solidFill>
                  <a:srgbClr val="808080"/>
                </a:solidFill>
                <a:effectLst/>
                <a:latin typeface="Consolas" panose="020B0609020204030204" pitchFamily="49" charset="0"/>
              </a:rPr>
              <a:t>        </a:t>
            </a:r>
            <a:r>
              <a:rPr kumimoji="0" lang="zh-CN" altLang="zh-CN" sz="1600" b="0" i="1" u="none" strike="noStrike" cap="none" normalizeH="0" baseline="0" dirty="0" smtClean="0">
                <a:ln>
                  <a:noFill/>
                </a:ln>
                <a:solidFill>
                  <a:srgbClr val="A9B7C6"/>
                </a:solidFill>
                <a:effectLst/>
                <a:latin typeface="Consolas" panose="020B0609020204030204" pitchFamily="49" charset="0"/>
              </a:rPr>
              <a:t>compareAndSetWaitStatus</a:t>
            </a:r>
            <a:r>
              <a:rPr kumimoji="0" lang="zh-CN" altLang="zh-CN" sz="1600" b="0" i="0" u="none" strike="noStrike" cap="none" normalizeH="0" baseline="0" dirty="0" smtClean="0">
                <a:ln>
                  <a:noFill/>
                </a:ln>
                <a:solidFill>
                  <a:srgbClr val="A9B7C6"/>
                </a:solidFill>
                <a:effectLst/>
                <a:latin typeface="Consolas" panose="020B0609020204030204" pitchFamily="49" charset="0"/>
              </a:rPr>
              <a:t>(pred</a:t>
            </a: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ws</a:t>
            </a: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Node.</a:t>
            </a:r>
            <a:r>
              <a:rPr kumimoji="0" lang="zh-CN" altLang="zh-CN" sz="1600" b="0" i="1" u="none" strike="noStrike" cap="none" normalizeH="0" baseline="0" dirty="0" smtClean="0">
                <a:ln>
                  <a:noFill/>
                </a:ln>
                <a:solidFill>
                  <a:srgbClr val="9876AA"/>
                </a:solidFill>
                <a:effectLst/>
                <a:latin typeface="Consolas" panose="020B0609020204030204" pitchFamily="49" charset="0"/>
              </a:rPr>
              <a:t>SIGNAL</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r>
              <a:rPr kumimoji="0" lang="zh-CN" altLang="zh-CN" sz="1600" b="0" i="0" u="none" strike="noStrike" cap="none" normalizeH="0" baseline="0" dirty="0" smtClean="0">
                <a:ln>
                  <a:noFill/>
                </a:ln>
                <a:solidFill>
                  <a:srgbClr val="CC7832"/>
                </a:solidFill>
                <a:effectLst/>
                <a:latin typeface="Consolas" panose="020B0609020204030204" pitchFamily="49" charset="0"/>
              </a:rPr>
              <a:t>;</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CC7832"/>
                </a:solidFill>
                <a:effectLst/>
                <a:latin typeface="Consolas" panose="020B0609020204030204" pitchFamily="49" charset="0"/>
              </a:rPr>
              <a:t>    </a:t>
            </a:r>
            <a:r>
              <a:rPr kumimoji="0" lang="zh-CN" altLang="zh-CN" sz="1600" b="0" i="0" u="none" strike="noStrike" cap="none" normalizeH="0" baseline="0" dirty="0" smtClean="0">
                <a:ln>
                  <a:noFill/>
                </a:ln>
                <a:solidFill>
                  <a:srgbClr val="A9B7C6"/>
                </a:solidFill>
                <a:effectLst/>
                <a:latin typeface="Consolas" panose="020B0609020204030204" pitchFamily="49" charset="0"/>
              </a:rPr>
              <a:t>}</a:t>
            </a:r>
            <a:br>
              <a:rPr kumimoji="0" lang="zh-CN" altLang="zh-CN" sz="1600" b="0" i="0" u="none" strike="noStrike" cap="none" normalizeH="0" baseline="0" dirty="0" smtClean="0">
                <a:ln>
                  <a:noFill/>
                </a:ln>
                <a:solidFill>
                  <a:srgbClr val="A9B7C6"/>
                </a:solidFill>
                <a:effectLst/>
                <a:latin typeface="Consolas" panose="020B0609020204030204" pitchFamily="49" charset="0"/>
              </a:rPr>
            </a:br>
            <a:r>
              <a:rPr kumimoji="0" lang="zh-CN" altLang="zh-CN" sz="1600" b="0" i="0" u="none" strike="noStrike" cap="none" normalizeH="0" baseline="0" dirty="0" smtClean="0">
                <a:ln>
                  <a:noFill/>
                </a:ln>
                <a:solidFill>
                  <a:srgbClr val="A9B7C6"/>
                </a:solidFill>
                <a:effectLst/>
                <a:latin typeface="Consolas" panose="020B0609020204030204" pitchFamily="49" charset="0"/>
              </a:rPr>
              <a:t>    </a:t>
            </a:r>
            <a:r>
              <a:rPr kumimoji="0" lang="zh-CN" altLang="zh-CN" sz="1600" b="0" i="0" u="none" strike="noStrike" cap="none" normalizeH="0" baseline="0" dirty="0" smtClean="0">
                <a:ln>
                  <a:noFill/>
                </a:ln>
                <a:solidFill>
                  <a:srgbClr val="CC7832"/>
                </a:solidFill>
                <a:effectLst/>
                <a:latin typeface="Consolas" panose="020B0609020204030204" pitchFamily="49" charset="0"/>
              </a:rPr>
              <a:t>return false;</a:t>
            </a:r>
            <a:br>
              <a:rPr kumimoji="0" lang="zh-CN" altLang="zh-CN" sz="1600" b="0" i="0" u="none" strike="noStrike" cap="none" normalizeH="0" baseline="0" dirty="0" smtClean="0">
                <a:ln>
                  <a:noFill/>
                </a:ln>
                <a:solidFill>
                  <a:srgbClr val="CC7832"/>
                </a:solidFill>
                <a:effectLst/>
                <a:latin typeface="Consolas" panose="020B0609020204030204" pitchFamily="49" charset="0"/>
              </a:rPr>
            </a:br>
            <a:r>
              <a:rPr kumimoji="0" lang="zh-CN" altLang="zh-CN" sz="1600" b="0" i="0" u="none" strike="noStrike" cap="none" normalizeH="0" baseline="0" dirty="0" smtClean="0">
                <a:ln>
                  <a:noFill/>
                </a:ln>
                <a:solidFill>
                  <a:srgbClr val="A9B7C6"/>
                </a:solidFill>
                <a:effectLst/>
                <a:latin typeface="Consolas" panose="020B0609020204030204" pitchFamily="49" charset="0"/>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442817" y="5437119"/>
            <a:ext cx="6214374" cy="1200329"/>
          </a:xfrm>
          <a:prstGeom prst="rect">
            <a:avLst/>
          </a:prstGeom>
          <a:noFill/>
        </p:spPr>
        <p:txBody>
          <a:bodyPr wrap="square" rtlCol="0">
            <a:spAutoFit/>
          </a:bodyPr>
          <a:lstStyle/>
          <a:p>
            <a:r>
              <a:rPr lang="en-US" altLang="zh-CN" dirty="0" smtClean="0"/>
              <a:t>1</a:t>
            </a:r>
            <a:r>
              <a:rPr lang="zh-CN" altLang="en-US" dirty="0" smtClean="0"/>
              <a:t>、如果前继状态为</a:t>
            </a:r>
            <a:r>
              <a:rPr lang="en-US" altLang="zh-CN" dirty="0" smtClean="0"/>
              <a:t>SIGNAL</a:t>
            </a:r>
            <a:r>
              <a:rPr lang="zh-CN" altLang="en-US" dirty="0" smtClean="0"/>
              <a:t>，就去睡眠，这里会有个小问题</a:t>
            </a:r>
            <a:endParaRPr lang="en-US" altLang="zh-CN" dirty="0" smtClean="0"/>
          </a:p>
          <a:p>
            <a:r>
              <a:rPr lang="en-US" altLang="zh-CN" dirty="0" smtClean="0"/>
              <a:t>2</a:t>
            </a:r>
            <a:r>
              <a:rPr lang="zh-CN" altLang="en-US" dirty="0" smtClean="0"/>
              <a:t>、往前找到第一个有效节点</a:t>
            </a:r>
            <a:endParaRPr lang="en-US" altLang="zh-CN" dirty="0" smtClean="0"/>
          </a:p>
          <a:p>
            <a:r>
              <a:rPr lang="en-US" altLang="zh-CN" dirty="0" smtClean="0"/>
              <a:t>3</a:t>
            </a:r>
            <a:r>
              <a:rPr lang="zh-CN" altLang="en-US" dirty="0" smtClean="0"/>
              <a:t>、将有效节点设置为</a:t>
            </a:r>
            <a:r>
              <a:rPr lang="en-US" altLang="zh-CN" dirty="0" smtClean="0"/>
              <a:t>SIGNAL</a:t>
            </a:r>
            <a:r>
              <a:rPr lang="zh-CN" altLang="en-US" dirty="0" smtClean="0"/>
              <a:t>，在此过程中会加入适当的自旋</a:t>
            </a:r>
            <a:endParaRPr lang="zh-CN" altLang="en-US" dirty="0"/>
          </a:p>
        </p:txBody>
      </p:sp>
    </p:spTree>
    <p:extLst>
      <p:ext uri="{BB962C8B-B14F-4D97-AF65-F5344CB8AC3E}">
        <p14:creationId xmlns:p14="http://schemas.microsoft.com/office/powerpoint/2010/main" val="201215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73569" y="2263170"/>
            <a:ext cx="9023541"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CC7832"/>
                </a:solidFill>
                <a:effectLst/>
                <a:latin typeface="Consolas" panose="020B0609020204030204" pitchFamily="49" charset="0"/>
              </a:rPr>
              <a:t>private final boolean </a:t>
            </a:r>
            <a:r>
              <a:rPr kumimoji="0" lang="zh-CN" altLang="zh-CN" sz="2400" b="0" i="0" u="none" strike="noStrike" cap="none" normalizeH="0" baseline="0" dirty="0" smtClean="0">
                <a:ln>
                  <a:noFill/>
                </a:ln>
                <a:solidFill>
                  <a:srgbClr val="A9B7C6"/>
                </a:solidFill>
                <a:effectLst/>
                <a:latin typeface="Consolas" panose="020B0609020204030204" pitchFamily="49" charset="0"/>
              </a:rPr>
              <a:t>parkAndCheckInterrupt()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LockSupport.</a:t>
            </a:r>
            <a:r>
              <a:rPr kumimoji="0" lang="zh-CN" altLang="zh-CN" sz="2400" b="0" i="1" u="none" strike="noStrike" cap="none" normalizeH="0" baseline="0" dirty="0" smtClean="0">
                <a:ln>
                  <a:noFill/>
                </a:ln>
                <a:solidFill>
                  <a:srgbClr val="A9B7C6"/>
                </a:solidFill>
                <a:effectLst/>
                <a:latin typeface="Consolas" panose="020B0609020204030204" pitchFamily="49" charset="0"/>
              </a:rPr>
              <a:t>park</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r>
              <a:rPr kumimoji="0" lang="zh-CN" altLang="zh-CN" sz="2400" b="0" i="0" u="none" strike="noStrike" cap="none" normalizeH="0" baseline="0" dirty="0" smtClean="0">
                <a:ln>
                  <a:noFill/>
                </a:ln>
                <a:solidFill>
                  <a:srgbClr val="CC7832"/>
                </a:solidFill>
                <a:effectLst/>
                <a:latin typeface="Consolas" panose="020B0609020204030204" pitchFamily="49" charset="0"/>
              </a:rPr>
              <a:t>this</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CC7832"/>
                </a:solidFill>
                <a:effectLst/>
                <a:latin typeface="Consolas" panose="020B0609020204030204" pitchFamily="49" charset="0"/>
              </a:rPr>
              <a:t>    return </a:t>
            </a:r>
            <a:r>
              <a:rPr kumimoji="0" lang="zh-CN" altLang="zh-CN" sz="2400" b="0" i="0" u="none" strike="noStrike" cap="none" normalizeH="0" baseline="0" dirty="0" smtClean="0">
                <a:ln>
                  <a:noFill/>
                </a:ln>
                <a:solidFill>
                  <a:srgbClr val="A9B7C6"/>
                </a:solidFill>
                <a:effectLst/>
                <a:latin typeface="Consolas" panose="020B0609020204030204" pitchFamily="49" charset="0"/>
              </a:rPr>
              <a:t>Thread.</a:t>
            </a:r>
            <a:r>
              <a:rPr kumimoji="0" lang="zh-CN" altLang="zh-CN" sz="2400" b="0" i="1" u="none" strike="noStrike" cap="none" normalizeH="0" baseline="0" dirty="0" smtClean="0">
                <a:ln>
                  <a:noFill/>
                </a:ln>
                <a:solidFill>
                  <a:srgbClr val="A9B7C6"/>
                </a:solidFill>
                <a:effectLst/>
                <a:latin typeface="Consolas" panose="020B0609020204030204" pitchFamily="49" charset="0"/>
              </a:rPr>
              <a:t>interrupted</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815222" y="4737872"/>
            <a:ext cx="6214374" cy="923330"/>
          </a:xfrm>
          <a:prstGeom prst="rect">
            <a:avLst/>
          </a:prstGeom>
          <a:noFill/>
        </p:spPr>
        <p:txBody>
          <a:bodyPr wrap="square" rtlCol="0">
            <a:spAutoFit/>
          </a:bodyPr>
          <a:lstStyle/>
          <a:p>
            <a:r>
              <a:rPr lang="en-US" altLang="zh-CN" dirty="0" smtClean="0"/>
              <a:t>1</a:t>
            </a:r>
            <a:r>
              <a:rPr lang="zh-CN" altLang="en-US" dirty="0" smtClean="0"/>
              <a:t>、睡眠</a:t>
            </a:r>
            <a:endParaRPr lang="en-US" altLang="zh-CN" dirty="0" smtClean="0"/>
          </a:p>
          <a:p>
            <a:r>
              <a:rPr lang="en-US" altLang="zh-CN" dirty="0" smtClean="0"/>
              <a:t>2</a:t>
            </a:r>
            <a:r>
              <a:rPr lang="zh-CN" altLang="en-US" dirty="0" smtClean="0"/>
              <a:t>、返回是否被中断，如果是中断了，必须将中断状态传到外部，便于恢复中断现场</a:t>
            </a:r>
            <a:endParaRPr lang="zh-CN" altLang="en-US" dirty="0"/>
          </a:p>
        </p:txBody>
      </p:sp>
    </p:spTree>
    <p:extLst>
      <p:ext uri="{BB962C8B-B14F-4D97-AF65-F5344CB8AC3E}">
        <p14:creationId xmlns:p14="http://schemas.microsoft.com/office/powerpoint/2010/main" val="386333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441987" y="4930133"/>
            <a:ext cx="826002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CC7832"/>
                </a:solidFill>
                <a:effectLst/>
                <a:latin typeface="Consolas" panose="020B0609020204030204" pitchFamily="49" charset="0"/>
              </a:rPr>
              <a:t>protected boolean </a:t>
            </a:r>
            <a:r>
              <a:rPr kumimoji="0" lang="zh-CN" altLang="zh-CN" sz="2400" b="0" i="0" u="none" strike="noStrike" cap="none" normalizeH="0" baseline="0" dirty="0" smtClean="0">
                <a:ln>
                  <a:noFill/>
                </a:ln>
                <a:solidFill>
                  <a:srgbClr val="FFC66D"/>
                </a:solidFill>
                <a:effectLst/>
                <a:latin typeface="Consolas" panose="020B0609020204030204" pitchFamily="49" charset="0"/>
              </a:rPr>
              <a:t>tryRelease</a:t>
            </a:r>
            <a:r>
              <a:rPr kumimoji="0" lang="zh-CN" altLang="zh-CN" sz="2400" b="0" i="0" u="none" strike="noStrike" cap="none" normalizeH="0" baseline="0" dirty="0" smtClean="0">
                <a:ln>
                  <a:noFill/>
                </a:ln>
                <a:solidFill>
                  <a:srgbClr val="A9B7C6"/>
                </a:solidFill>
                <a:effectLst/>
                <a:latin typeface="Consolas" panose="020B0609020204030204" pitchFamily="49" charset="0"/>
              </a:rPr>
              <a:t>(</a:t>
            </a:r>
            <a:r>
              <a:rPr kumimoji="0" lang="zh-CN" altLang="zh-CN" sz="2400" b="0" i="0" u="none" strike="noStrike" cap="none" normalizeH="0" baseline="0" dirty="0" smtClean="0">
                <a:ln>
                  <a:noFill/>
                </a:ln>
                <a:solidFill>
                  <a:srgbClr val="CC7832"/>
                </a:solidFill>
                <a:effectLst/>
                <a:latin typeface="Consolas" panose="020B0609020204030204" pitchFamily="49" charset="0"/>
              </a:rPr>
              <a:t>int </a:t>
            </a:r>
            <a:r>
              <a:rPr kumimoji="0" lang="zh-CN" altLang="zh-CN" sz="2400" b="0" i="0" u="none" strike="noStrike" cap="none" normalizeH="0" baseline="0" dirty="0" smtClean="0">
                <a:ln>
                  <a:noFill/>
                </a:ln>
                <a:solidFill>
                  <a:srgbClr val="A9B7C6"/>
                </a:solidFill>
                <a:effectLst/>
                <a:latin typeface="Consolas" panose="020B0609020204030204" pitchFamily="49" charset="0"/>
              </a:rPr>
              <a:t>arg) {</a:t>
            </a:r>
            <a:br>
              <a:rPr kumimoji="0" lang="zh-CN" altLang="zh-CN" sz="2400" b="0" i="0" u="none" strike="noStrike" cap="none" normalizeH="0" baseline="0" dirty="0" smtClean="0">
                <a:ln>
                  <a:noFill/>
                </a:ln>
                <a:solidFill>
                  <a:srgbClr val="A9B7C6"/>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    </a:t>
            </a:r>
            <a:r>
              <a:rPr kumimoji="0" lang="zh-CN" altLang="zh-CN" sz="2400" b="0" i="0" u="none" strike="noStrike" cap="none" normalizeH="0" baseline="0" dirty="0" smtClean="0">
                <a:ln>
                  <a:noFill/>
                </a:ln>
                <a:solidFill>
                  <a:srgbClr val="CC7832"/>
                </a:solidFill>
                <a:effectLst/>
                <a:latin typeface="Consolas" panose="020B0609020204030204" pitchFamily="49" charset="0"/>
              </a:rPr>
              <a:t>throw new </a:t>
            </a:r>
            <a:r>
              <a:rPr kumimoji="0" lang="zh-CN" altLang="zh-CN" sz="2400" b="0" i="0" u="none" strike="noStrike" cap="none" normalizeH="0" baseline="0" dirty="0" smtClean="0">
                <a:ln>
                  <a:noFill/>
                </a:ln>
                <a:solidFill>
                  <a:srgbClr val="A9B7C6"/>
                </a:solidFill>
                <a:effectLst/>
                <a:latin typeface="Consolas" panose="020B0609020204030204" pitchFamily="49" charset="0"/>
              </a:rPr>
              <a:t>UnsupportedOperationException()</a:t>
            </a:r>
            <a:r>
              <a:rPr kumimoji="0" lang="zh-CN" altLang="zh-CN" sz="2400" b="0" i="0" u="none" strike="noStrike" cap="none" normalizeH="0" baseline="0" dirty="0" smtClean="0">
                <a:ln>
                  <a:noFill/>
                </a:ln>
                <a:solidFill>
                  <a:srgbClr val="CC7832"/>
                </a:solidFill>
                <a:effectLst/>
                <a:latin typeface="Consolas" panose="020B0609020204030204" pitchFamily="49" charset="0"/>
              </a:rPr>
              <a:t>;</a:t>
            </a:r>
            <a:br>
              <a:rPr kumimoji="0" lang="zh-CN" altLang="zh-CN" sz="2400" b="0" i="0" u="none" strike="noStrike" cap="none" normalizeH="0" baseline="0" dirty="0" smtClean="0">
                <a:ln>
                  <a:noFill/>
                </a:ln>
                <a:solidFill>
                  <a:srgbClr val="CC7832"/>
                </a:solidFill>
                <a:effectLst/>
                <a:latin typeface="Consolas" panose="020B0609020204030204" pitchFamily="49" charset="0"/>
              </a:rPr>
            </a:br>
            <a:r>
              <a:rPr kumimoji="0" lang="zh-CN" altLang="zh-CN" sz="2400" b="0" i="0" u="none" strike="noStrike" cap="none" normalizeH="0" baseline="0" dirty="0" smtClean="0">
                <a:ln>
                  <a:noFill/>
                </a:ln>
                <a:solidFill>
                  <a:srgbClr val="A9B7C6"/>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575843" y="1381124"/>
            <a:ext cx="7992312"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C7832"/>
                </a:solidFill>
                <a:effectLst/>
                <a:latin typeface="Consolas" panose="020B0609020204030204" pitchFamily="49" charset="0"/>
              </a:rPr>
              <a:t>public final boolean </a:t>
            </a:r>
            <a:r>
              <a:rPr kumimoji="0" lang="zh-CN" altLang="zh-CN" sz="2000" b="0" i="0" u="none" strike="noStrike" cap="none" normalizeH="0" baseline="0" dirty="0" smtClean="0">
                <a:ln>
                  <a:noFill/>
                </a:ln>
                <a:solidFill>
                  <a:srgbClr val="FFC66D"/>
                </a:solidFill>
                <a:effectLst/>
                <a:latin typeface="Consolas" panose="020B0609020204030204" pitchFamily="49" charset="0"/>
              </a:rPr>
              <a:t>release</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int </a:t>
            </a:r>
            <a:r>
              <a:rPr kumimoji="0" lang="zh-CN" altLang="zh-CN" sz="2000" b="0" i="0" u="none" strike="noStrike" cap="none" normalizeH="0" baseline="0" dirty="0" smtClean="0">
                <a:ln>
                  <a:noFill/>
                </a:ln>
                <a:solidFill>
                  <a:srgbClr val="A9B7C6"/>
                </a:solidFill>
                <a:effectLst/>
                <a:latin typeface="Consolas" panose="020B0609020204030204" pitchFamily="49" charset="0"/>
              </a:rPr>
              <a:t>arg)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if </a:t>
            </a:r>
            <a:r>
              <a:rPr kumimoji="0" lang="zh-CN" altLang="zh-CN" sz="2000" b="0" i="0" u="none" strike="noStrike" cap="none" normalizeH="0" baseline="0" dirty="0" smtClean="0">
                <a:ln>
                  <a:noFill/>
                </a:ln>
                <a:solidFill>
                  <a:srgbClr val="A9B7C6"/>
                </a:solidFill>
                <a:effectLst/>
                <a:latin typeface="Consolas" panose="020B0609020204030204" pitchFamily="49" charset="0"/>
              </a:rPr>
              <a:t>(tryRelease(arg))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Node h = </a:t>
            </a:r>
            <a:r>
              <a:rPr kumimoji="0" lang="zh-CN" altLang="zh-CN" sz="2000" b="0" i="0" u="none" strike="noStrike" cap="none" normalizeH="0" baseline="0" dirty="0" smtClean="0">
                <a:ln>
                  <a:noFill/>
                </a:ln>
                <a:solidFill>
                  <a:srgbClr val="9876AA"/>
                </a:solidFill>
                <a:effectLst/>
                <a:latin typeface="Consolas" panose="020B0609020204030204" pitchFamily="49" charset="0"/>
              </a:rPr>
              <a:t>head</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if </a:t>
            </a:r>
            <a:r>
              <a:rPr kumimoji="0" lang="zh-CN" altLang="zh-CN" sz="2000" b="0" i="0" u="none" strike="noStrike" cap="none" normalizeH="0" baseline="0" dirty="0" smtClean="0">
                <a:ln>
                  <a:noFill/>
                </a:ln>
                <a:solidFill>
                  <a:srgbClr val="A9B7C6"/>
                </a:solidFill>
                <a:effectLst/>
                <a:latin typeface="Consolas" panose="020B0609020204030204" pitchFamily="49" charset="0"/>
              </a:rPr>
              <a:t>(h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 </a:t>
            </a:r>
            <a:r>
              <a:rPr kumimoji="0" lang="zh-CN" altLang="zh-CN" sz="2000" b="0" i="0" u="none" strike="noStrike" cap="none" normalizeH="0" baseline="0" dirty="0" smtClean="0">
                <a:ln>
                  <a:noFill/>
                </a:ln>
                <a:solidFill>
                  <a:srgbClr val="A9B7C6"/>
                </a:solidFill>
                <a:effectLst/>
                <a:latin typeface="Consolas" panose="020B0609020204030204" pitchFamily="49" charset="0"/>
              </a:rPr>
              <a:t>&amp;&amp; h.</a:t>
            </a:r>
            <a:r>
              <a:rPr kumimoji="0" lang="zh-CN" altLang="zh-CN" sz="2000" b="0" i="0" u="none" strike="noStrike" cap="none" normalizeH="0" baseline="0" dirty="0" smtClean="0">
                <a:ln>
                  <a:noFill/>
                </a:ln>
                <a:solidFill>
                  <a:srgbClr val="9876AA"/>
                </a:solidFill>
                <a:effectLst/>
                <a:latin typeface="Consolas" panose="020B0609020204030204" pitchFamily="49" charset="0"/>
              </a:rPr>
              <a:t>waitStatus </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0</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unparkSuccessor(h)</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return true;</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return false;</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1" name="文本框 10"/>
          <p:cNvSpPr txBox="1"/>
          <p:nvPr/>
        </p:nvSpPr>
        <p:spPr>
          <a:xfrm>
            <a:off x="973566" y="4405254"/>
            <a:ext cx="6214374" cy="369332"/>
          </a:xfrm>
          <a:prstGeom prst="rect">
            <a:avLst/>
          </a:prstGeom>
          <a:noFill/>
        </p:spPr>
        <p:txBody>
          <a:bodyPr wrap="square" rtlCol="0">
            <a:spAutoFit/>
          </a:bodyPr>
          <a:lstStyle/>
          <a:p>
            <a:r>
              <a:rPr lang="en-US" altLang="zh-CN" dirty="0"/>
              <a:t>unl</a:t>
            </a:r>
            <a:r>
              <a:rPr lang="en-US" altLang="zh-CN" dirty="0" smtClean="0"/>
              <a:t>ock</a:t>
            </a:r>
            <a:r>
              <a:rPr lang="zh-CN" altLang="en-US" dirty="0" smtClean="0"/>
              <a:t>接口</a:t>
            </a:r>
            <a:endParaRPr lang="zh-CN" altLang="en-US" dirty="0"/>
          </a:p>
        </p:txBody>
      </p:sp>
      <p:sp>
        <p:nvSpPr>
          <p:cNvPr id="12" name="文本框 11"/>
          <p:cNvSpPr txBox="1"/>
          <p:nvPr/>
        </p:nvSpPr>
        <p:spPr>
          <a:xfrm>
            <a:off x="595217" y="6287382"/>
            <a:ext cx="6214374" cy="369332"/>
          </a:xfrm>
          <a:prstGeom prst="rect">
            <a:avLst/>
          </a:prstGeom>
          <a:noFill/>
        </p:spPr>
        <p:txBody>
          <a:bodyPr wrap="square" rtlCol="0">
            <a:spAutoFit/>
          </a:bodyPr>
          <a:lstStyle/>
          <a:p>
            <a:r>
              <a:rPr lang="zh-CN" altLang="en-US" dirty="0" smtClean="0"/>
              <a:t>交给子类实现同步语义</a:t>
            </a:r>
            <a:endParaRPr lang="zh-CN" altLang="en-US" dirty="0"/>
          </a:p>
        </p:txBody>
      </p:sp>
    </p:spTree>
    <p:extLst>
      <p:ext uri="{BB962C8B-B14F-4D97-AF65-F5344CB8AC3E}">
        <p14:creationId xmlns:p14="http://schemas.microsoft.com/office/powerpoint/2010/main" val="52617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290417" y="1236779"/>
            <a:ext cx="910721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C7832"/>
                </a:solidFill>
                <a:effectLst/>
                <a:latin typeface="Consolas" panose="020B0609020204030204" pitchFamily="49" charset="0"/>
              </a:rPr>
              <a:t>private void </a:t>
            </a:r>
            <a:r>
              <a:rPr kumimoji="0" lang="zh-CN" altLang="zh-CN" sz="2000" b="0" i="0" u="none" strike="noStrike" cap="none" normalizeH="0" baseline="0" dirty="0" smtClean="0">
                <a:ln>
                  <a:noFill/>
                </a:ln>
                <a:solidFill>
                  <a:srgbClr val="A9B7C6"/>
                </a:solidFill>
                <a:effectLst/>
                <a:latin typeface="Consolas" panose="020B0609020204030204" pitchFamily="49" charset="0"/>
              </a:rPr>
              <a:t>unparkSuccessor(Node node)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808080"/>
                </a:solidFill>
                <a:effectLst/>
                <a:latin typeface="Consolas" panose="020B0609020204030204" pitchFamily="49" charset="0"/>
              </a:rPr>
              <a:t/>
            </a:r>
            <a:br>
              <a:rPr kumimoji="0" lang="zh-CN" altLang="zh-CN" sz="2000" b="0" i="0" u="none" strike="noStrike" cap="none" normalizeH="0" baseline="0" dirty="0" smtClean="0">
                <a:ln>
                  <a:noFill/>
                </a:ln>
                <a:solidFill>
                  <a:srgbClr val="808080"/>
                </a:solidFill>
                <a:effectLst/>
                <a:latin typeface="Consolas" panose="020B0609020204030204" pitchFamily="49" charset="0"/>
              </a:rPr>
            </a:br>
            <a:r>
              <a:rPr kumimoji="0" lang="zh-CN" altLang="zh-CN" sz="2000" b="0" i="0" u="none" strike="noStrike" cap="none" normalizeH="0" baseline="0" dirty="0" smtClean="0">
                <a:ln>
                  <a:noFill/>
                </a:ln>
                <a:solidFill>
                  <a:srgbClr val="808080"/>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int </a:t>
            </a:r>
            <a:r>
              <a:rPr kumimoji="0" lang="zh-CN" altLang="zh-CN" sz="2000" b="0" i="0" u="none" strike="noStrike" cap="none" normalizeH="0" baseline="0" dirty="0" smtClean="0">
                <a:ln>
                  <a:noFill/>
                </a:ln>
                <a:solidFill>
                  <a:srgbClr val="A9B7C6"/>
                </a:solidFill>
                <a:effectLst/>
                <a:latin typeface="Consolas" panose="020B0609020204030204" pitchFamily="49" charset="0"/>
              </a:rPr>
              <a:t>ws = node.</a:t>
            </a:r>
            <a:r>
              <a:rPr kumimoji="0" lang="zh-CN" altLang="zh-CN" sz="2000" b="0" i="0" u="none" strike="noStrike" cap="none" normalizeH="0" baseline="0" dirty="0" smtClean="0">
                <a:ln>
                  <a:noFill/>
                </a:ln>
                <a:solidFill>
                  <a:srgbClr val="9876AA"/>
                </a:solidFill>
                <a:effectLst/>
                <a:latin typeface="Consolas" panose="020B0609020204030204" pitchFamily="49" charset="0"/>
              </a:rPr>
              <a:t>waitStatus</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if </a:t>
            </a:r>
            <a:r>
              <a:rPr kumimoji="0" lang="zh-CN" altLang="zh-CN" sz="2000" b="0" i="0" u="none" strike="noStrike" cap="none" normalizeH="0" baseline="0" dirty="0" smtClean="0">
                <a:ln>
                  <a:noFill/>
                </a:ln>
                <a:solidFill>
                  <a:srgbClr val="A9B7C6"/>
                </a:solidFill>
                <a:effectLst/>
                <a:latin typeface="Consolas" panose="020B0609020204030204" pitchFamily="49" charset="0"/>
              </a:rPr>
              <a:t>(ws &lt; </a:t>
            </a:r>
            <a:r>
              <a:rPr kumimoji="0" lang="zh-CN" altLang="zh-CN" sz="2000" b="0" i="0" u="none" strike="noStrike" cap="none" normalizeH="0" baseline="0" dirty="0" smtClean="0">
                <a:ln>
                  <a:noFill/>
                </a:ln>
                <a:solidFill>
                  <a:srgbClr val="6897BB"/>
                </a:solidFill>
                <a:effectLst/>
                <a:latin typeface="Consolas" panose="020B0609020204030204" pitchFamily="49" charset="0"/>
              </a:rPr>
              <a:t>0</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1" u="none" strike="noStrike" cap="none" normalizeH="0" baseline="0" dirty="0" smtClean="0">
                <a:ln>
                  <a:noFill/>
                </a:ln>
                <a:solidFill>
                  <a:srgbClr val="A9B7C6"/>
                </a:solidFill>
                <a:effectLst/>
                <a:latin typeface="Consolas" panose="020B0609020204030204" pitchFamily="49" charset="0"/>
              </a:rPr>
              <a:t>compareAndSetWaitStatus</a:t>
            </a:r>
            <a:r>
              <a:rPr kumimoji="0" lang="zh-CN" altLang="zh-CN" sz="2000" b="0" i="0" u="none" strike="noStrike" cap="none" normalizeH="0" baseline="0" dirty="0" smtClean="0">
                <a:ln>
                  <a:noFill/>
                </a:ln>
                <a:solidFill>
                  <a:srgbClr val="A9B7C6"/>
                </a:solidFill>
                <a:effectLst/>
                <a:latin typeface="Consolas" panose="020B0609020204030204" pitchFamily="49" charset="0"/>
              </a:rPr>
              <a:t>(node</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ws</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6897BB"/>
                </a:solidFill>
                <a:effectLst/>
                <a:latin typeface="Consolas" panose="020B0609020204030204" pitchFamily="49" charset="0"/>
              </a:rPr>
              <a:t>0</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r>
              <a:rPr kumimoji="0" lang="zh-CN" altLang="zh-CN" sz="2000" b="0" i="0" u="none" strike="noStrike" cap="none" normalizeH="0" baseline="0" dirty="0" smtClean="0">
                <a:ln>
                  <a:noFill/>
                </a:ln>
                <a:solidFill>
                  <a:srgbClr val="808080"/>
                </a:solidFill>
                <a:effectLst/>
                <a:latin typeface="Consolas" panose="020B0609020204030204" pitchFamily="49" charset="0"/>
              </a:rPr>
              <a:t/>
            </a:r>
            <a:br>
              <a:rPr kumimoji="0" lang="zh-CN" altLang="zh-CN" sz="2000" b="0" i="0" u="none" strike="noStrike" cap="none" normalizeH="0" baseline="0" dirty="0" smtClean="0">
                <a:ln>
                  <a:noFill/>
                </a:ln>
                <a:solidFill>
                  <a:srgbClr val="808080"/>
                </a:solidFill>
                <a:effectLst/>
                <a:latin typeface="Consolas" panose="020B0609020204030204" pitchFamily="49" charset="0"/>
              </a:rPr>
            </a:br>
            <a:r>
              <a:rPr kumimoji="0" lang="zh-CN" altLang="zh-CN" sz="2000" b="0" i="0" u="none" strike="noStrike" cap="none" normalizeH="0" baseline="0" dirty="0" smtClean="0">
                <a:ln>
                  <a:noFill/>
                </a:ln>
                <a:solidFill>
                  <a:srgbClr val="808080"/>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s = node.</a:t>
            </a:r>
            <a:r>
              <a:rPr kumimoji="0" lang="zh-CN" altLang="zh-CN" sz="2000" b="0" i="0" u="none" strike="noStrike" cap="none" normalizeH="0" baseline="0" dirty="0" smtClean="0">
                <a:ln>
                  <a:noFill/>
                </a:ln>
                <a:solidFill>
                  <a:srgbClr val="9876AA"/>
                </a:solidFill>
                <a:effectLst/>
                <a:latin typeface="Consolas" panose="020B0609020204030204" pitchFamily="49" charset="0"/>
              </a:rPr>
              <a:t>next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if </a:t>
            </a:r>
            <a:r>
              <a:rPr kumimoji="0" lang="zh-CN" altLang="zh-CN" sz="2000" b="0" i="0" u="none" strike="noStrike" cap="none" normalizeH="0" baseline="0" dirty="0" smtClean="0">
                <a:ln>
                  <a:noFill/>
                </a:ln>
                <a:solidFill>
                  <a:srgbClr val="A9B7C6"/>
                </a:solidFill>
                <a:effectLst/>
                <a:latin typeface="Consolas" panose="020B0609020204030204" pitchFamily="49" charset="0"/>
              </a:rPr>
              <a:t>(s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 </a:t>
            </a:r>
            <a:r>
              <a:rPr kumimoji="0" lang="zh-CN" altLang="zh-CN" sz="2000" b="0" i="0" u="none" strike="noStrike" cap="none" normalizeH="0" baseline="0" dirty="0" smtClean="0">
                <a:ln>
                  <a:noFill/>
                </a:ln>
                <a:solidFill>
                  <a:srgbClr val="A9B7C6"/>
                </a:solidFill>
                <a:effectLst/>
                <a:latin typeface="Consolas" panose="020B0609020204030204" pitchFamily="49" charset="0"/>
              </a:rPr>
              <a:t>|| s.</a:t>
            </a:r>
            <a:r>
              <a:rPr kumimoji="0" lang="zh-CN" altLang="zh-CN" sz="2000" b="0" i="0" u="none" strike="noStrike" cap="none" normalizeH="0" baseline="0" dirty="0" smtClean="0">
                <a:ln>
                  <a:noFill/>
                </a:ln>
                <a:solidFill>
                  <a:srgbClr val="9876AA"/>
                </a:solidFill>
                <a:effectLst/>
                <a:latin typeface="Consolas" panose="020B0609020204030204" pitchFamily="49" charset="0"/>
              </a:rPr>
              <a:t>waitStatus </a:t>
            </a:r>
            <a:r>
              <a:rPr kumimoji="0" lang="zh-CN" altLang="zh-CN" sz="2000" b="0" i="0" u="none" strike="noStrike" cap="none" normalizeH="0" baseline="0" dirty="0" smtClean="0">
                <a:ln>
                  <a:noFill/>
                </a:ln>
                <a:solidFill>
                  <a:srgbClr val="A9B7C6"/>
                </a:solidFill>
                <a:effectLst/>
                <a:latin typeface="Consolas" panose="020B0609020204030204" pitchFamily="49" charset="0"/>
              </a:rPr>
              <a:t>&gt; </a:t>
            </a:r>
            <a:r>
              <a:rPr kumimoji="0" lang="zh-CN" altLang="zh-CN" sz="2000" b="0" i="0" u="none" strike="noStrike" cap="none" normalizeH="0" baseline="0" dirty="0" smtClean="0">
                <a:ln>
                  <a:noFill/>
                </a:ln>
                <a:solidFill>
                  <a:srgbClr val="6897BB"/>
                </a:solidFill>
                <a:effectLst/>
                <a:latin typeface="Consolas" panose="020B0609020204030204" pitchFamily="49" charset="0"/>
              </a:rPr>
              <a:t>0</a:t>
            </a:r>
            <a:r>
              <a:rPr kumimoji="0" lang="zh-CN" altLang="zh-CN" sz="2000" b="0" i="0" u="none" strike="noStrike" cap="none" normalizeH="0" baseline="0" dirty="0" smtClean="0">
                <a:ln>
                  <a:noFill/>
                </a:ln>
                <a:solidFill>
                  <a:srgbClr val="A9B7C6"/>
                </a:solidFill>
                <a:effectLst/>
                <a:latin typeface="Consolas" panose="020B0609020204030204" pitchFamily="49" charset="0"/>
              </a:rPr>
              <a:t>) {</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s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for </a:t>
            </a:r>
            <a:r>
              <a:rPr kumimoji="0" lang="zh-CN" altLang="zh-CN" sz="2000" b="0" i="0" u="none" strike="noStrike" cap="none" normalizeH="0" baseline="0" dirty="0" smtClean="0">
                <a:ln>
                  <a:noFill/>
                </a:ln>
                <a:solidFill>
                  <a:srgbClr val="A9B7C6"/>
                </a:solidFill>
                <a:effectLst/>
                <a:latin typeface="Consolas" panose="020B0609020204030204" pitchFamily="49" charset="0"/>
              </a:rPr>
              <a:t>(Node t = </a:t>
            </a:r>
            <a:r>
              <a:rPr kumimoji="0" lang="zh-CN" altLang="zh-CN" sz="2000" b="0" i="0" u="none" strike="noStrike" cap="none" normalizeH="0" baseline="0" dirty="0" smtClean="0">
                <a:ln>
                  <a:noFill/>
                </a:ln>
                <a:solidFill>
                  <a:srgbClr val="9876AA"/>
                </a:solidFill>
                <a:effectLst/>
                <a:latin typeface="Consolas" panose="020B0609020204030204" pitchFamily="49" charset="0"/>
              </a:rPr>
              <a:t>tail</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t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 </a:t>
            </a:r>
            <a:r>
              <a:rPr kumimoji="0" lang="zh-CN" altLang="zh-CN" sz="2000" b="0" i="0" u="none" strike="noStrike" cap="none" normalizeH="0" baseline="0" dirty="0" smtClean="0">
                <a:ln>
                  <a:noFill/>
                </a:ln>
                <a:solidFill>
                  <a:srgbClr val="A9B7C6"/>
                </a:solidFill>
                <a:effectLst/>
                <a:latin typeface="Consolas" panose="020B0609020204030204" pitchFamily="49" charset="0"/>
              </a:rPr>
              <a:t>&amp;&amp; t != node</a:t>
            </a: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t = t.</a:t>
            </a:r>
            <a:r>
              <a:rPr kumimoji="0" lang="zh-CN" altLang="zh-CN" sz="2000" b="0" i="0" u="none" strike="noStrike" cap="none" normalizeH="0" baseline="0" dirty="0" smtClean="0">
                <a:ln>
                  <a:noFill/>
                </a:ln>
                <a:solidFill>
                  <a:srgbClr val="9876AA"/>
                </a:solidFill>
                <a:effectLst/>
                <a:latin typeface="Consolas" panose="020B0609020204030204" pitchFamily="49" charset="0"/>
              </a:rPr>
              <a:t>prev</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if </a:t>
            </a:r>
            <a:r>
              <a:rPr kumimoji="0" lang="zh-CN" altLang="zh-CN" sz="2000" b="0" i="0" u="none" strike="noStrike" cap="none" normalizeH="0" baseline="0" dirty="0" smtClean="0">
                <a:ln>
                  <a:noFill/>
                </a:ln>
                <a:solidFill>
                  <a:srgbClr val="A9B7C6"/>
                </a:solidFill>
                <a:effectLst/>
                <a:latin typeface="Consolas" panose="020B0609020204030204" pitchFamily="49" charset="0"/>
              </a:rPr>
              <a:t>(t.</a:t>
            </a:r>
            <a:r>
              <a:rPr kumimoji="0" lang="zh-CN" altLang="zh-CN" sz="2000" b="0" i="0" u="none" strike="noStrike" cap="none" normalizeH="0" baseline="0" dirty="0" smtClean="0">
                <a:ln>
                  <a:noFill/>
                </a:ln>
                <a:solidFill>
                  <a:srgbClr val="9876AA"/>
                </a:solidFill>
                <a:effectLst/>
                <a:latin typeface="Consolas" panose="020B0609020204030204" pitchFamily="49" charset="0"/>
              </a:rPr>
              <a:t>waitStatus </a:t>
            </a:r>
            <a:r>
              <a:rPr kumimoji="0" lang="zh-CN" altLang="zh-CN" sz="2000" b="0" i="0" u="none" strike="noStrike" cap="none" normalizeH="0" baseline="0" dirty="0" smtClean="0">
                <a:ln>
                  <a:noFill/>
                </a:ln>
                <a:solidFill>
                  <a:srgbClr val="A9B7C6"/>
                </a:solidFill>
                <a:effectLst/>
                <a:latin typeface="Consolas" panose="020B0609020204030204" pitchFamily="49" charset="0"/>
              </a:rPr>
              <a:t>&lt;= </a:t>
            </a:r>
            <a:r>
              <a:rPr kumimoji="0" lang="zh-CN" altLang="zh-CN" sz="2000" b="0" i="0" u="none" strike="noStrike" cap="none" normalizeH="0" baseline="0" dirty="0" smtClean="0">
                <a:ln>
                  <a:noFill/>
                </a:ln>
                <a:solidFill>
                  <a:srgbClr val="6897BB"/>
                </a:solidFill>
                <a:effectLst/>
                <a:latin typeface="Consolas" panose="020B0609020204030204" pitchFamily="49" charset="0"/>
              </a:rPr>
              <a:t>0</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s = 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CC7832"/>
                </a:solidFill>
                <a:effectLst/>
                <a:latin typeface="Consolas" panose="020B0609020204030204" pitchFamily="49" charset="0"/>
              </a:rPr>
              <a:t>    </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a:t>
            </a:r>
            <a:r>
              <a:rPr kumimoji="0" lang="zh-CN" altLang="zh-CN" sz="2000" b="0" i="0" u="none" strike="noStrike" cap="none" normalizeH="0" baseline="0" dirty="0" smtClean="0">
                <a:ln>
                  <a:noFill/>
                </a:ln>
                <a:solidFill>
                  <a:srgbClr val="CC7832"/>
                </a:solidFill>
                <a:effectLst/>
                <a:latin typeface="Consolas" panose="020B0609020204030204" pitchFamily="49" charset="0"/>
              </a:rPr>
              <a:t>if </a:t>
            </a:r>
            <a:r>
              <a:rPr kumimoji="0" lang="zh-CN" altLang="zh-CN" sz="2000" b="0" i="0" u="none" strike="noStrike" cap="none" normalizeH="0" baseline="0" dirty="0" smtClean="0">
                <a:ln>
                  <a:noFill/>
                </a:ln>
                <a:solidFill>
                  <a:srgbClr val="A9B7C6"/>
                </a:solidFill>
                <a:effectLst/>
                <a:latin typeface="Consolas" panose="020B0609020204030204" pitchFamily="49" charset="0"/>
              </a:rPr>
              <a:t>(s != </a:t>
            </a:r>
            <a:r>
              <a:rPr kumimoji="0" lang="zh-CN" altLang="zh-CN" sz="2000" b="0" i="0" u="none" strike="noStrike" cap="none" normalizeH="0" baseline="0" dirty="0" smtClean="0">
                <a:ln>
                  <a:noFill/>
                </a:ln>
                <a:solidFill>
                  <a:srgbClr val="CC7832"/>
                </a:solidFill>
                <a:effectLst/>
                <a:latin typeface="Consolas" panose="020B0609020204030204" pitchFamily="49" charset="0"/>
              </a:rPr>
              <a:t>null</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br>
              <a:rPr kumimoji="0" lang="zh-CN" altLang="zh-CN" sz="2000" b="0" i="0" u="none" strike="noStrike" cap="none" normalizeH="0" baseline="0" dirty="0" smtClean="0">
                <a:ln>
                  <a:noFill/>
                </a:ln>
                <a:solidFill>
                  <a:srgbClr val="A9B7C6"/>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        LockSupport.</a:t>
            </a:r>
            <a:r>
              <a:rPr kumimoji="0" lang="zh-CN" altLang="zh-CN" sz="2000" b="0" i="1" u="none" strike="noStrike" cap="none" normalizeH="0" baseline="0" dirty="0" smtClean="0">
                <a:ln>
                  <a:noFill/>
                </a:ln>
                <a:solidFill>
                  <a:srgbClr val="A9B7C6"/>
                </a:solidFill>
                <a:effectLst/>
                <a:latin typeface="Consolas" panose="020B0609020204030204" pitchFamily="49" charset="0"/>
              </a:rPr>
              <a:t>unpark</a:t>
            </a:r>
            <a:r>
              <a:rPr kumimoji="0" lang="zh-CN" altLang="zh-CN" sz="2000" b="0" i="0" u="none" strike="noStrike" cap="none" normalizeH="0" baseline="0" dirty="0" smtClean="0">
                <a:ln>
                  <a:noFill/>
                </a:ln>
                <a:solidFill>
                  <a:srgbClr val="A9B7C6"/>
                </a:solidFill>
                <a:effectLst/>
                <a:latin typeface="Consolas" panose="020B0609020204030204" pitchFamily="49" charset="0"/>
              </a:rPr>
              <a:t>(s.</a:t>
            </a:r>
            <a:r>
              <a:rPr kumimoji="0" lang="zh-CN" altLang="zh-CN" sz="2000" b="0" i="0" u="none" strike="noStrike" cap="none" normalizeH="0" baseline="0" dirty="0" smtClean="0">
                <a:ln>
                  <a:noFill/>
                </a:ln>
                <a:solidFill>
                  <a:srgbClr val="9876AA"/>
                </a:solidFill>
                <a:effectLst/>
                <a:latin typeface="Consolas" panose="020B0609020204030204" pitchFamily="49" charset="0"/>
              </a:rPr>
              <a:t>thread</a:t>
            </a:r>
            <a:r>
              <a:rPr kumimoji="0" lang="zh-CN" altLang="zh-CN" sz="2000" b="0" i="0" u="none" strike="noStrike" cap="none" normalizeH="0" baseline="0" dirty="0" smtClean="0">
                <a:ln>
                  <a:noFill/>
                </a:ln>
                <a:solidFill>
                  <a:srgbClr val="A9B7C6"/>
                </a:solidFill>
                <a:effectLst/>
                <a:latin typeface="Consolas" panose="020B0609020204030204" pitchFamily="49" charset="0"/>
              </a:rPr>
              <a:t>)</a:t>
            </a:r>
            <a:r>
              <a:rPr kumimoji="0" lang="zh-CN" altLang="zh-CN" sz="2000" b="0" i="0" u="none" strike="noStrike" cap="none" normalizeH="0" baseline="0" dirty="0" smtClean="0">
                <a:ln>
                  <a:noFill/>
                </a:ln>
                <a:solidFill>
                  <a:srgbClr val="CC7832"/>
                </a:solidFill>
                <a:effectLst/>
                <a:latin typeface="Consolas" panose="020B0609020204030204" pitchFamily="49" charset="0"/>
              </a:rPr>
              <a:t>;</a:t>
            </a:r>
            <a:br>
              <a:rPr kumimoji="0" lang="zh-CN" altLang="zh-CN" sz="2000" b="0" i="0" u="none" strike="noStrike" cap="none" normalizeH="0" baseline="0" dirty="0" smtClean="0">
                <a:ln>
                  <a:noFill/>
                </a:ln>
                <a:solidFill>
                  <a:srgbClr val="CC7832"/>
                </a:solidFill>
                <a:effectLst/>
                <a:latin typeface="Consolas" panose="020B0609020204030204" pitchFamily="49" charset="0"/>
              </a:rPr>
            </a:br>
            <a:r>
              <a:rPr kumimoji="0" lang="zh-CN" altLang="zh-CN" sz="2000" b="0" i="0" u="none" strike="noStrike" cap="none" normalizeH="0" baseline="0" dirty="0" smtClean="0">
                <a:ln>
                  <a:noFill/>
                </a:ln>
                <a:solidFill>
                  <a:srgbClr val="A9B7C6"/>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250594" y="6102716"/>
            <a:ext cx="6214374" cy="369332"/>
          </a:xfrm>
          <a:prstGeom prst="rect">
            <a:avLst/>
          </a:prstGeom>
          <a:noFill/>
        </p:spPr>
        <p:txBody>
          <a:bodyPr wrap="square" rtlCol="0">
            <a:spAutoFit/>
          </a:bodyPr>
          <a:lstStyle/>
          <a:p>
            <a:r>
              <a:rPr lang="zh-CN" altLang="en-US" dirty="0" smtClean="0"/>
              <a:t>尝试通过</a:t>
            </a:r>
            <a:r>
              <a:rPr lang="en-US" altLang="zh-CN" dirty="0" smtClean="0"/>
              <a:t>next</a:t>
            </a:r>
            <a:r>
              <a:rPr lang="zh-CN" altLang="en-US" dirty="0" smtClean="0"/>
              <a:t>定位后继，若失败，则从后往前找到后继</a:t>
            </a:r>
            <a:endParaRPr lang="zh-CN" altLang="en-US" dirty="0"/>
          </a:p>
        </p:txBody>
      </p:sp>
    </p:spTree>
    <p:extLst>
      <p:ext uri="{BB962C8B-B14F-4D97-AF65-F5344CB8AC3E}">
        <p14:creationId xmlns:p14="http://schemas.microsoft.com/office/powerpoint/2010/main" val="357973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-Java</a:t>
            </a:r>
            <a:r>
              <a:rPr lang="zh-CN" altLang="en-US" sz="4000" dirty="0" smtClean="0"/>
              <a:t>对象头</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1477328"/>
          </a:xfrm>
          <a:prstGeom prst="rect">
            <a:avLst/>
          </a:prstGeom>
          <a:noFill/>
        </p:spPr>
        <p:txBody>
          <a:bodyPr wrap="square" rtlCol="0">
            <a:spAutoFit/>
          </a:bodyPr>
          <a:lstStyle/>
          <a:p>
            <a:r>
              <a:rPr lang="zh-CN" altLang="en-US" dirty="0"/>
              <a:t>锁存在</a:t>
            </a:r>
            <a:r>
              <a:rPr lang="en-US" altLang="zh-CN" dirty="0"/>
              <a:t>Java</a:t>
            </a:r>
            <a:r>
              <a:rPr lang="zh-CN" altLang="en-US" dirty="0"/>
              <a:t>对象头里。如果对象是数组类型，则虚拟机用</a:t>
            </a:r>
            <a:r>
              <a:rPr lang="en-US" altLang="zh-CN" dirty="0"/>
              <a:t>3</a:t>
            </a:r>
            <a:r>
              <a:rPr lang="zh-CN" altLang="en-US" dirty="0"/>
              <a:t>个</a:t>
            </a:r>
            <a:r>
              <a:rPr lang="en-US" altLang="zh-CN" dirty="0"/>
              <a:t>Word</a:t>
            </a:r>
            <a:r>
              <a:rPr lang="zh-CN" altLang="en-US" dirty="0"/>
              <a:t>（字宽）存储对象头，如果对象是非数组类型，则用</a:t>
            </a:r>
            <a:r>
              <a:rPr lang="en-US" altLang="zh-CN" dirty="0"/>
              <a:t>2</a:t>
            </a:r>
            <a:r>
              <a:rPr lang="zh-CN" altLang="en-US" dirty="0"/>
              <a:t>字宽存储对象头。在</a:t>
            </a:r>
            <a:r>
              <a:rPr lang="en-US" altLang="zh-CN" dirty="0"/>
              <a:t>32</a:t>
            </a:r>
            <a:r>
              <a:rPr lang="zh-CN" altLang="en-US" dirty="0"/>
              <a:t>位虚拟机中，一字宽等于四字节，即</a:t>
            </a:r>
            <a:r>
              <a:rPr lang="en-US" altLang="zh-CN" dirty="0" err="1" smtClean="0"/>
              <a:t>32bit</a:t>
            </a:r>
            <a:endParaRPr lang="en-US" altLang="zh-CN" dirty="0" smtClean="0"/>
          </a:p>
          <a:p>
            <a:endParaRPr lang="en-US" altLang="zh-CN" dirty="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3842314940"/>
              </p:ext>
            </p:extLst>
          </p:nvPr>
        </p:nvGraphicFramePr>
        <p:xfrm>
          <a:off x="460373" y="2664326"/>
          <a:ext cx="7817352" cy="1483360"/>
        </p:xfrm>
        <a:graphic>
          <a:graphicData uri="http://schemas.openxmlformats.org/drawingml/2006/table">
            <a:tbl>
              <a:tblPr firstRow="1" bandRow="1">
                <a:tableStyleId>{5C22544A-7EE6-4342-B048-85BDC9FD1C3A}</a:tableStyleId>
              </a:tblPr>
              <a:tblGrid>
                <a:gridCol w="1240090">
                  <a:extLst>
                    <a:ext uri="{9D8B030D-6E8A-4147-A177-3AD203B41FA5}">
                      <a16:colId xmlns:a16="http://schemas.microsoft.com/office/drawing/2014/main" val="3144430885"/>
                    </a:ext>
                  </a:extLst>
                </a:gridCol>
                <a:gridCol w="2791326">
                  <a:extLst>
                    <a:ext uri="{9D8B030D-6E8A-4147-A177-3AD203B41FA5}">
                      <a16:colId xmlns:a16="http://schemas.microsoft.com/office/drawing/2014/main" val="71572319"/>
                    </a:ext>
                  </a:extLst>
                </a:gridCol>
                <a:gridCol w="3785936">
                  <a:extLst>
                    <a:ext uri="{9D8B030D-6E8A-4147-A177-3AD203B41FA5}">
                      <a16:colId xmlns:a16="http://schemas.microsoft.com/office/drawing/2014/main" val="2862955540"/>
                    </a:ext>
                  </a:extLst>
                </a:gridCol>
              </a:tblGrid>
              <a:tr h="370840">
                <a:tc>
                  <a:txBody>
                    <a:bodyPr/>
                    <a:lstStyle/>
                    <a:p>
                      <a:r>
                        <a:rPr lang="zh-CN" altLang="en-US" dirty="0" smtClean="0"/>
                        <a:t>长度</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说明</a:t>
                      </a:r>
                      <a:endParaRPr lang="zh-CN" altLang="en-US" dirty="0"/>
                    </a:p>
                  </a:txBody>
                  <a:tcPr/>
                </a:tc>
                <a:extLst>
                  <a:ext uri="{0D108BD9-81ED-4DB2-BD59-A6C34878D82A}">
                    <a16:rowId xmlns:a16="http://schemas.microsoft.com/office/drawing/2014/main" val="1337447579"/>
                  </a:ext>
                </a:extLst>
              </a:tr>
              <a:tr h="370840">
                <a:tc>
                  <a:txBody>
                    <a:bodyPr/>
                    <a:lstStyle/>
                    <a:p>
                      <a:r>
                        <a:rPr lang="en-US" altLang="zh-CN" dirty="0" smtClean="0"/>
                        <a:t>32/</a:t>
                      </a:r>
                      <a:r>
                        <a:rPr lang="en-US" altLang="zh-CN" dirty="0" err="1" smtClean="0"/>
                        <a:t>64bit</a:t>
                      </a:r>
                      <a:endParaRPr lang="zh-CN" altLang="en-US" dirty="0"/>
                    </a:p>
                  </a:txBody>
                  <a:tcPr/>
                </a:tc>
                <a:tc>
                  <a:txBody>
                    <a:bodyPr/>
                    <a:lstStyle/>
                    <a:p>
                      <a:r>
                        <a:rPr lang="en-US" altLang="zh-CN" dirty="0" smtClean="0"/>
                        <a:t>Mark Word</a:t>
                      </a:r>
                      <a:endParaRPr lang="zh-CN" altLang="en-US" dirty="0"/>
                    </a:p>
                  </a:txBody>
                  <a:tcPr/>
                </a:tc>
                <a:tc>
                  <a:txBody>
                    <a:bodyPr/>
                    <a:lstStyle/>
                    <a:p>
                      <a:r>
                        <a:rPr lang="zh-CN" altLang="en-US" dirty="0" smtClean="0"/>
                        <a:t>存储对象的</a:t>
                      </a:r>
                      <a:r>
                        <a:rPr lang="en-US" altLang="zh-CN" dirty="0" err="1" smtClean="0"/>
                        <a:t>hashCode</a:t>
                      </a:r>
                      <a:r>
                        <a:rPr lang="zh-CN" altLang="en-US" dirty="0" smtClean="0"/>
                        <a:t>或锁信息等</a:t>
                      </a:r>
                      <a:endParaRPr lang="zh-CN" altLang="en-US" dirty="0"/>
                    </a:p>
                  </a:txBody>
                  <a:tcPr/>
                </a:tc>
                <a:extLst>
                  <a:ext uri="{0D108BD9-81ED-4DB2-BD59-A6C34878D82A}">
                    <a16:rowId xmlns:a16="http://schemas.microsoft.com/office/drawing/2014/main" val="3645635652"/>
                  </a:ext>
                </a:extLst>
              </a:tr>
              <a:tr h="370840">
                <a:tc>
                  <a:txBody>
                    <a:bodyPr/>
                    <a:lstStyle/>
                    <a:p>
                      <a:r>
                        <a:rPr lang="en-US" altLang="zh-CN" dirty="0" smtClean="0"/>
                        <a:t>32/</a:t>
                      </a:r>
                      <a:r>
                        <a:rPr lang="en-US" altLang="zh-CN" dirty="0" err="1" smtClean="0"/>
                        <a:t>64bit</a:t>
                      </a:r>
                      <a:endParaRPr lang="zh-CN" altLang="en-US" dirty="0"/>
                    </a:p>
                  </a:txBody>
                  <a:tcPr/>
                </a:tc>
                <a:tc>
                  <a:txBody>
                    <a:bodyPr/>
                    <a:lstStyle/>
                    <a:p>
                      <a:r>
                        <a:rPr lang="en-US" altLang="zh-CN" dirty="0" smtClean="0"/>
                        <a:t>Class Metadata Address</a:t>
                      </a:r>
                      <a:endParaRPr lang="zh-CN" altLang="en-US" dirty="0"/>
                    </a:p>
                  </a:txBody>
                  <a:tcPr/>
                </a:tc>
                <a:tc>
                  <a:txBody>
                    <a:bodyPr/>
                    <a:lstStyle/>
                    <a:p>
                      <a:r>
                        <a:rPr lang="zh-CN" altLang="en-US" dirty="0" smtClean="0"/>
                        <a:t>存储到对象类型数据的指针</a:t>
                      </a:r>
                      <a:endParaRPr lang="zh-CN" altLang="en-US" dirty="0"/>
                    </a:p>
                  </a:txBody>
                  <a:tcPr/>
                </a:tc>
                <a:extLst>
                  <a:ext uri="{0D108BD9-81ED-4DB2-BD59-A6C34878D82A}">
                    <a16:rowId xmlns:a16="http://schemas.microsoft.com/office/drawing/2014/main" val="2342771408"/>
                  </a:ext>
                </a:extLst>
              </a:tr>
              <a:tr h="370840">
                <a:tc>
                  <a:txBody>
                    <a:bodyPr/>
                    <a:lstStyle/>
                    <a:p>
                      <a:r>
                        <a:rPr lang="en-US" altLang="zh-CN" dirty="0" smtClean="0"/>
                        <a:t>32/</a:t>
                      </a:r>
                      <a:r>
                        <a:rPr lang="en-US" altLang="zh-CN" dirty="0" err="1" smtClean="0"/>
                        <a:t>64bit</a:t>
                      </a:r>
                      <a:endParaRPr lang="zh-CN" altLang="en-US" dirty="0"/>
                    </a:p>
                  </a:txBody>
                  <a:tcPr/>
                </a:tc>
                <a:tc>
                  <a:txBody>
                    <a:bodyPr/>
                    <a:lstStyle/>
                    <a:p>
                      <a:r>
                        <a:rPr lang="en-US" altLang="zh-CN" dirty="0" smtClean="0"/>
                        <a:t>Array length</a:t>
                      </a:r>
                      <a:endParaRPr lang="zh-CN" altLang="en-US" dirty="0"/>
                    </a:p>
                  </a:txBody>
                  <a:tcPr/>
                </a:tc>
                <a:tc>
                  <a:txBody>
                    <a:bodyPr/>
                    <a:lstStyle/>
                    <a:p>
                      <a:r>
                        <a:rPr lang="zh-CN" altLang="en-US" dirty="0" smtClean="0"/>
                        <a:t>数组的长度（如果当前对象是数组）</a:t>
                      </a:r>
                      <a:endParaRPr lang="zh-CN" altLang="en-US" dirty="0"/>
                    </a:p>
                  </a:txBody>
                  <a:tcPr/>
                </a:tc>
                <a:extLst>
                  <a:ext uri="{0D108BD9-81ED-4DB2-BD59-A6C34878D82A}">
                    <a16:rowId xmlns:a16="http://schemas.microsoft.com/office/drawing/2014/main" val="3716753106"/>
                  </a:ext>
                </a:extLst>
              </a:tr>
            </a:tbl>
          </a:graphicData>
        </a:graphic>
      </p:graphicFrame>
    </p:spTree>
    <p:extLst>
      <p:ext uri="{BB962C8B-B14F-4D97-AF65-F5344CB8AC3E}">
        <p14:creationId xmlns:p14="http://schemas.microsoft.com/office/powerpoint/2010/main" val="189011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7" name="矩形 6"/>
          <p:cNvSpPr/>
          <p:nvPr/>
        </p:nvSpPr>
        <p:spPr>
          <a:xfrm>
            <a:off x="460375" y="1906463"/>
            <a:ext cx="7175351" cy="4247317"/>
          </a:xfrm>
          <a:prstGeom prst="rect">
            <a:avLst/>
          </a:prstGeom>
        </p:spPr>
        <p:txBody>
          <a:bodyPr wrap="square">
            <a:spAutoFit/>
          </a:bodyPr>
          <a:lstStyle/>
          <a:p>
            <a:r>
              <a:rPr lang="en-US" altLang="zh-CN" dirty="0" smtClean="0"/>
              <a:t>suspend</a:t>
            </a:r>
            <a:r>
              <a:rPr lang="en-US" altLang="zh-CN" dirty="0"/>
              <a:t>()</a:t>
            </a:r>
            <a:r>
              <a:rPr lang="zh-CN" altLang="en-US" dirty="0"/>
              <a:t>和</a:t>
            </a:r>
            <a:r>
              <a:rPr lang="en-US" altLang="zh-CN" dirty="0"/>
              <a:t>resume()</a:t>
            </a:r>
            <a:r>
              <a:rPr lang="zh-CN" altLang="en-US" dirty="0"/>
              <a:t>方法：</a:t>
            </a:r>
          </a:p>
          <a:p>
            <a:pPr marL="285750" indent="-285750">
              <a:buFont typeface="Wingdings" panose="05000000000000000000" pitchFamily="2" charset="2"/>
              <a:buChar char="l"/>
            </a:pPr>
            <a:r>
              <a:rPr lang="zh-CN" altLang="en-US" dirty="0" smtClean="0"/>
              <a:t>这</a:t>
            </a:r>
            <a:r>
              <a:rPr lang="zh-CN" altLang="en-US" dirty="0"/>
              <a:t>两个方法隶属于</a:t>
            </a:r>
            <a:r>
              <a:rPr lang="en-US" altLang="zh-CN" dirty="0"/>
              <a:t>Thread</a:t>
            </a:r>
            <a:r>
              <a:rPr lang="zh-CN" altLang="en-US" dirty="0"/>
              <a:t>，是</a:t>
            </a:r>
            <a:r>
              <a:rPr lang="en-US" altLang="zh-CN" dirty="0"/>
              <a:t>Thread</a:t>
            </a:r>
            <a:r>
              <a:rPr lang="zh-CN" altLang="en-US" dirty="0"/>
              <a:t>的非静态</a:t>
            </a:r>
            <a:r>
              <a:rPr lang="zh-CN" altLang="en-US" dirty="0" smtClean="0"/>
              <a:t>方法</a:t>
            </a:r>
            <a:endParaRPr lang="en-US" altLang="zh-CN" dirty="0" smtClean="0"/>
          </a:p>
          <a:p>
            <a:pPr marL="285750" indent="-285750">
              <a:buFont typeface="Wingdings" panose="05000000000000000000" pitchFamily="2" charset="2"/>
              <a:buChar char="l"/>
            </a:pPr>
            <a:r>
              <a:rPr lang="zh-CN" altLang="en-US" dirty="0" smtClean="0"/>
              <a:t>两</a:t>
            </a:r>
            <a:r>
              <a:rPr lang="zh-CN" altLang="en-US" dirty="0"/>
              <a:t>个方法配套使用，</a:t>
            </a:r>
            <a:r>
              <a:rPr lang="en-US" altLang="zh-CN" dirty="0"/>
              <a:t>suspend()</a:t>
            </a:r>
            <a:r>
              <a:rPr lang="zh-CN" altLang="en-US" dirty="0"/>
              <a:t>使得线程进入阻塞状态，并且不会自动恢复，必须其对应的</a:t>
            </a:r>
            <a:r>
              <a:rPr lang="en-US" altLang="zh-CN" dirty="0"/>
              <a:t>resume()</a:t>
            </a:r>
            <a:r>
              <a:rPr lang="zh-CN" altLang="en-US" dirty="0"/>
              <a:t>被调用，才能使得线程重新进入可执行</a:t>
            </a:r>
            <a:r>
              <a:rPr lang="zh-CN" altLang="en-US" dirty="0" smtClean="0"/>
              <a:t>状态</a:t>
            </a:r>
            <a:endParaRPr lang="en-US" altLang="zh-CN" dirty="0"/>
          </a:p>
          <a:p>
            <a:pPr marL="285750" indent="-285750">
              <a:buFont typeface="Wingdings" panose="05000000000000000000" pitchFamily="2" charset="2"/>
              <a:buChar char="l"/>
            </a:pPr>
            <a:r>
              <a:rPr lang="zh-CN" altLang="en-US" dirty="0" smtClean="0"/>
              <a:t>典型</a:t>
            </a:r>
            <a:r>
              <a:rPr lang="zh-CN" altLang="en-US" dirty="0"/>
              <a:t>地，</a:t>
            </a:r>
            <a:r>
              <a:rPr lang="en-US" altLang="zh-CN" dirty="0"/>
              <a:t>suspend()</a:t>
            </a:r>
            <a:r>
              <a:rPr lang="zh-CN" altLang="en-US" dirty="0"/>
              <a:t>和</a:t>
            </a:r>
            <a:r>
              <a:rPr lang="en-US" altLang="zh-CN" dirty="0"/>
              <a:t>resume()</a:t>
            </a:r>
            <a:r>
              <a:rPr lang="zh-CN" altLang="en-US" dirty="0"/>
              <a:t>被用在等待另一个线程产生的结果的情形：测试发现结果还没有产生后，让线程阻塞，另一个线程产生了结果后，调用</a:t>
            </a:r>
            <a:r>
              <a:rPr lang="en-US" altLang="zh-CN" dirty="0"/>
              <a:t>resume()</a:t>
            </a:r>
            <a:r>
              <a:rPr lang="zh-CN" altLang="en-US" dirty="0"/>
              <a:t>使其</a:t>
            </a:r>
            <a:r>
              <a:rPr lang="zh-CN" altLang="en-US" dirty="0" smtClean="0"/>
              <a:t>恢复</a:t>
            </a:r>
            <a:endParaRPr lang="en-US" altLang="zh-CN" dirty="0" smtClean="0"/>
          </a:p>
          <a:p>
            <a:pPr marL="285750" indent="-285750">
              <a:buFont typeface="Wingdings" panose="05000000000000000000" pitchFamily="2" charset="2"/>
              <a:buChar char="l"/>
            </a:pPr>
            <a:r>
              <a:rPr lang="en-US" altLang="zh-CN" dirty="0" smtClean="0"/>
              <a:t>suspend</a:t>
            </a:r>
            <a:r>
              <a:rPr lang="zh-CN" altLang="en-US" dirty="0"/>
              <a:t>不能响应</a:t>
            </a:r>
            <a:r>
              <a:rPr lang="zh-CN" altLang="en-US" dirty="0" smtClean="0"/>
              <a:t>中断</a:t>
            </a:r>
            <a:endParaRPr lang="en-US" altLang="zh-CN" dirty="0" smtClean="0"/>
          </a:p>
          <a:p>
            <a:pPr marL="285750" indent="-285750">
              <a:buFont typeface="Wingdings" panose="05000000000000000000" pitchFamily="2" charset="2"/>
              <a:buChar char="l"/>
            </a:pPr>
            <a:r>
              <a:rPr lang="zh-CN" altLang="en-US" dirty="0" smtClean="0"/>
              <a:t>但</a:t>
            </a:r>
            <a:r>
              <a:rPr lang="en-US" altLang="zh-CN" dirty="0"/>
              <a:t>suspend()</a:t>
            </a:r>
            <a:r>
              <a:rPr lang="zh-CN" altLang="en-US" dirty="0"/>
              <a:t>方法很容易引起死锁问题，已经不推荐使用了</a:t>
            </a:r>
          </a:p>
          <a:p>
            <a:r>
              <a:rPr lang="zh-CN" altLang="en-US" dirty="0"/>
              <a:t>	如果一个目标线程</a:t>
            </a:r>
            <a:r>
              <a:rPr lang="en-US" altLang="zh-CN" dirty="0" err="1"/>
              <a:t>t1</a:t>
            </a:r>
            <a:r>
              <a:rPr lang="zh-CN" altLang="en-US" dirty="0"/>
              <a:t>对某一关键系统资源进行了加锁操作，然后在该加锁区块执行</a:t>
            </a:r>
            <a:r>
              <a:rPr lang="en-US" altLang="zh-CN" dirty="0" err="1"/>
              <a:t>t1.suspend</a:t>
            </a:r>
            <a:r>
              <a:rPr lang="en-US" altLang="zh-CN" dirty="0"/>
              <a:t>()</a:t>
            </a:r>
            <a:r>
              <a:rPr lang="zh-CN" altLang="en-US" dirty="0"/>
              <a:t>，那么除非执行</a:t>
            </a:r>
            <a:r>
              <a:rPr lang="en-US" altLang="zh-CN" dirty="0" err="1"/>
              <a:t>t1.resume</a:t>
            </a:r>
            <a:r>
              <a:rPr lang="en-US" altLang="zh-CN" dirty="0"/>
              <a:t>()</a:t>
            </a:r>
            <a:r>
              <a:rPr lang="zh-CN" altLang="en-US" dirty="0"/>
              <a:t>，否则其它线程都将无法访问该系统资源</a:t>
            </a:r>
          </a:p>
          <a:p>
            <a:r>
              <a:rPr lang="zh-CN" altLang="en-US" dirty="0"/>
              <a:t>	如果另外一个线程</a:t>
            </a:r>
            <a:r>
              <a:rPr lang="en-US" altLang="zh-CN" dirty="0" err="1"/>
              <a:t>t2</a:t>
            </a:r>
            <a:r>
              <a:rPr lang="zh-CN" altLang="en-US" dirty="0"/>
              <a:t>想要占用资源，那么</a:t>
            </a:r>
            <a:r>
              <a:rPr lang="en-US" altLang="zh-CN" dirty="0" err="1"/>
              <a:t>t2</a:t>
            </a:r>
            <a:r>
              <a:rPr lang="zh-CN" altLang="en-US" dirty="0"/>
              <a:t>必须调用</a:t>
            </a:r>
            <a:r>
              <a:rPr lang="en-US" altLang="zh-CN" dirty="0" err="1"/>
              <a:t>t1.resume</a:t>
            </a:r>
            <a:r>
              <a:rPr lang="en-US" altLang="zh-CN" dirty="0"/>
              <a:t>()</a:t>
            </a:r>
            <a:r>
              <a:rPr lang="zh-CN" altLang="en-US" dirty="0"/>
              <a:t>，如果</a:t>
            </a:r>
            <a:r>
              <a:rPr lang="en-US" altLang="zh-CN" dirty="0" err="1"/>
              <a:t>t2</a:t>
            </a:r>
            <a:r>
              <a:rPr lang="zh-CN" altLang="en-US" dirty="0"/>
              <a:t>调用</a:t>
            </a:r>
            <a:r>
              <a:rPr lang="en-US" altLang="zh-CN" dirty="0" err="1"/>
              <a:t>t1.resume</a:t>
            </a:r>
            <a:r>
              <a:rPr lang="en-US" altLang="zh-CN" dirty="0"/>
              <a:t>()</a:t>
            </a:r>
            <a:r>
              <a:rPr lang="zh-CN" altLang="en-US" dirty="0"/>
              <a:t>之前需要获取该系统资源，那么造成死锁</a:t>
            </a:r>
          </a:p>
        </p:txBody>
      </p:sp>
    </p:spTree>
    <p:extLst>
      <p:ext uri="{BB962C8B-B14F-4D97-AF65-F5344CB8AC3E}">
        <p14:creationId xmlns:p14="http://schemas.microsoft.com/office/powerpoint/2010/main" val="170514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7" name="矩形 6"/>
          <p:cNvSpPr/>
          <p:nvPr/>
        </p:nvSpPr>
        <p:spPr>
          <a:xfrm>
            <a:off x="460375" y="1906463"/>
            <a:ext cx="7175351" cy="3139321"/>
          </a:xfrm>
          <a:prstGeom prst="rect">
            <a:avLst/>
          </a:prstGeom>
        </p:spPr>
        <p:txBody>
          <a:bodyPr wrap="square">
            <a:spAutoFit/>
          </a:bodyPr>
          <a:lstStyle/>
          <a:p>
            <a:r>
              <a:rPr lang="en-US" altLang="zh-CN" dirty="0"/>
              <a:t>wait()</a:t>
            </a:r>
            <a:r>
              <a:rPr lang="zh-CN" altLang="zh-CN" dirty="0"/>
              <a:t>和</a:t>
            </a:r>
            <a:r>
              <a:rPr lang="en-US" altLang="zh-CN" dirty="0"/>
              <a:t>notify()</a:t>
            </a:r>
            <a:r>
              <a:rPr lang="zh-CN" altLang="zh-CN" dirty="0"/>
              <a:t>方法：</a:t>
            </a:r>
          </a:p>
          <a:p>
            <a:pPr marL="285750" lvl="0" indent="-285750">
              <a:buFont typeface="Wingdings" panose="05000000000000000000" pitchFamily="2" charset="2"/>
              <a:buChar char="l"/>
            </a:pPr>
            <a:r>
              <a:rPr lang="zh-CN" altLang="zh-CN" dirty="0"/>
              <a:t>这两个方法隶属于</a:t>
            </a:r>
            <a:r>
              <a:rPr lang="en-US" altLang="zh-CN" dirty="0"/>
              <a:t>Object</a:t>
            </a:r>
            <a:r>
              <a:rPr lang="zh-CN" altLang="zh-CN" dirty="0"/>
              <a:t>，是</a:t>
            </a:r>
            <a:r>
              <a:rPr lang="en-US" altLang="zh-CN" dirty="0"/>
              <a:t>Object</a:t>
            </a:r>
            <a:r>
              <a:rPr lang="zh-CN" altLang="zh-CN" dirty="0"/>
              <a:t>的非静态</a:t>
            </a:r>
            <a:r>
              <a:rPr lang="zh-CN" altLang="zh-CN" dirty="0" smtClean="0"/>
              <a:t>方法</a:t>
            </a:r>
            <a:endParaRPr lang="en-US" altLang="zh-CN" dirty="0" smtClean="0"/>
          </a:p>
          <a:p>
            <a:pPr marL="285750" lvl="0" indent="-285750">
              <a:buFont typeface="Wingdings" panose="05000000000000000000" pitchFamily="2" charset="2"/>
              <a:buChar char="l"/>
            </a:pPr>
            <a:r>
              <a:rPr lang="zh-CN" altLang="zh-CN" dirty="0" smtClean="0"/>
              <a:t>两</a:t>
            </a:r>
            <a:r>
              <a:rPr lang="zh-CN" altLang="zh-CN" dirty="0"/>
              <a:t>个方法配套使用，</a:t>
            </a:r>
            <a:r>
              <a:rPr lang="en-US" altLang="zh-CN" dirty="0"/>
              <a:t>wait()</a:t>
            </a:r>
            <a:r>
              <a:rPr lang="zh-CN" altLang="zh-CN" dirty="0"/>
              <a:t>使得线程进入阻塞状态，它有两种形式，一种允许指定以毫秒为单位的一段时间作为参数，另一种没有参数，前者当对应的</a:t>
            </a:r>
            <a:r>
              <a:rPr lang="en-US" altLang="zh-CN" dirty="0"/>
              <a:t>notify()</a:t>
            </a:r>
            <a:r>
              <a:rPr lang="zh-CN" altLang="zh-CN" dirty="0"/>
              <a:t>被调用或者超出指定时间时线程重新进入可执行状态，后者则必须对应的</a:t>
            </a:r>
            <a:r>
              <a:rPr lang="en-US" altLang="zh-CN" dirty="0"/>
              <a:t>notify()</a:t>
            </a:r>
            <a:r>
              <a:rPr lang="zh-CN" altLang="zh-CN" dirty="0"/>
              <a:t>被</a:t>
            </a:r>
            <a:r>
              <a:rPr lang="zh-CN" altLang="zh-CN" dirty="0" smtClean="0"/>
              <a:t>调用</a:t>
            </a:r>
            <a:endParaRPr lang="en-US" altLang="zh-CN" dirty="0" smtClean="0"/>
          </a:p>
          <a:p>
            <a:pPr marL="285750" lvl="0" indent="-285750">
              <a:buFont typeface="Wingdings" panose="05000000000000000000" pitchFamily="2" charset="2"/>
              <a:buChar char="l"/>
            </a:pPr>
            <a:r>
              <a:rPr lang="zh-CN" altLang="zh-CN" b="1" dirty="0" smtClean="0"/>
              <a:t>必须</a:t>
            </a:r>
            <a:r>
              <a:rPr lang="zh-CN" altLang="zh-CN" b="1" dirty="0"/>
              <a:t>要在</a:t>
            </a:r>
            <a:r>
              <a:rPr lang="en-US" altLang="zh-CN" b="1" dirty="0"/>
              <a:t>synchronized</a:t>
            </a:r>
            <a:r>
              <a:rPr lang="zh-CN" altLang="zh-CN" b="1" dirty="0"/>
              <a:t>块内使用</a:t>
            </a:r>
            <a:r>
              <a:rPr lang="en-US" altLang="zh-CN" b="1" dirty="0"/>
              <a:t>(</a:t>
            </a:r>
            <a:r>
              <a:rPr lang="zh-CN" altLang="zh-CN" b="1" dirty="0"/>
              <a:t>保证调用这两个方法时，获取该对象的锁</a:t>
            </a:r>
            <a:r>
              <a:rPr lang="en-US" altLang="zh-CN" b="1" dirty="0"/>
              <a:t>)</a:t>
            </a:r>
            <a:r>
              <a:rPr lang="zh-CN" altLang="zh-CN" dirty="0"/>
              <a:t>，但是不用编译器也不会阻止，运行时可能抛出</a:t>
            </a:r>
            <a:r>
              <a:rPr lang="en-US" altLang="zh-CN" dirty="0" err="1"/>
              <a:t>IllegalMonitorStateException</a:t>
            </a:r>
            <a:r>
              <a:rPr lang="zh-CN" altLang="zh-CN" dirty="0" smtClean="0"/>
              <a:t>异常</a:t>
            </a:r>
            <a:endParaRPr lang="en-US" altLang="zh-CN" dirty="0" smtClean="0"/>
          </a:p>
          <a:p>
            <a:pPr marL="285750" lvl="0" indent="-285750">
              <a:buFont typeface="Wingdings" panose="05000000000000000000" pitchFamily="2" charset="2"/>
              <a:buChar char="l"/>
            </a:pPr>
            <a:r>
              <a:rPr lang="en-US" altLang="zh-CN" dirty="0" smtClean="0"/>
              <a:t>wait</a:t>
            </a:r>
            <a:r>
              <a:rPr lang="zh-CN" altLang="zh-CN" dirty="0"/>
              <a:t>可以响应</a:t>
            </a:r>
            <a:r>
              <a:rPr lang="zh-CN" altLang="zh-CN" dirty="0" smtClean="0"/>
              <a:t>中断</a:t>
            </a:r>
            <a:r>
              <a:rPr lang="en-US" altLang="zh-CN" dirty="0" smtClean="0"/>
              <a:t>(</a:t>
            </a:r>
            <a:r>
              <a:rPr lang="zh-CN" altLang="en-US" dirty="0" smtClean="0"/>
              <a:t>以抛出</a:t>
            </a:r>
            <a:r>
              <a:rPr lang="en-US" altLang="zh-CN" dirty="0" err="1" smtClean="0"/>
              <a:t>InterruptedException</a:t>
            </a:r>
            <a:r>
              <a:rPr lang="zh-CN" altLang="en-US" dirty="0" smtClean="0"/>
              <a:t>的方式，以类似方式相应中断的还有</a:t>
            </a:r>
            <a:r>
              <a:rPr lang="en-US" altLang="zh-CN" dirty="0" smtClean="0"/>
              <a:t>join</a:t>
            </a:r>
            <a:r>
              <a:rPr lang="zh-CN" altLang="en-US" dirty="0" smtClean="0"/>
              <a:t>方法与</a:t>
            </a:r>
            <a:r>
              <a:rPr lang="en-US" altLang="zh-CN" dirty="0" smtClean="0"/>
              <a:t>sleep</a:t>
            </a:r>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23362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155576" y="2010541"/>
            <a:ext cx="8837818" cy="3693319"/>
          </a:xfrm>
          <a:prstGeom prst="rect">
            <a:avLst/>
          </a:prstGeom>
        </p:spPr>
        <p:txBody>
          <a:bodyPr wrap="square">
            <a:spAutoFit/>
          </a:bodyPr>
          <a:lstStyle/>
          <a:p>
            <a:r>
              <a:rPr lang="en-US" altLang="zh-CN" dirty="0" err="1"/>
              <a:t>LockSupport</a:t>
            </a:r>
            <a:r>
              <a:rPr lang="zh-CN" altLang="zh-CN" dirty="0"/>
              <a:t>类是</a:t>
            </a:r>
            <a:r>
              <a:rPr lang="en-US" altLang="zh-CN" dirty="0" err="1"/>
              <a:t>Java6</a:t>
            </a:r>
            <a:r>
              <a:rPr lang="en-US" altLang="zh-CN" dirty="0"/>
              <a:t>(</a:t>
            </a:r>
            <a:r>
              <a:rPr lang="en-US" altLang="zh-CN" dirty="0" err="1"/>
              <a:t>JSR166-JUC</a:t>
            </a:r>
            <a:r>
              <a:rPr lang="en-US" altLang="zh-CN" dirty="0"/>
              <a:t>)</a:t>
            </a:r>
            <a:r>
              <a:rPr lang="zh-CN" altLang="zh-CN" dirty="0"/>
              <a:t>引入的一个类，提供了基本的线程同步原语。</a:t>
            </a:r>
            <a:r>
              <a:rPr lang="en-US" altLang="zh-CN" dirty="0" err="1"/>
              <a:t>LockSupport</a:t>
            </a:r>
            <a:r>
              <a:rPr lang="zh-CN" altLang="zh-CN" dirty="0"/>
              <a:t>实际上是调用了</a:t>
            </a:r>
            <a:r>
              <a:rPr lang="en-US" altLang="zh-CN" dirty="0"/>
              <a:t>Unsafe</a:t>
            </a:r>
            <a:r>
              <a:rPr lang="zh-CN" altLang="zh-CN" dirty="0"/>
              <a:t>类里的函数，归结到</a:t>
            </a:r>
            <a:r>
              <a:rPr lang="en-US" altLang="zh-CN" dirty="0"/>
              <a:t>Unsafe</a:t>
            </a:r>
            <a:r>
              <a:rPr lang="zh-CN" altLang="zh-CN" dirty="0"/>
              <a:t>里，只有两个函数</a:t>
            </a:r>
          </a:p>
          <a:p>
            <a:r>
              <a:rPr lang="en-US" altLang="zh-CN" dirty="0"/>
              <a:t>public native void </a:t>
            </a:r>
            <a:r>
              <a:rPr lang="en-US" altLang="zh-CN" dirty="0" err="1"/>
              <a:t>unpark</a:t>
            </a:r>
            <a:r>
              <a:rPr lang="en-US" altLang="zh-CN" dirty="0"/>
              <a:t>(Thread </a:t>
            </a:r>
            <a:r>
              <a:rPr lang="en-US" altLang="zh-CN" dirty="0" err="1"/>
              <a:t>jthread</a:t>
            </a:r>
            <a:r>
              <a:rPr lang="en-US" altLang="zh-CN" dirty="0"/>
              <a:t>);</a:t>
            </a:r>
            <a:endParaRPr lang="zh-CN" altLang="zh-CN" dirty="0"/>
          </a:p>
          <a:p>
            <a:r>
              <a:rPr lang="en-US" altLang="zh-CN" dirty="0"/>
              <a:t>public native void park(</a:t>
            </a:r>
            <a:r>
              <a:rPr lang="en-US" altLang="zh-CN" dirty="0" err="1"/>
              <a:t>boolean</a:t>
            </a:r>
            <a:r>
              <a:rPr lang="en-US" altLang="zh-CN" dirty="0"/>
              <a:t> </a:t>
            </a:r>
            <a:r>
              <a:rPr lang="en-US" altLang="zh-CN" dirty="0" err="1"/>
              <a:t>isAbsolute</a:t>
            </a:r>
            <a:r>
              <a:rPr lang="en-US" altLang="zh-CN" dirty="0"/>
              <a:t>, long time);</a:t>
            </a:r>
            <a:endParaRPr lang="zh-CN" altLang="zh-CN" dirty="0"/>
          </a:p>
          <a:p>
            <a:r>
              <a:rPr lang="en-US" altLang="zh-CN" dirty="0"/>
              <a:t>2</a:t>
            </a:r>
            <a:r>
              <a:rPr lang="zh-CN" altLang="zh-CN" dirty="0"/>
              <a:t>、</a:t>
            </a:r>
            <a:r>
              <a:rPr lang="en-US" altLang="zh-CN" dirty="0" err="1"/>
              <a:t>unpark</a:t>
            </a:r>
            <a:r>
              <a:rPr lang="zh-CN" altLang="zh-CN" dirty="0"/>
              <a:t>函数为线程提供</a:t>
            </a:r>
            <a:r>
              <a:rPr lang="en-US" altLang="zh-CN" dirty="0"/>
              <a:t>"</a:t>
            </a:r>
            <a:r>
              <a:rPr lang="zh-CN" altLang="zh-CN" dirty="0"/>
              <a:t>许可</a:t>
            </a:r>
            <a:r>
              <a:rPr lang="en-US" altLang="zh-CN" dirty="0"/>
              <a:t>(permit)"</a:t>
            </a:r>
            <a:r>
              <a:rPr lang="zh-CN" altLang="zh-CN" dirty="0"/>
              <a:t>，线程调用</a:t>
            </a:r>
            <a:r>
              <a:rPr lang="en-US" altLang="zh-CN" dirty="0"/>
              <a:t>park</a:t>
            </a:r>
            <a:r>
              <a:rPr lang="zh-CN" altLang="zh-CN" dirty="0"/>
              <a:t>函数则等待</a:t>
            </a:r>
            <a:r>
              <a:rPr lang="en-US" altLang="zh-CN" dirty="0"/>
              <a:t>"</a:t>
            </a:r>
            <a:r>
              <a:rPr lang="zh-CN" altLang="zh-CN" dirty="0"/>
              <a:t>许可</a:t>
            </a:r>
            <a:r>
              <a:rPr lang="en-US" altLang="zh-CN" dirty="0"/>
              <a:t>"</a:t>
            </a:r>
            <a:endParaRPr lang="zh-CN" altLang="zh-CN" dirty="0"/>
          </a:p>
          <a:p>
            <a:pPr lvl="0"/>
            <a:r>
              <a:rPr lang="zh-CN" altLang="zh-CN" dirty="0"/>
              <a:t>这个有点像信号量，但是这个</a:t>
            </a:r>
            <a:r>
              <a:rPr lang="en-US" altLang="zh-CN" dirty="0"/>
              <a:t>"</a:t>
            </a:r>
            <a:r>
              <a:rPr lang="zh-CN" altLang="zh-CN" dirty="0"/>
              <a:t>许可</a:t>
            </a:r>
            <a:r>
              <a:rPr lang="en-US" altLang="zh-CN" dirty="0"/>
              <a:t>"</a:t>
            </a:r>
            <a:r>
              <a:rPr lang="zh-CN" altLang="zh-CN" dirty="0"/>
              <a:t>是不能叠加的，</a:t>
            </a:r>
            <a:r>
              <a:rPr lang="en-US" altLang="zh-CN" dirty="0"/>
              <a:t>"</a:t>
            </a:r>
            <a:r>
              <a:rPr lang="zh-CN" altLang="zh-CN" dirty="0"/>
              <a:t>许可</a:t>
            </a:r>
            <a:r>
              <a:rPr lang="en-US" altLang="zh-CN" dirty="0"/>
              <a:t>"</a:t>
            </a:r>
            <a:r>
              <a:rPr lang="zh-CN" altLang="zh-CN" dirty="0"/>
              <a:t>是一次性的</a:t>
            </a:r>
          </a:p>
          <a:p>
            <a:pPr lvl="0"/>
            <a:r>
              <a:rPr lang="zh-CN" altLang="zh-CN" dirty="0"/>
              <a:t>比如线程</a:t>
            </a:r>
            <a:r>
              <a:rPr lang="en-US" altLang="zh-CN" dirty="0"/>
              <a:t>B</a:t>
            </a:r>
            <a:r>
              <a:rPr lang="zh-CN" altLang="zh-CN" dirty="0"/>
              <a:t>连续调用了三次</a:t>
            </a:r>
            <a:r>
              <a:rPr lang="en-US" altLang="zh-CN" dirty="0" err="1"/>
              <a:t>unpark</a:t>
            </a:r>
            <a:r>
              <a:rPr lang="zh-CN" altLang="zh-CN" dirty="0"/>
              <a:t>函数，当线程</a:t>
            </a:r>
            <a:r>
              <a:rPr lang="en-US" altLang="zh-CN" dirty="0"/>
              <a:t>A</a:t>
            </a:r>
            <a:r>
              <a:rPr lang="zh-CN" altLang="zh-CN" dirty="0"/>
              <a:t>调用</a:t>
            </a:r>
            <a:r>
              <a:rPr lang="en-US" altLang="zh-CN" dirty="0"/>
              <a:t>park</a:t>
            </a:r>
            <a:r>
              <a:rPr lang="zh-CN" altLang="zh-CN" dirty="0"/>
              <a:t>函数就使用掉这个</a:t>
            </a:r>
            <a:r>
              <a:rPr lang="en-US" altLang="zh-CN" dirty="0"/>
              <a:t>"</a:t>
            </a:r>
            <a:r>
              <a:rPr lang="zh-CN" altLang="zh-CN" dirty="0"/>
              <a:t>许可</a:t>
            </a:r>
            <a:r>
              <a:rPr lang="en-US" altLang="zh-CN" dirty="0"/>
              <a:t>"</a:t>
            </a:r>
            <a:r>
              <a:rPr lang="zh-CN" altLang="zh-CN" dirty="0"/>
              <a:t>，如果线程</a:t>
            </a:r>
            <a:r>
              <a:rPr lang="en-US" altLang="zh-CN" dirty="0"/>
              <a:t>A</a:t>
            </a:r>
            <a:r>
              <a:rPr lang="zh-CN" altLang="zh-CN" dirty="0"/>
              <a:t>再次调用</a:t>
            </a:r>
            <a:r>
              <a:rPr lang="en-US" altLang="zh-CN" dirty="0"/>
              <a:t>park</a:t>
            </a:r>
            <a:r>
              <a:rPr lang="zh-CN" altLang="zh-CN" dirty="0"/>
              <a:t>，则进入等待状态</a:t>
            </a:r>
          </a:p>
          <a:p>
            <a:r>
              <a:rPr lang="en-US" altLang="zh-CN" dirty="0"/>
              <a:t>3</a:t>
            </a:r>
            <a:r>
              <a:rPr lang="zh-CN" altLang="zh-CN" dirty="0"/>
              <a:t>、</a:t>
            </a:r>
            <a:r>
              <a:rPr lang="en-US" altLang="zh-CN" dirty="0"/>
              <a:t>park</a:t>
            </a:r>
            <a:r>
              <a:rPr lang="zh-CN" altLang="zh-CN" dirty="0"/>
              <a:t>和</a:t>
            </a:r>
            <a:r>
              <a:rPr lang="en-US" altLang="zh-CN" dirty="0" err="1"/>
              <a:t>unpark</a:t>
            </a:r>
            <a:r>
              <a:rPr lang="zh-CN" altLang="zh-CN" dirty="0"/>
              <a:t>的灵活之</a:t>
            </a:r>
            <a:r>
              <a:rPr lang="zh-CN" altLang="zh-CN" dirty="0" smtClean="0"/>
              <a:t>处</a:t>
            </a:r>
            <a:r>
              <a:rPr lang="zh-CN" altLang="en-US" dirty="0" smtClean="0"/>
              <a:t>：</a:t>
            </a:r>
            <a:r>
              <a:rPr lang="en-US" altLang="zh-CN" dirty="0" err="1" smtClean="0"/>
              <a:t>unpark</a:t>
            </a:r>
            <a:r>
              <a:rPr lang="zh-CN" altLang="zh-CN" dirty="0"/>
              <a:t>函数可以先于</a:t>
            </a:r>
            <a:r>
              <a:rPr lang="en-US" altLang="zh-CN" dirty="0"/>
              <a:t>park</a:t>
            </a:r>
            <a:r>
              <a:rPr lang="zh-CN" altLang="zh-CN" dirty="0"/>
              <a:t>调用，这个正是它们的灵活之处</a:t>
            </a:r>
          </a:p>
          <a:p>
            <a:r>
              <a:rPr lang="en-US" altLang="zh-CN" dirty="0" smtClean="0"/>
              <a:t>4</a:t>
            </a:r>
            <a:r>
              <a:rPr lang="zh-CN" altLang="en-US" dirty="0" smtClean="0"/>
              <a:t>、</a:t>
            </a:r>
            <a:r>
              <a:rPr lang="en-US" altLang="zh-CN" dirty="0" smtClean="0"/>
              <a:t>park</a:t>
            </a:r>
            <a:r>
              <a:rPr lang="zh-CN" altLang="zh-CN" dirty="0"/>
              <a:t>可以响应中断，但不是通过抛出</a:t>
            </a:r>
            <a:r>
              <a:rPr lang="en-US" altLang="zh-CN" dirty="0" err="1"/>
              <a:t>InterruptedException</a:t>
            </a:r>
            <a:r>
              <a:rPr lang="zh-CN" altLang="zh-CN" dirty="0"/>
              <a:t>的方式来中断，中断后中断标志位是</a:t>
            </a:r>
            <a:r>
              <a:rPr lang="en-US" altLang="zh-CN" dirty="0" smtClean="0"/>
              <a:t>true</a:t>
            </a:r>
          </a:p>
          <a:p>
            <a:endParaRPr lang="en-US" altLang="zh-CN" dirty="0"/>
          </a:p>
          <a:p>
            <a:r>
              <a:rPr lang="en-US" altLang="zh-CN" dirty="0" smtClean="0"/>
              <a:t>Unsafe</a:t>
            </a:r>
            <a:r>
              <a:rPr lang="zh-CN" altLang="en-US" dirty="0" smtClean="0"/>
              <a:t>的使用有严格的限制，我们只能通过</a:t>
            </a:r>
            <a:r>
              <a:rPr lang="en-US" altLang="zh-CN" dirty="0" err="1" smtClean="0"/>
              <a:t>LockSupport</a:t>
            </a:r>
            <a:r>
              <a:rPr lang="zh-CN" altLang="en-US" dirty="0" smtClean="0"/>
              <a:t>来进行阻塞</a:t>
            </a:r>
            <a:endParaRPr lang="zh-CN" altLang="en-US" dirty="0"/>
          </a:p>
        </p:txBody>
      </p:sp>
    </p:spTree>
    <p:extLst>
      <p:ext uri="{BB962C8B-B14F-4D97-AF65-F5344CB8AC3E}">
        <p14:creationId xmlns:p14="http://schemas.microsoft.com/office/powerpoint/2010/main" val="205397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307975" y="2247098"/>
            <a:ext cx="8528455"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public final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acquireShared</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(tryAcquireShared(arg) &lt; </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doAcquireShared(arg)</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90417" y="4257577"/>
            <a:ext cx="8546013"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protected int </a:t>
            </a:r>
            <a:r>
              <a:rPr kumimoji="0" lang="zh-CN" altLang="zh-CN" sz="1500" b="0" i="0" u="none" strike="noStrike" cap="none" normalizeH="0" baseline="0" dirty="0" smtClean="0">
                <a:ln>
                  <a:noFill/>
                </a:ln>
                <a:solidFill>
                  <a:srgbClr val="A9B7C6"/>
                </a:solidFill>
                <a:effectLst/>
                <a:latin typeface="Consolas" panose="020B0609020204030204" pitchFamily="49" charset="0"/>
              </a:rPr>
              <a:t>tryAcquireShared(</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throw new </a:t>
            </a:r>
            <a:r>
              <a:rPr kumimoji="0" lang="zh-CN" altLang="zh-CN" sz="1500" b="0" i="0" u="none" strike="noStrike" cap="none" normalizeH="0" baseline="0" dirty="0" smtClean="0">
                <a:ln>
                  <a:noFill/>
                </a:ln>
                <a:solidFill>
                  <a:srgbClr val="A9B7C6"/>
                </a:solidFill>
                <a:effectLst/>
                <a:latin typeface="Consolas" panose="020B0609020204030204" pitchFamily="49" charset="0"/>
              </a:rPr>
              <a:t>UnsupportedOperationException()</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3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155575" y="948690"/>
            <a:ext cx="5771889" cy="59093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CC7832"/>
                </a:solidFill>
                <a:effectLst/>
                <a:latin typeface="Consolas" panose="020B0609020204030204" pitchFamily="49" charset="0"/>
              </a:rPr>
              <a:t>private void </a:t>
            </a:r>
            <a:r>
              <a:rPr kumimoji="0" lang="zh-CN" altLang="zh-CN" sz="1400" b="0" i="0" u="none" strike="noStrike" cap="none" normalizeH="0" baseline="0" dirty="0" smtClean="0">
                <a:ln>
                  <a:noFill/>
                </a:ln>
                <a:solidFill>
                  <a:srgbClr val="FFC66D"/>
                </a:solidFill>
                <a:effectLst/>
                <a:latin typeface="Consolas" panose="020B0609020204030204" pitchFamily="49" charset="0"/>
              </a:rPr>
              <a:t>doAcquireShared</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int </a:t>
            </a:r>
            <a:r>
              <a:rPr kumimoji="0" lang="zh-CN" altLang="zh-CN" sz="1400" b="0" i="0" u="none" strike="noStrike" cap="none" normalizeH="0" baseline="0" dirty="0" smtClean="0">
                <a:ln>
                  <a:noFill/>
                </a:ln>
                <a:solidFill>
                  <a:srgbClr val="A9B7C6"/>
                </a:solidFill>
                <a:effectLst/>
                <a:latin typeface="Consolas" panose="020B0609020204030204" pitchFamily="49" charset="0"/>
              </a:rPr>
              <a:t>arg)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node = addWaiter(Node.</a:t>
            </a:r>
            <a:r>
              <a:rPr kumimoji="0" lang="zh-CN" altLang="zh-CN" sz="1400" b="0" i="1" u="none" strike="noStrike" cap="none" normalizeH="0" baseline="0" dirty="0" smtClean="0">
                <a:ln>
                  <a:noFill/>
                </a:ln>
                <a:solidFill>
                  <a:srgbClr val="9876AA"/>
                </a:solidFill>
                <a:effectLst/>
                <a:latin typeface="Consolas" panose="020B0609020204030204" pitchFamily="49" charset="0"/>
              </a:rPr>
              <a:t>SHARED</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boolean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 = </a:t>
            </a:r>
            <a:r>
              <a:rPr kumimoji="0" lang="zh-CN" altLang="zh-CN" sz="1400" b="0" i="0" u="none" strike="noStrike" cap="none" normalizeH="0" baseline="0" dirty="0" smtClean="0">
                <a:ln>
                  <a:noFill/>
                </a:ln>
                <a:solidFill>
                  <a:srgbClr val="CC7832"/>
                </a:solidFill>
                <a:effectLst/>
                <a:latin typeface="Consolas" panose="020B0609020204030204" pitchFamily="49" charset="0"/>
              </a:rPr>
              <a:t>true;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try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boolean </a:t>
            </a:r>
            <a:r>
              <a:rPr kumimoji="0" lang="zh-CN" altLang="zh-CN" sz="1400" b="0" i="0" u="none" strike="noStrike" cap="none" normalizeH="0" baseline="0" dirty="0" smtClean="0">
                <a:ln>
                  <a:noFill/>
                </a:ln>
                <a:solidFill>
                  <a:srgbClr val="A9B7C6"/>
                </a:solidFill>
                <a:effectLst/>
                <a:latin typeface="Consolas" panose="020B0609020204030204" pitchFamily="49" charset="0"/>
              </a:rPr>
              <a:t>interrupted = </a:t>
            </a:r>
            <a:r>
              <a:rPr kumimoji="0" lang="zh-CN" altLang="zh-CN" sz="1400" b="0" i="0" u="none" strike="noStrike" cap="none" normalizeH="0" baseline="0" dirty="0" smtClean="0">
                <a:ln>
                  <a:noFill/>
                </a:ln>
                <a:solidFill>
                  <a:srgbClr val="CC7832"/>
                </a:solidFill>
                <a:effectLst/>
                <a:latin typeface="Consolas" panose="020B0609020204030204" pitchFamily="49" charset="0"/>
              </a:rPr>
              <a:t>false;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for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p = node.predecessor()</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if </a:t>
            </a:r>
            <a:r>
              <a:rPr kumimoji="0" lang="zh-CN" altLang="zh-CN" sz="1400" b="0" i="0" u="none" strike="noStrike" cap="none" normalizeH="0" baseline="0" dirty="0" smtClean="0">
                <a:ln>
                  <a:noFill/>
                </a:ln>
                <a:solidFill>
                  <a:srgbClr val="A9B7C6"/>
                </a:solidFill>
                <a:effectLst/>
                <a:latin typeface="Consolas" panose="020B0609020204030204" pitchFamily="49" charset="0"/>
              </a:rPr>
              <a:t>(p == </a:t>
            </a:r>
            <a:r>
              <a:rPr kumimoji="0" lang="zh-CN" altLang="zh-CN" sz="1400" b="0" i="0" u="none" strike="noStrike" cap="none" normalizeH="0" baseline="0" dirty="0" smtClean="0">
                <a:ln>
                  <a:noFill/>
                </a:ln>
                <a:solidFill>
                  <a:srgbClr val="9876AA"/>
                </a:solidFill>
                <a:effectLst/>
                <a:latin typeface="Consolas" panose="020B0609020204030204" pitchFamily="49" charset="0"/>
              </a:rPr>
              <a:t>head</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int </a:t>
            </a:r>
            <a:r>
              <a:rPr kumimoji="0" lang="zh-CN" altLang="zh-CN" sz="1400" b="0" i="0" u="none" strike="noStrike" cap="none" normalizeH="0" baseline="0" dirty="0" smtClean="0">
                <a:ln>
                  <a:noFill/>
                </a:ln>
                <a:solidFill>
                  <a:srgbClr val="A9B7C6"/>
                </a:solidFill>
                <a:effectLst/>
                <a:latin typeface="Consolas" panose="020B0609020204030204" pitchFamily="49" charset="0"/>
              </a:rPr>
              <a:t>r = tryAcquireShared(arg)</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if </a:t>
            </a:r>
            <a:r>
              <a:rPr kumimoji="0" lang="zh-CN" altLang="zh-CN" sz="1400" b="0" i="0" u="none" strike="noStrike" cap="none" normalizeH="0" baseline="0" dirty="0" smtClean="0">
                <a:ln>
                  <a:noFill/>
                </a:ln>
                <a:solidFill>
                  <a:srgbClr val="A9B7C6"/>
                </a:solidFill>
                <a:effectLst/>
                <a:latin typeface="Consolas" panose="020B0609020204030204" pitchFamily="49" charset="0"/>
              </a:rPr>
              <a:t>(r &gt;= </a:t>
            </a:r>
            <a:r>
              <a:rPr kumimoji="0" lang="zh-CN" altLang="zh-CN" sz="1400" b="0" i="0" u="none" strike="noStrike" cap="none" normalizeH="0" baseline="0" dirty="0" smtClean="0">
                <a:ln>
                  <a:noFill/>
                </a:ln>
                <a:solidFill>
                  <a:srgbClr val="6897BB"/>
                </a:solidFill>
                <a:effectLst/>
                <a:latin typeface="Consolas" panose="020B0609020204030204" pitchFamily="49" charset="0"/>
              </a:rPr>
              <a:t>0</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setHeadAndPropagate(node</a:t>
            </a: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r)</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p.</a:t>
            </a:r>
            <a:r>
              <a:rPr kumimoji="0" lang="zh-CN" altLang="zh-CN" sz="1400" b="0" i="0" u="none" strike="noStrike" cap="none" normalizeH="0" baseline="0" dirty="0" smtClean="0">
                <a:ln>
                  <a:noFill/>
                </a:ln>
                <a:solidFill>
                  <a:srgbClr val="9876AA"/>
                </a:solidFill>
                <a:effectLst/>
                <a:latin typeface="Consolas" panose="020B0609020204030204" pitchFamily="49" charset="0"/>
              </a:rPr>
              <a:t>next </a:t>
            </a: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null; </a:t>
            </a:r>
            <a:r>
              <a:rPr kumimoji="0" lang="zh-CN" altLang="zh-CN" sz="1400" b="0" i="0" u="none" strike="noStrike" cap="none" normalizeH="0" baseline="0" dirty="0" smtClean="0">
                <a:ln>
                  <a:noFill/>
                </a:ln>
                <a:solidFill>
                  <a:srgbClr val="808080"/>
                </a:solidFill>
                <a:effectLst/>
                <a:latin typeface="Consolas" panose="020B0609020204030204" pitchFamily="49" charset="0"/>
              </a:rPr>
              <a:t>// help GC</a:t>
            </a:r>
            <a:br>
              <a:rPr kumimoji="0" lang="zh-CN" altLang="zh-CN" sz="1400" b="0" i="0" u="none" strike="noStrike" cap="none" normalizeH="0" baseline="0" dirty="0" smtClean="0">
                <a:ln>
                  <a:noFill/>
                </a:ln>
                <a:solidFill>
                  <a:srgbClr val="808080"/>
                </a:solidFill>
                <a:effectLst/>
                <a:latin typeface="Consolas" panose="020B0609020204030204" pitchFamily="49" charset="0"/>
              </a:rPr>
            </a:br>
            <a:r>
              <a:rPr kumimoji="0" lang="zh-CN" altLang="zh-CN" sz="1400" b="0" i="0" u="none" strike="noStrike" cap="none" normalizeH="0" baseline="0" dirty="0" smtClean="0">
                <a:ln>
                  <a:noFill/>
                </a:ln>
                <a:solidFill>
                  <a:srgbClr val="808080"/>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if </a:t>
            </a:r>
            <a:r>
              <a:rPr kumimoji="0" lang="zh-CN" altLang="zh-CN" sz="1400" b="0" i="0" u="none" strike="noStrike" cap="none" normalizeH="0" baseline="0" dirty="0" smtClean="0">
                <a:ln>
                  <a:noFill/>
                </a:ln>
                <a:solidFill>
                  <a:srgbClr val="A9B7C6"/>
                </a:solidFill>
                <a:effectLst/>
                <a:latin typeface="Consolas" panose="020B0609020204030204" pitchFamily="49" charset="0"/>
              </a:rPr>
              <a:t>(interrupted)</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1" u="none" strike="noStrike" cap="none" normalizeH="0" baseline="0" dirty="0" smtClean="0">
                <a:ln>
                  <a:noFill/>
                </a:ln>
                <a:solidFill>
                  <a:srgbClr val="A9B7C6"/>
                </a:solidFill>
                <a:effectLst/>
                <a:latin typeface="Consolas" panose="020B0609020204030204" pitchFamily="49" charset="0"/>
              </a:rPr>
              <a:t>selfInterrupt</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 = </a:t>
            </a:r>
            <a:r>
              <a:rPr kumimoji="0" lang="zh-CN" altLang="zh-CN" sz="1400" b="0" i="0" u="none" strike="noStrike" cap="none" normalizeH="0" baseline="0" dirty="0" smtClean="0">
                <a:ln>
                  <a:noFill/>
                </a:ln>
                <a:solidFill>
                  <a:srgbClr val="CC7832"/>
                </a:solidFill>
                <a:effectLst/>
                <a:latin typeface="Consolas" panose="020B0609020204030204" pitchFamily="49" charset="0"/>
              </a:rPr>
              <a:t>false;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return;</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if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r>
              <a:rPr kumimoji="0" lang="zh-CN" altLang="zh-CN" sz="1400" b="0" i="1" u="none" strike="noStrike" cap="none" normalizeH="0" baseline="0" dirty="0" smtClean="0">
                <a:ln>
                  <a:noFill/>
                </a:ln>
                <a:solidFill>
                  <a:srgbClr val="A9B7C6"/>
                </a:solidFill>
                <a:effectLst/>
                <a:latin typeface="Consolas" panose="020B0609020204030204" pitchFamily="49" charset="0"/>
              </a:rPr>
              <a:t>shouldParkAfterFailedAcquire</a:t>
            </a:r>
            <a:r>
              <a:rPr kumimoji="0" lang="zh-CN" altLang="zh-CN" sz="1400" b="0" i="0" u="none" strike="noStrike" cap="none" normalizeH="0" baseline="0" dirty="0" smtClean="0">
                <a:ln>
                  <a:noFill/>
                </a:ln>
                <a:solidFill>
                  <a:srgbClr val="A9B7C6"/>
                </a:solidFill>
                <a:effectLst/>
                <a:latin typeface="Consolas" panose="020B0609020204030204" pitchFamily="49" charset="0"/>
              </a:rPr>
              <a:t>(p</a:t>
            </a: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node) &amp;&amp;</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parkAndCheckInterrupt())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interrupted = </a:t>
            </a:r>
            <a:r>
              <a:rPr kumimoji="0" lang="zh-CN" altLang="zh-CN" sz="1400" b="0" i="0" u="none" strike="noStrike" cap="none" normalizeH="0" baseline="0" dirty="0" smtClean="0">
                <a:ln>
                  <a:noFill/>
                </a:ln>
                <a:solidFill>
                  <a:srgbClr val="CC7832"/>
                </a:solidFill>
                <a:effectLst/>
                <a:latin typeface="Consolas" panose="020B0609020204030204" pitchFamily="49" charset="0"/>
              </a:rPr>
              <a:t>true;</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 </a:t>
            </a:r>
            <a:r>
              <a:rPr kumimoji="0" lang="zh-CN" altLang="zh-CN" sz="1400" b="0" i="0" u="none" strike="noStrike" cap="none" normalizeH="0" baseline="0" dirty="0" smtClean="0">
                <a:ln>
                  <a:noFill/>
                </a:ln>
                <a:solidFill>
                  <a:srgbClr val="CC7832"/>
                </a:solidFill>
                <a:effectLst/>
                <a:latin typeface="Consolas" panose="020B0609020204030204" pitchFamily="49" charset="0"/>
              </a:rPr>
              <a:t>finally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a:t>
            </a:r>
            <a:r>
              <a:rPr kumimoji="0" lang="zh-CN" altLang="zh-CN" sz="1400" b="0" i="0" u="none" strike="noStrike" cap="none" normalizeH="0" baseline="0" dirty="0" smtClean="0">
                <a:ln>
                  <a:noFill/>
                </a:ln>
                <a:solidFill>
                  <a:srgbClr val="CC7832"/>
                </a:solidFill>
                <a:effectLst/>
                <a:latin typeface="Consolas" panose="020B0609020204030204" pitchFamily="49" charset="0"/>
              </a:rPr>
              <a:t>if </a:t>
            </a:r>
            <a:r>
              <a:rPr kumimoji="0" lang="zh-CN" altLang="zh-CN" sz="1400" b="0" i="0" u="none" strike="noStrike" cap="none" normalizeH="0" baseline="0" dirty="0" smtClean="0">
                <a:ln>
                  <a:noFill/>
                </a:ln>
                <a:solidFill>
                  <a:srgbClr val="A9B7C6"/>
                </a:solidFill>
                <a:effectLst/>
                <a:latin typeface="Consolas" panose="020B0609020204030204" pitchFamily="49" charset="0"/>
              </a:rPr>
              <a:t>(failed)</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            cancelAcquire(node)</a:t>
            </a:r>
            <a:r>
              <a:rPr kumimoji="0" lang="zh-CN" altLang="zh-CN" sz="1400" b="0" i="0" u="none" strike="noStrike" cap="none" normalizeH="0" baseline="0" dirty="0" smtClean="0">
                <a:ln>
                  <a:noFill/>
                </a:ln>
                <a:solidFill>
                  <a:srgbClr val="CC7832"/>
                </a:solidFill>
                <a:effectLst/>
                <a:latin typeface="Consolas" panose="020B0609020204030204" pitchFamily="49" charset="0"/>
              </a:rPr>
              <a:t>;</a:t>
            </a:r>
            <a:br>
              <a:rPr kumimoji="0" lang="zh-CN" altLang="zh-CN" sz="1400" b="0" i="0" u="none" strike="noStrike" cap="none" normalizeH="0" baseline="0" dirty="0" smtClean="0">
                <a:ln>
                  <a:noFill/>
                </a:ln>
                <a:solidFill>
                  <a:srgbClr val="CC7832"/>
                </a:solidFill>
                <a:effectLst/>
                <a:latin typeface="Consolas" panose="020B0609020204030204" pitchFamily="49" charset="0"/>
              </a:rPr>
            </a:br>
            <a:r>
              <a:rPr kumimoji="0" lang="zh-CN" altLang="zh-CN" sz="1400" b="0" i="0" u="none" strike="noStrike" cap="none" normalizeH="0" baseline="0" dirty="0" smtClean="0">
                <a:ln>
                  <a:noFill/>
                </a:ln>
                <a:solidFill>
                  <a:srgbClr val="CC7832"/>
                </a:solidFill>
                <a:effectLst/>
                <a:latin typeface="Consolas" panose="020B0609020204030204" pitchFamily="49" charset="0"/>
              </a:rPr>
              <a:t>    </a:t>
            </a:r>
            <a:r>
              <a:rPr kumimoji="0" lang="zh-CN" altLang="zh-CN" sz="1400" b="0" i="0" u="none" strike="noStrike" cap="none" normalizeH="0" baseline="0" dirty="0" smtClean="0">
                <a:ln>
                  <a:noFill/>
                </a:ln>
                <a:solidFill>
                  <a:srgbClr val="A9B7C6"/>
                </a:solidFill>
                <a:effectLst/>
                <a:latin typeface="Consolas" panose="020B0609020204030204" pitchFamily="49" charset="0"/>
              </a:rPr>
              <a:t>}</a:t>
            </a:r>
            <a:br>
              <a:rPr kumimoji="0" lang="zh-CN" altLang="zh-CN" sz="1400" b="0" i="0" u="none" strike="noStrike" cap="none" normalizeH="0" baseline="0" dirty="0" smtClean="0">
                <a:ln>
                  <a:noFill/>
                </a:ln>
                <a:solidFill>
                  <a:srgbClr val="A9B7C6"/>
                </a:solidFill>
                <a:effectLst/>
                <a:latin typeface="Consolas" panose="020B0609020204030204" pitchFamily="49" charset="0"/>
              </a:rPr>
            </a:br>
            <a:r>
              <a:rPr kumimoji="0" lang="zh-CN" altLang="zh-CN" sz="1400" b="0" i="0" u="none" strike="noStrike" cap="none" normalizeH="0" baseline="0" dirty="0" smtClean="0">
                <a:ln>
                  <a:noFill/>
                </a:ln>
                <a:solidFill>
                  <a:srgbClr val="A9B7C6"/>
                </a:solidFill>
                <a:effectLst/>
                <a:latin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53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190514" y="2593046"/>
            <a:ext cx="8762971"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private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setHeadAndPropagate</a:t>
            </a:r>
            <a:r>
              <a:rPr kumimoji="0" lang="zh-CN" altLang="zh-CN" sz="1500" b="0" i="0" u="none" strike="noStrike" cap="none" normalizeH="0" baseline="0" dirty="0" smtClean="0">
                <a:ln>
                  <a:noFill/>
                </a:ln>
                <a:solidFill>
                  <a:srgbClr val="A9B7C6"/>
                </a:solidFill>
                <a:effectLst/>
                <a:latin typeface="Consolas" panose="020B0609020204030204" pitchFamily="49" charset="0"/>
              </a:rPr>
              <a:t>(Node node</a:t>
            </a:r>
            <a:r>
              <a:rPr kumimoji="0" lang="zh-CN" altLang="zh-CN" sz="1500" b="0" i="0" u="none" strike="noStrike" cap="none" normalizeH="0" baseline="0" dirty="0" smtClean="0">
                <a:ln>
                  <a:noFill/>
                </a:ln>
                <a:solidFill>
                  <a:srgbClr val="CC7832"/>
                </a:solidFill>
                <a:effectLst/>
                <a:latin typeface="Consolas" panose="020B0609020204030204" pitchFamily="49" charset="0"/>
              </a:rPr>
              <a:t>, int </a:t>
            </a:r>
            <a:r>
              <a:rPr kumimoji="0" lang="zh-CN" altLang="zh-CN" sz="1500" b="0" i="0" u="none" strike="noStrike" cap="none" normalizeH="0" baseline="0" dirty="0" smtClean="0">
                <a:ln>
                  <a:noFill/>
                </a:ln>
                <a:solidFill>
                  <a:srgbClr val="A9B7C6"/>
                </a:solidFill>
                <a:effectLst/>
                <a:latin typeface="Consolas" panose="020B0609020204030204" pitchFamily="49" charset="0"/>
              </a:rPr>
              <a:t>propagate)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Node h = </a:t>
            </a:r>
            <a:r>
              <a:rPr kumimoji="0" lang="zh-CN" altLang="zh-CN" sz="1500" b="0" i="0" u="none" strike="noStrike" cap="none" normalizeH="0" baseline="0" dirty="0" smtClean="0">
                <a:ln>
                  <a:noFill/>
                </a:ln>
                <a:solidFill>
                  <a:srgbClr val="9876AA"/>
                </a:solidFill>
                <a:effectLst/>
                <a:latin typeface="Consolas" panose="020B0609020204030204" pitchFamily="49" charset="0"/>
              </a:rPr>
              <a:t>head</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808080"/>
                </a:solidFill>
                <a:effectLst/>
                <a:latin typeface="Consolas" panose="020B0609020204030204" pitchFamily="49" charset="0"/>
              </a:rPr>
              <a:t>// Record old head for check below</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setHead(node)</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(propagate &gt; </a:t>
            </a:r>
            <a:r>
              <a:rPr kumimoji="0" lang="zh-CN" altLang="zh-CN" sz="1500" b="0" i="0" u="none" strike="noStrike" cap="none" normalizeH="0" baseline="0" dirty="0" smtClean="0">
                <a:ln>
                  <a:noFill/>
                </a:ln>
                <a:solidFill>
                  <a:srgbClr val="6897BB"/>
                </a:solidFill>
                <a:effectLst/>
                <a:latin typeface="Consolas" panose="020B0609020204030204" pitchFamily="49" charset="0"/>
              </a:rPr>
              <a:t>0 </a:t>
            </a:r>
            <a:r>
              <a:rPr kumimoji="0" lang="zh-CN" altLang="zh-CN" sz="1500" b="0" i="0" u="none" strike="noStrike" cap="none" normalizeH="0" baseline="0" dirty="0" smtClean="0">
                <a:ln>
                  <a:noFill/>
                </a:ln>
                <a:solidFill>
                  <a:srgbClr val="A9B7C6"/>
                </a:solidFill>
                <a:effectLst/>
                <a:latin typeface="Consolas" panose="020B0609020204030204" pitchFamily="49" charset="0"/>
              </a:rPr>
              <a:t>|| h == </a:t>
            </a:r>
            <a:r>
              <a:rPr kumimoji="0" lang="zh-CN" altLang="zh-CN" sz="1500" b="0" i="0" u="none" strike="noStrike" cap="none" normalizeH="0" baseline="0" dirty="0" smtClean="0">
                <a:ln>
                  <a:noFill/>
                </a:ln>
                <a:solidFill>
                  <a:srgbClr val="CC7832"/>
                </a:solidFill>
                <a:effectLst/>
                <a:latin typeface="Consolas" panose="020B0609020204030204" pitchFamily="49" charset="0"/>
              </a:rPr>
              <a:t>null </a:t>
            </a:r>
            <a:r>
              <a:rPr kumimoji="0" lang="zh-CN" altLang="zh-CN" sz="1500" b="0" i="0" u="none" strike="noStrike" cap="none" normalizeH="0" baseline="0" dirty="0" smtClean="0">
                <a:ln>
                  <a:noFill/>
                </a:ln>
                <a:solidFill>
                  <a:srgbClr val="A9B7C6"/>
                </a:solidFill>
                <a:effectLst/>
                <a:latin typeface="Consolas" panose="020B0609020204030204" pitchFamily="49" charset="0"/>
              </a:rPr>
              <a:t>|| h.</a:t>
            </a:r>
            <a:r>
              <a:rPr kumimoji="0" lang="zh-CN" altLang="zh-CN" sz="1500" b="0" i="0" u="none" strike="noStrike" cap="none" normalizeH="0" baseline="0" dirty="0" smtClean="0">
                <a:ln>
                  <a:noFill/>
                </a:ln>
                <a:solidFill>
                  <a:srgbClr val="9876AA"/>
                </a:solidFill>
                <a:effectLst/>
                <a:latin typeface="Consolas" panose="020B0609020204030204" pitchFamily="49" charset="0"/>
              </a:rPr>
              <a:t>waitStatus </a:t>
            </a:r>
            <a:r>
              <a:rPr kumimoji="0" lang="zh-CN" altLang="zh-CN" sz="1500" b="0" i="0" u="none" strike="noStrike" cap="none" normalizeH="0" baseline="0" dirty="0" smtClean="0">
                <a:ln>
                  <a:noFill/>
                </a:ln>
                <a:solidFill>
                  <a:srgbClr val="A9B7C6"/>
                </a:solidFill>
                <a:effectLst/>
                <a:latin typeface="Consolas" panose="020B0609020204030204" pitchFamily="49" charset="0"/>
              </a:rPr>
              <a:t>&lt; </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Node s = node.</a:t>
            </a:r>
            <a:r>
              <a:rPr kumimoji="0" lang="zh-CN" altLang="zh-CN" sz="1500" b="0" i="0" u="none" strike="noStrike" cap="none" normalizeH="0" baseline="0" dirty="0" smtClean="0">
                <a:ln>
                  <a:noFill/>
                </a:ln>
                <a:solidFill>
                  <a:srgbClr val="9876AA"/>
                </a:solidFill>
                <a:effectLst/>
                <a:latin typeface="Consolas" panose="020B0609020204030204" pitchFamily="49" charset="0"/>
              </a:rPr>
              <a:t>next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if </a:t>
            </a:r>
            <a:r>
              <a:rPr kumimoji="0" lang="zh-CN" altLang="zh-CN" sz="1500" b="0" i="0" u="none" strike="noStrike" cap="none" normalizeH="0" baseline="0" dirty="0" smtClean="0">
                <a:ln>
                  <a:noFill/>
                </a:ln>
                <a:solidFill>
                  <a:srgbClr val="A9B7C6"/>
                </a:solidFill>
                <a:effectLst/>
                <a:latin typeface="Consolas" panose="020B0609020204030204" pitchFamily="49" charset="0"/>
              </a:rPr>
              <a:t>(s == </a:t>
            </a:r>
            <a:r>
              <a:rPr kumimoji="0" lang="zh-CN" altLang="zh-CN" sz="1500" b="0" i="0" u="none" strike="noStrike" cap="none" normalizeH="0" baseline="0" dirty="0" smtClean="0">
                <a:ln>
                  <a:noFill/>
                </a:ln>
                <a:solidFill>
                  <a:srgbClr val="CC7832"/>
                </a:solidFill>
                <a:effectLst/>
                <a:latin typeface="Consolas" panose="020B0609020204030204" pitchFamily="49" charset="0"/>
              </a:rPr>
              <a:t>null </a:t>
            </a:r>
            <a:r>
              <a:rPr kumimoji="0" lang="zh-CN" altLang="zh-CN" sz="1500" b="0" i="0" u="none" strike="noStrike" cap="none" normalizeH="0" baseline="0" dirty="0" smtClean="0">
                <a:ln>
                  <a:noFill/>
                </a:ln>
                <a:solidFill>
                  <a:srgbClr val="A9B7C6"/>
                </a:solidFill>
                <a:effectLst/>
                <a:latin typeface="Consolas" panose="020B0609020204030204" pitchFamily="49" charset="0"/>
              </a:rPr>
              <a:t>|| s.isShared())</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doReleaseShared()</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72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815222" y="2734745"/>
            <a:ext cx="7342505" cy="17081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public final boolean </a:t>
            </a:r>
            <a:r>
              <a:rPr kumimoji="0" lang="zh-CN" altLang="zh-CN" sz="1500" b="0" i="0" u="none" strike="noStrike" cap="none" normalizeH="0" baseline="0" dirty="0" smtClean="0">
                <a:ln>
                  <a:noFill/>
                </a:ln>
                <a:solidFill>
                  <a:srgbClr val="FFC66D"/>
                </a:solidFill>
                <a:effectLst/>
                <a:latin typeface="Consolas" panose="020B0609020204030204" pitchFamily="49" charset="0"/>
              </a:rPr>
              <a:t>releaseShared</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(tryReleaseShared(arg))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doReleaseShared()</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return true;</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return false;</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0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307976" y="3302837"/>
            <a:ext cx="8061474"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CC7832"/>
                </a:solidFill>
                <a:effectLst/>
                <a:latin typeface="Consolas" panose="020B0609020204030204" pitchFamily="49" charset="0"/>
              </a:rPr>
              <a:t>protected boolean </a:t>
            </a:r>
            <a:r>
              <a:rPr kumimoji="0" lang="zh-CN" altLang="zh-CN" sz="1500" b="0" i="0" u="none" strike="noStrike" cap="none" normalizeH="0" baseline="0" smtClean="0">
                <a:ln>
                  <a:noFill/>
                </a:ln>
                <a:solidFill>
                  <a:srgbClr val="FFC66D"/>
                </a:solidFill>
                <a:effectLst/>
                <a:latin typeface="Consolas" panose="020B0609020204030204" pitchFamily="49" charset="0"/>
              </a:rPr>
              <a:t>tryReleaseShared</a:t>
            </a:r>
            <a:r>
              <a:rPr kumimoji="0" lang="zh-CN" altLang="zh-CN" sz="1500" b="0" i="0" u="none" strike="noStrike" cap="none" normalizeH="0" baseline="0" smtClean="0">
                <a:ln>
                  <a:noFill/>
                </a:ln>
                <a:solidFill>
                  <a:srgbClr val="A9B7C6"/>
                </a:solidFill>
                <a:effectLst/>
                <a:latin typeface="Consolas" panose="020B0609020204030204" pitchFamily="49" charset="0"/>
              </a:rPr>
              <a:t>(</a:t>
            </a:r>
            <a:r>
              <a:rPr kumimoji="0" lang="zh-CN" altLang="zh-CN" sz="1500" b="0" i="0" u="none" strike="noStrike" cap="none" normalizeH="0" baseline="0" smtClean="0">
                <a:ln>
                  <a:noFill/>
                </a:ln>
                <a:solidFill>
                  <a:srgbClr val="CC7832"/>
                </a:solidFill>
                <a:effectLst/>
                <a:latin typeface="Consolas" panose="020B0609020204030204" pitchFamily="49" charset="0"/>
              </a:rPr>
              <a:t>int </a:t>
            </a:r>
            <a:r>
              <a:rPr kumimoji="0" lang="zh-CN" altLang="zh-CN" sz="1500" b="0" i="0" u="none" strike="noStrike" cap="none" normalizeH="0" baseline="0" smtClean="0">
                <a:ln>
                  <a:noFill/>
                </a:ln>
                <a:solidFill>
                  <a:srgbClr val="A9B7C6"/>
                </a:solidFill>
                <a:effectLst/>
                <a:latin typeface="Consolas" panose="020B0609020204030204" pitchFamily="49" charset="0"/>
              </a:rPr>
              <a:t>arg) {</a:t>
            </a:r>
            <a:br>
              <a:rPr kumimoji="0" lang="zh-CN" altLang="zh-CN" sz="1500" b="0" i="0" u="none" strike="noStrike" cap="none" normalizeH="0" baseline="0" smtClean="0">
                <a:ln>
                  <a:noFill/>
                </a:ln>
                <a:solidFill>
                  <a:srgbClr val="A9B7C6"/>
                </a:solidFill>
                <a:effectLst/>
                <a:latin typeface="Consolas" panose="020B0609020204030204" pitchFamily="49" charset="0"/>
              </a:rPr>
            </a:br>
            <a:r>
              <a:rPr kumimoji="0" lang="zh-CN" altLang="zh-CN" sz="1500" b="0" i="0" u="none" strike="noStrike" cap="none" normalizeH="0" baseline="0" smtClean="0">
                <a:ln>
                  <a:noFill/>
                </a:ln>
                <a:solidFill>
                  <a:srgbClr val="A9B7C6"/>
                </a:solidFill>
                <a:effectLst/>
                <a:latin typeface="Consolas" panose="020B0609020204030204" pitchFamily="49" charset="0"/>
              </a:rPr>
              <a:t>    </a:t>
            </a:r>
            <a:r>
              <a:rPr kumimoji="0" lang="zh-CN" altLang="zh-CN" sz="1500" b="0" i="0" u="none" strike="noStrike" cap="none" normalizeH="0" baseline="0" smtClean="0">
                <a:ln>
                  <a:noFill/>
                </a:ln>
                <a:solidFill>
                  <a:srgbClr val="CC7832"/>
                </a:solidFill>
                <a:effectLst/>
                <a:latin typeface="Consolas" panose="020B0609020204030204" pitchFamily="49" charset="0"/>
              </a:rPr>
              <a:t>throw new </a:t>
            </a:r>
            <a:r>
              <a:rPr kumimoji="0" lang="zh-CN" altLang="zh-CN" sz="1500" b="0" i="0" u="none" strike="noStrike" cap="none" normalizeH="0" baseline="0" smtClean="0">
                <a:ln>
                  <a:noFill/>
                </a:ln>
                <a:solidFill>
                  <a:srgbClr val="A9B7C6"/>
                </a:solidFill>
                <a:effectLst/>
                <a:latin typeface="Consolas" panose="020B0609020204030204" pitchFamily="49" charset="0"/>
              </a:rPr>
              <a:t>UnsupportedOperationException()</a:t>
            </a:r>
            <a:r>
              <a:rPr kumimoji="0" lang="zh-CN" altLang="zh-CN" sz="1500" b="0" i="0" u="none" strike="noStrike" cap="none" normalizeH="0" baseline="0" smtClean="0">
                <a:ln>
                  <a:noFill/>
                </a:ln>
                <a:solidFill>
                  <a:srgbClr val="CC7832"/>
                </a:solidFill>
                <a:effectLst/>
                <a:latin typeface="Consolas" panose="020B0609020204030204" pitchFamily="49" charset="0"/>
              </a:rPr>
              <a:t>;</a:t>
            </a:r>
            <a:br>
              <a:rPr kumimoji="0" lang="zh-CN" altLang="zh-CN" sz="1500" b="0" i="0" u="none" strike="noStrike" cap="none" normalizeH="0" baseline="0" smtClean="0">
                <a:ln>
                  <a:noFill/>
                </a:ln>
                <a:solidFill>
                  <a:srgbClr val="CC7832"/>
                </a:solidFill>
                <a:effectLst/>
                <a:latin typeface="Consolas" panose="020B0609020204030204" pitchFamily="49" charset="0"/>
              </a:rPr>
            </a:br>
            <a:r>
              <a:rPr kumimoji="0" lang="zh-CN" altLang="zh-CN" sz="1500" b="0" i="0" u="none" strike="noStrike" cap="none" normalizeH="0" baseline="0" smtClean="0">
                <a:ln>
                  <a:noFill/>
                </a:ln>
                <a:solidFill>
                  <a:srgbClr val="A9B7C6"/>
                </a:solidFill>
                <a:effectLst/>
                <a:latin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81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5" name="Rectangle 1"/>
          <p:cNvSpPr>
            <a:spLocks noChangeArrowheads="1"/>
          </p:cNvSpPr>
          <p:nvPr/>
        </p:nvSpPr>
        <p:spPr bwMode="auto">
          <a:xfrm>
            <a:off x="460375" y="1251264"/>
            <a:ext cx="8170434" cy="447814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private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doReleaseShared</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for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Node h = </a:t>
            </a:r>
            <a:r>
              <a:rPr kumimoji="0" lang="zh-CN" altLang="zh-CN" sz="1500" b="0" i="0" u="none" strike="noStrike" cap="none" normalizeH="0" baseline="0" dirty="0" smtClean="0">
                <a:ln>
                  <a:noFill/>
                </a:ln>
                <a:solidFill>
                  <a:srgbClr val="9876AA"/>
                </a:solidFill>
                <a:effectLst/>
                <a:latin typeface="Consolas" panose="020B0609020204030204" pitchFamily="49" charset="0"/>
              </a:rPr>
              <a:t>head</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if </a:t>
            </a:r>
            <a:r>
              <a:rPr kumimoji="0" lang="zh-CN" altLang="zh-CN" sz="1500" b="0" i="0" u="none" strike="noStrike" cap="none" normalizeH="0" baseline="0" dirty="0" smtClean="0">
                <a:ln>
                  <a:noFill/>
                </a:ln>
                <a:solidFill>
                  <a:srgbClr val="A9B7C6"/>
                </a:solidFill>
                <a:effectLst/>
                <a:latin typeface="Consolas" panose="020B0609020204030204" pitchFamily="49" charset="0"/>
              </a:rPr>
              <a:t>(h != </a:t>
            </a:r>
            <a:r>
              <a:rPr kumimoji="0" lang="zh-CN" altLang="zh-CN" sz="1500" b="0" i="0" u="none" strike="noStrike" cap="none" normalizeH="0" baseline="0" dirty="0" smtClean="0">
                <a:ln>
                  <a:noFill/>
                </a:ln>
                <a:solidFill>
                  <a:srgbClr val="CC7832"/>
                </a:solidFill>
                <a:effectLst/>
                <a:latin typeface="Consolas" panose="020B0609020204030204" pitchFamily="49" charset="0"/>
              </a:rPr>
              <a:t>null </a:t>
            </a:r>
            <a:r>
              <a:rPr kumimoji="0" lang="zh-CN" altLang="zh-CN" sz="1500" b="0" i="0" u="none" strike="noStrike" cap="none" normalizeH="0" baseline="0" dirty="0" smtClean="0">
                <a:ln>
                  <a:noFill/>
                </a:ln>
                <a:solidFill>
                  <a:srgbClr val="A9B7C6"/>
                </a:solidFill>
                <a:effectLst/>
                <a:latin typeface="Consolas" panose="020B0609020204030204" pitchFamily="49" charset="0"/>
              </a:rPr>
              <a:t>&amp;&amp; h != </a:t>
            </a:r>
            <a:r>
              <a:rPr kumimoji="0" lang="zh-CN" altLang="zh-CN" sz="1500" b="0" i="0" u="none" strike="noStrike" cap="none" normalizeH="0" baseline="0" dirty="0" smtClean="0">
                <a:ln>
                  <a:noFill/>
                </a:ln>
                <a:solidFill>
                  <a:srgbClr val="9876AA"/>
                </a:solidFill>
                <a:effectLst/>
                <a:latin typeface="Consolas" panose="020B0609020204030204" pitchFamily="49" charset="0"/>
              </a:rPr>
              <a:t>tail</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ws = h.</a:t>
            </a:r>
            <a:r>
              <a:rPr kumimoji="0" lang="zh-CN" altLang="zh-CN" sz="1500" b="0" i="0" u="none" strike="noStrike" cap="none" normalizeH="0" baseline="0" dirty="0" smtClean="0">
                <a:ln>
                  <a:noFill/>
                </a:ln>
                <a:solidFill>
                  <a:srgbClr val="9876AA"/>
                </a:solidFill>
                <a:effectLst/>
                <a:latin typeface="Consolas" panose="020B0609020204030204" pitchFamily="49" charset="0"/>
              </a:rPr>
              <a:t>waitStatus</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if </a:t>
            </a:r>
            <a:r>
              <a:rPr kumimoji="0" lang="zh-CN" altLang="zh-CN" sz="1500" b="0" i="0" u="none" strike="noStrike" cap="none" normalizeH="0" baseline="0" dirty="0" smtClean="0">
                <a:ln>
                  <a:noFill/>
                </a:ln>
                <a:solidFill>
                  <a:srgbClr val="A9B7C6"/>
                </a:solidFill>
                <a:effectLst/>
                <a:latin typeface="Consolas" panose="020B0609020204030204" pitchFamily="49" charset="0"/>
              </a:rPr>
              <a:t>(ws == Node.</a:t>
            </a:r>
            <a:r>
              <a:rPr kumimoji="0" lang="zh-CN" altLang="zh-CN" sz="1500" b="0" i="1" u="none" strike="noStrike" cap="none" normalizeH="0" baseline="0" dirty="0" smtClean="0">
                <a:ln>
                  <a:noFill/>
                </a:ln>
                <a:solidFill>
                  <a:srgbClr val="9876AA"/>
                </a:solidFill>
                <a:effectLst/>
                <a:latin typeface="Consolas" panose="020B0609020204030204" pitchFamily="49" charset="0"/>
              </a:rPr>
              <a:t>SIGNAL</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1" u="none" strike="noStrike" cap="none" normalizeH="0" baseline="0" dirty="0" smtClean="0">
                <a:ln>
                  <a:noFill/>
                </a:ln>
                <a:solidFill>
                  <a:srgbClr val="A9B7C6"/>
                </a:solidFill>
                <a:effectLst/>
                <a:latin typeface="Consolas" panose="020B0609020204030204" pitchFamily="49" charset="0"/>
              </a:rPr>
              <a:t>compareAndSetWaitStatus</a:t>
            </a:r>
            <a:r>
              <a:rPr kumimoji="0" lang="zh-CN" altLang="zh-CN" sz="1500" b="0" i="0" u="none" strike="noStrike" cap="none" normalizeH="0" baseline="0" dirty="0" smtClean="0">
                <a:ln>
                  <a:noFill/>
                </a:ln>
                <a:solidFill>
                  <a:srgbClr val="A9B7C6"/>
                </a:solidFill>
                <a:effectLst/>
                <a:latin typeface="Consolas" panose="020B0609020204030204" pitchFamily="49" charset="0"/>
              </a:rPr>
              <a:t>(h</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Node.</a:t>
            </a:r>
            <a:r>
              <a:rPr kumimoji="0" lang="zh-CN" altLang="zh-CN" sz="1500" b="0" i="1" u="none" strike="noStrike" cap="none" normalizeH="0" baseline="0" dirty="0" smtClean="0">
                <a:ln>
                  <a:noFill/>
                </a:ln>
                <a:solidFill>
                  <a:srgbClr val="9876AA"/>
                </a:solidFill>
                <a:effectLst/>
                <a:latin typeface="Consolas" panose="020B0609020204030204" pitchFamily="49" charset="0"/>
              </a:rPr>
              <a:t>SIGNAL</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continue;            </a:t>
            </a:r>
            <a:r>
              <a:rPr kumimoji="0" lang="zh-CN" altLang="zh-CN" sz="1500" b="0" i="0" u="none" strike="noStrike" cap="none" normalizeH="0" baseline="0" dirty="0" smtClean="0">
                <a:ln>
                  <a:noFill/>
                </a:ln>
                <a:solidFill>
                  <a:srgbClr val="808080"/>
                </a:solidFill>
                <a:effectLst/>
                <a:latin typeface="Consolas" panose="020B0609020204030204" pitchFamily="49" charset="0"/>
              </a:rPr>
              <a:t>// loop to recheck cases</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unparkSuccessor(h)</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else if </a:t>
            </a:r>
            <a:r>
              <a:rPr kumimoji="0" lang="zh-CN" altLang="zh-CN" sz="1500" b="0" i="0" u="none" strike="noStrike" cap="none" normalizeH="0" baseline="0" dirty="0" smtClean="0">
                <a:ln>
                  <a:noFill/>
                </a:ln>
                <a:solidFill>
                  <a:srgbClr val="A9B7C6"/>
                </a:solidFill>
                <a:effectLst/>
                <a:latin typeface="Consolas" panose="020B0609020204030204" pitchFamily="49" charset="0"/>
              </a:rPr>
              <a:t>(ws == </a:t>
            </a:r>
            <a:r>
              <a:rPr kumimoji="0" lang="zh-CN" altLang="zh-CN" sz="1500" b="0" i="0" u="none" strike="noStrike" cap="none" normalizeH="0" baseline="0" dirty="0" smtClean="0">
                <a:ln>
                  <a:noFill/>
                </a:ln>
                <a:solidFill>
                  <a:srgbClr val="6897BB"/>
                </a:solidFill>
                <a:effectLst/>
                <a:latin typeface="Consolas" panose="020B0609020204030204" pitchFamily="49" charset="0"/>
              </a:rPr>
              <a:t>0 </a:t>
            </a:r>
            <a:r>
              <a:rPr kumimoji="0" lang="zh-CN" altLang="zh-CN" sz="1500" b="0" i="0" u="none" strike="noStrike" cap="none" normalizeH="0" baseline="0" dirty="0" smtClean="0">
                <a:ln>
                  <a:noFill/>
                </a:ln>
                <a:solidFill>
                  <a:srgbClr val="A9B7C6"/>
                </a:solidFill>
                <a:effectLst/>
                <a:latin typeface="Consolas" panose="020B0609020204030204" pitchFamily="49" charset="0"/>
              </a:rPr>
              <a:t>&amp;&amp;</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1" u="none" strike="noStrike" cap="none" normalizeH="0" baseline="0" dirty="0" smtClean="0">
                <a:ln>
                  <a:noFill/>
                </a:ln>
                <a:solidFill>
                  <a:srgbClr val="A9B7C6"/>
                </a:solidFill>
                <a:effectLst/>
                <a:latin typeface="Consolas" panose="020B0609020204030204" pitchFamily="49" charset="0"/>
              </a:rPr>
              <a:t>compareAndSetWaitStatus</a:t>
            </a:r>
            <a:r>
              <a:rPr kumimoji="0" lang="zh-CN" altLang="zh-CN" sz="1500" b="0" i="0" u="none" strike="noStrike" cap="none" normalizeH="0" baseline="0" dirty="0" smtClean="0">
                <a:ln>
                  <a:noFill/>
                </a:ln>
                <a:solidFill>
                  <a:srgbClr val="A9B7C6"/>
                </a:solidFill>
                <a:effectLst/>
                <a:latin typeface="Consolas" panose="020B0609020204030204" pitchFamily="49" charset="0"/>
              </a:rPr>
              <a:t>(h</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Node.</a:t>
            </a:r>
            <a:r>
              <a:rPr kumimoji="0" lang="zh-CN" altLang="zh-CN" sz="1500" b="0" i="1" u="none" strike="noStrike" cap="none" normalizeH="0" baseline="0" dirty="0" smtClean="0">
                <a:ln>
                  <a:noFill/>
                </a:ln>
                <a:solidFill>
                  <a:srgbClr val="9876AA"/>
                </a:solidFill>
                <a:effectLst/>
                <a:latin typeface="Consolas" panose="020B0609020204030204" pitchFamily="49" charset="0"/>
              </a:rPr>
              <a:t>PROPAGATE</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continue;                </a:t>
            </a:r>
            <a:r>
              <a:rPr kumimoji="0" lang="zh-CN" altLang="zh-CN" sz="1500" b="0" i="0" u="none" strike="noStrike" cap="none" normalizeH="0" baseline="0" dirty="0" smtClean="0">
                <a:ln>
                  <a:noFill/>
                </a:ln>
                <a:solidFill>
                  <a:srgbClr val="808080"/>
                </a:solidFill>
                <a:effectLst/>
                <a:latin typeface="Consolas" panose="020B0609020204030204" pitchFamily="49" charset="0"/>
              </a:rPr>
              <a:t>// loop on failed CAS</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if </a:t>
            </a:r>
            <a:r>
              <a:rPr kumimoji="0" lang="zh-CN" altLang="zh-CN" sz="1500" b="0" i="0" u="none" strike="noStrike" cap="none" normalizeH="0" baseline="0" dirty="0" smtClean="0">
                <a:ln>
                  <a:noFill/>
                </a:ln>
                <a:solidFill>
                  <a:srgbClr val="A9B7C6"/>
                </a:solidFill>
                <a:effectLst/>
                <a:latin typeface="Consolas" panose="020B0609020204030204" pitchFamily="49" charset="0"/>
              </a:rPr>
              <a:t>(h == </a:t>
            </a:r>
            <a:r>
              <a:rPr kumimoji="0" lang="zh-CN" altLang="zh-CN" sz="1500" b="0" i="0" u="none" strike="noStrike" cap="none" normalizeH="0" baseline="0" dirty="0" smtClean="0">
                <a:ln>
                  <a:noFill/>
                </a:ln>
                <a:solidFill>
                  <a:srgbClr val="9876AA"/>
                </a:solidFill>
                <a:effectLst/>
                <a:latin typeface="Consolas" panose="020B0609020204030204" pitchFamily="49" charset="0"/>
              </a:rPr>
              <a:t>head</a:t>
            </a: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808080"/>
                </a:solidFill>
                <a:effectLst/>
                <a:latin typeface="Consolas" panose="020B0609020204030204" pitchFamily="49" charset="0"/>
              </a:rPr>
              <a:t>// loop if head changed</a:t>
            </a:r>
            <a:br>
              <a:rPr kumimoji="0" lang="zh-CN" altLang="zh-CN" sz="1500" b="0" i="0" u="none" strike="noStrike" cap="none" normalizeH="0" baseline="0" dirty="0" smtClean="0">
                <a:ln>
                  <a:noFill/>
                </a:ln>
                <a:solidFill>
                  <a:srgbClr val="808080"/>
                </a:solidFill>
                <a:effectLst/>
                <a:latin typeface="Consolas" panose="020B0609020204030204" pitchFamily="49" charset="0"/>
              </a:rPr>
            </a:br>
            <a:r>
              <a:rPr kumimoji="0" lang="zh-CN" altLang="zh-CN" sz="1500" b="0" i="0" u="none" strike="noStrike" cap="none" normalizeH="0" baseline="0" dirty="0" smtClean="0">
                <a:ln>
                  <a:noFill/>
                </a:ln>
                <a:solidFill>
                  <a:srgbClr val="808080"/>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break;</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文本框 9"/>
          <p:cNvSpPr txBox="1"/>
          <p:nvPr/>
        </p:nvSpPr>
        <p:spPr>
          <a:xfrm>
            <a:off x="532908" y="5918050"/>
            <a:ext cx="6214374" cy="923330"/>
          </a:xfrm>
          <a:prstGeom prst="rect">
            <a:avLst/>
          </a:prstGeom>
          <a:noFill/>
        </p:spPr>
        <p:txBody>
          <a:bodyPr wrap="square" rtlCol="0">
            <a:spAutoFit/>
          </a:bodyPr>
          <a:lstStyle/>
          <a:p>
            <a:r>
              <a:rPr lang="zh-CN" altLang="en-US" dirty="0" smtClean="0"/>
              <a:t>确保同一时刻只有一个线程唤醒</a:t>
            </a:r>
            <a:r>
              <a:rPr lang="en-US" altLang="zh-CN" dirty="0" smtClean="0"/>
              <a:t>head</a:t>
            </a:r>
            <a:r>
              <a:rPr lang="zh-CN" altLang="en-US" dirty="0" smtClean="0"/>
              <a:t>的后继</a:t>
            </a:r>
            <a:endParaRPr lang="en-US" altLang="zh-CN" dirty="0" smtClean="0"/>
          </a:p>
          <a:p>
            <a:r>
              <a:rPr lang="en-US" altLang="zh-CN" dirty="0" smtClean="0"/>
              <a:t>PROPAGATE:</a:t>
            </a:r>
            <a:r>
              <a:rPr lang="zh-CN" altLang="en-US" dirty="0" smtClean="0"/>
              <a:t>代表后续节点会将唤醒动作传递下去</a:t>
            </a:r>
            <a:r>
              <a:rPr lang="en-US" altLang="zh-CN" dirty="0" smtClean="0"/>
              <a:t>(</a:t>
            </a:r>
            <a:r>
              <a:rPr lang="zh-CN" altLang="en-US" dirty="0" smtClean="0"/>
              <a:t>一个短暂的状态，表明</a:t>
            </a:r>
            <a:r>
              <a:rPr lang="en-US" altLang="zh-CN" dirty="0" err="1" smtClean="0"/>
              <a:t>unpark</a:t>
            </a:r>
            <a:r>
              <a:rPr lang="zh-CN" altLang="en-US" smtClean="0"/>
              <a:t>链正在往后执行</a:t>
            </a:r>
            <a:r>
              <a:rPr lang="en-US" altLang="zh-CN" smtClean="0"/>
              <a:t>)</a:t>
            </a:r>
            <a:endParaRPr lang="zh-CN" altLang="en-US" dirty="0"/>
          </a:p>
        </p:txBody>
      </p:sp>
    </p:spTree>
    <p:extLst>
      <p:ext uri="{BB962C8B-B14F-4D97-AF65-F5344CB8AC3E}">
        <p14:creationId xmlns:p14="http://schemas.microsoft.com/office/powerpoint/2010/main" val="69767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en-US" altLang="zh-CN" sz="4000" dirty="0" err="1" smtClean="0"/>
              <a:t>AQS</a:t>
            </a:r>
            <a:r>
              <a:rPr lang="zh-CN" altLang="en-US" sz="4000" dirty="0" smtClean="0"/>
              <a:t>框架</a:t>
            </a:r>
            <a:r>
              <a:rPr lang="en-US" altLang="zh-CN" sz="4000" dirty="0" smtClean="0"/>
              <a:t>-</a:t>
            </a:r>
            <a:r>
              <a:rPr lang="zh-CN" altLang="en-US" sz="4000" dirty="0" smtClean="0"/>
              <a:t>源码详解</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973566" y="1374463"/>
            <a:ext cx="6814969" cy="646331"/>
          </a:xfrm>
          <a:prstGeom prst="rect">
            <a:avLst/>
          </a:prstGeom>
        </p:spPr>
        <p:txBody>
          <a:bodyPr wrap="square">
            <a:spAutoFit/>
          </a:bodyPr>
          <a:lstStyle/>
          <a:p>
            <a:endParaRPr lang="en-US" altLang="zh-CN" dirty="0" smtClean="0"/>
          </a:p>
          <a:p>
            <a:endParaRPr lang="zh-CN" altLang="en-US" dirty="0"/>
          </a:p>
        </p:txBody>
      </p:sp>
      <p:sp>
        <p:nvSpPr>
          <p:cNvPr id="7" name="Rectangle 1"/>
          <p:cNvSpPr>
            <a:spLocks noChangeArrowheads="1"/>
          </p:cNvSpPr>
          <p:nvPr/>
        </p:nvSpPr>
        <p:spPr bwMode="auto">
          <a:xfrm>
            <a:off x="155575" y="1374463"/>
            <a:ext cx="8622665"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public class </a:t>
            </a:r>
            <a:r>
              <a:rPr kumimoji="0" lang="zh-CN" altLang="zh-CN" sz="1500" b="0" i="0" u="none" strike="noStrike" cap="none" normalizeH="0" baseline="0" dirty="0" smtClean="0">
                <a:ln>
                  <a:noFill/>
                </a:ln>
                <a:solidFill>
                  <a:srgbClr val="A9B7C6"/>
                </a:solidFill>
                <a:effectLst/>
                <a:latin typeface="Consolas" panose="020B0609020204030204" pitchFamily="49" charset="0"/>
              </a:rPr>
              <a:t>MyLockDemo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private final </a:t>
            </a:r>
            <a:r>
              <a:rPr kumimoji="0" lang="zh-CN" altLang="zh-CN" sz="1500" b="0" i="0" u="none" strike="noStrike" cap="none" normalizeH="0" baseline="0" dirty="0" smtClean="0">
                <a:ln>
                  <a:noFill/>
                </a:ln>
                <a:solidFill>
                  <a:srgbClr val="A9B7C6"/>
                </a:solidFill>
                <a:effectLst/>
                <a:latin typeface="Consolas" panose="020B0609020204030204" pitchFamily="49" charset="0"/>
              </a:rPr>
              <a:t>Sync </a:t>
            </a:r>
            <a:r>
              <a:rPr kumimoji="0" lang="zh-CN" altLang="zh-CN" sz="1500" b="0" i="0" u="none" strike="noStrike" cap="none" normalizeH="0" baseline="0" dirty="0" smtClean="0">
                <a:ln>
                  <a:noFill/>
                </a:ln>
                <a:solidFill>
                  <a:srgbClr val="9876AA"/>
                </a:solidFill>
                <a:effectLst/>
                <a:latin typeface="Consolas" panose="020B0609020204030204" pitchFamily="49" charset="0"/>
              </a:rPr>
              <a:t>sync</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new </a:t>
            </a:r>
            <a:r>
              <a:rPr kumimoji="0" lang="zh-CN" altLang="zh-CN" sz="1500" b="0" i="0" u="none" strike="noStrike" cap="none" normalizeH="0" baseline="0" dirty="0" smtClean="0">
                <a:ln>
                  <a:noFill/>
                </a:ln>
                <a:solidFill>
                  <a:srgbClr val="A9B7C6"/>
                </a:solidFill>
                <a:effectLst/>
                <a:latin typeface="Consolas" panose="020B0609020204030204" pitchFamily="49" charset="0"/>
              </a:rPr>
              <a:t>Sync()</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endParaRPr kumimoji="0" lang="en-US" altLang="zh-CN" sz="1500" b="0" i="0" u="none" strike="noStrike" cap="none" normalizeH="0" baseline="0" dirty="0" smtClean="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private static final class </a:t>
            </a:r>
            <a:r>
              <a:rPr kumimoji="0" lang="zh-CN" altLang="zh-CN" sz="1500" b="0" i="0" u="none" strike="noStrike" cap="none" normalizeH="0" baseline="0" dirty="0" smtClean="0">
                <a:ln>
                  <a:noFill/>
                </a:ln>
                <a:solidFill>
                  <a:srgbClr val="A9B7C6"/>
                </a:solidFill>
                <a:effectLst/>
                <a:latin typeface="Consolas" panose="020B0609020204030204" pitchFamily="49" charset="0"/>
              </a:rPr>
              <a:t>Sync </a:t>
            </a:r>
            <a:r>
              <a:rPr kumimoji="0" lang="zh-CN" altLang="zh-CN" sz="1500" b="0" i="0" u="none" strike="noStrike" cap="none" normalizeH="0" baseline="0" dirty="0" smtClean="0">
                <a:ln>
                  <a:noFill/>
                </a:ln>
                <a:solidFill>
                  <a:srgbClr val="CC7832"/>
                </a:solidFill>
                <a:effectLst/>
                <a:latin typeface="Consolas" panose="020B0609020204030204" pitchFamily="49" charset="0"/>
              </a:rPr>
              <a:t>extends </a:t>
            </a:r>
            <a:r>
              <a:rPr kumimoji="0" lang="zh-CN" altLang="zh-CN" sz="1500" b="0" i="0" u="none" strike="noStrike" cap="none" normalizeH="0" baseline="0" dirty="0" smtClean="0">
                <a:ln>
                  <a:noFill/>
                </a:ln>
                <a:solidFill>
                  <a:srgbClr val="A9B7C6"/>
                </a:solidFill>
                <a:effectLst/>
                <a:latin typeface="Consolas" panose="020B0609020204030204" pitchFamily="49" charset="0"/>
              </a:rPr>
              <a:t>AbstractQueuedSynchronizer{</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private final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 </a:t>
            </a:r>
            <a:r>
              <a:rPr kumimoji="0" lang="zh-CN" altLang="zh-CN" sz="1500" b="0" i="0" u="none" strike="noStrike" cap="none" normalizeH="0" baseline="0" dirty="0" smtClean="0">
                <a:ln>
                  <a:noFill/>
                </a:ln>
                <a:solidFill>
                  <a:srgbClr val="9876AA"/>
                </a:solidFill>
                <a:effectLst/>
                <a:latin typeface="Consolas" panose="020B0609020204030204" pitchFamily="49" charset="0"/>
              </a:rPr>
              <a:t>resources</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new </a:t>
            </a:r>
            <a:r>
              <a:rPr kumimoji="0" lang="zh-CN" altLang="zh-CN" sz="1500" b="0" i="0" u="none" strike="noStrike" cap="none" normalizeH="0" baseline="0" dirty="0" smtClean="0">
                <a:ln>
                  <a:noFill/>
                </a:ln>
                <a:solidFill>
                  <a:srgbClr val="A9B7C6"/>
                </a:solidFill>
                <a:effectLst/>
                <a:latin typeface="Consolas" panose="020B0609020204030204" pitchFamily="49" charset="0"/>
              </a:rPr>
              <a:t>AtomicInteger()</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BBB529"/>
                </a:solidFill>
                <a:effectLst/>
                <a:latin typeface="Consolas" panose="020B0609020204030204" pitchFamily="49" charset="0"/>
              </a:rPr>
              <a:t>@Override</a:t>
            </a:r>
            <a:br>
              <a:rPr kumimoji="0" lang="zh-CN" altLang="zh-CN" sz="1500" b="0" i="0" u="none" strike="noStrike" cap="none" normalizeH="0" baseline="0" dirty="0" smtClean="0">
                <a:ln>
                  <a:noFill/>
                </a:ln>
                <a:solidFill>
                  <a:srgbClr val="BBB529"/>
                </a:solidFill>
                <a:effectLst/>
                <a:latin typeface="Consolas" panose="020B0609020204030204" pitchFamily="49" charset="0"/>
              </a:rPr>
            </a:br>
            <a:r>
              <a:rPr kumimoji="0" lang="zh-CN" altLang="zh-CN" sz="1500" b="0" i="0" u="none" strike="noStrike" cap="none" normalizeH="0" baseline="0" dirty="0" smtClean="0">
                <a:ln>
                  <a:noFill/>
                </a:ln>
                <a:solidFill>
                  <a:srgbClr val="BBB529"/>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protected boolean </a:t>
            </a:r>
            <a:r>
              <a:rPr kumimoji="0" lang="zh-CN" altLang="zh-CN" sz="1500" b="0" i="0" u="none" strike="noStrike" cap="none" normalizeH="0" baseline="0" dirty="0" smtClean="0">
                <a:ln>
                  <a:noFill/>
                </a:ln>
                <a:solidFill>
                  <a:srgbClr val="FFC66D"/>
                </a:solidFill>
                <a:effectLst/>
                <a:latin typeface="Consolas" panose="020B0609020204030204" pitchFamily="49" charset="0"/>
              </a:rPr>
              <a:t>tryAcquire</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return </a:t>
            </a:r>
            <a:r>
              <a:rPr kumimoji="0" lang="zh-CN" altLang="zh-CN" sz="1500" b="0" i="0" u="none" strike="noStrike" cap="none" normalizeH="0" baseline="0" dirty="0" smtClean="0">
                <a:ln>
                  <a:noFill/>
                </a:ln>
                <a:solidFill>
                  <a:srgbClr val="9876AA"/>
                </a:solidFill>
                <a:effectLst/>
                <a:latin typeface="Consolas" panose="020B0609020204030204" pitchFamily="49" charset="0"/>
              </a:rPr>
              <a:t>resources</a:t>
            </a:r>
            <a:r>
              <a:rPr kumimoji="0" lang="zh-CN" altLang="zh-CN" sz="1500" b="0" i="0" u="none" strike="noStrike" cap="none" normalizeH="0" baseline="0" dirty="0" smtClean="0">
                <a:ln>
                  <a:noFill/>
                </a:ln>
                <a:solidFill>
                  <a:srgbClr val="A9B7C6"/>
                </a:solidFill>
                <a:effectLst/>
                <a:latin typeface="Consolas" panose="020B0609020204030204" pitchFamily="49" charset="0"/>
              </a:rPr>
              <a:t>.compareAndSet(</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r>
              <a:rPr kumimoji="0" lang="zh-CN" altLang="zh-CN" sz="1500" b="0" i="0" u="none" strike="noStrike" cap="none" normalizeH="0" baseline="0" dirty="0" smtClean="0">
                <a:ln>
                  <a:noFill/>
                </a:ln>
                <a:solidFill>
                  <a:srgbClr val="A9B7C6"/>
                </a:solidFill>
                <a:effectLst/>
                <a:latin typeface="Consolas" panose="020B0609020204030204" pitchFamily="49" charset="0"/>
              </a:rPr>
              <a:t>arg)</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BBB529"/>
                </a:solidFill>
                <a:effectLst/>
                <a:latin typeface="Consolas" panose="020B0609020204030204" pitchFamily="49" charset="0"/>
              </a:rPr>
              <a:t>@Override</a:t>
            </a:r>
            <a:br>
              <a:rPr kumimoji="0" lang="zh-CN" altLang="zh-CN" sz="1500" b="0" i="0" u="none" strike="noStrike" cap="none" normalizeH="0" baseline="0" dirty="0" smtClean="0">
                <a:ln>
                  <a:noFill/>
                </a:ln>
                <a:solidFill>
                  <a:srgbClr val="BBB529"/>
                </a:solidFill>
                <a:effectLst/>
                <a:latin typeface="Consolas" panose="020B0609020204030204" pitchFamily="49" charset="0"/>
              </a:rPr>
            </a:br>
            <a:r>
              <a:rPr kumimoji="0" lang="zh-CN" altLang="zh-CN" sz="1500" b="0" i="0" u="none" strike="noStrike" cap="none" normalizeH="0" baseline="0" dirty="0" smtClean="0">
                <a:ln>
                  <a:noFill/>
                </a:ln>
                <a:solidFill>
                  <a:srgbClr val="BBB529"/>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protected boolean </a:t>
            </a:r>
            <a:r>
              <a:rPr kumimoji="0" lang="zh-CN" altLang="zh-CN" sz="1500" b="0" i="0" u="none" strike="noStrike" cap="none" normalizeH="0" baseline="0" dirty="0" smtClean="0">
                <a:ln>
                  <a:noFill/>
                </a:ln>
                <a:solidFill>
                  <a:srgbClr val="FFC66D"/>
                </a:solidFill>
                <a:effectLst/>
                <a:latin typeface="Consolas" panose="020B0609020204030204" pitchFamily="49" charset="0"/>
              </a:rPr>
              <a:t>tryRelease</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int </a:t>
            </a:r>
            <a:r>
              <a:rPr kumimoji="0" lang="zh-CN" altLang="zh-CN" sz="1500" b="0" i="0" u="none" strike="noStrike" cap="none" normalizeH="0" baseline="0" dirty="0" smtClean="0">
                <a:ln>
                  <a:noFill/>
                </a:ln>
                <a:solidFill>
                  <a:srgbClr val="A9B7C6"/>
                </a:solidFill>
                <a:effectLst/>
                <a:latin typeface="Consolas" panose="020B0609020204030204" pitchFamily="49" charset="0"/>
              </a:rPr>
              <a:t>arg)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9876AA"/>
                </a:solidFill>
                <a:effectLst/>
                <a:latin typeface="Consolas" panose="020B0609020204030204" pitchFamily="49" charset="0"/>
              </a:rPr>
              <a:t>resources</a:t>
            </a:r>
            <a:r>
              <a:rPr kumimoji="0" lang="zh-CN" altLang="zh-CN" sz="1500" b="0" i="0" u="none" strike="noStrike" cap="none" normalizeH="0" baseline="0" dirty="0" smtClean="0">
                <a:ln>
                  <a:noFill/>
                </a:ln>
                <a:solidFill>
                  <a:srgbClr val="A9B7C6"/>
                </a:solidFill>
                <a:effectLst/>
                <a:latin typeface="Consolas" panose="020B0609020204030204" pitchFamily="49" charset="0"/>
              </a:rPr>
              <a:t>.set(</a:t>
            </a:r>
            <a:r>
              <a:rPr kumimoji="0" lang="zh-CN" altLang="zh-CN" sz="1500" b="0" i="0" u="none" strike="noStrike" cap="none" normalizeH="0" baseline="0" dirty="0" smtClean="0">
                <a:ln>
                  <a:noFill/>
                </a:ln>
                <a:solidFill>
                  <a:srgbClr val="6897BB"/>
                </a:solidFill>
                <a:effectLst/>
                <a:latin typeface="Consolas" panose="020B0609020204030204" pitchFamily="49" charset="0"/>
              </a:rPr>
              <a:t>0</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return true;</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lock</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9876AA"/>
                </a:solidFill>
                <a:effectLst/>
                <a:latin typeface="Consolas" panose="020B0609020204030204" pitchFamily="49" charset="0"/>
              </a:rPr>
              <a:t>sync</a:t>
            </a:r>
            <a:r>
              <a:rPr kumimoji="0" lang="zh-CN" altLang="zh-CN" sz="1500" b="0" i="0" u="none" strike="noStrike" cap="none" normalizeH="0" baseline="0" dirty="0" smtClean="0">
                <a:ln>
                  <a:noFill/>
                </a:ln>
                <a:solidFill>
                  <a:srgbClr val="A9B7C6"/>
                </a:solidFill>
                <a:effectLst/>
                <a:latin typeface="Consolas" panose="020B0609020204030204" pitchFamily="49" charset="0"/>
              </a:rPr>
              <a:t>.acquire(</a:t>
            </a:r>
            <a:r>
              <a:rPr kumimoji="0" lang="zh-CN" altLang="zh-CN" sz="1500" b="0" i="0" u="none" strike="noStrike" cap="none" normalizeH="0" baseline="0" dirty="0" smtClean="0">
                <a:ln>
                  <a:noFill/>
                </a:ln>
                <a:solidFill>
                  <a:srgbClr val="6897BB"/>
                </a:solidFill>
                <a:effectLst/>
                <a:latin typeface="Consolas" panose="020B0609020204030204" pitchFamily="49" charset="0"/>
              </a:rPr>
              <a:t>1</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    </a:t>
            </a:r>
            <a:r>
              <a:rPr kumimoji="0" lang="zh-CN" altLang="zh-CN" sz="1500" b="0" i="0" u="none" strike="noStrike" cap="none" normalizeH="0" baseline="0" dirty="0" smtClean="0">
                <a:ln>
                  <a:noFill/>
                </a:ln>
                <a:solidFill>
                  <a:srgbClr val="CC7832"/>
                </a:solidFill>
                <a:effectLst/>
                <a:latin typeface="Consolas" panose="020B0609020204030204" pitchFamily="49" charset="0"/>
              </a:rPr>
              <a:t>public void </a:t>
            </a:r>
            <a:r>
              <a:rPr kumimoji="0" lang="zh-CN" altLang="zh-CN" sz="1500" b="0" i="0" u="none" strike="noStrike" cap="none" normalizeH="0" baseline="0" dirty="0" smtClean="0">
                <a:ln>
                  <a:noFill/>
                </a:ln>
                <a:solidFill>
                  <a:srgbClr val="FFC66D"/>
                </a:solidFill>
                <a:effectLst/>
                <a:latin typeface="Consolas" panose="020B0609020204030204" pitchFamily="49" charset="0"/>
              </a:rPr>
              <a:t>unlock</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9876AA"/>
                </a:solidFill>
                <a:effectLst/>
                <a:latin typeface="Consolas" panose="020B0609020204030204" pitchFamily="49" charset="0"/>
              </a:rPr>
              <a:t>sync</a:t>
            </a:r>
            <a:r>
              <a:rPr kumimoji="0" lang="zh-CN" altLang="zh-CN" sz="1500" b="0" i="0" u="none" strike="noStrike" cap="none" normalizeH="0" baseline="0" dirty="0" smtClean="0">
                <a:ln>
                  <a:noFill/>
                </a:ln>
                <a:solidFill>
                  <a:srgbClr val="A9B7C6"/>
                </a:solidFill>
                <a:effectLst/>
                <a:latin typeface="Consolas" panose="020B0609020204030204" pitchFamily="49" charset="0"/>
              </a:rPr>
              <a:t>.release(</a:t>
            </a:r>
            <a:r>
              <a:rPr kumimoji="0" lang="zh-CN" altLang="zh-CN" sz="1500" b="0" i="0" u="none" strike="noStrike" cap="none" normalizeH="0" baseline="0" dirty="0" smtClean="0">
                <a:ln>
                  <a:noFill/>
                </a:ln>
                <a:solidFill>
                  <a:srgbClr val="6897BB"/>
                </a:solidFill>
                <a:effectLst/>
                <a:latin typeface="Consolas" panose="020B0609020204030204" pitchFamily="49" charset="0"/>
              </a:rPr>
              <a:t>1</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r>
              <a:rPr kumimoji="0" lang="zh-CN" altLang="zh-CN" sz="1500" b="0" i="0" u="none" strike="noStrike" cap="none" normalizeH="0" baseline="0" dirty="0" smtClean="0">
                <a:ln>
                  <a:noFill/>
                </a:ln>
                <a:solidFill>
                  <a:srgbClr val="CC7832"/>
                </a:solidFill>
                <a:effectLst/>
                <a:latin typeface="Consolas" panose="020B0609020204030204" pitchFamily="49" charset="0"/>
              </a:rPr>
              <a:t>;</a:t>
            </a:r>
            <a:br>
              <a:rPr kumimoji="0" lang="zh-CN" altLang="zh-CN" sz="1500" b="0" i="0" u="none" strike="noStrike" cap="none" normalizeH="0" baseline="0" dirty="0" smtClean="0">
                <a:ln>
                  <a:noFill/>
                </a:ln>
                <a:solidFill>
                  <a:srgbClr val="CC7832"/>
                </a:solidFill>
                <a:effectLst/>
                <a:latin typeface="Consolas" panose="020B0609020204030204" pitchFamily="49" charset="0"/>
              </a:rPr>
            </a:br>
            <a:r>
              <a:rPr kumimoji="0" lang="zh-CN" altLang="zh-CN" sz="1500" b="0" i="0" u="none" strike="noStrike" cap="none" normalizeH="0" baseline="0" dirty="0" smtClean="0">
                <a:ln>
                  <a:noFill/>
                </a:ln>
                <a:solidFill>
                  <a:srgbClr val="CC7832"/>
                </a:solidFill>
                <a:effectLst/>
                <a:latin typeface="Consolas" panose="020B0609020204030204" pitchFamily="49" charset="0"/>
              </a:rPr>
              <a:t>    </a:t>
            </a:r>
            <a:r>
              <a:rPr kumimoji="0" lang="zh-CN" altLang="zh-CN" sz="1500" b="0" i="0" u="none" strike="noStrike" cap="none" normalizeH="0" baseline="0" dirty="0" smtClean="0">
                <a:ln>
                  <a:noFill/>
                </a:ln>
                <a:solidFill>
                  <a:srgbClr val="A9B7C6"/>
                </a:solidFill>
                <a:effectLst/>
                <a:latin typeface="Consolas" panose="020B0609020204030204" pitchFamily="49" charset="0"/>
              </a:rPr>
              <a:t>}</a:t>
            </a:r>
            <a:br>
              <a:rPr kumimoji="0" lang="zh-CN" altLang="zh-CN" sz="1500" b="0" i="0" u="none" strike="noStrike" cap="none" normalizeH="0" baseline="0" dirty="0" smtClean="0">
                <a:ln>
                  <a:noFill/>
                </a:ln>
                <a:solidFill>
                  <a:srgbClr val="A9B7C6"/>
                </a:solidFill>
                <a:effectLst/>
                <a:latin typeface="Consolas" panose="020B0609020204030204" pitchFamily="49" charset="0"/>
              </a:rPr>
            </a:br>
            <a:r>
              <a:rPr kumimoji="0" lang="zh-CN" altLang="zh-CN" sz="1500" b="0" i="0" u="none" strike="noStrike" cap="none" normalizeH="0" baseline="0" dirty="0" smtClean="0">
                <a:ln>
                  <a:noFill/>
                </a:ln>
                <a:solidFill>
                  <a:srgbClr val="A9B7C6"/>
                </a:solidFill>
                <a:effectLst/>
                <a:latin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82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-Java</a:t>
            </a:r>
            <a:r>
              <a:rPr lang="zh-CN" altLang="en-US" sz="4000" dirty="0" smtClean="0"/>
              <a:t>对象头</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1477328"/>
          </a:xfrm>
          <a:prstGeom prst="rect">
            <a:avLst/>
          </a:prstGeom>
          <a:noFill/>
        </p:spPr>
        <p:txBody>
          <a:bodyPr wrap="square" rtlCol="0">
            <a:spAutoFit/>
          </a:bodyPr>
          <a:lstStyle/>
          <a:p>
            <a:r>
              <a:rPr lang="en-US" altLang="zh-CN" dirty="0"/>
              <a:t>Java </a:t>
            </a:r>
            <a:r>
              <a:rPr lang="zh-CN" altLang="en-US" dirty="0"/>
              <a:t>对象头里的 </a:t>
            </a:r>
            <a:r>
              <a:rPr lang="en-US" altLang="zh-CN" dirty="0"/>
              <a:t>Mark Word </a:t>
            </a:r>
            <a:r>
              <a:rPr lang="zh-CN" altLang="en-US" dirty="0"/>
              <a:t>里默认存储对象的 </a:t>
            </a:r>
            <a:r>
              <a:rPr lang="en-US" altLang="zh-CN" dirty="0" err="1"/>
              <a:t>HashCode</a:t>
            </a:r>
            <a:r>
              <a:rPr lang="zh-CN" altLang="en-US" dirty="0"/>
              <a:t>，分代年龄和锁标记</a:t>
            </a:r>
          </a:p>
          <a:p>
            <a:r>
              <a:rPr lang="zh-CN" altLang="en-US" dirty="0"/>
              <a:t>位。</a:t>
            </a:r>
            <a:r>
              <a:rPr lang="en-US" altLang="zh-CN" dirty="0"/>
              <a:t>32 </a:t>
            </a:r>
            <a:r>
              <a:rPr lang="zh-CN" altLang="en-US" dirty="0"/>
              <a:t>位 </a:t>
            </a:r>
            <a:r>
              <a:rPr lang="en-US" altLang="zh-CN" dirty="0" err="1"/>
              <a:t>JVM</a:t>
            </a:r>
            <a:r>
              <a:rPr lang="en-US" altLang="zh-CN" dirty="0"/>
              <a:t> </a:t>
            </a:r>
            <a:r>
              <a:rPr lang="zh-CN" altLang="en-US" dirty="0"/>
              <a:t>的 </a:t>
            </a:r>
            <a:r>
              <a:rPr lang="en-US" altLang="zh-CN" dirty="0"/>
              <a:t>Mark Word </a:t>
            </a:r>
            <a:r>
              <a:rPr lang="zh-CN" altLang="en-US" dirty="0"/>
              <a:t>的默认存储结构</a:t>
            </a:r>
            <a:r>
              <a:rPr lang="zh-CN" altLang="en-US" dirty="0" smtClean="0"/>
              <a:t>如下</a:t>
            </a:r>
            <a:endParaRPr lang="en-US" altLang="zh-CN" dirty="0" smtClean="0"/>
          </a:p>
          <a:p>
            <a:endParaRPr lang="en-US" altLang="zh-CN" dirty="0"/>
          </a:p>
          <a:p>
            <a:endParaRPr lang="en-US" altLang="zh-CN" dirty="0"/>
          </a:p>
          <a:p>
            <a:endParaRPr lang="en-US" altLang="zh-CN" dirty="0" smtClean="0"/>
          </a:p>
        </p:txBody>
      </p:sp>
      <p:pic>
        <p:nvPicPr>
          <p:cNvPr id="11" name="图片 10" descr="http://cmsblogs.qiniudn.com/wp-content/uploads/2017/02/11111111111_2_thumb-1.jpg?_=6421273"/>
          <p:cNvPicPr/>
          <p:nvPr/>
        </p:nvPicPr>
        <p:blipFill>
          <a:blip r:embed="rId3">
            <a:extLst>
              <a:ext uri="{28A0092B-C50C-407E-A947-70E740481C1C}">
                <a14:useLocalDpi xmlns:a14="http://schemas.microsoft.com/office/drawing/2010/main" val="0"/>
              </a:ext>
            </a:extLst>
          </a:blip>
          <a:srcRect/>
          <a:stretch>
            <a:fillRect/>
          </a:stretch>
        </p:blipFill>
        <p:spPr bwMode="auto">
          <a:xfrm>
            <a:off x="155575" y="2485016"/>
            <a:ext cx="8842786" cy="3141234"/>
          </a:xfrm>
          <a:prstGeom prst="rect">
            <a:avLst/>
          </a:prstGeom>
          <a:noFill/>
          <a:ln>
            <a:noFill/>
          </a:ln>
        </p:spPr>
      </p:pic>
    </p:spTree>
    <p:extLst>
      <p:ext uri="{BB962C8B-B14F-4D97-AF65-F5344CB8AC3E}">
        <p14:creationId xmlns:p14="http://schemas.microsoft.com/office/powerpoint/2010/main" val="189573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592"/>
            <a:ext cx="9144000" cy="1135179"/>
          </a:xfrm>
          <a:prstGeom prst="rect">
            <a:avLst/>
          </a:prstGeom>
        </p:spPr>
      </p:pic>
      <p:sp>
        <p:nvSpPr>
          <p:cNvPr id="5" name="文本框 8"/>
          <p:cNvSpPr txBox="1"/>
          <p:nvPr/>
        </p:nvSpPr>
        <p:spPr>
          <a:xfrm>
            <a:off x="2436031" y="2468061"/>
            <a:ext cx="4589584" cy="1938992"/>
          </a:xfrm>
          <a:prstGeom prst="rect">
            <a:avLst/>
          </a:prstGeom>
          <a:noFill/>
        </p:spPr>
        <p:txBody>
          <a:bodyPr wrap="square" rtlCol="0">
            <a:spAutoFit/>
          </a:bodyPr>
          <a:lstStyle/>
          <a:p>
            <a:r>
              <a:rPr kumimoji="1" lang="en-US" altLang="zh-CN" sz="6000" dirty="0" smtClean="0">
                <a:solidFill>
                  <a:srgbClr val="CE0000"/>
                </a:solidFill>
                <a:latin typeface="Arial Black"/>
                <a:ea typeface="黑体"/>
                <a:cs typeface="Arial Black"/>
              </a:rPr>
              <a:t>  </a:t>
            </a:r>
            <a:r>
              <a:rPr kumimoji="1" lang="x-none" altLang="zh-CN" sz="6000" dirty="0" smtClean="0">
                <a:solidFill>
                  <a:srgbClr val="CE0000"/>
                </a:solidFill>
                <a:latin typeface="Arial Black"/>
                <a:ea typeface="黑体"/>
                <a:cs typeface="Arial Black"/>
              </a:rPr>
              <a:t>END</a:t>
            </a:r>
            <a:r>
              <a:rPr kumimoji="1" lang="en-US" altLang="zh-CN" sz="6000" dirty="0" smtClean="0">
                <a:solidFill>
                  <a:srgbClr val="CE0000"/>
                </a:solidFill>
                <a:latin typeface="Arial Black"/>
                <a:ea typeface="黑体"/>
                <a:cs typeface="Arial Black"/>
              </a:rPr>
              <a:t>&amp;</a:t>
            </a:r>
          </a:p>
          <a:p>
            <a:r>
              <a:rPr kumimoji="1" lang="en-US" altLang="zh-CN" sz="6000" dirty="0" smtClean="0">
                <a:solidFill>
                  <a:srgbClr val="CE0000"/>
                </a:solidFill>
                <a:latin typeface="Arial Black"/>
                <a:ea typeface="黑体"/>
                <a:cs typeface="Arial Black"/>
              </a:rPr>
              <a:t>THANKS</a:t>
            </a:r>
            <a:endParaRPr kumimoji="1" lang="zh-CN" altLang="en-US" sz="6000" dirty="0">
              <a:solidFill>
                <a:srgbClr val="CE0000"/>
              </a:solidFill>
              <a:latin typeface="Arial Black"/>
              <a:ea typeface="黑体"/>
              <a:cs typeface="Arial Black"/>
            </a:endParaRPr>
          </a:p>
        </p:txBody>
      </p:sp>
    </p:spTree>
    <p:extLst>
      <p:ext uri="{BB962C8B-B14F-4D97-AF65-F5344CB8AC3E}">
        <p14:creationId xmlns:p14="http://schemas.microsoft.com/office/powerpoint/2010/main" val="290360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锁的分类</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2031325"/>
          </a:xfrm>
          <a:prstGeom prst="rect">
            <a:avLst/>
          </a:prstGeom>
          <a:noFill/>
        </p:spPr>
        <p:txBody>
          <a:bodyPr wrap="square" rtlCol="0">
            <a:spAutoFit/>
          </a:bodyPr>
          <a:lstStyle/>
          <a:p>
            <a:r>
              <a:rPr lang="zh-CN" altLang="en-US" dirty="0" smtClean="0"/>
              <a:t>锁的分类</a:t>
            </a:r>
            <a:r>
              <a:rPr lang="en-US" altLang="zh-CN" dirty="0" smtClean="0"/>
              <a:t>(</a:t>
            </a:r>
            <a:r>
              <a:rPr lang="zh-CN" altLang="en-US" dirty="0" smtClean="0"/>
              <a:t>从虚拟机实现底层的角度来进行分类</a:t>
            </a:r>
            <a:r>
              <a:rPr lang="en-US" altLang="zh-CN" dirty="0" smtClean="0"/>
              <a:t>)</a:t>
            </a:r>
          </a:p>
          <a:p>
            <a:endParaRPr lang="en-US" altLang="zh-CN" dirty="0"/>
          </a:p>
          <a:p>
            <a:pPr marL="285750" indent="-285750">
              <a:buFont typeface="Wingdings" panose="05000000000000000000" pitchFamily="2" charset="2"/>
              <a:buChar char="Ø"/>
            </a:pPr>
            <a:r>
              <a:rPr lang="zh-CN" altLang="en-US" dirty="0" smtClean="0"/>
              <a:t>重量级锁</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轻量级锁</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偏向锁</a:t>
            </a:r>
            <a:endParaRPr lang="en-US" altLang="zh-CN" dirty="0" smtClean="0"/>
          </a:p>
        </p:txBody>
      </p:sp>
    </p:spTree>
    <p:extLst>
      <p:ext uri="{BB962C8B-B14F-4D97-AF65-F5344CB8AC3E}">
        <p14:creationId xmlns:p14="http://schemas.microsoft.com/office/powerpoint/2010/main" val="399538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重量级锁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07975" y="1416154"/>
            <a:ext cx="8224106" cy="5078313"/>
          </a:xfrm>
          <a:prstGeom prst="rect">
            <a:avLst/>
          </a:prstGeom>
          <a:noFill/>
        </p:spPr>
        <p:txBody>
          <a:bodyPr wrap="square" rtlCol="0">
            <a:spAutoFit/>
          </a:bodyPr>
          <a:lstStyle/>
          <a:p>
            <a:r>
              <a:rPr lang="en-US" altLang="zh-CN" dirty="0"/>
              <a:t>Java</a:t>
            </a:r>
            <a:r>
              <a:rPr lang="zh-CN" altLang="en-US" dirty="0"/>
              <a:t>中每一个对象都可以作为锁，这是</a:t>
            </a:r>
            <a:r>
              <a:rPr lang="en-US" altLang="zh-CN" dirty="0"/>
              <a:t>synchronized</a:t>
            </a:r>
            <a:r>
              <a:rPr lang="zh-CN" altLang="en-US" dirty="0"/>
              <a:t>实现同步的基础</a:t>
            </a:r>
          </a:p>
          <a:p>
            <a:r>
              <a:rPr lang="en-US" altLang="zh-CN" dirty="0" smtClean="0"/>
              <a:t>1. </a:t>
            </a:r>
            <a:r>
              <a:rPr lang="zh-CN" altLang="en-US" dirty="0" smtClean="0"/>
              <a:t>普通</a:t>
            </a:r>
            <a:r>
              <a:rPr lang="zh-CN" altLang="en-US" dirty="0"/>
              <a:t>同步方法，锁是当前实例对象</a:t>
            </a:r>
          </a:p>
          <a:p>
            <a:r>
              <a:rPr lang="en-US" altLang="zh-CN" dirty="0" smtClean="0"/>
              <a:t>2. </a:t>
            </a:r>
            <a:r>
              <a:rPr lang="zh-CN" altLang="en-US" dirty="0" smtClean="0"/>
              <a:t>静态</a:t>
            </a:r>
            <a:r>
              <a:rPr lang="zh-CN" altLang="en-US" dirty="0"/>
              <a:t>同步方法，锁是当前类的</a:t>
            </a:r>
            <a:r>
              <a:rPr lang="en-US" altLang="zh-CN" dirty="0"/>
              <a:t>class</a:t>
            </a:r>
            <a:r>
              <a:rPr lang="zh-CN" altLang="en-US" dirty="0"/>
              <a:t>对象</a:t>
            </a:r>
          </a:p>
          <a:p>
            <a:r>
              <a:rPr lang="en-US" altLang="zh-CN" dirty="0" smtClean="0"/>
              <a:t>3. </a:t>
            </a:r>
            <a:r>
              <a:rPr lang="zh-CN" altLang="en-US" dirty="0" smtClean="0"/>
              <a:t>同步</a:t>
            </a:r>
            <a:r>
              <a:rPr lang="zh-CN" altLang="en-US" dirty="0"/>
              <a:t>方法块，锁是括号里面的</a:t>
            </a:r>
            <a:r>
              <a:rPr lang="zh-CN" altLang="en-US" dirty="0" smtClean="0"/>
              <a:t>对象</a:t>
            </a:r>
            <a:endParaRPr lang="en-US" altLang="zh-CN" dirty="0" smtClean="0"/>
          </a:p>
          <a:p>
            <a:endParaRPr lang="zh-CN" altLang="en-US" dirty="0"/>
          </a:p>
          <a:p>
            <a:r>
              <a:rPr lang="en-US" altLang="zh-CN" dirty="0" smtClean="0"/>
              <a:t>synchronized</a:t>
            </a:r>
            <a:r>
              <a:rPr lang="zh-CN" altLang="en-US" dirty="0"/>
              <a:t>可以保证方法或者代码块在运行时，同一时刻只有一个方法可以进入到临界区，同时它还可以保证共享变量的内存</a:t>
            </a:r>
            <a:r>
              <a:rPr lang="zh-CN" altLang="en-US" dirty="0" smtClean="0"/>
              <a:t>可见性</a:t>
            </a:r>
            <a:r>
              <a:rPr lang="en-US" altLang="zh-CN" dirty="0" smtClean="0"/>
              <a:t>(</a:t>
            </a:r>
            <a:r>
              <a:rPr lang="zh-CN" altLang="en-US" dirty="0" smtClean="0"/>
              <a:t>我认为应该是同步开始从主内存中读取，同步结束刷新到主内存中</a:t>
            </a:r>
            <a:r>
              <a:rPr lang="en-US" altLang="zh-CN" dirty="0" smtClean="0"/>
              <a:t>)</a:t>
            </a:r>
            <a:r>
              <a:rPr lang="zh-CN" altLang="en-US" dirty="0" smtClean="0"/>
              <a:t>，</a:t>
            </a:r>
            <a:r>
              <a:rPr lang="zh-CN" altLang="en-US" dirty="0" smtClean="0">
                <a:solidFill>
                  <a:srgbClr val="FF0000"/>
                </a:solidFill>
              </a:rPr>
              <a:t>并且在正常退出或者抛出异常时自动释放锁</a:t>
            </a:r>
            <a:endParaRPr lang="en-US" altLang="zh-CN" dirty="0" smtClean="0">
              <a:solidFill>
                <a:srgbClr val="FF0000"/>
              </a:solidFill>
            </a:endParaRPr>
          </a:p>
          <a:p>
            <a:pPr marL="285750" indent="-285750">
              <a:buFont typeface="Wingdings" panose="05000000000000000000" pitchFamily="2" charset="2"/>
              <a:buChar char="Ø"/>
            </a:pPr>
            <a:r>
              <a:rPr lang="zh-CN" altLang="en-US" dirty="0"/>
              <a:t> </a:t>
            </a:r>
            <a:r>
              <a:rPr lang="zh-CN" altLang="en-US" dirty="0" smtClean="0"/>
              <a:t> 同步</a:t>
            </a:r>
            <a:r>
              <a:rPr lang="zh-CN" altLang="en-US" dirty="0"/>
              <a:t>方法：</a:t>
            </a:r>
            <a:r>
              <a:rPr lang="en-US" altLang="zh-CN" dirty="0"/>
              <a:t>synchronized</a:t>
            </a:r>
            <a:r>
              <a:rPr lang="zh-CN" altLang="en-US" dirty="0"/>
              <a:t>方法则会被翻译成普通的方法调用和返回指令如</a:t>
            </a:r>
            <a:r>
              <a:rPr lang="en-US" altLang="zh-CN" dirty="0"/>
              <a:t>:</a:t>
            </a:r>
            <a:r>
              <a:rPr lang="en-US" altLang="zh-CN" dirty="0" err="1"/>
              <a:t>invokevirtual</a:t>
            </a:r>
            <a:r>
              <a:rPr lang="zh-CN" altLang="en-US" dirty="0"/>
              <a:t>、</a:t>
            </a:r>
            <a:r>
              <a:rPr lang="en-US" altLang="zh-CN" dirty="0" err="1"/>
              <a:t>areturn</a:t>
            </a:r>
            <a:r>
              <a:rPr lang="zh-CN" altLang="en-US" dirty="0"/>
              <a:t>指令，在</a:t>
            </a:r>
            <a:r>
              <a:rPr lang="en-US" altLang="zh-CN" dirty="0" err="1"/>
              <a:t>VM</a:t>
            </a:r>
            <a:r>
              <a:rPr lang="zh-CN" altLang="en-US" dirty="0"/>
              <a:t>字节码层面并没有任何特别的指令来实现被</a:t>
            </a:r>
            <a:r>
              <a:rPr lang="en-US" altLang="zh-CN" dirty="0"/>
              <a:t>synchronized</a:t>
            </a:r>
            <a:r>
              <a:rPr lang="zh-CN" altLang="en-US" dirty="0"/>
              <a:t>修饰的方法，而是在</a:t>
            </a:r>
            <a:r>
              <a:rPr lang="en-US" altLang="zh-CN" dirty="0"/>
              <a:t>Class</a:t>
            </a:r>
            <a:r>
              <a:rPr lang="zh-CN" altLang="en-US" dirty="0"/>
              <a:t>文件的方法表中将该方法的</a:t>
            </a:r>
            <a:r>
              <a:rPr lang="en-US" altLang="zh-CN" dirty="0" err="1"/>
              <a:t>access_flags</a:t>
            </a:r>
            <a:r>
              <a:rPr lang="zh-CN" altLang="en-US" dirty="0"/>
              <a:t>字段中的</a:t>
            </a:r>
            <a:r>
              <a:rPr lang="en-US" altLang="zh-CN" dirty="0"/>
              <a:t>synchronized</a:t>
            </a:r>
            <a:r>
              <a:rPr lang="zh-CN" altLang="en-US" dirty="0"/>
              <a:t>标志位置</a:t>
            </a:r>
            <a:r>
              <a:rPr lang="en-US" altLang="zh-CN" dirty="0"/>
              <a:t>1</a:t>
            </a:r>
            <a:r>
              <a:rPr lang="zh-CN" altLang="en-US" dirty="0"/>
              <a:t>，表示该方法是同步方法并使用调用该方法的对象或该方法所属的</a:t>
            </a:r>
            <a:r>
              <a:rPr lang="en-US" altLang="zh-CN" dirty="0"/>
              <a:t>Class</a:t>
            </a:r>
            <a:r>
              <a:rPr lang="zh-CN" altLang="en-US" dirty="0"/>
              <a:t>在</a:t>
            </a:r>
            <a:r>
              <a:rPr lang="en-US" altLang="zh-CN" dirty="0" err="1"/>
              <a:t>JVM</a:t>
            </a:r>
            <a:r>
              <a:rPr lang="zh-CN" altLang="en-US" dirty="0"/>
              <a:t>的内部对象表示</a:t>
            </a:r>
            <a:r>
              <a:rPr lang="en-US" altLang="zh-CN" dirty="0" err="1"/>
              <a:t>Klass</a:t>
            </a:r>
            <a:r>
              <a:rPr lang="zh-CN" altLang="en-US" dirty="0"/>
              <a:t>做为锁</a:t>
            </a:r>
            <a:r>
              <a:rPr lang="zh-CN" altLang="en-US" dirty="0" smtClean="0"/>
              <a:t>对象</a:t>
            </a:r>
            <a:endParaRPr lang="en-US" altLang="zh-CN" dirty="0" smtClean="0"/>
          </a:p>
          <a:p>
            <a:endParaRPr lang="zh-CN" altLang="en-US" dirty="0"/>
          </a:p>
          <a:p>
            <a:r>
              <a:rPr lang="en-US" altLang="zh-CN" dirty="0" smtClean="0"/>
              <a:t>synchronized</a:t>
            </a:r>
            <a:r>
              <a:rPr lang="zh-CN" altLang="en-US" dirty="0"/>
              <a:t>是重量级锁，</a:t>
            </a:r>
            <a:r>
              <a:rPr lang="zh-CN" altLang="en-US" dirty="0">
                <a:solidFill>
                  <a:srgbClr val="FF0000"/>
                </a:solidFill>
              </a:rPr>
              <a:t>重量级锁通过对象内部的监视器</a:t>
            </a:r>
            <a:r>
              <a:rPr lang="en-US" altLang="zh-CN" dirty="0">
                <a:solidFill>
                  <a:srgbClr val="FF0000"/>
                </a:solidFill>
              </a:rPr>
              <a:t>(monitor)</a:t>
            </a:r>
            <a:r>
              <a:rPr lang="zh-CN" altLang="en-US" dirty="0">
                <a:solidFill>
                  <a:srgbClr val="FF0000"/>
                </a:solidFill>
              </a:rPr>
              <a:t>实现，其中</a:t>
            </a:r>
            <a:r>
              <a:rPr lang="en-US" altLang="zh-CN" dirty="0">
                <a:solidFill>
                  <a:srgbClr val="FF0000"/>
                </a:solidFill>
              </a:rPr>
              <a:t>monitor</a:t>
            </a:r>
            <a:r>
              <a:rPr lang="zh-CN" altLang="en-US" dirty="0">
                <a:solidFill>
                  <a:srgbClr val="FF0000"/>
                </a:solidFill>
              </a:rPr>
              <a:t>的本质是依赖于底层操作系统的</a:t>
            </a:r>
            <a:r>
              <a:rPr lang="en-US" altLang="zh-CN" dirty="0" err="1">
                <a:solidFill>
                  <a:srgbClr val="FF0000"/>
                </a:solidFill>
              </a:rPr>
              <a:t>Mutex</a:t>
            </a:r>
            <a:r>
              <a:rPr lang="en-US" altLang="zh-CN" dirty="0">
                <a:solidFill>
                  <a:srgbClr val="FF0000"/>
                </a:solidFill>
              </a:rPr>
              <a:t> Lock</a:t>
            </a:r>
            <a:r>
              <a:rPr lang="zh-CN" altLang="en-US" dirty="0">
                <a:solidFill>
                  <a:srgbClr val="FF0000"/>
                </a:solidFill>
              </a:rPr>
              <a:t>实现</a:t>
            </a:r>
            <a:r>
              <a:rPr lang="zh-CN" altLang="en-US" dirty="0"/>
              <a:t>，</a:t>
            </a:r>
            <a:r>
              <a:rPr lang="zh-CN" altLang="en-US" dirty="0">
                <a:solidFill>
                  <a:srgbClr val="FF0000"/>
                </a:solidFill>
              </a:rPr>
              <a:t>操作系统实现线程之间的切换需要从用户态到内核态的切换，切换成本非常高</a:t>
            </a:r>
          </a:p>
        </p:txBody>
      </p:sp>
    </p:spTree>
    <p:extLst>
      <p:ext uri="{BB962C8B-B14F-4D97-AF65-F5344CB8AC3E}">
        <p14:creationId xmlns:p14="http://schemas.microsoft.com/office/powerpoint/2010/main" val="401312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轻量级锁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3416320"/>
          </a:xfrm>
          <a:prstGeom prst="rect">
            <a:avLst/>
          </a:prstGeom>
          <a:noFill/>
        </p:spPr>
        <p:txBody>
          <a:bodyPr wrap="square" rtlCol="0">
            <a:spAutoFit/>
          </a:bodyPr>
          <a:lstStyle/>
          <a:p>
            <a:pPr lvl="0"/>
            <a:endParaRPr lang="en-US" altLang="zh-CN" dirty="0"/>
          </a:p>
          <a:p>
            <a:pPr lvl="0"/>
            <a:endParaRPr lang="en-US" altLang="zh-CN" b="1" dirty="0" smtClean="0"/>
          </a:p>
          <a:p>
            <a:pPr lvl="0"/>
            <a:endParaRPr lang="en-US" altLang="zh-CN" b="1" dirty="0" smtClean="0"/>
          </a:p>
          <a:p>
            <a:pPr lvl="0"/>
            <a:endParaRPr lang="en-US" altLang="zh-CN" b="1" dirty="0"/>
          </a:p>
          <a:p>
            <a:pPr lvl="0"/>
            <a:r>
              <a:rPr lang="zh-CN" altLang="en-US" b="1" dirty="0" smtClean="0"/>
              <a:t>引入轻量级锁</a:t>
            </a:r>
            <a:r>
              <a:rPr lang="zh-CN" altLang="en-US" b="1" dirty="0"/>
              <a:t>主要目的是</a:t>
            </a:r>
            <a:r>
              <a:rPr lang="zh-CN" altLang="en-US" dirty="0"/>
              <a:t>：</a:t>
            </a:r>
            <a:r>
              <a:rPr lang="zh-CN" altLang="en-US" dirty="0" smtClean="0"/>
              <a:t>减少</a:t>
            </a:r>
            <a:r>
              <a:rPr lang="zh-CN" altLang="en-US" dirty="0"/>
              <a:t>传统的</a:t>
            </a:r>
            <a:r>
              <a:rPr lang="zh-CN" altLang="en-US" dirty="0">
                <a:solidFill>
                  <a:srgbClr val="FF0000"/>
                </a:solidFill>
              </a:rPr>
              <a:t>重量级锁使用操作系统互斥量</a:t>
            </a:r>
            <a:r>
              <a:rPr lang="zh-CN" altLang="en-US" dirty="0"/>
              <a:t>产生的性能</a:t>
            </a:r>
            <a:r>
              <a:rPr lang="zh-CN" altLang="en-US" dirty="0" smtClean="0"/>
              <a:t>消耗</a:t>
            </a:r>
            <a:endParaRPr lang="en-US" altLang="zh-CN" dirty="0"/>
          </a:p>
          <a:p>
            <a:pPr lvl="0"/>
            <a:endParaRPr lang="en-US" altLang="zh-CN" dirty="0"/>
          </a:p>
          <a:p>
            <a:pPr lvl="0"/>
            <a:r>
              <a:rPr lang="zh-CN" altLang="en-US" b="1" dirty="0" smtClean="0"/>
              <a:t>基于一种假设：</a:t>
            </a:r>
            <a:r>
              <a:rPr lang="zh-CN" altLang="en-US" dirty="0" smtClean="0"/>
              <a:t>基本没有多线程竞争</a:t>
            </a:r>
            <a:endParaRPr lang="en-US" altLang="zh-CN" dirty="0"/>
          </a:p>
          <a:p>
            <a:pPr lvl="0"/>
            <a:endParaRPr lang="en-US" altLang="zh-CN" dirty="0" smtClean="0"/>
          </a:p>
          <a:p>
            <a:pPr lvl="0"/>
            <a:r>
              <a:rPr lang="zh-CN" altLang="en-US" b="1" dirty="0" smtClean="0"/>
              <a:t>效果</a:t>
            </a:r>
            <a:r>
              <a:rPr lang="zh-CN" altLang="en-US" dirty="0" smtClean="0"/>
              <a:t>：将基于操作系统互斥量来进行的重量级加锁解锁操作转换为基于轻量级的</a:t>
            </a:r>
            <a:r>
              <a:rPr lang="en-US" altLang="zh-CN" dirty="0" smtClean="0"/>
              <a:t>CAS</a:t>
            </a:r>
            <a:r>
              <a:rPr lang="zh-CN" altLang="en-US" dirty="0" smtClean="0"/>
              <a:t>操作的加锁解锁操作</a:t>
            </a:r>
            <a:endParaRPr lang="en-US" altLang="zh-CN" dirty="0"/>
          </a:p>
          <a:p>
            <a:pPr lvl="0"/>
            <a:endParaRPr lang="en-US" altLang="zh-CN" dirty="0" smtClean="0"/>
          </a:p>
        </p:txBody>
      </p:sp>
    </p:spTree>
    <p:extLst>
      <p:ext uri="{BB962C8B-B14F-4D97-AF65-F5344CB8AC3E}">
        <p14:creationId xmlns:p14="http://schemas.microsoft.com/office/powerpoint/2010/main" val="361789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轻量级锁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5078313"/>
          </a:xfrm>
          <a:prstGeom prst="rect">
            <a:avLst/>
          </a:prstGeom>
          <a:noFill/>
        </p:spPr>
        <p:txBody>
          <a:bodyPr wrap="square" rtlCol="0">
            <a:spAutoFit/>
          </a:bodyPr>
          <a:lstStyle/>
          <a:p>
            <a:pPr lvl="0"/>
            <a:endParaRPr lang="en-US" altLang="zh-CN" dirty="0"/>
          </a:p>
          <a:p>
            <a:pPr lvl="0"/>
            <a:r>
              <a:rPr lang="zh-CN" altLang="en-US" b="1" dirty="0"/>
              <a:t>获取锁</a:t>
            </a:r>
          </a:p>
          <a:p>
            <a:pPr lvl="0"/>
            <a:r>
              <a:rPr lang="en-US" altLang="zh-CN" dirty="0"/>
              <a:t>1. </a:t>
            </a:r>
            <a:r>
              <a:rPr lang="zh-CN" altLang="en-US" dirty="0"/>
              <a:t>判断当前对象是否处于无锁状态</a:t>
            </a:r>
            <a:r>
              <a:rPr lang="en-US" altLang="zh-CN" dirty="0"/>
              <a:t>(</a:t>
            </a:r>
            <a:r>
              <a:rPr lang="zh-CN" altLang="en-US" dirty="0"/>
              <a:t>锁标志位</a:t>
            </a:r>
            <a:r>
              <a:rPr lang="en-US" altLang="zh-CN" dirty="0"/>
              <a:t>01</a:t>
            </a:r>
            <a:r>
              <a:rPr lang="zh-CN" altLang="en-US" dirty="0"/>
              <a:t>，偏向锁标志位</a:t>
            </a:r>
            <a:r>
              <a:rPr lang="en-US" altLang="zh-CN" dirty="0"/>
              <a:t>0)</a:t>
            </a:r>
          </a:p>
          <a:p>
            <a:pPr marL="285750" lvl="0" indent="-285750">
              <a:buFont typeface="Wingdings" panose="05000000000000000000" pitchFamily="2" charset="2"/>
              <a:buChar char="l"/>
            </a:pPr>
            <a:r>
              <a:rPr lang="zh-CN" altLang="en-US" dirty="0"/>
              <a:t>若是，则</a:t>
            </a:r>
            <a:r>
              <a:rPr lang="en-US" altLang="zh-CN" dirty="0" err="1"/>
              <a:t>JVM</a:t>
            </a:r>
            <a:r>
              <a:rPr lang="zh-CN" altLang="en-US" dirty="0"/>
              <a:t>首先将在当前线程的栈帧中建立一个名为锁记录</a:t>
            </a:r>
            <a:r>
              <a:rPr lang="en-US" altLang="zh-CN" dirty="0"/>
              <a:t>(Lock Record)</a:t>
            </a:r>
            <a:r>
              <a:rPr lang="zh-CN" altLang="en-US" dirty="0"/>
              <a:t>的空间，用于存储锁对象目前的</a:t>
            </a:r>
            <a:r>
              <a:rPr lang="en-US" altLang="zh-CN" dirty="0"/>
              <a:t>Mark Word</a:t>
            </a:r>
            <a:r>
              <a:rPr lang="zh-CN" altLang="en-US" dirty="0"/>
              <a:t>的拷贝</a:t>
            </a:r>
            <a:r>
              <a:rPr lang="en-US" altLang="zh-CN" dirty="0"/>
              <a:t>(</a:t>
            </a:r>
            <a:r>
              <a:rPr lang="zh-CN" altLang="en-US" dirty="0"/>
              <a:t>官方把这份拷贝加了一个</a:t>
            </a:r>
            <a:r>
              <a:rPr lang="en-US" altLang="zh-CN" dirty="0"/>
              <a:t>Displaced</a:t>
            </a:r>
            <a:r>
              <a:rPr lang="zh-CN" altLang="en-US" dirty="0"/>
              <a:t>前缀，即</a:t>
            </a:r>
            <a:r>
              <a:rPr lang="en-US" altLang="zh-CN" dirty="0"/>
              <a:t>Displaced Mark Word)</a:t>
            </a:r>
          </a:p>
          <a:p>
            <a:pPr marL="285750" lvl="0" indent="-285750">
              <a:buFont typeface="Wingdings" panose="05000000000000000000" pitchFamily="2" charset="2"/>
              <a:buChar char="l"/>
            </a:pPr>
            <a:r>
              <a:rPr lang="zh-CN" altLang="en-US" dirty="0"/>
              <a:t>否则执行步骤</a:t>
            </a:r>
            <a:r>
              <a:rPr lang="en-US" altLang="zh-CN" dirty="0"/>
              <a:t>(3)</a:t>
            </a:r>
          </a:p>
          <a:p>
            <a:pPr lvl="0"/>
            <a:r>
              <a:rPr lang="en-US" altLang="zh-CN" dirty="0"/>
              <a:t>2. </a:t>
            </a:r>
            <a:r>
              <a:rPr lang="en-US" altLang="zh-CN" dirty="0" err="1"/>
              <a:t>JVM</a:t>
            </a:r>
            <a:r>
              <a:rPr lang="zh-CN" altLang="en-US" dirty="0"/>
              <a:t>利用</a:t>
            </a:r>
            <a:r>
              <a:rPr lang="en-US" altLang="zh-CN" dirty="0"/>
              <a:t>CAS</a:t>
            </a:r>
            <a:r>
              <a:rPr lang="zh-CN" altLang="en-US" dirty="0"/>
              <a:t>操作尝试将对象的</a:t>
            </a:r>
            <a:r>
              <a:rPr lang="en-US" altLang="zh-CN" dirty="0"/>
              <a:t>Mark Word</a:t>
            </a:r>
            <a:r>
              <a:rPr lang="zh-CN" altLang="en-US" dirty="0"/>
              <a:t>更新为指向</a:t>
            </a:r>
            <a:r>
              <a:rPr lang="en-US" altLang="zh-CN" dirty="0"/>
              <a:t>Lock Record</a:t>
            </a:r>
            <a:r>
              <a:rPr lang="zh-CN" altLang="en-US" dirty="0" smtClean="0"/>
              <a:t>的</a:t>
            </a:r>
            <a:r>
              <a:rPr lang="zh-CN" altLang="en-US" dirty="0"/>
              <a:t>指针</a:t>
            </a:r>
          </a:p>
          <a:p>
            <a:pPr marL="285750" lvl="0" indent="-285750">
              <a:buFont typeface="Wingdings" panose="05000000000000000000" pitchFamily="2" charset="2"/>
              <a:buChar char="l"/>
            </a:pPr>
            <a:r>
              <a:rPr lang="zh-CN" altLang="en-US" dirty="0"/>
              <a:t>如果成功表示竞争到锁，则将锁标志位变成</a:t>
            </a:r>
            <a:r>
              <a:rPr lang="en-US" altLang="zh-CN" dirty="0"/>
              <a:t>00(</a:t>
            </a:r>
            <a:r>
              <a:rPr lang="zh-CN" altLang="en-US" dirty="0"/>
              <a:t>表示此对象处于轻量级锁状态</a:t>
            </a:r>
            <a:r>
              <a:rPr lang="en-US" altLang="zh-CN" dirty="0"/>
              <a:t>)</a:t>
            </a:r>
            <a:r>
              <a:rPr lang="zh-CN" altLang="en-US" dirty="0"/>
              <a:t>，执行同步操作</a:t>
            </a:r>
            <a:endParaRPr lang="en-US" altLang="zh-CN" dirty="0"/>
          </a:p>
          <a:p>
            <a:pPr marL="285750" lvl="0" indent="-285750">
              <a:buFont typeface="Wingdings" panose="05000000000000000000" pitchFamily="2" charset="2"/>
              <a:buChar char="l"/>
            </a:pPr>
            <a:r>
              <a:rPr lang="zh-CN" altLang="en-US" dirty="0"/>
              <a:t>如果失败则执行步骤</a:t>
            </a:r>
            <a:r>
              <a:rPr lang="en-US" altLang="zh-CN" dirty="0"/>
              <a:t>(3)</a:t>
            </a:r>
          </a:p>
          <a:p>
            <a:pPr lvl="0"/>
            <a:r>
              <a:rPr lang="en-US" altLang="zh-CN" dirty="0"/>
              <a:t>3. </a:t>
            </a:r>
            <a:r>
              <a:rPr lang="zh-CN" altLang="en-US" dirty="0"/>
              <a:t>判断当前对象的</a:t>
            </a:r>
            <a:r>
              <a:rPr lang="en-US" altLang="zh-CN" dirty="0"/>
              <a:t>Mark Word</a:t>
            </a:r>
            <a:r>
              <a:rPr lang="zh-CN" altLang="en-US" dirty="0"/>
              <a:t>是否指向当前线程的栈帧</a:t>
            </a:r>
          </a:p>
          <a:p>
            <a:pPr marL="285750" lvl="0" indent="-285750">
              <a:buFont typeface="Wingdings" panose="05000000000000000000" pitchFamily="2" charset="2"/>
              <a:buChar char="l"/>
            </a:pPr>
            <a:r>
              <a:rPr lang="zh-CN" altLang="en-US" dirty="0"/>
              <a:t>如果是则表示当前线程已经持有当前对象的锁，则直接执行同步代码块</a:t>
            </a:r>
            <a:endParaRPr lang="en-US" altLang="zh-CN" dirty="0"/>
          </a:p>
          <a:p>
            <a:pPr marL="285750" lvl="0" indent="-285750">
              <a:buFont typeface="Wingdings" panose="05000000000000000000" pitchFamily="2" charset="2"/>
              <a:buChar char="l"/>
            </a:pPr>
            <a:r>
              <a:rPr lang="zh-CN" altLang="en-US" dirty="0"/>
              <a:t>否则只能说明该锁对象已经被其他线程抢占了，这时轻量级锁需要膨胀为重量级锁，锁标志位变成</a:t>
            </a:r>
            <a:r>
              <a:rPr lang="en-US" altLang="zh-CN" dirty="0"/>
              <a:t>10</a:t>
            </a:r>
            <a:r>
              <a:rPr lang="zh-CN" altLang="en-US" dirty="0"/>
              <a:t>，后面等待的线程将会进入阻塞状态</a:t>
            </a:r>
          </a:p>
          <a:p>
            <a:pPr lvl="0"/>
            <a:endParaRPr lang="en-US" altLang="zh-CN" dirty="0"/>
          </a:p>
          <a:p>
            <a:pPr lvl="0"/>
            <a:endParaRPr lang="en-US" altLang="zh-CN" dirty="0"/>
          </a:p>
          <a:p>
            <a:pPr lvl="0"/>
            <a:endParaRPr lang="en-US" altLang="zh-CN" dirty="0" smtClean="0"/>
          </a:p>
        </p:txBody>
      </p:sp>
    </p:spTree>
    <p:extLst>
      <p:ext uri="{BB962C8B-B14F-4D97-AF65-F5344CB8AC3E}">
        <p14:creationId xmlns:p14="http://schemas.microsoft.com/office/powerpoint/2010/main" val="102314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内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135179"/>
          </a:xfrm>
          <a:prstGeom prst="rect">
            <a:avLst/>
          </a:prstGeom>
        </p:spPr>
      </p:pic>
      <p:sp>
        <p:nvSpPr>
          <p:cNvPr id="2" name="AutoShape 6" descr="“cloud services”的图片搜索结果"/>
          <p:cNvSpPr>
            <a:spLocks noChangeAspect="1" noChangeArrowheads="1"/>
          </p:cNvSpPr>
          <p:nvPr/>
        </p:nvSpPr>
        <p:spPr bwMode="auto">
          <a:xfrm>
            <a:off x="138017" y="-2392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8" descr="“cloud services”的图片搜索结果"/>
          <p:cNvSpPr>
            <a:spLocks noChangeAspect="1" noChangeArrowheads="1"/>
          </p:cNvSpPr>
          <p:nvPr/>
        </p:nvSpPr>
        <p:spPr bwMode="auto">
          <a:xfrm>
            <a:off x="290417" y="-868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p:cNvSpPr/>
          <p:nvPr/>
        </p:nvSpPr>
        <p:spPr>
          <a:xfrm>
            <a:off x="815222" y="205026"/>
            <a:ext cx="5649746" cy="812800"/>
          </a:xfrm>
          <a:custGeom>
            <a:avLst/>
            <a:gdLst>
              <a:gd name="connsiteX0" fmla="*/ 0 w 5180380"/>
              <a:gd name="connsiteY0" fmla="*/ 0 h 812800"/>
              <a:gd name="connsiteX1" fmla="*/ 5180380 w 5180380"/>
              <a:gd name="connsiteY1" fmla="*/ 0 h 812800"/>
              <a:gd name="connsiteX2" fmla="*/ 5180380 w 5180380"/>
              <a:gd name="connsiteY2" fmla="*/ 812800 h 812800"/>
              <a:gd name="connsiteX3" fmla="*/ 0 w 5180380"/>
              <a:gd name="connsiteY3" fmla="*/ 812800 h 812800"/>
              <a:gd name="connsiteX4" fmla="*/ 0 w 5180380"/>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812800">
                <a:moveTo>
                  <a:pt x="0" y="0"/>
                </a:moveTo>
                <a:lnTo>
                  <a:pt x="5180380" y="0"/>
                </a:lnTo>
                <a:lnTo>
                  <a:pt x="5180380" y="812800"/>
                </a:lnTo>
                <a:lnTo>
                  <a:pt x="0" y="812800"/>
                </a:lnTo>
                <a:lnTo>
                  <a:pt x="0" y="0"/>
                </a:lnTo>
                <a:close/>
              </a:path>
            </a:pathLst>
          </a:custGeom>
          <a:solidFill>
            <a:srgbClr val="4BACC6"/>
          </a:solidFill>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645160" tIns="101600" rIns="101600" bIns="101600" numCol="1" spcCol="1270" anchor="ctr" anchorCtr="0">
            <a:noAutofit/>
          </a:bodyPr>
          <a:lstStyle/>
          <a:p>
            <a:pPr lvl="0" algn="l" defTabSz="1778000">
              <a:lnSpc>
                <a:spcPct val="90000"/>
              </a:lnSpc>
              <a:spcBef>
                <a:spcPct val="0"/>
              </a:spcBef>
              <a:spcAft>
                <a:spcPct val="35000"/>
              </a:spcAft>
            </a:pPr>
            <a:r>
              <a:rPr lang="zh-CN" altLang="en-US" sz="4000" dirty="0" smtClean="0"/>
              <a:t>基本概念</a:t>
            </a:r>
            <a:r>
              <a:rPr lang="en-US" altLang="zh-CN" sz="4000" dirty="0" smtClean="0"/>
              <a:t>-</a:t>
            </a:r>
            <a:r>
              <a:rPr lang="zh-CN" altLang="en-US" sz="4000" dirty="0" smtClean="0"/>
              <a:t>轻量级锁</a:t>
            </a:r>
            <a:endParaRPr lang="zh-CN" altLang="en-US" sz="4000" kern="1200" dirty="0"/>
          </a:p>
        </p:txBody>
      </p:sp>
      <p:sp>
        <p:nvSpPr>
          <p:cNvPr id="206" name="椭圆 205"/>
          <p:cNvSpPr/>
          <p:nvPr/>
        </p:nvSpPr>
        <p:spPr>
          <a:xfrm>
            <a:off x="73569" y="103426"/>
            <a:ext cx="1016000" cy="1016000"/>
          </a:xfrm>
          <a:prstGeom prst="ellipse">
            <a:avLst/>
          </a:prstGeom>
        </p:spPr>
        <p:style>
          <a:lnRef idx="3">
            <a:schemeClr val="lt1"/>
          </a:lnRef>
          <a:fillRef idx="1">
            <a:schemeClr val="accent5"/>
          </a:fillRef>
          <a:effectRef idx="1">
            <a:schemeClr val="accent5"/>
          </a:effectRef>
          <a:fontRef idx="minor">
            <a:schemeClr val="lt1"/>
          </a:fontRef>
        </p:style>
      </p:sp>
      <p:sp>
        <p:nvSpPr>
          <p:cNvPr id="159" name="AutoShape 12" descr="http://img2.imgtn.bdimg.com/it/u=4092102458,22891059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71"/>
          <p:cNvSpPr txBox="1"/>
          <p:nvPr/>
        </p:nvSpPr>
        <p:spPr>
          <a:xfrm>
            <a:off x="369218" y="1381713"/>
            <a:ext cx="8224106" cy="2308324"/>
          </a:xfrm>
          <a:prstGeom prst="rect">
            <a:avLst/>
          </a:prstGeom>
          <a:noFill/>
        </p:spPr>
        <p:txBody>
          <a:bodyPr wrap="square" rtlCol="0">
            <a:spAutoFit/>
          </a:bodyPr>
          <a:lstStyle/>
          <a:p>
            <a:pPr lvl="0"/>
            <a:endParaRPr lang="en-US" altLang="zh-CN" dirty="0"/>
          </a:p>
          <a:p>
            <a:pPr lvl="0"/>
            <a:r>
              <a:rPr lang="zh-CN" altLang="en-US" b="1" dirty="0" smtClean="0"/>
              <a:t>释放锁</a:t>
            </a:r>
            <a:endParaRPr lang="en-US" altLang="zh-CN" b="1" dirty="0" smtClean="0"/>
          </a:p>
          <a:p>
            <a:pPr lvl="0"/>
            <a:r>
              <a:rPr lang="en-US" altLang="zh-CN" dirty="0" smtClean="0"/>
              <a:t>1. </a:t>
            </a:r>
            <a:r>
              <a:rPr lang="zh-CN" altLang="en-US" dirty="0" smtClean="0"/>
              <a:t>取出</a:t>
            </a:r>
            <a:r>
              <a:rPr lang="zh-CN" altLang="en-US" dirty="0"/>
              <a:t>在获取轻量级锁保存在</a:t>
            </a:r>
            <a:r>
              <a:rPr lang="en-US" altLang="zh-CN" dirty="0"/>
              <a:t>Displaced Mark Word</a:t>
            </a:r>
            <a:r>
              <a:rPr lang="zh-CN" altLang="en-US" dirty="0"/>
              <a:t>中的数据</a:t>
            </a:r>
          </a:p>
          <a:p>
            <a:pPr lvl="0"/>
            <a:r>
              <a:rPr lang="en-US" altLang="zh-CN" dirty="0" smtClean="0"/>
              <a:t>2. </a:t>
            </a:r>
            <a:r>
              <a:rPr lang="zh-CN" altLang="en-US" dirty="0" smtClean="0"/>
              <a:t>用</a:t>
            </a:r>
            <a:r>
              <a:rPr lang="en-US" altLang="zh-CN" dirty="0"/>
              <a:t>CAS</a:t>
            </a:r>
            <a:r>
              <a:rPr lang="zh-CN" altLang="en-US" dirty="0"/>
              <a:t>操作将取出的数据替换当前对象的</a:t>
            </a:r>
            <a:r>
              <a:rPr lang="en-US" altLang="zh-CN" dirty="0"/>
              <a:t>Mark Word</a:t>
            </a:r>
            <a:r>
              <a:rPr lang="zh-CN" altLang="en-US" dirty="0"/>
              <a:t>中</a:t>
            </a:r>
          </a:p>
          <a:p>
            <a:pPr marL="285750" lvl="0" indent="-285750">
              <a:buFont typeface="Wingdings" panose="05000000000000000000" pitchFamily="2" charset="2"/>
              <a:buChar char="l"/>
            </a:pPr>
            <a:r>
              <a:rPr lang="zh-CN" altLang="en-US" dirty="0" smtClean="0"/>
              <a:t>如果</a:t>
            </a:r>
            <a:r>
              <a:rPr lang="zh-CN" altLang="en-US" dirty="0"/>
              <a:t>成功，则说明释放锁</a:t>
            </a:r>
            <a:r>
              <a:rPr lang="zh-CN" altLang="en-US" dirty="0" smtClean="0"/>
              <a:t>成功</a:t>
            </a:r>
            <a:endParaRPr lang="en-US" altLang="zh-CN" dirty="0" smtClean="0"/>
          </a:p>
          <a:p>
            <a:pPr marL="285750" lvl="0" indent="-285750">
              <a:buFont typeface="Wingdings" panose="05000000000000000000" pitchFamily="2" charset="2"/>
              <a:buChar char="l"/>
            </a:pPr>
            <a:r>
              <a:rPr lang="zh-CN" altLang="en-US" dirty="0" smtClean="0"/>
              <a:t>否则</a:t>
            </a:r>
            <a:r>
              <a:rPr lang="zh-CN" altLang="en-US" dirty="0"/>
              <a:t>执行</a:t>
            </a:r>
            <a:r>
              <a:rPr lang="en-US" altLang="zh-CN" dirty="0"/>
              <a:t>(3)</a:t>
            </a:r>
          </a:p>
          <a:p>
            <a:pPr lvl="0"/>
            <a:r>
              <a:rPr lang="en-US" altLang="zh-CN" dirty="0" smtClean="0"/>
              <a:t>3. </a:t>
            </a:r>
            <a:r>
              <a:rPr lang="zh-CN" altLang="en-US" dirty="0" smtClean="0"/>
              <a:t>如果</a:t>
            </a:r>
            <a:r>
              <a:rPr lang="en-US" altLang="zh-CN" dirty="0"/>
              <a:t>CAS</a:t>
            </a:r>
            <a:r>
              <a:rPr lang="zh-CN" altLang="en-US" dirty="0"/>
              <a:t>操作替换失败，说明有其他线程尝试获取该锁，则需要在释放锁的同时唤醒被挂起的线程</a:t>
            </a:r>
          </a:p>
        </p:txBody>
      </p:sp>
    </p:spTree>
    <p:extLst>
      <p:ext uri="{BB962C8B-B14F-4D97-AF65-F5344CB8AC3E}">
        <p14:creationId xmlns:p14="http://schemas.microsoft.com/office/powerpoint/2010/main" val="388106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14291</TotalTime>
  <Words>2383</Words>
  <Application>Microsoft Office PowerPoint</Application>
  <PresentationFormat>全屏显示(4:3)</PresentationFormat>
  <Paragraphs>243</Paragraphs>
  <Slides>40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黑体</vt:lpstr>
      <vt:lpstr>华文细黑</vt:lpstr>
      <vt:lpstr>宋体</vt:lpstr>
      <vt:lpstr>Arial</vt:lpstr>
      <vt:lpstr>Arial Black</vt:lpstr>
      <vt:lpstr>Calibri</vt:lpstr>
      <vt:lpstr>Consolas</vt:lpstr>
      <vt:lpstr>Wingdings</vt:lpstr>
      <vt:lpstr>Office 主题</vt:lpstr>
      <vt:lpstr>PowerPoint 演示文稿</vt:lpstr>
      <vt:lpstr>AQS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sunland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 yuki</dc:creator>
  <cp:lastModifiedBy>贺辰枫</cp:lastModifiedBy>
  <cp:revision>544</cp:revision>
  <dcterms:created xsi:type="dcterms:W3CDTF">2016-07-13T06:00:06Z</dcterms:created>
  <dcterms:modified xsi:type="dcterms:W3CDTF">2017-04-12T07:17:28Z</dcterms:modified>
</cp:coreProperties>
</file>