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handoutMasterIdLst>
    <p:handoutMasterId r:id="rId25"/>
  </p:handoutMasterIdLst>
  <p:sldIdLst>
    <p:sldId id="256" r:id="rId4"/>
    <p:sldId id="257" r:id="rId6"/>
    <p:sldId id="259" r:id="rId7"/>
    <p:sldId id="260" r:id="rId8"/>
    <p:sldId id="258" r:id="rId9"/>
    <p:sldId id="272" r:id="rId10"/>
    <p:sldId id="271" r:id="rId11"/>
    <p:sldId id="261" r:id="rId12"/>
    <p:sldId id="262" r:id="rId13"/>
    <p:sldId id="263" r:id="rId14"/>
    <p:sldId id="274" r:id="rId15"/>
    <p:sldId id="264" r:id="rId16"/>
    <p:sldId id="265" r:id="rId17"/>
    <p:sldId id="266" r:id="rId18"/>
    <p:sldId id="267" r:id="rId19"/>
    <p:sldId id="268" r:id="rId20"/>
    <p:sldId id="269" r:id="rId21"/>
    <p:sldId id="273" r:id="rId22"/>
    <p:sldId id="275" r:id="rId23"/>
    <p:sldId id="277" r:id="rId2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0" name="Qi Liu" initials="" lastIdx="2" clrIdx="0"/>
  <p:cmAuthor id="2" name="Kun Jin" initials="" lastIdx="1" clrIdx="2"/>
  <p:cmAuthor id="3" name="Dongxu Huang" initials="" lastIdx="1" clrIdx="3"/>
  <p:cmAuthor id="4" name="Xiaole Fang" initials="" lastIdx="1" clrIdx="4"/>
  <p:cmAuthor id="6" name="fzh" initials="f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多种</a:t>
            </a:r>
            <a:r>
              <a:rPr lang="en-US" altLang="zh-CN"/>
              <a:t> Probe </a:t>
            </a:r>
            <a:r>
              <a:rPr altLang="en-US"/>
              <a:t>算法耗时对比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96087832007"/>
          <c:y val="0.178281068524971"/>
          <c:w val="0.877783104803912"/>
          <c:h val="0.5866047231900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[工作簿1]Sheet1!$B$19</c:f>
              <c:strCache>
                <c:ptCount val="1"/>
                <c:pt idx="0">
                  <c:v>Scalar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[工作簿1]Sheet1!$C$19:$D$19</c:f>
              <c:numCache>
                <c:formatCode>General</c:formatCode>
                <c:ptCount val="2"/>
                <c:pt idx="0">
                  <c:v>2597.479</c:v>
                </c:pt>
                <c:pt idx="1">
                  <c:v>1958.753</c:v>
                </c:pt>
              </c:numCache>
            </c:numRef>
          </c:val>
        </c:ser>
        <c:ser>
          <c:idx val="1"/>
          <c:order val="1"/>
          <c:tx>
            <c:strRef>
              <c:f>[工作簿1]Sheet1!$B$20</c:f>
              <c:strCache>
                <c:ptCount val="1"/>
                <c:pt idx="0">
                  <c:v>SIMD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[工作簿1]Sheet1!$C$20:$D$20</c:f>
              <c:numCache>
                <c:formatCode>General</c:formatCode>
                <c:ptCount val="2"/>
                <c:pt idx="0">
                  <c:v>2564.582</c:v>
                </c:pt>
                <c:pt idx="1">
                  <c:v>1896.367</c:v>
                </c:pt>
              </c:numCache>
            </c:numRef>
          </c:val>
        </c:ser>
        <c:ser>
          <c:idx val="2"/>
          <c:order val="2"/>
          <c:tx>
            <c:strRef>
              <c:f>[工作簿1]Sheet1!$B$21</c:f>
              <c:strCache>
                <c:ptCount val="1"/>
                <c:pt idx="0">
                  <c:v>DVA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[工作簿1]Sheet1!$C$21:$D$21</c:f>
              <c:numCache>
                <c:formatCode>General</c:formatCode>
                <c:ptCount val="2"/>
                <c:pt idx="0">
                  <c:v>1348.746</c:v>
                </c:pt>
                <c:pt idx="1">
                  <c:v>1427.55</c:v>
                </c:pt>
              </c:numCache>
            </c:numRef>
          </c:val>
        </c:ser>
        <c:ser>
          <c:idx val="3"/>
          <c:order val="3"/>
          <c:tx>
            <c:strRef>
              <c:f>[工作簿1]Sheet1!$B$22</c:f>
              <c:strCache>
                <c:ptCount val="1"/>
                <c:pt idx="0">
                  <c:v>FVA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[工作簿1]Sheet1!$C$22:$D$22</c:f>
              <c:numCache>
                <c:formatCode>General</c:formatCode>
                <c:ptCount val="2"/>
                <c:pt idx="0">
                  <c:v>849.209</c:v>
                </c:pt>
                <c:pt idx="1">
                  <c:v>726.195</c:v>
                </c:pt>
              </c:numCache>
            </c:numRef>
          </c:val>
        </c:ser>
        <c:ser>
          <c:idx val="4"/>
          <c:order val="4"/>
          <c:tx>
            <c:strRef>
              <c:f>[工作簿1]Sheet1!$B$23</c:f>
              <c:strCache>
                <c:ptCount val="1"/>
                <c:pt idx="0">
                  <c:v>AMAC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[工作簿1]Sheet1!$C$23:$D$23</c:f>
              <c:numCache>
                <c:formatCode>General</c:formatCode>
                <c:ptCount val="2"/>
                <c:pt idx="0">
                  <c:v>1050.43</c:v>
                </c:pt>
                <c:pt idx="1">
                  <c:v>893.263</c:v>
                </c:pt>
              </c:numCache>
            </c:numRef>
          </c:val>
        </c:ser>
        <c:ser>
          <c:idx val="5"/>
          <c:order val="5"/>
          <c:tx>
            <c:strRef>
              <c:f>[工作簿1]Sheet1!$B$24</c:f>
              <c:strCache>
                <c:ptCount val="1"/>
                <c:pt idx="0">
                  <c:v>IMV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[工作簿1]Sheet1!$C$24:$D$24</c:f>
              <c:numCache>
                <c:formatCode>General</c:formatCode>
                <c:ptCount val="2"/>
                <c:pt idx="0">
                  <c:v>924.772</c:v>
                </c:pt>
                <c:pt idx="1">
                  <c:v>672.298</c:v>
                </c:pt>
              </c:numCache>
            </c:numRef>
          </c:val>
        </c:ser>
        <c:ser>
          <c:idx val="6"/>
          <c:order val="6"/>
          <c:tx>
            <c:strRef>
              <c:f>[工作簿1]Sheet1!$B$25</c:f>
              <c:strCache>
                <c:ptCount val="1"/>
                <c:pt idx="0">
                  <c:v>Coro Scalar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[工作簿1]Sheet1!$C$18:$D$18</c:f>
              <c:strCache>
                <c:ptCount val="2"/>
                <c:pt idx="0">
                  <c:v>skew=0.5</c:v>
                </c:pt>
                <c:pt idx="1">
                  <c:v>skew=1</c:v>
                </c:pt>
              </c:strCache>
            </c:strRef>
          </c:cat>
          <c:val>
            <c:numRef>
              <c:f>[工作簿1]Sheet1!$C$25:$D$25</c:f>
              <c:numCache>
                <c:formatCode>General</c:formatCode>
                <c:ptCount val="2"/>
                <c:pt idx="0">
                  <c:v>1391.357</c:v>
                </c:pt>
                <c:pt idx="1">
                  <c:v>1196.9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209579"/>
        <c:axId val="549300070"/>
      </c:barChart>
      <c:catAx>
        <c:axId val="422095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9300070"/>
        <c:crosses val="autoZero"/>
        <c:auto val="1"/>
        <c:lblAlgn val="ctr"/>
        <c:lblOffset val="100"/>
        <c:noMultiLvlLbl val="0"/>
      </c:catAx>
      <c:valAx>
        <c:axId val="5493000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2095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3.png"/><Relationship Id="rId4" Type="http://schemas.openxmlformats.org/officeDocument/2006/relationships/tags" Target="../tags/tag26.xml"/><Relationship Id="rId3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png"/><Relationship Id="rId5" Type="http://schemas.openxmlformats.org/officeDocument/2006/relationships/tags" Target="../tags/tag33.xml"/><Relationship Id="rId4" Type="http://schemas.openxmlformats.org/officeDocument/2006/relationships/image" Target="../media/image2.png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3.png"/><Relationship Id="rId5" Type="http://schemas.openxmlformats.org/officeDocument/2006/relationships/tags" Target="../tags/tag41.xml"/><Relationship Id="rId4" Type="http://schemas.openxmlformats.org/officeDocument/2006/relationships/image" Target="../media/image2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tags" Target="../tags/tag50.xml"/><Relationship Id="rId4" Type="http://schemas.openxmlformats.org/officeDocument/2006/relationships/image" Target="../media/image2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image" Target="../media/image3.png"/><Relationship Id="rId5" Type="http://schemas.openxmlformats.org/officeDocument/2006/relationships/tags" Target="../tags/tag59.xml"/><Relationship Id="rId4" Type="http://schemas.openxmlformats.org/officeDocument/2006/relationships/image" Target="../media/image2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image" Target="../media/image3.png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image" Target="../media/image7.png"/><Relationship Id="rId5" Type="http://schemas.openxmlformats.org/officeDocument/2006/relationships/tags" Target="../tags/tag79.xml"/><Relationship Id="rId4" Type="http://schemas.openxmlformats.org/officeDocument/2006/relationships/image" Target="../media/image6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image" Target="../media/image1.jpeg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92.xml"/><Relationship Id="rId3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image" Target="../media/image3.png"/><Relationship Id="rId6" Type="http://schemas.openxmlformats.org/officeDocument/2006/relationships/tags" Target="../tags/tag95.xml"/><Relationship Id="rId5" Type="http://schemas.openxmlformats.org/officeDocument/2006/relationships/image" Target="../media/image2.png"/><Relationship Id="rId4" Type="http://schemas.openxmlformats.org/officeDocument/2006/relationships/tags" Target="../tags/tag94.xml"/><Relationship Id="rId3" Type="http://schemas.openxmlformats.org/officeDocument/2006/relationships/image" Target="../media/image4.png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image" Target="../media/image2.png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1.xml"/><Relationship Id="rId3" Type="http://schemas.openxmlformats.org/officeDocument/2006/relationships/image" Target="../media/image2.png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03.xml"/><Relationship Id="rId3" Type="http://schemas.openxmlformats.org/officeDocument/2006/relationships/image" Target="../media/image5.png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image" Target="../media/image2.png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7.xml"/><Relationship Id="rId3" Type="http://schemas.openxmlformats.org/officeDocument/2006/relationships/image" Target="../media/image2.png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09.xml"/><Relationship Id="rId3" Type="http://schemas.openxmlformats.org/officeDocument/2006/relationships/image" Target="../media/image2.png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tags" Target="../tags/tag111.xml"/><Relationship Id="rId3" Type="http://schemas.openxmlformats.org/officeDocument/2006/relationships/image" Target="../media/image1.jpeg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3.png"/><Relationship Id="rId4" Type="http://schemas.openxmlformats.org/officeDocument/2006/relationships/tags" Target="../tags/tag113.xml"/><Relationship Id="rId3" Type="http://schemas.openxmlformats.org/officeDocument/2006/relationships/image" Target="../media/image2.png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image" Target="../media/image3.png"/><Relationship Id="rId5" Type="http://schemas.openxmlformats.org/officeDocument/2006/relationships/tags" Target="../tags/tag120.xml"/><Relationship Id="rId4" Type="http://schemas.openxmlformats.org/officeDocument/2006/relationships/image" Target="../media/image2.png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3.png"/><Relationship Id="rId5" Type="http://schemas.openxmlformats.org/officeDocument/2006/relationships/tags" Target="../tags/tag128.xml"/><Relationship Id="rId4" Type="http://schemas.openxmlformats.org/officeDocument/2006/relationships/image" Target="../media/image2.png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3.png"/><Relationship Id="rId5" Type="http://schemas.openxmlformats.org/officeDocument/2006/relationships/tags" Target="../tags/tag137.xml"/><Relationship Id="rId4" Type="http://schemas.openxmlformats.org/officeDocument/2006/relationships/image" Target="../media/image2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image" Target="../media/image3.png"/><Relationship Id="rId5" Type="http://schemas.openxmlformats.org/officeDocument/2006/relationships/tags" Target="../tags/tag146.xml"/><Relationship Id="rId4" Type="http://schemas.openxmlformats.org/officeDocument/2006/relationships/image" Target="../media/image2.png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image" Target="../media/image3.png"/><Relationship Id="rId5" Type="http://schemas.openxmlformats.org/officeDocument/2006/relationships/tags" Target="../tags/tag155.xml"/><Relationship Id="rId4" Type="http://schemas.openxmlformats.org/officeDocument/2006/relationships/image" Target="../media/image2.png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image" Target="../media/image7.png"/><Relationship Id="rId5" Type="http://schemas.openxmlformats.org/officeDocument/2006/relationships/tags" Target="../tags/tag166.xml"/><Relationship Id="rId4" Type="http://schemas.openxmlformats.org/officeDocument/2006/relationships/image" Target="../media/image6.png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913068" y="2331700"/>
            <a:ext cx="8368467" cy="83570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913069" y="1015980"/>
            <a:ext cx="8368467" cy="12306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364"/>
            <a:ext cx="8890064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布局311">
  <p:cSld name="CUSTOM_3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16235" y="289202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15290" y="1204595"/>
            <a:ext cx="11360785" cy="4887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 sz="2400">
                <a:solidFill>
                  <a:srgbClr val="000000"/>
                </a:solidFill>
                <a:latin typeface="+mj-lt"/>
                <a:ea typeface="Ubuntu"/>
                <a:cs typeface="Ubuntu"/>
                <a:sym typeface="Ubuntu"/>
              </a:defRPr>
            </a:lvl1pPr>
            <a:lvl2pPr marL="1219200" lvl="1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828800" lvl="2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2438400" lvl="3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3048000" lvl="4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3657600" lvl="5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4267200" lvl="6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●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4876800" lvl="7" indent="-423545" rtl="0">
              <a:lnSpc>
                <a:spcPct val="120000"/>
              </a:lnSpc>
              <a:spcBef>
                <a:spcPct val="427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Ubuntu"/>
              <a:buChar char="○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5486400" lvl="8" indent="-423545" rtl="0">
              <a:lnSpc>
                <a:spcPct val="120000"/>
              </a:lnSpc>
              <a:spcBef>
                <a:spcPct val="4270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Ubuntu"/>
              <a:buChar char="■"/>
              <a:defRPr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 dirty="0"/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0004108" y="6488578"/>
            <a:ext cx="2124365" cy="301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913068" y="2331700"/>
            <a:ext cx="8368467" cy="835709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微软雅黑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5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913069" y="1015980"/>
            <a:ext cx="8368467" cy="12306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941853"/>
            <a:ext cx="3235350" cy="2974283"/>
          </a:xfrm>
          <a:prstGeom prst="rect">
            <a:avLst/>
          </a:prstGeom>
        </p:spPr>
      </p:pic>
      <p:pic>
        <p:nvPicPr>
          <p:cNvPr id="2" name="图片 1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411524"/>
            <a:ext cx="4389120" cy="4034953"/>
          </a:xfrm>
          <a:prstGeom prst="rect">
            <a:avLst/>
          </a:prstGeom>
        </p:spPr>
      </p:pic>
      <p:pic>
        <p:nvPicPr>
          <p:cNvPr id="6" name="图片 5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1941853"/>
            <a:ext cx="3235350" cy="2974283"/>
          </a:xfrm>
          <a:prstGeom prst="rect">
            <a:avLst/>
          </a:prstGeom>
        </p:spPr>
      </p:pic>
      <p:pic>
        <p:nvPicPr>
          <p:cNvPr id="2" name="图片 1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2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236" y="2976598"/>
            <a:ext cx="6857365" cy="825334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8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9" name="标题 3"/>
          <p:cNvSpPr/>
          <p:nvPr>
            <p:ph type="ctrTitle" idx="2" hasCustomPrompt="1"/>
            <p:custDataLst>
              <p:tags r:id="rId9"/>
            </p:custDataLst>
          </p:nvPr>
        </p:nvSpPr>
        <p:spPr>
          <a:xfrm>
            <a:off x="4521236" y="2000603"/>
            <a:ext cx="6858000" cy="845820"/>
          </a:xfrm>
        </p:spPr>
        <p:txBody>
          <a:bodyPr vert="horz" wrap="square" lIns="0" tIns="0" rIns="0" bIns="0" rtlCol="0" anchor="b" anchorCtr="0">
            <a:normAutofit fontScale="9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1" i="0" u="none" strike="noStrike" kern="1200" cap="none" spc="5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12_画板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43" y="0"/>
            <a:ext cx="121717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652270" y="1786364"/>
            <a:ext cx="8890064" cy="120015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000" b="1" i="0" u="none" strike="noStrike" kern="1200" cap="none" spc="10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1 (11)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1 (12)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 (13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498080" y="1411524"/>
            <a:ext cx="4389120" cy="4034953"/>
          </a:xfrm>
          <a:prstGeom prst="rect">
            <a:avLst/>
          </a:prstGeom>
        </p:spPr>
      </p:pic>
      <p:pic>
        <p:nvPicPr>
          <p:cNvPr id="6" name="图片 5" descr="1 (11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 (11)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1 (12)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2" Type="http://schemas.openxmlformats.org/officeDocument/2006/relationships/theme" Target="../theme/theme2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172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hyperlink" Target="https://github.com/fzhedu/db-imv" TargetMode="External"/><Relationship Id="rId1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hyperlink" Target="https://github.com/StarRocks/starrocks/compare/main...fzhedu:starrocks:coroutine?expand=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tags" Target="../tags/tag176.xml"/><Relationship Id="rId1" Type="http://schemas.openxmlformats.org/officeDocument/2006/relationships/tags" Target="../tags/tag17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hyperlink" Target="https://en.cppreference.com/w/cpp/language/coroutine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en.cppreference.com/w/cpp/language/coroutines" TargetMode="Externa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github.com/Super-long/RocketCo" TargetMode="External"/><Relationship Id="rId3" Type="http://schemas.openxmlformats.org/officeDocument/2006/relationships/image" Target="../media/image17.png"/><Relationship Id="rId2" Type="http://schemas.openxmlformats.org/officeDocument/2006/relationships/hyperlink" Target="https://owent.net/2019/1911.html" TargetMode="External"/><Relationship Id="rId1" Type="http://schemas.openxmlformats.org/officeDocument/2006/relationships/hyperlink" Target="https://en.cppreference.com/w/cpp/language/coroutines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odbolt.org/z/G7axK6esr" TargetMode="Externa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hyperlink" Target="https://en.cppreference.com/w/cpp/language/coroutin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</p:nvPr>
        </p:nvSpPr>
        <p:spPr>
          <a:xfrm>
            <a:off x="2077533" y="3687425"/>
            <a:ext cx="8368467" cy="835709"/>
          </a:xfrm>
        </p:spPr>
        <p:txBody>
          <a:bodyPr/>
          <a:p>
            <a:r>
              <a:rPr lang="zh-CN" altLang="en-US"/>
              <a:t>方祝和</a:t>
            </a:r>
            <a:endParaRPr lang="zh-CN" altLang="en-US"/>
          </a:p>
          <a:p>
            <a:r>
              <a:rPr lang="en-US" altLang="zh-CN"/>
              <a:t>2023/6/20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692785" y="2063115"/>
            <a:ext cx="11031220" cy="1230630"/>
          </a:xfrm>
        </p:spPr>
        <p:txBody>
          <a:bodyPr>
            <a:noAutofit/>
          </a:bodyPr>
          <a:lstStyle/>
          <a:p>
            <a:r>
              <a:rPr lang="zh-CN" altLang="en-US" sz="5400" dirty="0">
                <a:effectLst/>
              </a:rPr>
              <a:t>介绍</a:t>
            </a:r>
            <a:r>
              <a:rPr lang="en-US" altLang="zh-CN" sz="5400" dirty="0">
                <a:effectLst/>
              </a:rPr>
              <a:t> C++ coroutine </a:t>
            </a:r>
            <a:r>
              <a:rPr lang="zh-CN" altLang="en-US" sz="5400" dirty="0">
                <a:effectLst/>
              </a:rPr>
              <a:t>在数据库算子优化中的应用</a:t>
            </a:r>
            <a:br>
              <a:rPr lang="zh-CN" altLang="en-US" sz="5400" dirty="0">
                <a:effectLst/>
              </a:rPr>
            </a:br>
            <a:r>
              <a:rPr lang="zh-CN" altLang="en-US" sz="2400" b="0" i="1" dirty="0">
                <a:effectLst/>
                <a:latin typeface="Arial Italic" panose="020B0604020202020204" charset="0"/>
                <a:cs typeface="Arial Italic" panose="020B0604020202020204" charset="0"/>
              </a:rPr>
              <a:t>Interleaving with Coroutines: A Practical Approach for Robust Index Joins</a:t>
            </a:r>
            <a:br>
              <a:rPr lang="zh-CN" altLang="en-US" sz="2400" b="0" i="1" dirty="0">
                <a:effectLst/>
                <a:latin typeface="Arial Italic" panose="020B0604020202020204" charset="0"/>
                <a:cs typeface="Arial Italic" panose="020B0604020202020204" charset="0"/>
              </a:rPr>
            </a:br>
            <a:r>
              <a:rPr lang="zh-CN" altLang="en-US" sz="2400" b="0" i="1" dirty="0">
                <a:effectLst/>
                <a:latin typeface="Arial Italic" panose="020B0604020202020204" charset="0"/>
                <a:cs typeface="Arial Italic" panose="020B0604020202020204" charset="0"/>
              </a:rPr>
              <a:t>Exploiting Coroutines to Attack the “Killer Nanoseconds”</a:t>
            </a:r>
            <a:endParaRPr lang="zh-CN" altLang="en-US" sz="2400" b="0" i="1" dirty="0">
              <a:effectLst/>
              <a:latin typeface="Arial Italic" panose="020B0604020202020204" charset="0"/>
              <a:cs typeface="Arial Italic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use coroutine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2680" y="908685"/>
            <a:ext cx="5511165" cy="5040630"/>
          </a:xfrm>
          <a:prstGeom prst="rect">
            <a:avLst/>
          </a:prstGeom>
        </p:spPr>
      </p:pic>
      <p:pic>
        <p:nvPicPr>
          <p:cNvPr id="5" name="图片 4" descr="/private/var/folders/vs/yw0sxb4n3mvc9sy949lj5vk00000gn/T/com.kingsoft.wpsoffice.mac/photoedit2/20230618230006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1232218"/>
            <a:ext cx="4909820" cy="46951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43420" y="6054725"/>
            <a:ext cx="4234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control handles, group size is around 10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How to use coroutine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5490" y="1137285"/>
            <a:ext cx="10584180" cy="4890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6765" y="952500"/>
            <a:ext cx="807720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1103630"/>
            <a:ext cx="10852150" cy="5085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9990" y="1341120"/>
            <a:ext cx="981075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Performance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925" y="2380615"/>
            <a:ext cx="10852150" cy="25311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verification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code </a:t>
            </a:r>
            <a:r>
              <a:rPr lang="en-US" altLang="zh-CN">
                <a:hlinkClick r:id="rId2" action="ppaction://hlinkfile"/>
              </a:rPr>
              <a:t>source</a:t>
            </a:r>
            <a:endParaRPr lang="en-US" altLang="zh-CN"/>
          </a:p>
        </p:txBody>
      </p:sp>
      <p:graphicFrame>
        <p:nvGraphicFramePr>
          <p:cNvPr id="5" name="图表 4"/>
          <p:cNvGraphicFramePr/>
          <p:nvPr/>
        </p:nvGraphicFramePr>
        <p:xfrm>
          <a:off x="222885" y="2232025"/>
          <a:ext cx="5904865" cy="2659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70" y="0"/>
            <a:ext cx="57137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Verification in StarRocks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heavy </a:t>
            </a:r>
            <a:r>
              <a:rPr lang="en-US" altLang="zh-CN">
                <a:hlinkClick r:id="rId1" tooltip="" action="ppaction://hlinkfile"/>
              </a:rPr>
              <a:t>inner hash join</a:t>
            </a:r>
            <a:r>
              <a:rPr lang="en-US" altLang="zh-CN"/>
              <a:t> reduce ~20% time</a:t>
            </a:r>
            <a:endParaRPr lang="en-US" altLang="zh-CN"/>
          </a:p>
          <a:p>
            <a:r>
              <a:rPr lang="en-US" altLang="zh-CN"/>
              <a:t>select count(*) from lineitem t join lineitem s on s.l_partkey = t.l_orderkey;</a:t>
            </a:r>
            <a:endParaRPr lang="en-US" altLang="zh-CN"/>
          </a:p>
          <a:p>
            <a:r>
              <a:rPr lang="en-US" altLang="zh-CN"/>
              <a:t>1 FE + 1 BE(16 threads) elastic cluster, pipeline_dop = 16;</a:t>
            </a:r>
            <a:endParaRPr lang="en-US" altLang="zh-CN"/>
          </a:p>
          <a:p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30" y="2552065"/>
            <a:ext cx="5096510" cy="13227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Verification in StarRocks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107440"/>
            <a:ext cx="4229735" cy="538543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710" y="1104265"/>
            <a:ext cx="4229100" cy="53886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TODO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compile with clang</a:t>
            </a:r>
            <a:endParaRPr lang="en-US" altLang="zh-CN"/>
          </a:p>
          <a:p>
            <a:r>
              <a:rPr lang="en-US" altLang="zh-CN"/>
              <a:t>try more operators, include scan, hash build</a:t>
            </a:r>
            <a:endParaRPr lang="en-US" altLang="zh-CN"/>
          </a:p>
          <a:p>
            <a:r>
              <a:rPr lang="en-US" altLang="zh-CN"/>
              <a:t>do more exprements, including on TPC-H, TPC-DS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6350" y="2310130"/>
            <a:ext cx="556641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coroutine?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69925" y="952500"/>
            <a:ext cx="4842510" cy="5388610"/>
          </a:xfrm>
        </p:spPr>
        <p:txBody>
          <a:bodyPr/>
          <a:p>
            <a:r>
              <a:rPr lang="en-US" altLang="zh-CN"/>
              <a:t>Heavy data cache misses due to pointer-chasing and irregular access patterns</a:t>
            </a:r>
            <a:endParaRPr lang="en-US" altLang="zh-CN"/>
          </a:p>
          <a:p>
            <a:pPr lvl="1"/>
            <a:r>
              <a:rPr lang="en-US" altLang="zh-CN"/>
              <a:t>tree traversal</a:t>
            </a:r>
            <a:endParaRPr lang="en-US" altLang="zh-CN"/>
          </a:p>
          <a:p>
            <a:pPr lvl="1"/>
            <a:r>
              <a:rPr lang="en-US" altLang="zh-CN"/>
              <a:t>hash table lookups</a:t>
            </a:r>
            <a:endParaRPr lang="en-US" altLang="zh-CN"/>
          </a:p>
          <a:p>
            <a:pPr lvl="1"/>
            <a:r>
              <a:rPr lang="en-US" altLang="zh-CN"/>
              <a:t>binary search</a:t>
            </a:r>
            <a:endParaRPr lang="en-US" altLang="zh-CN"/>
          </a:p>
          <a:p>
            <a:pPr lvl="1"/>
            <a:r>
              <a:rPr lang="en-US" altLang="zh-CN"/>
              <a:t>... </a:t>
            </a:r>
            <a:endParaRPr lang="en-US" altLang="zh-CN"/>
          </a:p>
          <a:p>
            <a:pPr lvl="0"/>
            <a:r>
              <a:rPr lang="en-US" altLang="zh-CN"/>
              <a:t>An Example: in predicte on columnar store</a:t>
            </a:r>
            <a:endParaRPr lang="en-US" altLang="zh-CN"/>
          </a:p>
          <a:p>
            <a:pPr lvl="1"/>
            <a:r>
              <a:rPr lang="en-US" altLang="zh-CN"/>
              <a:t>main part: sorted array</a:t>
            </a:r>
            <a:endParaRPr lang="en-US" altLang="zh-CN"/>
          </a:p>
          <a:p>
            <a:pPr lvl="1"/>
            <a:r>
              <a:rPr lang="en-US" altLang="zh-CN"/>
              <a:t>delta part: CSB+-tree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3025" y="1108710"/>
            <a:ext cx="4714875" cy="10388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2745105"/>
            <a:ext cx="4788535" cy="32632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THANKS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why coroutine?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6310" y="1570990"/>
            <a:ext cx="3747135" cy="2667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735" y="1688465"/>
            <a:ext cx="4969510" cy="19729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coroutine?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716280" y="1365885"/>
            <a:ext cx="4842510" cy="2566035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Times New Roman Regular" panose="02020603050405020304" charset="0"/>
                <a:ea typeface="微软雅黑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How to reduce cache misses?</a:t>
            </a:r>
            <a:endParaRPr lang="en-US" altLang="zh-CN"/>
          </a:p>
          <a:p>
            <a:pPr lvl="1"/>
            <a:r>
              <a:rPr lang="en-US" altLang="zh-CN"/>
              <a:t>improve data locality</a:t>
            </a:r>
            <a:endParaRPr lang="en-US" altLang="zh-CN"/>
          </a:p>
          <a:p>
            <a:pPr lvl="1"/>
            <a:r>
              <a:rPr lang="en-US" altLang="zh-CN"/>
              <a:t>reduce miss penalty</a:t>
            </a:r>
            <a:endParaRPr lang="en-US" altLang="zh-CN"/>
          </a:p>
          <a:p>
            <a:pPr lvl="1"/>
            <a:r>
              <a:rPr lang="en-US" altLang="zh-CN"/>
              <a:t>Hide the cache miss penalty by overlapping with compution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1070" y="1365885"/>
            <a:ext cx="4944110" cy="31064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8740" y="5403850"/>
            <a:ext cx="5043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  <a:sym typeface="+mn-ea"/>
              </a:rPr>
              <a:t>need interleaving to hide cache misses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what’s </a:t>
            </a:r>
            <a:r>
              <a:rPr lang="en-US" altLang="zh-CN">
                <a:sym typeface="+mn-ea"/>
                <a:hlinkClick r:id="rId1" action="ppaction://hlinkfile"/>
              </a:rPr>
              <a:t>C++ coroutine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05" y="1082675"/>
            <a:ext cx="6317615" cy="28397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115" y="1146175"/>
            <a:ext cx="2847975" cy="36195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47370" y="4403090"/>
            <a:ext cx="65735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advantages</a:t>
            </a:r>
            <a:r>
              <a:rPr lang="zh-CN" altLang="en-US" sz="2000"/>
              <a:t>：</a:t>
            </a:r>
            <a:endParaRPr lang="zh-CN" altLang="en-US" sz="2000"/>
          </a:p>
          <a:p>
            <a:r>
              <a:rPr lang="en-US" altLang="zh-CN" sz="2000"/>
              <a:t>1. easily use suspend-resume to switch states of FSMs</a:t>
            </a:r>
            <a:endParaRPr lang="en-US" altLang="zh-CN" sz="2000"/>
          </a:p>
          <a:p>
            <a:r>
              <a:rPr lang="en-US" altLang="zh-CN" sz="2000"/>
              <a:t>2. no need to care the states of each flow</a:t>
            </a:r>
            <a:endParaRPr lang="en-US" altLang="zh-CN" sz="2000"/>
          </a:p>
          <a:p>
            <a:r>
              <a:rPr lang="en-US" altLang="zh-CN" sz="2000"/>
              <a:t>3. slightly change original code</a:t>
            </a:r>
            <a:endParaRPr lang="en-US" altLang="zh-CN" sz="2000"/>
          </a:p>
          <a:p>
            <a:r>
              <a:rPr lang="en-US" altLang="zh-CN" sz="2000"/>
              <a:t>4. easy to understand and implement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what’s </a:t>
            </a:r>
            <a:r>
              <a:rPr lang="en-US" altLang="zh-CN">
                <a:sym typeface="+mn-ea"/>
                <a:hlinkClick r:id="rId1" action="ppaction://hlinkfile"/>
              </a:rPr>
              <a:t>C++ coroutine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865" y="2060575"/>
            <a:ext cx="10287000" cy="3171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what’s </a:t>
            </a:r>
            <a:r>
              <a:rPr lang="en-US" altLang="zh-CN">
                <a:sym typeface="+mn-ea"/>
                <a:hlinkClick r:id="rId1" action="ppaction://hlinkfile"/>
              </a:rPr>
              <a:t>C++ coroutine</a:t>
            </a:r>
            <a:endParaRPr lang="zh-CN" altLang="en-US"/>
          </a:p>
        </p:txBody>
      </p:sp>
      <p:pic>
        <p:nvPicPr>
          <p:cNvPr id="4" name="内容占位符 3">
            <a:hlinkClick r:id="rId2" tooltip="" action="ppaction://hlinkfile"/>
          </p:cNvPr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6065" y="1104900"/>
            <a:ext cx="5438775" cy="4977130"/>
          </a:xfrm>
          <a:prstGeom prst="rect">
            <a:avLst/>
          </a:prstGeom>
        </p:spPr>
      </p:pic>
      <p:pic>
        <p:nvPicPr>
          <p:cNvPr id="5" name="图片 4">
            <a:hlinkClick r:id="rId4" tooltip="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555" y="2242185"/>
            <a:ext cx="6147435" cy="2592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what’s </a:t>
            </a:r>
            <a:r>
              <a:rPr lang="en-US" altLang="zh-CN">
                <a:sym typeface="+mn-ea"/>
                <a:hlinkClick r:id="rId1" action="ppaction://hlinkfile"/>
              </a:rPr>
              <a:t>C++ coroutine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40" y="1514475"/>
            <a:ext cx="6381750" cy="3829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60" y="1739265"/>
            <a:ext cx="4762500" cy="3505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8250" y="516890"/>
            <a:ext cx="1376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hlinkClick r:id="rId4" action="ppaction://hlinkfile"/>
              </a:rPr>
              <a:t>Hello wrold!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use coroutine</a:t>
            </a:r>
            <a:endParaRPr lang="en-US" altLang="zh-CN"/>
          </a:p>
        </p:txBody>
      </p:sp>
      <p:pic>
        <p:nvPicPr>
          <p:cNvPr id="4" name="内容占位符 3" descr="/private/var/folders/vs/yw0sxb4n3mvc9sy949lj5vk00000gn/T/com.kingsoft.wpsoffice.mac/photoedit2/20230618225750/temp.pngtem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205" y="1342708"/>
            <a:ext cx="5178425" cy="3789680"/>
          </a:xfrm>
          <a:prstGeom prst="rect">
            <a:avLst/>
          </a:prstGeom>
        </p:spPr>
      </p:pic>
      <p:pic>
        <p:nvPicPr>
          <p:cNvPr id="5" name="图片 4" descr="/private/var/folders/vs/yw0sxb4n3mvc9sy949lj5vk00000gn/T/com.kingsoft.wpsoffice.mac/photoedit2/20230618225714/temp.pngte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40" y="1342390"/>
            <a:ext cx="5180330" cy="3683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d1cee2a3ff9a41d08653e8cec1142ff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d0f831481c364412bd9df5e87e23d1f2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6a0e3ac51cf46ed957b949866745a5d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4df5d64ece24983a5431869add205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4c8357b1ff4479b3fa18ed865430fb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12"/>
  <p:tag name="KSO_WM_TEMPLATE_ASSEMBLE_GROUPID" val="5faa41e40f63d42c4847739d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</p:tagLst>
</file>

<file path=ppt/tags/tag114.xml><?xml version="1.0" encoding="utf-8"?>
<p:tagLst xmlns:p="http://schemas.openxmlformats.org/presentationml/2006/main">
  <p:tag name="KSO_WM_SLIDE_BACKGROUND_TYPE" val="general"/>
</p:tagLst>
</file>

<file path=ppt/tags/tag115.xml><?xml version="1.0" encoding="utf-8"?>
<p:tagLst xmlns:p="http://schemas.openxmlformats.org/presentationml/2006/main"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97d139e3a2749d29f540bf9d723e4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40a33859c04feb8950504561c367f2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3b629913616641edb96b8fcda9b643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6d44519715c4017840b114bc21a18a8"/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e6882bca53b54aa1b1a52c7d46e233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6fc64c9bbdf401fa3cad0a483bbfda6"/>
  <p:tag name="KSO_WM_SLIDE_BACKGROUND_TYPE" val="frame"/>
</p:tagLst>
</file>

<file path=ppt/tags/tag121.xml><?xml version="1.0" encoding="utf-8"?>
<p:tagLst xmlns:p="http://schemas.openxmlformats.org/presentationml/2006/main">
  <p:tag name="KSO_WM_SLIDE_BACKGROUND_TYPE" val="frame"/>
</p:tagLst>
</file>

<file path=ppt/tags/tag122.xml><?xml version="1.0" encoding="utf-8"?>
<p:tagLst xmlns:p="http://schemas.openxmlformats.org/presentationml/2006/main"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b21c7aaadc904b5ea7d962ccd040b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5cace338784585a316f3122a69fd03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6c0ca9b402f04d3a9c23a2783edb36a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fe4e0bb0643c59f24aa8f4dc9b834"/>
  <p:tag name="KSO_WM_SLIDE_BACKGROUND_TYPE" val="leftRigh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2369b4771be847ec8cfd2042bed32a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e039bc1700447b8f5a7fe50ac2e5d3"/>
  <p:tag name="KSO_WM_SLIDE_BACKGROUND_TYPE" val="leftRight"/>
</p:tagLst>
</file>

<file path=ppt/tags/tag129.xml><?xml version="1.0" encoding="utf-8"?>
<p:tagLst xmlns:p="http://schemas.openxmlformats.org/presentationml/2006/main"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30.xml><?xml version="1.0" encoding="utf-8"?>
<p:tagLst xmlns:p="http://schemas.openxmlformats.org/presentationml/2006/main"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9a582c96a1884900ab25bcd4ad2fcf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eca23323284b12b09dcc900ab580c6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b6e06dadf5409ba5e4ef72dd72d1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a1bc94b5ec46378e07ab8be366c542"/>
  <p:tag name="KSO_WM_SLIDE_BACKGROUND_TYPE" val="topBottom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fc842350a91d488bab8cbd2bef1b45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1de6266554bdca998cf3056a08218"/>
  <p:tag name="KSO_WM_SLIDE_BACKGROUND_TYPE" val="topBottom"/>
</p:tagLst>
</file>

<file path=ppt/tags/tag138.xml><?xml version="1.0" encoding="utf-8"?>
<p:tagLst xmlns:p="http://schemas.openxmlformats.org/presentationml/2006/main">
  <p:tag name="KSO_WM_SLIDE_BACKGROUND_TYPE" val="topBottom"/>
</p:tagLst>
</file>

<file path=ppt/tags/tag139.xml><?xml version="1.0" encoding="utf-8"?>
<p:tagLst xmlns:p="http://schemas.openxmlformats.org/presentationml/2006/main"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ddad1f542fba4a0a9a8435fb33fa28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403da270cde40ae8e249066dec5c49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62c1a4f08a4b7788e5c87737e763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26f06ccb944bf4ae60b214f7a01f12"/>
  <p:tag name="KSO_WM_SLIDE_BACKGROUND_TYPE" val="bottomTop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df12600d79c49888ac14c797f4d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3d4dc785e84282824f3a63469f8ddf"/>
  <p:tag name="KSO_WM_SLIDE_BACKGROUND_TYPE" val="bottomTop"/>
</p:tagLst>
</file>

<file path=ppt/tags/tag147.xml><?xml version="1.0" encoding="utf-8"?>
<p:tagLst xmlns:p="http://schemas.openxmlformats.org/presentationml/2006/main">
  <p:tag name="KSO_WM_SLIDE_BACKGROUND_TYPE" val="bottomTop"/>
</p:tagLst>
</file>

<file path=ppt/tags/tag148.xml><?xml version="1.0" encoding="utf-8"?>
<p:tagLst xmlns:p="http://schemas.openxmlformats.org/presentationml/2006/main"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d0f831481c364412bd9df5e87e23d1f2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86a0e3ac51cf46ed957b949866745a5d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</p:tagLst>
</file>

<file path=ppt/tags/tag156.xml><?xml version="1.0" encoding="utf-8"?>
<p:tagLst xmlns:p="http://schemas.openxmlformats.org/presentationml/2006/main">
  <p:tag name="KSO_WM_SLIDE_BACKGROUND_TYPE" val="navigation"/>
</p:tagLst>
</file>

<file path=ppt/tags/tag157.xml><?xml version="1.0" encoding="utf-8"?>
<p:tagLst xmlns:p="http://schemas.openxmlformats.org/presentationml/2006/main"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4df5d64ece24983a5431869add205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4c8357b1ff4479b3fa18ed865430fb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5f3b07fad5743668d394feecce4fd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be6f88858854bf1be9a427fa9bdb155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fab68ff08214ef9b56641b736fd38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7dfb7485444f78a2f4234af2ee19d0"/>
  <p:tag name="KSO_WM_SLIDE_BACKGROUND_TYPE" val="belt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4934d4df72e499f8f3694908fefb8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1ce7ff5a6d456582c269bd7694e602"/>
  <p:tag name="KSO_WM_SLIDE_BACKGROUND_TYPE" val="belt"/>
</p:tagLst>
</file>

<file path=ppt/tags/tag167.xml><?xml version="1.0" encoding="utf-8"?>
<p:tagLst xmlns:p="http://schemas.openxmlformats.org/presentationml/2006/main">
  <p:tag name="KSO_WM_SLIDE_BACKGROUND_TYPE" val="belt"/>
</p:tagLst>
</file>

<file path=ppt/tags/tag168.xml><?xml version="1.0" encoding="utf-8"?>
<p:tagLst xmlns:p="http://schemas.openxmlformats.org/presentationml/2006/main"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TEMPLATE_CATEGORY" val="custom"/>
  <p:tag name="KSO_WM_TEMPLATE_INDEX" val="20215020"/>
</p:tagLst>
</file>

<file path=ppt/tags/tag173.xml><?xml version="1.0" encoding="utf-8"?>
<p:tagLst xmlns:p="http://schemas.openxmlformats.org/presentationml/2006/main">
  <p:tag name="KSO_WM_TEMPLATE_CATEGORY" val="custom"/>
  <p:tag name="KSO_WM_TEMPLATE_INDEX" val="20215020"/>
</p:tagLst>
</file>

<file path=ppt/tags/tag174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5020"/>
</p:tagLst>
</file>

<file path=ppt/tags/tag17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47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215020"/>
  <p:tag name="KSO_WM_CHIP_INFOS" val="{&quot;layout_type&quot;:&quot;formiddle3&quot;,&quot;slide_type&quot;:[&quot;endPage&quot;],&quot;aspect_ratio&quot;:&quot;16:9&quot;}"/>
  <p:tag name="KSO_WM_CHIP_XID" val="5ec34a930ac41c4a0a525d3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15020_47"/>
  <p:tag name="KSO_WM_TEMPLATE_SUBCATEGORY" val="21"/>
  <p:tag name="KSO_WM_TEMPLATE_MASTER_TYPE" val="1"/>
  <p:tag name="KSO_WM_TEMPLATE_COLOR_TYPE" val="1"/>
  <p:tag name="KSO_WM_SLIDE_TYPE" val="endPage"/>
  <p:tag name="KSO_WM_SLIDE_SUBTYPE" val="pureTxt"/>
  <p:tag name="KSO_WM_SLIDE_ITEM_CNT" val="0"/>
  <p:tag name="KSO_WM_SLIDE_INDEX" val="47"/>
  <p:tag name="KSO_WM_SLIDE_SIZE" val="700*380"/>
  <p:tag name="KSO_WM_SLIDE_POSITION" val="130*79"/>
  <p:tag name="KSO_WM_TAG_VERSION" val="1.0"/>
  <p:tag name="KSO_WM_SLIDE_LAYOUT" val="a_f"/>
  <p:tag name="KSO_WM_SLIDE_LAYOUT_CNT" val="1_1"/>
  <p:tag name="KSO_WM_CHIP_GROUPID" val="5ebf6661ddc3daf3fef3f760"/>
  <p:tag name="KSO_WM_SLIDE_LAYOUT_INFO" val="{&quot;id&quot;:&quot;2020-11-11T09:33:03&quot;,&quot;maxSize&quot;:{&quot;size1&quot;:50.191049420392069},&quot;minSize&quot;:{&quot;size1&quot;:38.291049420392063},&quot;normalSize&quot;:{&quot;size1&quot;:44.891049420392072},&quot;subLayout&quot;:[{&quot;id&quot;:&quot;2020-11-11T09:33:03&quot;,&quot;margin&quot;:{&quot;bottom&quot;:0.25587353110313416,&quot;left&quot;:4.5896391868591309,&quot;right&quot;:4.5824065208435059,&quot;top&quot;:4.9621210098266602},&quot;type&quot;:0},{&quot;id&quot;:&quot;2020-11-11T09:33:03&quot;,&quot;margin&quot;:{&quot;bottom&quot;:4.9621267318725586,&quot;left&quot;:4.5896391868591309,&quot;right&quot;:4.5824065208435059,&quot;top&quot;:0.2944597601890564},&quot;type&quot;:0}],&quot;type&quot;:0}"/>
  <p:tag name="KSO_WM_SLIDE_BK_DARK_LIGHT" val="2"/>
  <p:tag name="KSO_WM_SLIDE_BACKGROUND_TYPE" val="general"/>
  <p:tag name="KSO_WM_SLIDE_SUPPORT_FEATURE_TYPE" val="0"/>
  <p:tag name="KSO_WM_TEMPLATE_ASSEMBLE_XID" val="5fab3f17b46e6ebd99076d12"/>
  <p:tag name="KSO_WM_TEMPLATE_ASSEMBLE_GROUPID" val="5faa41e40f63d42c4847739d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820b359ba1854bd3a15824d026f41afc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THANKS"/>
  <p:tag name="KSO_WM_UNIT_DEFAULT_FONT" val="24;80;4"/>
  <p:tag name="KSO_WM_UNIT_BLOCK" val="0"/>
  <p:tag name="KSO_WM_UNIT_DEC_AREA_ID" val="82b7c928a14848fb99d4b9a7b154c5c2"/>
  <p:tag name="KSO_WM_CHIP_GROUPID" val="5ebdf5a90ac41c4a0a525507"/>
  <p:tag name="KSO_WM_CHIP_XID" val="5ebdf5a90ac41c4a0a525508"/>
  <p:tag name="KSO_WM_CHIP_FILLAREA_FILL_RULE" val="{&quot;fill_align&quot;:&quot;cm&quot;,&quot;fill_mode&quot;:&quot;adaptive&quot;,&quot;sacle_strategy&quot;:&quot;smart&quot;}"/>
  <p:tag name="KSO_WM_ASSEMBLE_CHIP_INDEX" val="ec5be99acbce4758b3eaf20c51969ed6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12"/>
  <p:tag name="KSO_WM_TEMPLATE_ASSEMBLE_GROUPID" val="5faa41e40f63d42c4847739d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  <p:tag name="KSO_WM_SLIDE_BACKGROUND_TYPE" val="general"/>
  <p:tag name="WM_BEAUTIFY_SHAPE_IDENTITY" val="{f5747b06-5cb7-4d60-c5b4-be629ed01db3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  <p:tag name="KSO_WM_SLIDE_BACKGROUND_TYPE" val="general"/>
  <p:tag name="WM_BEAUTIFY_SHAPE_IDENTITY" val="{b2e583cf-9875-b17c-c5b4-be624988bd80}"/>
</p:tagLst>
</file>

<file path=ppt/tags/tag27.xml><?xml version="1.0" encoding="utf-8"?>
<p:tagLst xmlns:p="http://schemas.openxmlformats.org/presentationml/2006/main"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追逐梦想 勇往直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60;80;4"/>
  <p:tag name="KSO_WM_UNIT_BLOCK" val="0"/>
  <p:tag name="KSO_WM_UNIT_DEC_AREA_ID" val="448321a4422a4ff9a56594f4cc870c89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97d139e3a2749d29f540bf9d723e4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40a33859c04feb8950504561c367f2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3b629913616641edb96b8fcda9b643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6d44519715c4017840b114bc21a18a8"/>
  <p:tag name="KSO_WM_SLIDE_BACKGROUND_TYPE" val="fram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e6882bca53b54aa1b1a52c7d46e233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6fc64c9bbdf401fa3cad0a483bbfda6"/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b21c7aaadc904b5ea7d962ccd040bf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65cace338784585a316f3122a69fd03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6c0ca9b402f04d3a9c23a2783edb36a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cfe4e0bb0643c59f24aa8f4dc9b834"/>
  <p:tag name="KSO_WM_SLIDE_BACKGROUND_TYPE" val="leftRight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2369b4771be847ec8cfd2042bed32af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e039bc1700447b8f5a7fe50ac2e5d3"/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9a582c96a1884900ab25bcd4ad2fcfe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eeca23323284b12b09dcc900ab580c6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b6e06dadf5409ba5e4ef72dd72d1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9a1bc94b5ec46378e07ab8be366c542"/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fc842350a91d488bab8cbd2bef1b45e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961de6266554bdca998cf3056a08218"/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ddad1f542fba4a0a9a8435fb33fa28f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403da270cde40ae8e249066dec5c49e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7f62c1a4f08a4b7788e5c87737e763a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26f06ccb944bf4ae60b214f7a01f12"/>
  <p:tag name="KSO_WM_SLIDE_BACKGROUND_TYPE" val="bottomTop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df12600d79c49888ac14c797f4d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3d4dc785e84282824f3a63469f8ddf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8f35c3469d004840b6ce6cbe661daf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70faa1b13584720b82f22a7599fe4fd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76384e2edc6148358540ce908fcd996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40abd7b09e544f3abb9c3ab02871f54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d14dc1f413d44f80b9fc624b70d0f3e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ff935274d044ea98850e50d0ded08f5"/>
  <p:tag name="KSO_WM_SLIDE_BACKGROUND_TYPE" val="navigation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3bde42022f25451fa4b3d7271064777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f1a33db0684fdc87c3dd58a5e75e65"/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0611e43eb80b41e184a8443503efa4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0b1d4579fb1485c8a044e9b21c1211c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5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CHIP_GROUPID" val="5faa41e40f63d42c4847739d"/>
  <p:tag name="KSO_WM_CHIP_XID" val="5faa41e40f63d42c484773a2"/>
  <p:tag name="KSO_WM_UNIT_DEC_AREA_ID" val="45f3b07fad5743668d394feecce4fd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be6f88858854bf1be9a427fa9bdb155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fab68ff08214ef9b56641b736fd38f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07dfb7485444f78a2f4234af2ee19d0"/>
  <p:tag name="KSO_WM_SLIDE_BACKGROUND_TYPE" val="belt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4934d4df72e499f8f3694908fefb8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1ce7ff5a6d456582c269bd7694e602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0a7c88671fbe423597183ea936273e7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96b54f6f50f4e0189ba8aed226434cd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TEMPLATE_CATEGORY" val="custom"/>
  <p:tag name="KSO_WM_TEMPLATE_INDEX" val="20215020"/>
</p:tagLst>
</file>

<file path=ppt/tags/tag86.xml><?xml version="1.0" encoding="utf-8"?>
<p:tagLst xmlns:p="http://schemas.openxmlformats.org/presentationml/2006/main">
  <p:tag name="KSO_WM_TEMPLATE_CATEGORY" val="custom"/>
  <p:tag name="KSO_WM_TEMPLATE_INDEX" val="20215020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5020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5020_1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CHIP_GROUPID" val="5faa41e40f63d42c4847739d"/>
  <p:tag name="KSO_WM_CHIP_XID" val="5faa41e40f63d42c4847739e"/>
  <p:tag name="KSO_WM_UNIT_DEC_AREA_ID" val="0b847ab448dd416eab65bf9d2e5fa27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5d9a1865a2c4a05b9ede80102b9d307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/击/此/处/添/加/副/标/题/内/容"/>
  <p:tag name="KSO_WM_UNIT_NOCLEAR" val="0"/>
  <p:tag name="KSO_WM_UNIT_VALUE" val="64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820b359ba1854bd3a15824d026f41afc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37cb1827c6254ff3a8ce0a003e3a008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追逐梦想 勇往直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DEFAULT_FONT" val="60;80;4"/>
  <p:tag name="KSO_WM_UNIT_BLOCK" val="0"/>
  <p:tag name="KSO_WM_UNIT_DEC_AREA_ID" val="448321a4422a4ff9a56594f4cc870c89"/>
  <p:tag name="KSO_WM_CHIP_GROUPID" val="5eccc115ec5f7d17b1744893"/>
  <p:tag name="KSO_WM_CHIP_XID" val="5eccc10bec5f7d17b1744890"/>
  <p:tag name="KSO_WM_CHIP_FILLAREA_FILL_RULE" val="{&quot;fill_align&quot;:&quot;cm&quot;,&quot;fill_mode&quot;:&quot;adaptive&quot;,&quot;sacle_strategy&quot;:&quot;smart&quot;}"/>
  <p:tag name="KSO_WM_ASSEMBLE_CHIP_INDEX" val="b8151b03d5a74b25b89a13aaa8004e45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d0a"/>
  <p:tag name="KSO_WM_TEMPLATE_ASSEMBLE_GROUPID" val="5faa41e40f63d42c4847739d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2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9f"/>
  <p:tag name="KSO_WM_UNIT_DEC_AREA_ID" val="8f35c3469d004840b6ce6cbe661daf73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d70faa1b13584720b82f22a7599fe4fd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0611e43eb80b41e184a8443503efa4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0b1d4579fb1485c8a044e9b21c1211c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0a7c88671fbe423597183ea936273e7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96b54f6f50f4e0189ba8aed226434cd"/>
</p:tagLst>
</file>

<file path=ppt/tags/tag9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5020_1*b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此处添加副标题内容"/>
  <p:tag name="KSO_WM_UNIT_DEFAULT_FONT" val="14;18;2"/>
  <p:tag name="KSO_WM_UNIT_BLOCK" val="0"/>
  <p:tag name="KSO_WM_UNIT_DEC_AREA_ID" val="37cb1827c6254ff3a8ce0a003e3a0086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3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5020_1*a*1"/>
  <p:tag name="KSO_WM_TEMPLATE_CATEGORY" val="custom"/>
  <p:tag name="KSO_WM_TEMPLATE_INDEX" val="20215020"/>
  <p:tag name="KSO_WM_UNIT_LAYERLEVEL" val="1"/>
  <p:tag name="KSO_WM_TAG_VERSION" val="1.0"/>
  <p:tag name="KSO_WM_BEAUTIFY_FLAG" val="#wm#"/>
  <p:tag name="KSO_WM_UNIT_PRESET_TEXT" val="单击添加大标题"/>
  <p:tag name="KSO_WM_UNIT_DEFAULT_FONT" val="40;56;4"/>
  <p:tag name="KSO_WM_UNIT_BLOCK" val="0"/>
  <p:tag name="KSO_WM_UNIT_DEC_AREA_ID" val="d1cee2a3ff9a41d08653e8cec1142ffc"/>
  <p:tag name="KSO_WM_CHIP_GROUPID" val="5ebe40d00ac41c4a0a525616"/>
  <p:tag name="KSO_WM_CHIP_XID" val="5ebe40d00ac41c4a0a525617"/>
  <p:tag name="KSO_WM_CHIP_FILLAREA_FILL_RULE" val="{&quot;fill_align&quot;:&quot;cm&quot;,&quot;fill_mode&quot;:&quot;adaptive&quot;,&quot;sacle_strategy&quot;:&quot;smart&quot;}"/>
  <p:tag name="KSO_WM_ASSEMBLE_CHIP_INDEX" val="b5cc9cf2e339465e957d4360e0ba9810"/>
  <p:tag name="KSO_WM_UNIT_TEXT_FILL_FORE_SCHEMECOLOR_INDEX_BRIGHTNESS" val="0.15"/>
  <p:tag name="KSO_WM_UNIT_TEXT_FILL_FORE_SCHEMECOLOR_INDEX" val="13"/>
  <p:tag name="KSO_WM_UNIT_TEXT_FILL_TYPE" val="1"/>
  <p:tag name="KSO_WM_TEMPLATE_ASSEMBLE_XID" val="5fab3f17b46e6ebd99076cd4"/>
  <p:tag name="KSO_WM_TEMPLATE_ASSEMBLE_GROUPID" val="5faa41e40f63d42c4847739d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3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0"/>
  <p:tag name="KSO_WM_UNIT_DEC_AREA_ID" val="272137fbf8b045d1ac51ece818aa0a0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3df50e3900c4cb6827e329110395f5b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hip20215020_4*i*1"/>
  <p:tag name="KSO_WM_TEMPLATE_CATEGORY" val="chip"/>
  <p:tag name="KSO_WM_TEMPLATE_INDEX" val="20215020"/>
  <p:tag name="KSO_WM_UNIT_LAYERLEVEL" val="1"/>
  <p:tag name="KSO_WM_TAG_VERSION" val="1.0"/>
  <p:tag name="KSO_WM_BEAUTIFY_FLAG" val="#wm#"/>
  <p:tag name="KSO_WM_UNIT_SUBTYPE" val="t"/>
  <p:tag name="KSO_WM_UNIT_TYPE" val="i"/>
  <p:tag name="KSO_WM_UNIT_INDEX" val="1"/>
  <p:tag name="KSO_WM_CHIP_GROUPID" val="5faa41e40f63d42c4847739d"/>
  <p:tag name="KSO_WM_CHIP_XID" val="5faa41e40f63d42c484773a1"/>
  <p:tag name="KSO_WM_UNIT_DEC_AREA_ID" val="1a316a8899ed4e8a9b3def86680dd22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63e9d5e2ac543d8a1ecc0a3b271995a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CBE8F6"/>
      </a:dk2>
      <a:lt2>
        <a:srgbClr val="E4F4FB"/>
      </a:lt2>
      <a:accent1>
        <a:srgbClr val="1B88C0"/>
      </a:accent1>
      <a:accent2>
        <a:srgbClr val="0D8270"/>
      </a:accent2>
      <a:accent3>
        <a:srgbClr val="2D702A"/>
      </a:accent3>
      <a:accent4>
        <a:srgbClr val="67520E"/>
      </a:accent4>
      <a:accent5>
        <a:srgbClr val="AA3012"/>
      </a:accent5>
      <a:accent6>
        <a:srgbClr val="BE1A3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CBE8F6"/>
      </a:dk2>
      <a:lt2>
        <a:srgbClr val="E4F4FB"/>
      </a:lt2>
      <a:accent1>
        <a:srgbClr val="1B88C0"/>
      </a:accent1>
      <a:accent2>
        <a:srgbClr val="0D8270"/>
      </a:accent2>
      <a:accent3>
        <a:srgbClr val="2D702A"/>
      </a:accent3>
      <a:accent4>
        <a:srgbClr val="67520E"/>
      </a:accent4>
      <a:accent5>
        <a:srgbClr val="AA3012"/>
      </a:accent5>
      <a:accent6>
        <a:srgbClr val="BE1A38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1364</Words>
  <Application>WPS 文字</Application>
  <PresentationFormat>宽屏</PresentationFormat>
  <Paragraphs>84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Times New Roman Regular</vt:lpstr>
      <vt:lpstr>Ubuntu</vt:lpstr>
      <vt:lpstr>Thonburi</vt:lpstr>
      <vt:lpstr>宋体</vt:lpstr>
      <vt:lpstr>Arial Unicode MS</vt:lpstr>
      <vt:lpstr>汉仪书宋二KW</vt:lpstr>
      <vt:lpstr>Calibri</vt:lpstr>
      <vt:lpstr>Helvetica Neue</vt:lpstr>
      <vt:lpstr>微软雅黑</vt:lpstr>
      <vt:lpstr>Arial Italic</vt:lpstr>
      <vt:lpstr>1_Office 主题​​</vt:lpstr>
      <vt:lpstr>2_Office 主题​​</vt:lpstr>
      <vt:lpstr>介绍 C++ coroutine 在数据库算子优化中的应用</vt:lpstr>
      <vt:lpstr>why coroutine?</vt:lpstr>
      <vt:lpstr>why coroutine?</vt:lpstr>
      <vt:lpstr>why coroutine? </vt:lpstr>
      <vt:lpstr>what’s C++ coroutine</vt:lpstr>
      <vt:lpstr>PowerPoint 演示文稿</vt:lpstr>
      <vt:lpstr>PowerPoint 演示文稿</vt:lpstr>
      <vt:lpstr>what’s C++ coroutine</vt:lpstr>
      <vt:lpstr>How to use coroutine</vt:lpstr>
      <vt:lpstr>How to use coroutine</vt:lpstr>
      <vt:lpstr>PowerPoint 演示文稿</vt:lpstr>
      <vt:lpstr>Performance </vt:lpstr>
      <vt:lpstr>Performance</vt:lpstr>
      <vt:lpstr>Performance</vt:lpstr>
      <vt:lpstr>Performance</vt:lpstr>
      <vt:lpstr>verification</vt:lpstr>
      <vt:lpstr>verification in StarRocks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fzh</dc:creator>
  <cp:lastModifiedBy>方祝和</cp:lastModifiedBy>
  <cp:revision>15</cp:revision>
  <dcterms:created xsi:type="dcterms:W3CDTF">2023-06-20T10:50:36Z</dcterms:created>
  <dcterms:modified xsi:type="dcterms:W3CDTF">2023-06-20T10:50:36Z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2052-4.4.1.7360</vt:lpwstr>
  </property>
  <property fmtid="{D5CDD505-2E9C-101B-9397-08002B2CF9AE}" pid="3" name="ICV">
    <vt:lpwstr>1DDEB0E6BE1B5A34F70D8F6479CB705E</vt:lpwstr>
  </property>
</Properties>
</file>