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7" r:id="rId9"/>
    <p:sldId id="265" r:id="rId10"/>
    <p:sldId id="273" r:id="rId11"/>
    <p:sldId id="266" r:id="rId12"/>
    <p:sldId id="274" r:id="rId13"/>
    <p:sldId id="267" r:id="rId14"/>
    <p:sldId id="261" r:id="rId15"/>
    <p:sldId id="271" r:id="rId16"/>
    <p:sldId id="272" r:id="rId17"/>
    <p:sldId id="269" r:id="rId18"/>
    <p:sldId id="270" r:id="rId19"/>
    <p:sldId id="26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94788"/>
  </p:normalViewPr>
  <p:slideViewPr>
    <p:cSldViewPr snapToGrid="0">
      <p:cViewPr varScale="1">
        <p:scale>
          <a:sx n="101" d="100"/>
          <a:sy n="101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4C394-49DD-0613-805E-26E1C97DB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DF7D7-7B71-D05C-40B0-BA643335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0015C-78BD-A598-C72D-BDA140A1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396A0-6C7F-6B06-101A-66916E4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CAD88-FBB6-A38A-AC3A-4D29CDFC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45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F06F2-4E28-9AA4-BAA9-610B61F3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BB24F-AF43-2D99-6C66-1A886E9C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FC081-3EB0-8A1A-2F03-F8030BF2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51229-DB60-4FD0-107B-83E3ADBA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C920A-6E7B-0A34-FDF7-D0B6E864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0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F8C1D7-777D-EFD6-8BC7-CDFB7D67E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04D46-3F69-C7B5-4DF1-C42952375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33BA7-2326-46F7-D105-6ED8C2B8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29F5F-A63E-4AEB-6BA4-1B5CD9F3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74F04-1BC6-F68C-E97D-0F619E05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6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A4A19-978E-238A-0863-856F8328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68B61-EFA7-6856-F157-4DD198B6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6B60D-EB4B-F03A-0A94-4F8F3DF2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E7469-A574-A42C-C826-DEEEB7C5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42E97-229B-759E-E19A-80A8083C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89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9D4BF-6E84-935E-1496-DAD19A773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1FC57-C948-1367-6D5D-FA8F23D1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BC42B-E5A5-EBEC-1330-9DF77D26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25EF4-70B7-ED40-7162-515F54C4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51673-28EF-CF07-B13C-B0301F9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75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2B4C6-17ED-B741-BE54-DC5D8E6B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AFE81-4296-4E95-6506-5EA69E5DE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C02AA-C496-3DD5-1D29-430F42F97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D5D9E-FCE2-0625-F8EC-4248A617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CC713-1CFF-308B-36D7-7682AD5A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34A956-F16E-6BDE-B1AF-BEE2D4F5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12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BDA1E-2BED-40E1-3123-A970B3F0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E3A9C-81B1-B41B-9C28-3D42E35C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17D130-C776-9EB7-03D5-5488A302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40C963-E367-4199-2874-4E7537443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5B471-58AE-2995-008D-51A60DF9C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5647FE-D6DF-63CF-16AE-6FCC40ED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BE0A0D-622B-A3B2-DACE-54A5271D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8FFE6-8959-C904-2C8C-F0954F7E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1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5F19-B02B-1893-437B-382FBFDF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E65178-82AB-8B16-5183-3423BA3F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0A567-D32C-5279-AAAB-A3A22511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19D38E-77FB-018F-322E-9EE66BE0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9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AD8291-D119-C5F0-79F2-081E9C68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B6C847-0E59-F865-FFBD-415640BF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102B3-71B4-94D0-60C2-B79B7FB6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7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D0131-7AB3-E44D-D78A-030A5066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7AC1E-BD50-58D9-843F-FD8449B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AB1374-7B6A-EBFB-53B7-6F75B7D5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1B9A0-C32F-2F55-3200-A96AA7EC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0470B-22C8-7EF8-8DA1-DF998E5A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6DC8F-5303-9193-06EC-78F3AE4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98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0C69D-1964-0A56-B6B7-114F90DC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12C7A2-BC7A-9FBF-571C-FB965772C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D8E38-681C-0908-B4AF-E7D1405AC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49409-DEB1-A41E-ABAC-A4BE646A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0419A-8A94-F04A-27B0-62363C85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3D269-EB91-0706-0B8C-E7FDAE6E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078098-A3F6-EA5D-B4ED-0438E033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E8D42-C678-0D73-D33E-ACD43A03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2C13B-29EF-D2EA-6572-0C65DC21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2A4D-397F-334B-9602-57DC50171CAA}" type="datetimeFigureOut">
              <a:rPr kumimoji="1" lang="zh-CN" altLang="en-US" smtClean="0"/>
              <a:t>2024/7/15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68201-3EB4-AF42-2160-AB6B2F28E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A53F2-B069-3F61-20DC-4005FF2D5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D6FE5-D599-684A-A15A-7A28C4ACB6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05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FF3C6-5ACE-7881-F35B-5E29FC686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1236663"/>
            <a:ext cx="9144000" cy="2387600"/>
          </a:xfrm>
        </p:spPr>
        <p:txBody>
          <a:bodyPr/>
          <a:lstStyle/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inherit"/>
              </a:rPr>
              <a:t>脑电数据分析 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CED0C-4957-72B7-A5C5-EE4629F32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492500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刘宇飞     罗昕</a:t>
            </a:r>
          </a:p>
        </p:txBody>
      </p:sp>
    </p:spTree>
    <p:extLst>
      <p:ext uri="{BB962C8B-B14F-4D97-AF65-F5344CB8AC3E}">
        <p14:creationId xmlns:p14="http://schemas.microsoft.com/office/powerpoint/2010/main" val="5154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82EC0-BB56-F8A8-C14F-E185B056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14325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消融实验：去掉 </a:t>
            </a:r>
            <a:r>
              <a:rPr kumimoji="1" lang="en-US" altLang="zh-CN" b="1" dirty="0"/>
              <a:t>batch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A64A3-0591-20E1-6737-74615A4A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8"/>
            <a:ext cx="10515600" cy="4351338"/>
          </a:xfrm>
        </p:spPr>
        <p:txBody>
          <a:bodyPr/>
          <a:lstStyle/>
          <a:p>
            <a:pPr marL="0" indent="0">
              <a:lnSpc>
                <a:spcPts val="3960"/>
              </a:lnSpc>
              <a:buNone/>
            </a:pPr>
            <a:r>
              <a:rPr kumimoji="1" lang="zh-CN" altLang="en-US" dirty="0"/>
              <a:t>可以明显看到，去掉了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</a:t>
            </a:r>
            <a:r>
              <a:rPr kumimoji="1" lang="zh-CN" altLang="en-US" dirty="0"/>
              <a:t> 之后模型的性能有了明显的下降。这是因为不同训练样本之间的数值差异巨大，如果不进行归一化，模型很可能去关注一些和数值大小相关的特征，从而学不到其他有用的特征些，这会导致我们我模型泛化性非常差。同时，这也非常可能导致梯度爆炸等一类和梯度相关的问题。</a:t>
            </a:r>
            <a:endParaRPr kumimoji="1" lang="en-US" altLang="zh-CN" dirty="0"/>
          </a:p>
          <a:p>
            <a:pPr marL="0" indent="0">
              <a:lnSpc>
                <a:spcPts val="3960"/>
              </a:lnSpc>
              <a:buNone/>
            </a:pPr>
            <a:r>
              <a:rPr kumimoji="1" lang="zh-CN" altLang="en-US" dirty="0"/>
              <a:t>我们之前尝试不使用 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</a:t>
            </a:r>
            <a:r>
              <a:rPr kumimoji="1" lang="zh-CN" altLang="en-US" dirty="0"/>
              <a:t> 来进行归一化，直接使用原始数据进行具体图片分类</a:t>
            </a:r>
            <a:r>
              <a:rPr kumimoji="1" lang="en-US" altLang="zh-CN" dirty="0"/>
              <a:t>(</a:t>
            </a:r>
            <a:r>
              <a:rPr kumimoji="1" lang="zh-CN" altLang="en-US" dirty="0"/>
              <a:t>比如 </a:t>
            </a:r>
            <a:r>
              <a:rPr kumimoji="1" lang="en-US" altLang="zh-CN" dirty="0"/>
              <a:t>Person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就是 </a:t>
            </a:r>
            <a:r>
              <a:rPr kumimoji="1" lang="en-US" altLang="zh-CN" dirty="0"/>
              <a:t>20</a:t>
            </a:r>
            <a:r>
              <a:rPr kumimoji="1" lang="zh-CN" altLang="en-US" dirty="0"/>
              <a:t> 分类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，训练时的准确率很容易就达到了 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，但是测试时几乎都是 </a:t>
            </a:r>
            <a:r>
              <a:rPr kumimoji="1" lang="en-US" altLang="zh-CN" dirty="0"/>
              <a:t>0%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73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4E9FB-7B57-514B-4D5A-FD86381E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4057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消融实验：去掉卷积层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89EEAC-2742-A12D-FF23-951FBD31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36" y="1479620"/>
            <a:ext cx="3030339" cy="51845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BF7744-039B-3B68-7869-DE499BF7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9043"/>
            <a:ext cx="3030338" cy="512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6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B416D-3FE1-829D-9600-5AAE44FE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14325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消融实验：去掉卷积层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1F13B-36A2-37E3-859A-C53F0AE2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4060"/>
              </a:lnSpc>
              <a:buNone/>
            </a:pPr>
            <a:r>
              <a:rPr kumimoji="1" lang="zh-CN" altLang="en-US" dirty="0"/>
              <a:t>众所周知，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的记忆力比较差，而 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 复杂度又随着序列长度二次方增长，所以 </a:t>
            </a:r>
            <a:r>
              <a:rPr kumimoji="1" lang="en-US" altLang="zh-CN" dirty="0"/>
              <a:t>2100</a:t>
            </a:r>
            <a:r>
              <a:rPr kumimoji="1" lang="zh-CN" altLang="en-US" dirty="0"/>
              <a:t> 的时间维度对我们的模型无疑是一个很大的考验</a:t>
            </a:r>
            <a:endParaRPr kumimoji="1" lang="en-US" altLang="zh-CN" dirty="0"/>
          </a:p>
          <a:p>
            <a:pPr marL="0" indent="0">
              <a:lnSpc>
                <a:spcPts val="4060"/>
              </a:lnSpc>
              <a:buNone/>
            </a:pPr>
            <a:r>
              <a:rPr kumimoji="1" lang="zh-CN" altLang="en-US" dirty="0"/>
              <a:t>用 </a:t>
            </a:r>
            <a:r>
              <a:rPr kumimoji="1" lang="en-US" altLang="zh-CN" dirty="0"/>
              <a:t>CNN</a:t>
            </a:r>
            <a:r>
              <a:rPr kumimoji="1" lang="zh-CN" altLang="en-US" dirty="0"/>
              <a:t> 不仅可以减少时间上的维度，还可以进一步加工特征维度</a:t>
            </a:r>
            <a:r>
              <a:rPr kumimoji="1" lang="en-US" altLang="zh-CN" dirty="0"/>
              <a:t>(</a:t>
            </a:r>
            <a:r>
              <a:rPr kumimoji="1" lang="zh-CN" altLang="en-US" dirty="0"/>
              <a:t>包含升维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，同时捕捉时间跨度上的信息</a:t>
            </a:r>
            <a:endParaRPr kumimoji="1" lang="en-US" altLang="zh-CN" dirty="0"/>
          </a:p>
          <a:p>
            <a:pPr marL="0" indent="0">
              <a:lnSpc>
                <a:spcPts val="4060"/>
              </a:lnSpc>
              <a:buNone/>
            </a:pPr>
            <a:r>
              <a:rPr kumimoji="1" lang="zh-CN" altLang="en-US" dirty="0"/>
              <a:t>因此，在去掉 </a:t>
            </a:r>
            <a:r>
              <a:rPr kumimoji="1" lang="en-US" altLang="zh-CN" dirty="0"/>
              <a:t>CNN</a:t>
            </a:r>
            <a:r>
              <a:rPr kumimoji="1" lang="zh-CN" altLang="en-US" dirty="0"/>
              <a:t> 之后，不仅模型的表现有了下降，运行时间还大大增加</a:t>
            </a:r>
          </a:p>
        </p:txBody>
      </p:sp>
    </p:spTree>
    <p:extLst>
      <p:ext uri="{BB962C8B-B14F-4D97-AF65-F5344CB8AC3E}">
        <p14:creationId xmlns:p14="http://schemas.microsoft.com/office/powerpoint/2010/main" val="382348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A61AE-87E4-8AEB-185C-9C385FB1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62659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消融实验：去掉添加的 </a:t>
            </a:r>
            <a:r>
              <a:rPr kumimoji="1" lang="en-US" altLang="zh-CN" b="1" dirty="0"/>
              <a:t>noise</a:t>
            </a:r>
            <a:r>
              <a:rPr kumimoji="1" lang="zh-CN" altLang="en-US" b="1" dirty="0"/>
              <a:t> 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4A3D91-1283-39EC-2590-247717E4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40" y="1668783"/>
            <a:ext cx="2959100" cy="50484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183C35-B863-DC7E-875D-2D16E1BF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690688"/>
            <a:ext cx="2959100" cy="50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6A9E3-C353-68E4-402F-233F89D4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位置编码的尝试：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B2CAF-9268-E117-C943-036C2E25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因为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GPT2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的官方实现采用了绝对位置编码，所以我们需要额外的大小为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(700, dim)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的可学习参数。这对我们的模型来说是一个很大的参数。但是由于我们的训练数据比较稀少，对绝对位置编码的训练可能不够充分。同时过多的参数也可能会造成过拟合的问题。因此，我们使用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RoPE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旋转位置编码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来代替绝对位置编码，不引入额外的参数。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4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DE7DC-A944-9221-80E4-960484A7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36525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实验结果：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462815-FDD8-709E-1220-A72A4481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462087"/>
            <a:ext cx="3013668" cy="5138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212C7B-C18C-0780-F88C-19343F6F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23" y="1462087"/>
            <a:ext cx="3013668" cy="51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1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6A14-FAA7-2AB0-D002-55F489CC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可能的解释：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10DAC-73F7-795D-173D-25245640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4060"/>
              </a:lnSpc>
              <a:buAutoNum type="arabicPeriod"/>
            </a:pPr>
            <a:r>
              <a:rPr kumimoji="1" lang="zh-CN" altLang="en-US" dirty="0"/>
              <a:t>因为记忆测试过程被严格划分成了不同的阶段，</a:t>
            </a:r>
            <a:r>
              <a:rPr kumimoji="1" lang="en-US" altLang="zh-CN" dirty="0"/>
              <a:t>3s</a:t>
            </a:r>
            <a:r>
              <a:rPr kumimoji="1" lang="zh-CN" altLang="en-US" dirty="0"/>
              <a:t> 只显示注视点，</a:t>
            </a:r>
            <a:r>
              <a:rPr kumimoji="1" lang="en-US" altLang="zh-CN" dirty="0"/>
              <a:t>3s</a:t>
            </a:r>
            <a:r>
              <a:rPr kumimoji="1" lang="zh-CN" altLang="en-US" dirty="0"/>
              <a:t> 显示一张图片，最后 </a:t>
            </a:r>
            <a:r>
              <a:rPr kumimoji="1" lang="en-US" altLang="zh-CN" dirty="0"/>
              <a:t>1s</a:t>
            </a:r>
            <a:r>
              <a:rPr kumimoji="1" lang="zh-CN" altLang="en-US" dirty="0"/>
              <a:t> 回忆。因此，绝对位置很好的对应了实验的流程，所以关注一些特定位置的特征也许对分类很有帮助。</a:t>
            </a:r>
            <a:endParaRPr kumimoji="1" lang="en-US" altLang="zh-CN" dirty="0"/>
          </a:p>
          <a:p>
            <a:pPr marL="514350" indent="-514350">
              <a:lnSpc>
                <a:spcPts val="4060"/>
              </a:lnSpc>
              <a:buAutoNum type="arabicPeriod"/>
            </a:pPr>
            <a:r>
              <a:rPr kumimoji="1" lang="zh-CN" altLang="en-US" dirty="0"/>
              <a:t>虽然我们的数据量比较小，但是我们会训练很多个 </a:t>
            </a:r>
            <a:r>
              <a:rPr kumimoji="1" lang="en-US" altLang="zh-CN" dirty="0"/>
              <a:t>epoch</a:t>
            </a:r>
            <a:r>
              <a:rPr kumimoji="1" lang="zh-CN" altLang="en-US" dirty="0"/>
              <a:t>，因此位置编码训练的应该也算比较充分。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573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C702-C89F-CB22-E9FD-8AB5F91E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25725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9600" b="1" dirty="0"/>
              <a:t>One more thing...</a:t>
            </a:r>
            <a:endParaRPr kumimoji="1"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84578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10A94-DAB2-0171-8C3C-4B732043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模型融合：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EB668-E433-930A-BD50-DE1511BF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4060"/>
              </a:lnSpc>
              <a:buNone/>
            </a:pPr>
            <a:r>
              <a:rPr kumimoji="1" lang="zh-CN" altLang="en-US" dirty="0"/>
              <a:t>我们既然已经实现了这么多模型，那么是否可以尝试把这些模型融合在一起，从而获得更好的表现呢？</a:t>
            </a:r>
            <a:endParaRPr kumimoji="1" lang="en-US" altLang="zh-CN" dirty="0"/>
          </a:p>
          <a:p>
            <a:pPr marL="0" indent="0">
              <a:lnSpc>
                <a:spcPts val="4060"/>
              </a:lnSpc>
              <a:buNone/>
            </a:pPr>
            <a:r>
              <a:rPr kumimoji="1" lang="zh-CN" altLang="en-US" dirty="0"/>
              <a:t>我们选取两种表现相对较好的模型融合在一起，也就是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GPT2</a:t>
            </a:r>
            <a:r>
              <a:rPr kumimoji="1" lang="zh-CN" altLang="en-US" dirty="0"/>
              <a:t>。在训练阶段，我们用相同的数据同时训练这两个网络。在测试阶段，我们对这两个模型输出的概率分布取平均值，作为预测分类的概率分布。</a:t>
            </a:r>
          </a:p>
        </p:txBody>
      </p:sp>
    </p:spTree>
    <p:extLst>
      <p:ext uri="{BB962C8B-B14F-4D97-AF65-F5344CB8AC3E}">
        <p14:creationId xmlns:p14="http://schemas.microsoft.com/office/powerpoint/2010/main" val="4108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398CA-F0A1-54EE-5791-5905C9E1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0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实验结果：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058148-F4A1-2D73-291D-B42147881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2889" y="1505346"/>
            <a:ext cx="2976611" cy="5058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BEFFF1-9B0B-570A-5B5D-5A128C3CF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48" y="1443176"/>
            <a:ext cx="3027538" cy="5120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10813C-FB51-389F-FFCA-A01A58F4D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32" y="1460814"/>
            <a:ext cx="2976611" cy="51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86F60-F4B2-AC4D-13F2-EEE6CF6C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数据的选择：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1C5FC-D214-86BA-7827-3A25F196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3560"/>
              </a:lnSpc>
              <a:buAutoNum type="arabicPeriod"/>
            </a:pPr>
            <a:r>
              <a:rPr kumimoji="1" lang="zh-CN" altLang="en-US" dirty="0">
                <a:latin typeface="+mn-ea"/>
              </a:rPr>
              <a:t>我们选择</a:t>
            </a:r>
            <a:r>
              <a:rPr kumimoji="1" lang="en-US" altLang="zh-CN" dirty="0">
                <a:latin typeface="+mn-ea"/>
              </a:rPr>
              <a:t> (..., 2100, 19) </a:t>
            </a:r>
            <a:r>
              <a:rPr kumimoji="1" lang="zh-CN" altLang="en-US" dirty="0">
                <a:latin typeface="+mn-ea"/>
              </a:rPr>
              <a:t>这一组数据，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因为这样的话可以适用很多语言模型。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514350" indent="-514350">
              <a:lnSpc>
                <a:spcPts val="3560"/>
              </a:lnSpc>
              <a:buFont typeface="Arial" panose="020B0604020202020204" pitchFamily="34" charset="0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我们把所有人的数据汇总到一起来训练，这样可以增加训练样本，同时也让我们的模型具有普适性，因此，我们总共有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个样本。</a:t>
            </a:r>
          </a:p>
          <a:p>
            <a:pPr marL="514350" indent="-514350">
              <a:lnSpc>
                <a:spcPts val="3560"/>
              </a:lnSpc>
              <a:buFont typeface="Arial" panose="020B0604020202020204" pitchFamily="34" charset="0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因为数据的样本还是偏少，所以我们采用十折交叉验证的方式，因此，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个样本被分成了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90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个训练样本和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个测试样本。</a:t>
            </a:r>
          </a:p>
          <a:p>
            <a:pPr marL="514350" indent="-514350">
              <a:lnSpc>
                <a:spcPts val="3560"/>
              </a:lnSpc>
              <a:buAutoNum type="arabicPeriod"/>
            </a:pP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3792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1082-3CA0-0DDE-10D1-9B42CF6D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19062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结果分析：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5C671-058C-ED3C-16B7-05D469A9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444625"/>
            <a:ext cx="10706100" cy="4862513"/>
          </a:xfrm>
        </p:spPr>
        <p:txBody>
          <a:bodyPr>
            <a:noAutofit/>
          </a:bodyPr>
          <a:lstStyle/>
          <a:p>
            <a:pPr marL="0" indent="0">
              <a:lnSpc>
                <a:spcPts val="4060"/>
              </a:lnSpc>
              <a:buNone/>
            </a:pPr>
            <a:r>
              <a:rPr kumimoji="1" lang="zh-CN" altLang="en-US" sz="2400" dirty="0"/>
              <a:t>很明显，融合了 </a:t>
            </a:r>
            <a:r>
              <a:rPr kumimoji="1" lang="en-US" altLang="zh-CN" sz="2400" dirty="0"/>
              <a:t>LSTM</a:t>
            </a:r>
            <a:r>
              <a:rPr kumimoji="1" lang="zh-CN" altLang="en-US" sz="2400" dirty="0"/>
              <a:t> 和 </a:t>
            </a:r>
            <a:r>
              <a:rPr kumimoji="1" lang="en-US" altLang="zh-CN" sz="2400" dirty="0"/>
              <a:t>GPT2</a:t>
            </a:r>
            <a:r>
              <a:rPr kumimoji="1" lang="zh-CN" altLang="en-US" sz="2400" dirty="0"/>
              <a:t> 两个模型之后分类准确率有了不小的提升。</a:t>
            </a:r>
            <a:endParaRPr kumimoji="1" lang="en-US" altLang="zh-CN" sz="2400" dirty="0"/>
          </a:p>
          <a:p>
            <a:pPr marL="0" indent="0">
              <a:lnSpc>
                <a:spcPts val="4060"/>
              </a:lnSpc>
              <a:buNone/>
            </a:pPr>
            <a:r>
              <a:rPr kumimoji="1" lang="zh-CN" altLang="en-US" sz="2400" dirty="0"/>
              <a:t>更加令人惊喜的是，融合之后模型的稳定性提升很大。之前不管是 </a:t>
            </a:r>
            <a:r>
              <a:rPr kumimoji="1" lang="en-US" altLang="zh-CN" sz="2400" dirty="0"/>
              <a:t>LSTM</a:t>
            </a:r>
            <a:r>
              <a:rPr kumimoji="1" lang="zh-CN" altLang="en-US" sz="2400" dirty="0"/>
              <a:t> 还是 </a:t>
            </a:r>
            <a:r>
              <a:rPr kumimoji="1" lang="en-US" altLang="zh-CN" sz="2400" dirty="0"/>
              <a:t>GPT2</a:t>
            </a:r>
            <a:r>
              <a:rPr kumimoji="1" lang="zh-CN" altLang="en-US" sz="2400" dirty="0"/>
              <a:t>，最低的准确率都低至 </a:t>
            </a:r>
            <a:r>
              <a:rPr kumimoji="1" lang="en-US" altLang="zh-CN" sz="2400" dirty="0"/>
              <a:t>60%</a:t>
            </a:r>
            <a:r>
              <a:rPr kumimoji="1" lang="zh-CN" altLang="en-US" sz="2400" dirty="0"/>
              <a:t>，而融合之后的模型最低的准确率为</a:t>
            </a:r>
            <a:r>
              <a:rPr kumimoji="1" lang="en-US" altLang="zh-CN" sz="2400" dirty="0"/>
              <a:t>65%</a:t>
            </a:r>
            <a:r>
              <a:rPr kumimoji="1" lang="zh-CN" altLang="en-US" sz="2400" dirty="0"/>
              <a:t>，提升十分显著。</a:t>
            </a:r>
            <a:endParaRPr kumimoji="1" lang="en-US" altLang="zh-CN" sz="2400" dirty="0"/>
          </a:p>
          <a:p>
            <a:pPr marL="0" indent="0">
              <a:lnSpc>
                <a:spcPts val="4060"/>
              </a:lnSpc>
              <a:buNone/>
            </a:pPr>
            <a:r>
              <a:rPr kumimoji="1" lang="zh-CN" altLang="en-US" sz="2400" dirty="0"/>
              <a:t>这可能是当一个模型预测错误时，另一个模型预测正确，且两者平均后正确标签的概率更大。当然，也有可能出现本来一个模型预测正确，另一个模型预测错误，但是两者平均后错误标签的概率更大。然而对于一个预测正确概率大于</a:t>
            </a:r>
            <a:r>
              <a:rPr kumimoji="1" lang="en-US" altLang="zh-CN" sz="2400" dirty="0"/>
              <a:t>50%</a:t>
            </a:r>
            <a:r>
              <a:rPr kumimoji="1" lang="zh-CN" altLang="en-US" sz="2400" dirty="0"/>
              <a:t>的模型来说，显然是前者更有可能发生，这也解释了为什么我们分类的正确性和稳定性都会有较大的提升</a:t>
            </a:r>
          </a:p>
        </p:txBody>
      </p:sp>
    </p:spTree>
    <p:extLst>
      <p:ext uri="{BB962C8B-B14F-4D97-AF65-F5344CB8AC3E}">
        <p14:creationId xmlns:p14="http://schemas.microsoft.com/office/powerpoint/2010/main" val="100649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A84774-E9BB-F542-3D6B-788E6902B250}"/>
              </a:ext>
            </a:extLst>
          </p:cNvPr>
          <p:cNvSpPr txBox="1"/>
          <p:nvPr/>
        </p:nvSpPr>
        <p:spPr>
          <a:xfrm>
            <a:off x="3708400" y="250058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64390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8EC32-5E9F-C4BD-8007-BA0DB36A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4" y="5856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数据的处理：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13530-9F13-5260-669D-BD86707DE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93" y="1124982"/>
            <a:ext cx="1129838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Open Sans" panose="020B0606030504020204" pitchFamily="34" charset="0"/>
              </a:rPr>
              <a:t>1. </a:t>
            </a:r>
            <a:r>
              <a:rPr lang="zh-CN" altLang="en-US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通过查看不同人，或者同一人不同轮次的脑电图像，我们会发现这些脑电图像的值差异十分大，于是我们选择在输入到模型之前先进行 </a:t>
            </a:r>
            <a:r>
              <a:rPr lang="en-US" altLang="zh-CN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batch norm</a:t>
            </a:r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9E5A3B-D8A9-3092-8937-EEEEBBD6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450545"/>
            <a:ext cx="6065488" cy="4182160"/>
          </a:xfrm>
          <a:prstGeom prst="rect">
            <a:avLst/>
          </a:prstGeom>
        </p:spPr>
      </p:pic>
      <p:pic>
        <p:nvPicPr>
          <p:cNvPr id="7" name="内容占位符 5">
            <a:extLst>
              <a:ext uri="{FF2B5EF4-FFF2-40B4-BE49-F238E27FC236}">
                <a16:creationId xmlns:a16="http://schemas.microsoft.com/office/drawing/2014/main" id="{EC3F91F6-52A6-8719-C461-B49E7AB4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13" y="2450545"/>
            <a:ext cx="6102463" cy="40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6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E0873DAD-5EFD-F647-29CA-DF268891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95" y="195862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数据的处理：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FDAE9DA-609C-B71C-F877-004161174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95" y="1521425"/>
            <a:ext cx="10515600" cy="4351338"/>
          </a:xfrm>
        </p:spPr>
        <p:txBody>
          <a:bodyPr/>
          <a:lstStyle/>
          <a:p>
            <a:pPr marL="0" indent="0">
              <a:lnSpc>
                <a:spcPts val="4060"/>
              </a:lnSpc>
              <a:buNone/>
            </a:pPr>
            <a:r>
              <a:rPr kumimoji="1"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因为数据稀少，为了提高我们模型的泛化性，我们在输入模型之前添加了高斯噪声进行数据增强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ts val="4060"/>
              </a:lnSpc>
              <a:buNone/>
            </a:pPr>
            <a:endParaRPr kumimoji="1"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ts val="4060"/>
              </a:lnSpc>
              <a:buNone/>
            </a:pPr>
            <a:r>
              <a:rPr kumimoji="1"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3.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因为时间维度的有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2100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维，非常的大，且信号是连续的，包含一些冗余的信息，于是我们选择先用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CNN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对时间维度进行卷积，将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2100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维降为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700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维</a:t>
            </a:r>
          </a:p>
          <a:p>
            <a:pPr marL="0" indent="0">
              <a:lnSpc>
                <a:spcPts val="4060"/>
              </a:lnSpc>
              <a:buNone/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E614003-3098-7F68-D96D-8C70C47D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14" y="2661188"/>
            <a:ext cx="8326627" cy="5689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9D3F9B3-6369-EA05-9D0E-87979C17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14" y="5118462"/>
            <a:ext cx="8441459" cy="132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B89E5-A60B-A76E-446E-2B0435A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模型的选择：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217DB-4957-A782-BB8C-CFB3F7995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我们选择了几种常见的语言模型来处理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EEG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数据，分别是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LSTM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Mamba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GPT2</a:t>
            </a:r>
          </a:p>
          <a:p>
            <a:pPr marL="514350" indent="-514350">
              <a:lnSpc>
                <a:spcPts val="4000"/>
              </a:lnSpc>
              <a:buFont typeface="Arial" panose="020B0604020202020204" pitchFamily="34" charset="0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LSTM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Mamba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，我们使用最后一个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hidden state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作为模型最终的输出</a:t>
            </a:r>
          </a:p>
          <a:p>
            <a:pPr marL="514350" indent="-514350">
              <a:lnSpc>
                <a:spcPts val="400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BERT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GPT2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，我们分别在模型的最后添加一个特殊的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token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来做最后的分类。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ts val="4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41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53FE0-C0D7-0FAC-2F85-95783762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其他训练细节：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CFE6F-019B-9460-4F52-8270BCB2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ts val="406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我们使用 </a:t>
            </a:r>
            <a:r>
              <a:rPr lang="en-US" altLang="zh-CN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CrossEntropyLoss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作为我们的损失函数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514350" indent="-514350">
              <a:lnSpc>
                <a:spcPts val="406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Adam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最作为优化器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514350" indent="-514350">
              <a:lnSpc>
                <a:spcPts val="406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使用余弦退火作为我们学习率调整策略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514350" indent="-514350">
              <a:lnSpc>
                <a:spcPts val="4060"/>
              </a:lnSpc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为了保证实验结果的准确性，我们把整个十折交叉验证实验重复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遍，取平均值。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7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E2D63-B470-7DB9-CA98-093CF647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53192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实验结果：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489896A-BB6E-1084-E41D-227907A88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06" y="1690688"/>
            <a:ext cx="2557061" cy="43513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2A5C108-E602-E698-7ED2-402D9E97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60" y="1657945"/>
            <a:ext cx="2576480" cy="441682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B714331-3A0A-0A2F-F629-7EFC740F3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87" y="1664397"/>
            <a:ext cx="2611534" cy="441682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52B9E01-9612-C1A2-8A94-92B0AD29D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441" y="1657945"/>
            <a:ext cx="2580244" cy="44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3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C8C97-E08B-06E8-7377-93881FAF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实验结果：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D8D47-11A8-948E-3506-CFF661D7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ts val="3760"/>
              </a:lnSpc>
              <a:buNone/>
            </a:pPr>
            <a:r>
              <a:rPr kumimoji="1" lang="zh-CN" altLang="en-US" dirty="0"/>
              <a:t>从实验结果可以看到，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比 </a:t>
            </a:r>
            <a:r>
              <a:rPr kumimoji="1" lang="en-US" altLang="zh-CN" dirty="0"/>
              <a:t>Mamba</a:t>
            </a:r>
            <a:r>
              <a:rPr kumimoji="1" lang="zh-CN" altLang="en-US" dirty="0"/>
              <a:t> 好，</a:t>
            </a:r>
            <a:r>
              <a:rPr kumimoji="1" lang="en-US" altLang="zh-CN" dirty="0"/>
              <a:t>GPT2</a:t>
            </a:r>
            <a:r>
              <a:rPr kumimoji="1" lang="zh-CN" altLang="en-US" dirty="0"/>
              <a:t> 比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 好。而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GPT2</a:t>
            </a:r>
            <a:r>
              <a:rPr kumimoji="1" lang="zh-CN" altLang="en-US" dirty="0"/>
              <a:t> 表现相近，都为 </a:t>
            </a:r>
            <a:r>
              <a:rPr kumimoji="1" lang="en-US" altLang="zh-CN" dirty="0"/>
              <a:t>65%</a:t>
            </a:r>
            <a:r>
              <a:rPr kumimoji="1" lang="zh-CN" altLang="en-US" dirty="0"/>
              <a:t> 左右。</a:t>
            </a:r>
            <a:endParaRPr kumimoji="1" lang="en-US" altLang="zh-CN" dirty="0"/>
          </a:p>
          <a:p>
            <a:pPr marL="514350" indent="-514350">
              <a:lnSpc>
                <a:spcPts val="3760"/>
              </a:lnSpc>
              <a:buAutoNum type="arabicPeriod"/>
            </a:pPr>
            <a:r>
              <a:rPr kumimoji="1" lang="en-US" altLang="zh-CN" dirty="0"/>
              <a:t>LSTM</a:t>
            </a:r>
            <a:r>
              <a:rPr kumimoji="1" lang="zh-CN" altLang="en-US" dirty="0"/>
              <a:t> 比 </a:t>
            </a:r>
            <a:r>
              <a:rPr kumimoji="1" lang="en-US" altLang="zh-CN" dirty="0"/>
              <a:t>Mamba</a:t>
            </a:r>
            <a:r>
              <a:rPr kumimoji="1" lang="zh-CN" altLang="en-US" dirty="0"/>
              <a:t> 好的原因我觉得可能就是因为超参数没怎么调好（参数太多了，不太好调），而不是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比 </a:t>
            </a:r>
            <a:r>
              <a:rPr kumimoji="1" lang="en-US" altLang="zh-CN" dirty="0"/>
              <a:t>Mamba</a:t>
            </a:r>
            <a:r>
              <a:rPr kumimoji="1" lang="zh-CN" altLang="en-US" dirty="0"/>
              <a:t> 好。</a:t>
            </a:r>
            <a:endParaRPr kumimoji="1" lang="en-US" altLang="zh-CN" dirty="0"/>
          </a:p>
          <a:p>
            <a:pPr marL="514350" indent="-514350">
              <a:lnSpc>
                <a:spcPts val="3760"/>
              </a:lnSpc>
              <a:buAutoNum type="arabicPeriod"/>
            </a:pPr>
            <a:r>
              <a:rPr kumimoji="1" lang="en-US" altLang="zh-CN" dirty="0"/>
              <a:t>GPT2 </a:t>
            </a:r>
            <a:r>
              <a:rPr kumimoji="1" lang="zh-CN" altLang="en-US" dirty="0"/>
              <a:t>比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好的原因我觉得可能是因为单向的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本身就隐含了时序信息。同时 </a:t>
            </a:r>
            <a:r>
              <a:rPr kumimoji="1" lang="en-US" altLang="zh-CN" dirty="0"/>
              <a:t>GPT2</a:t>
            </a:r>
            <a:r>
              <a:rPr kumimoji="1" lang="zh-CN" altLang="en-US" dirty="0"/>
              <a:t> 中用于分类的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并不会与其他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点乘，梯度流向更加自然。而 </a:t>
            </a:r>
            <a:r>
              <a:rPr kumimoji="1" lang="en-US" altLang="zh-CN" dirty="0"/>
              <a:t>BERT</a:t>
            </a:r>
            <a:r>
              <a:rPr kumimoji="1" lang="zh-CN" altLang="en-US" dirty="0"/>
              <a:t> 中用于分类的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与其他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 无异，导致梯度流向更加杂乱，训练困难增大。</a:t>
            </a:r>
            <a:endParaRPr kumimoji="1" lang="en-US" altLang="zh-CN" dirty="0"/>
          </a:p>
          <a:p>
            <a:pPr marL="514350" indent="-514350">
              <a:lnSpc>
                <a:spcPts val="3760"/>
              </a:lnSpc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29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24CF0-688C-6AF2-6E20-D5A71DD3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61925"/>
            <a:ext cx="10515600" cy="1325563"/>
          </a:xfrm>
        </p:spPr>
        <p:txBody>
          <a:bodyPr/>
          <a:lstStyle/>
          <a:p>
            <a:r>
              <a:rPr kumimoji="1" lang="zh-CN" altLang="en-US" b="1" dirty="0"/>
              <a:t>消融实验：去掉 </a:t>
            </a:r>
            <a:r>
              <a:rPr kumimoji="1" lang="en-US" altLang="zh-CN" b="1" dirty="0"/>
              <a:t>batch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norm</a:t>
            </a:r>
            <a:endParaRPr kumimoji="1"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C8578D-969D-1A0C-4A61-1FB1BE8F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375" y="1636980"/>
            <a:ext cx="2904863" cy="49670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7AA001-352A-8DF8-26F2-10B96DF4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87" y="1690688"/>
            <a:ext cx="2905092" cy="49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7261</TotalTime>
  <Words>1205</Words>
  <Application>Microsoft Macintosh PowerPoint</Application>
  <PresentationFormat>宽屏</PresentationFormat>
  <Paragraphs>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inherit</vt:lpstr>
      <vt:lpstr>Arial</vt:lpstr>
      <vt:lpstr>Helvetica Neue</vt:lpstr>
      <vt:lpstr>Open Sans</vt:lpstr>
      <vt:lpstr>Office 主题​​</vt:lpstr>
      <vt:lpstr>脑电数据分析   </vt:lpstr>
      <vt:lpstr>数据的选择：</vt:lpstr>
      <vt:lpstr>数据的处理：</vt:lpstr>
      <vt:lpstr>数据的处理：</vt:lpstr>
      <vt:lpstr>模型的选择：</vt:lpstr>
      <vt:lpstr>其他训练细节：</vt:lpstr>
      <vt:lpstr>实验结果：</vt:lpstr>
      <vt:lpstr>实验结果：</vt:lpstr>
      <vt:lpstr>消融实验：去掉 batch norm</vt:lpstr>
      <vt:lpstr>消融实验：去掉 batch norm</vt:lpstr>
      <vt:lpstr>消融实验：去掉卷积层</vt:lpstr>
      <vt:lpstr>消融实验：去掉卷积层</vt:lpstr>
      <vt:lpstr>消融实验：去掉添加的 noise </vt:lpstr>
      <vt:lpstr>位置编码的尝试：</vt:lpstr>
      <vt:lpstr>实验结果：</vt:lpstr>
      <vt:lpstr>可能的解释：</vt:lpstr>
      <vt:lpstr>One more thing...</vt:lpstr>
      <vt:lpstr>模型融合：</vt:lpstr>
      <vt:lpstr>实验结果：</vt:lpstr>
      <vt:lpstr>结果分析：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脑电数据分析   </dc:title>
  <dc:creator>宇飞 刘</dc:creator>
  <cp:lastModifiedBy>宇飞 刘</cp:lastModifiedBy>
  <cp:revision>13</cp:revision>
  <dcterms:created xsi:type="dcterms:W3CDTF">2024-07-15T07:10:43Z</dcterms:created>
  <dcterms:modified xsi:type="dcterms:W3CDTF">2024-07-20T08:12:09Z</dcterms:modified>
</cp:coreProperties>
</file>