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2790190" y="1266190"/>
            <a:ext cx="1201420" cy="56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400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MUL</a:t>
            </a:r>
            <a:endParaRPr lang="x-none" altLang="en-US" sz="2400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s 5"/>
              <p:cNvSpPr/>
              <p:nvPr/>
            </p:nvSpPr>
            <p:spPr>
              <a:xfrm>
                <a:off x="2790190" y="774065"/>
                <a:ext cx="1201420" cy="2457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x-none" sz="1400" b="1" i="1">
                  <a:solidFill>
                    <a:schemeClr val="accent1">
                      <a:lumMod val="50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" name="Rectangle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190" y="774065"/>
                <a:ext cx="1201420" cy="24574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s 6"/>
              <p:cNvSpPr/>
              <p:nvPr/>
            </p:nvSpPr>
            <p:spPr>
              <a:xfrm>
                <a:off x="2146935" y="1428115"/>
                <a:ext cx="421005" cy="2457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x-none" sz="1400" b="1" i="1">
                  <a:solidFill>
                    <a:schemeClr val="accent1">
                      <a:lumMod val="50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Rectangle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935" y="1428115"/>
                <a:ext cx="421005" cy="2457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>
            <a:off x="3390900" y="1019810"/>
            <a:ext cx="0" cy="24638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  <a:endCxn id="4" idx="1"/>
          </p:cNvCxnSpPr>
          <p:nvPr/>
        </p:nvCxnSpPr>
        <p:spPr>
          <a:xfrm flipV="1">
            <a:off x="2567940" y="1550670"/>
            <a:ext cx="222250" cy="63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2790190" y="2545080"/>
            <a:ext cx="1201420" cy="56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400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MUL</a:t>
            </a:r>
            <a:endParaRPr lang="x-none" altLang="en-US" sz="2400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s 10"/>
              <p:cNvSpPr/>
              <p:nvPr/>
            </p:nvSpPr>
            <p:spPr>
              <a:xfrm>
                <a:off x="2790190" y="2052955"/>
                <a:ext cx="1201420" cy="2457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x-none" sz="1400" b="1" i="1">
                  <a:solidFill>
                    <a:schemeClr val="accent1">
                      <a:lumMod val="50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1" name="Rectangle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190" y="2052955"/>
                <a:ext cx="1201420" cy="2457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s 11"/>
              <p:cNvSpPr/>
              <p:nvPr/>
            </p:nvSpPr>
            <p:spPr>
              <a:xfrm>
                <a:off x="2146935" y="2707005"/>
                <a:ext cx="421005" cy="2457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x-none" sz="1400" b="1" i="1">
                  <a:solidFill>
                    <a:schemeClr val="accent1">
                      <a:lumMod val="50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2" name="Rectangles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935" y="2707005"/>
                <a:ext cx="421005" cy="2457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1" idx="2"/>
            <a:endCxn id="10" idx="0"/>
          </p:cNvCxnSpPr>
          <p:nvPr/>
        </p:nvCxnSpPr>
        <p:spPr>
          <a:xfrm>
            <a:off x="3390900" y="2298700"/>
            <a:ext cx="0" cy="24638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  <a:endCxn id="10" idx="1"/>
          </p:cNvCxnSpPr>
          <p:nvPr/>
        </p:nvCxnSpPr>
        <p:spPr>
          <a:xfrm flipV="1">
            <a:off x="2567940" y="2829560"/>
            <a:ext cx="222250" cy="63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2790190" y="4879975"/>
            <a:ext cx="1201420" cy="56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400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MUL</a:t>
            </a:r>
            <a:endParaRPr lang="x-none" altLang="en-US" sz="2400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s 15"/>
              <p:cNvSpPr/>
              <p:nvPr/>
            </p:nvSpPr>
            <p:spPr>
              <a:xfrm>
                <a:off x="2790190" y="4387850"/>
                <a:ext cx="1201420" cy="2457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𝒏−𝟏</m:t>
                          </m:r>
                        </m:sub>
                      </m:sSub>
                    </m:oMath>
                  </m:oMathPara>
                </a14:m>
                <a:endParaRPr lang="en-US" altLang="x-none" sz="1400" b="1" i="1">
                  <a:solidFill>
                    <a:schemeClr val="accent1">
                      <a:lumMod val="50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6" name="Rectangles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190" y="4387850"/>
                <a:ext cx="1201420" cy="24574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s 16"/>
              <p:cNvSpPr/>
              <p:nvPr/>
            </p:nvSpPr>
            <p:spPr>
              <a:xfrm>
                <a:off x="1942465" y="5041900"/>
                <a:ext cx="625475" cy="2457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𝒏−</m:t>
                          </m:r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x-none" sz="1400" b="1" i="1">
                  <a:solidFill>
                    <a:schemeClr val="accent1">
                      <a:lumMod val="50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7" name="Rectangles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65" y="5041900"/>
                <a:ext cx="625475" cy="24574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6" idx="2"/>
            <a:endCxn id="15" idx="0"/>
          </p:cNvCxnSpPr>
          <p:nvPr/>
        </p:nvCxnSpPr>
        <p:spPr>
          <a:xfrm>
            <a:off x="3390900" y="4633595"/>
            <a:ext cx="0" cy="24638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3"/>
            <a:endCxn id="15" idx="1"/>
          </p:cNvCxnSpPr>
          <p:nvPr/>
        </p:nvCxnSpPr>
        <p:spPr>
          <a:xfrm flipV="1">
            <a:off x="2567940" y="5164455"/>
            <a:ext cx="222250" cy="63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s 19"/>
          <p:cNvSpPr/>
          <p:nvPr/>
        </p:nvSpPr>
        <p:spPr>
          <a:xfrm>
            <a:off x="2813050" y="3217545"/>
            <a:ext cx="1201420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b="1" i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.</a:t>
            </a:r>
            <a:endParaRPr lang="x-none" altLang="en-US" b="1" i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algn="ctr"/>
            <a:r>
              <a:rPr lang="x-none" altLang="en-US" b="1" i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.</a:t>
            </a:r>
            <a:endParaRPr lang="x-none" altLang="en-US" b="1" i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algn="ctr"/>
            <a:r>
              <a:rPr lang="x-none" altLang="en-US" b="1" i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.</a:t>
            </a:r>
            <a:endParaRPr lang="x-none" altLang="en-US" b="1" i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5300980" y="3048000"/>
            <a:ext cx="1201420" cy="56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400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ACCU</a:t>
            </a:r>
            <a:endParaRPr lang="x-none" altLang="en-US" sz="2400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cxnSp>
        <p:nvCxnSpPr>
          <p:cNvPr id="22" name="Elbow Connector 21"/>
          <p:cNvCxnSpPr>
            <a:stCxn id="4" idx="3"/>
            <a:endCxn id="21" idx="1"/>
          </p:cNvCxnSpPr>
          <p:nvPr/>
        </p:nvCxnSpPr>
        <p:spPr>
          <a:xfrm>
            <a:off x="3991610" y="1550670"/>
            <a:ext cx="1309370" cy="178181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3"/>
            <a:endCxn id="21" idx="1"/>
          </p:cNvCxnSpPr>
          <p:nvPr/>
        </p:nvCxnSpPr>
        <p:spPr>
          <a:xfrm>
            <a:off x="3991610" y="2829560"/>
            <a:ext cx="1309370" cy="50292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3"/>
            <a:endCxn id="21" idx="1"/>
          </p:cNvCxnSpPr>
          <p:nvPr/>
        </p:nvCxnSpPr>
        <p:spPr>
          <a:xfrm flipV="1">
            <a:off x="3991610" y="3332480"/>
            <a:ext cx="1309370" cy="183197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s 24"/>
          <p:cNvSpPr/>
          <p:nvPr/>
        </p:nvSpPr>
        <p:spPr>
          <a:xfrm>
            <a:off x="7362825" y="3048000"/>
            <a:ext cx="1201420" cy="56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400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ReLU</a:t>
            </a:r>
            <a:endParaRPr lang="x-none" altLang="en-US" sz="2400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cxnSp>
        <p:nvCxnSpPr>
          <p:cNvPr id="26" name="Straight Arrow Connector 25"/>
          <p:cNvCxnSpPr>
            <a:stCxn id="21" idx="3"/>
            <a:endCxn id="25" idx="1"/>
          </p:cNvCxnSpPr>
          <p:nvPr/>
        </p:nvCxnSpPr>
        <p:spPr>
          <a:xfrm>
            <a:off x="6502400" y="3332480"/>
            <a:ext cx="860425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s 26"/>
          <p:cNvSpPr/>
          <p:nvPr/>
        </p:nvSpPr>
        <p:spPr>
          <a:xfrm>
            <a:off x="9436735" y="3048000"/>
            <a:ext cx="1024890" cy="568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Output</a:t>
            </a:r>
            <a:endParaRPr lang="x-none" altLang="en-US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cxnSp>
        <p:nvCxnSpPr>
          <p:cNvPr id="28" name="Straight Arrow Connector 27"/>
          <p:cNvCxnSpPr>
            <a:stCxn id="25" idx="3"/>
            <a:endCxn id="27" idx="1"/>
          </p:cNvCxnSpPr>
          <p:nvPr/>
        </p:nvCxnSpPr>
        <p:spPr>
          <a:xfrm>
            <a:off x="8564245" y="3332480"/>
            <a:ext cx="87249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s 28"/>
          <p:cNvSpPr/>
          <p:nvPr/>
        </p:nvSpPr>
        <p:spPr>
          <a:xfrm>
            <a:off x="8564245" y="688340"/>
            <a:ext cx="2286635" cy="901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5400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MLP</a:t>
            </a:r>
            <a:endParaRPr lang="x-none" altLang="en-US" sz="5400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7319645" y="4327525"/>
            <a:ext cx="1314450" cy="12306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7459345" y="5157470"/>
            <a:ext cx="527050" cy="381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981950" y="4650740"/>
            <a:ext cx="431165" cy="508635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32"/>
              <p:cNvSpPr txBox="1"/>
              <p:nvPr/>
            </p:nvSpPr>
            <p:spPr>
              <a:xfrm>
                <a:off x="5131372" y="1651571"/>
                <a:ext cx="3432810" cy="6470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𝑂𝑢𝑡𝑝𝑢𝑡</m:t>
                      </m:r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r>
                        <a:rPr lang="en-US" sz="1400" i="1">
                          <a:latin typeface="DejaVu Math TeX Gyre" panose="02000503000000000000" charset="0"/>
                        </a:rPr>
                        <m:t>𝑅𝑒𝐿𝑈</m:t>
                      </m:r>
                      <m:r>
                        <a:rPr lang="en-US" sz="1400" i="1">
                          <a:latin typeface="DejaVu Math TeX Gyre" panose="02000503000000000000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0</m:t>
                          </m:r>
                        </m:sub>
                        <m:sup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𝑛−</m:t>
                          </m:r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latin typeface="DejaVu Math TeX Gyre" panose="02000503000000000000" charset="0"/>
                        </a:rPr>
                        <m:t>+</m:t>
                      </m:r>
                      <m:r>
                        <a:rPr lang="en-US" sz="1400" i="1">
                          <a:latin typeface="DejaVu Math TeX Gyre" panose="02000503000000000000" charset="0"/>
                        </a:rPr>
                        <m:t>𝐵𝑖𝑎𝑠</m:t>
                      </m:r>
                      <m:r>
                        <a:rPr lang="en-US" sz="1400" i="1">
                          <a:latin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sz="1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3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372" y="1651571"/>
                <a:ext cx="3432810" cy="647065"/>
              </a:xfrm>
              <a:prstGeom prst="rect">
                <a:avLst/>
              </a:prstGeom>
              <a:blipFill rotWithShape="1">
                <a:blip r:embed="rId7"/>
                <a:stretch>
                  <a:fillRect l="-17" t="-88" r="17" b="8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3134360" y="1266825"/>
            <a:ext cx="2196465" cy="56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Learnable Active 0</a:t>
            </a:r>
            <a:endParaRPr lang="x-none" altLang="en-US" sz="1600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s 6"/>
              <p:cNvSpPr/>
              <p:nvPr/>
            </p:nvSpPr>
            <p:spPr>
              <a:xfrm>
                <a:off x="2146935" y="1428115"/>
                <a:ext cx="421005" cy="2457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x-none" sz="1400" b="1" i="1">
                  <a:solidFill>
                    <a:schemeClr val="accent1">
                      <a:lumMod val="50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Rectangle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935" y="1428115"/>
                <a:ext cx="421005" cy="24574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7" idx="3"/>
            <a:endCxn id="4" idx="1"/>
          </p:cNvCxnSpPr>
          <p:nvPr/>
        </p:nvCxnSpPr>
        <p:spPr>
          <a:xfrm>
            <a:off x="2567940" y="1551305"/>
            <a:ext cx="56642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3134360" y="2545715"/>
            <a:ext cx="2196465" cy="56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Learnable Active 1</a:t>
            </a:r>
            <a:endParaRPr lang="x-none" altLang="en-US" sz="1600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s 11"/>
              <p:cNvSpPr/>
              <p:nvPr/>
            </p:nvSpPr>
            <p:spPr>
              <a:xfrm>
                <a:off x="2146935" y="2707005"/>
                <a:ext cx="421005" cy="2457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x-none" sz="1400" b="1" i="1">
                  <a:solidFill>
                    <a:schemeClr val="accent1">
                      <a:lumMod val="50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2" name="Rectangles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935" y="2707005"/>
                <a:ext cx="421005" cy="2457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2" idx="3"/>
            <a:endCxn id="10" idx="1"/>
          </p:cNvCxnSpPr>
          <p:nvPr/>
        </p:nvCxnSpPr>
        <p:spPr>
          <a:xfrm>
            <a:off x="2567940" y="2830195"/>
            <a:ext cx="56642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3134360" y="4880610"/>
            <a:ext cx="2196465" cy="56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Learnable Active </a:t>
            </a:r>
            <a:r>
              <a:rPr lang="x-none" altLang="en-US" sz="1600" b="1" i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n</a:t>
            </a:r>
            <a:endParaRPr lang="x-none" altLang="en-US" sz="1600" b="1" i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s 16"/>
              <p:cNvSpPr/>
              <p:nvPr/>
            </p:nvSpPr>
            <p:spPr>
              <a:xfrm>
                <a:off x="1857375" y="5041900"/>
                <a:ext cx="710565" cy="2457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𝒏−𝟏</m:t>
                          </m:r>
                        </m:sub>
                      </m:sSub>
                    </m:oMath>
                  </m:oMathPara>
                </a14:m>
                <a:endParaRPr lang="en-US" altLang="x-none" sz="1400" b="1" i="1">
                  <a:solidFill>
                    <a:schemeClr val="accent1">
                      <a:lumMod val="50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7" name="Rectangles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75" y="5041900"/>
                <a:ext cx="710565" cy="2457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7" idx="3"/>
            <a:endCxn id="15" idx="1"/>
          </p:cNvCxnSpPr>
          <p:nvPr/>
        </p:nvCxnSpPr>
        <p:spPr>
          <a:xfrm>
            <a:off x="2567940" y="5165090"/>
            <a:ext cx="56642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s 19"/>
          <p:cNvSpPr/>
          <p:nvPr/>
        </p:nvSpPr>
        <p:spPr>
          <a:xfrm>
            <a:off x="3157220" y="3218180"/>
            <a:ext cx="2196465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b="1" i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.</a:t>
            </a:r>
            <a:endParaRPr lang="x-none" altLang="en-US" b="1" i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algn="ctr"/>
            <a:r>
              <a:rPr lang="x-none" altLang="en-US" b="1" i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.</a:t>
            </a:r>
            <a:endParaRPr lang="x-none" altLang="en-US" b="1" i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algn="ctr"/>
            <a:r>
              <a:rPr lang="x-none" altLang="en-US" b="1" i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.</a:t>
            </a:r>
            <a:endParaRPr lang="x-none" altLang="en-US" b="1" i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6736080" y="3048635"/>
            <a:ext cx="1201420" cy="56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400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ACCU</a:t>
            </a:r>
            <a:endParaRPr lang="x-none" altLang="en-US" sz="2400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cxnSp>
        <p:nvCxnSpPr>
          <p:cNvPr id="22" name="Elbow Connector 21"/>
          <p:cNvCxnSpPr>
            <a:stCxn id="4" idx="3"/>
            <a:endCxn id="21" idx="1"/>
          </p:cNvCxnSpPr>
          <p:nvPr/>
        </p:nvCxnSpPr>
        <p:spPr>
          <a:xfrm>
            <a:off x="5330825" y="1551305"/>
            <a:ext cx="1405255" cy="1781810"/>
          </a:xfrm>
          <a:prstGeom prst="bentConnector3">
            <a:avLst>
              <a:gd name="adj1" fmla="val 50023"/>
            </a:avLst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3"/>
            <a:endCxn id="21" idx="1"/>
          </p:cNvCxnSpPr>
          <p:nvPr/>
        </p:nvCxnSpPr>
        <p:spPr>
          <a:xfrm>
            <a:off x="5330825" y="2830195"/>
            <a:ext cx="1405255" cy="502920"/>
          </a:xfrm>
          <a:prstGeom prst="bentConnector3">
            <a:avLst>
              <a:gd name="adj1" fmla="val 50023"/>
            </a:avLst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3"/>
            <a:endCxn id="21" idx="1"/>
          </p:cNvCxnSpPr>
          <p:nvPr/>
        </p:nvCxnSpPr>
        <p:spPr>
          <a:xfrm flipV="1">
            <a:off x="5330825" y="3333115"/>
            <a:ext cx="1405255" cy="1831975"/>
          </a:xfrm>
          <a:prstGeom prst="bentConnector3">
            <a:avLst>
              <a:gd name="adj1" fmla="val 50023"/>
            </a:avLst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3"/>
            <a:endCxn id="27" idx="1"/>
          </p:cNvCxnSpPr>
          <p:nvPr/>
        </p:nvCxnSpPr>
        <p:spPr>
          <a:xfrm>
            <a:off x="7937500" y="3333115"/>
            <a:ext cx="76073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s 26"/>
          <p:cNvSpPr/>
          <p:nvPr/>
        </p:nvSpPr>
        <p:spPr>
          <a:xfrm>
            <a:off x="8698230" y="3048635"/>
            <a:ext cx="1024890" cy="568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Output</a:t>
            </a:r>
            <a:endParaRPr lang="x-none" altLang="en-US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29" name="Rectangles 28"/>
          <p:cNvSpPr/>
          <p:nvPr/>
        </p:nvSpPr>
        <p:spPr>
          <a:xfrm>
            <a:off x="8564245" y="688340"/>
            <a:ext cx="2286635" cy="901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5400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KAN</a:t>
            </a:r>
            <a:endParaRPr lang="x-none" altLang="en-US" sz="5400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5603240" y="5449570"/>
            <a:ext cx="1314450" cy="12306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5557520" y="133350"/>
            <a:ext cx="1314450" cy="12306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Curved Connector 32"/>
          <p:cNvCxnSpPr/>
          <p:nvPr/>
        </p:nvCxnSpPr>
        <p:spPr>
          <a:xfrm flipV="1">
            <a:off x="5662295" y="286385"/>
            <a:ext cx="929640" cy="874395"/>
          </a:xfrm>
          <a:prstGeom prst="curvedConnector3">
            <a:avLst>
              <a:gd name="adj1" fmla="val 79576"/>
            </a:avLst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flipV="1">
            <a:off x="5795645" y="5579745"/>
            <a:ext cx="929640" cy="874395"/>
          </a:xfrm>
          <a:prstGeom prst="curvedConnector3">
            <a:avLst>
              <a:gd name="adj1" fmla="val 25819"/>
            </a:avLst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 Box 34"/>
              <p:cNvSpPr txBox="1"/>
              <p:nvPr/>
            </p:nvSpPr>
            <p:spPr>
              <a:xfrm>
                <a:off x="6624892" y="2008441"/>
                <a:ext cx="2617470" cy="6470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𝑂𝑢𝑡𝑝𝑢𝑡</m:t>
                      </m:r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0</m:t>
                          </m:r>
                        </m:sub>
                        <m:sup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𝑛</m:t>
                          </m:r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𝐿𝐴</m:t>
                              </m:r>
                            </m:e>
                            <m:sub>
                              <m: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latin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sz="1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5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892" y="2008441"/>
                <a:ext cx="2617470" cy="647065"/>
              </a:xfrm>
              <a:prstGeom prst="rect">
                <a:avLst/>
              </a:prstGeom>
              <a:blipFill rotWithShape="1">
                <a:blip r:embed="rId4"/>
                <a:stretch>
                  <a:fillRect l="-22" t="-88" r="22" b="8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2790190" y="1266190"/>
            <a:ext cx="1201420" cy="56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400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XNOR</a:t>
            </a:r>
            <a:endParaRPr lang="x-none" altLang="en-US" sz="2400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s 5"/>
              <p:cNvSpPr/>
              <p:nvPr/>
            </p:nvSpPr>
            <p:spPr>
              <a:xfrm>
                <a:off x="2790190" y="774065"/>
                <a:ext cx="1201420" cy="2457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x-none" sz="1400" b="1" i="1">
                  <a:solidFill>
                    <a:schemeClr val="accent1">
                      <a:lumMod val="50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" name="Rectangle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190" y="774065"/>
                <a:ext cx="1201420" cy="24574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s 6"/>
              <p:cNvSpPr/>
              <p:nvPr/>
            </p:nvSpPr>
            <p:spPr>
              <a:xfrm>
                <a:off x="2146935" y="1428115"/>
                <a:ext cx="421005" cy="2457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x-none" sz="1400" b="1" i="1">
                  <a:solidFill>
                    <a:schemeClr val="accent1">
                      <a:lumMod val="50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Rectangle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935" y="1428115"/>
                <a:ext cx="421005" cy="2457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>
            <a:off x="3390900" y="1019810"/>
            <a:ext cx="0" cy="24638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  <a:endCxn id="4" idx="1"/>
          </p:cNvCxnSpPr>
          <p:nvPr/>
        </p:nvCxnSpPr>
        <p:spPr>
          <a:xfrm flipV="1">
            <a:off x="2567940" y="1550670"/>
            <a:ext cx="222250" cy="63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2790190" y="2545080"/>
            <a:ext cx="1201420" cy="56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400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XNOR</a:t>
            </a:r>
            <a:endParaRPr lang="x-none" altLang="en-US" sz="2400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s 10"/>
              <p:cNvSpPr/>
              <p:nvPr/>
            </p:nvSpPr>
            <p:spPr>
              <a:xfrm>
                <a:off x="2790190" y="2052955"/>
                <a:ext cx="1201420" cy="2457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x-none" sz="1400" b="1" i="1">
                  <a:solidFill>
                    <a:schemeClr val="accent1">
                      <a:lumMod val="50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1" name="Rectangle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190" y="2052955"/>
                <a:ext cx="1201420" cy="2457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s 11"/>
              <p:cNvSpPr/>
              <p:nvPr/>
            </p:nvSpPr>
            <p:spPr>
              <a:xfrm>
                <a:off x="2146935" y="2707005"/>
                <a:ext cx="421005" cy="2457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x-none" sz="1400" b="1" i="1">
                  <a:solidFill>
                    <a:schemeClr val="accent1">
                      <a:lumMod val="50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2" name="Rectangles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935" y="2707005"/>
                <a:ext cx="421005" cy="2457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1" idx="2"/>
            <a:endCxn id="10" idx="0"/>
          </p:cNvCxnSpPr>
          <p:nvPr/>
        </p:nvCxnSpPr>
        <p:spPr>
          <a:xfrm>
            <a:off x="3390900" y="2298700"/>
            <a:ext cx="0" cy="24638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  <a:endCxn id="10" idx="1"/>
          </p:cNvCxnSpPr>
          <p:nvPr/>
        </p:nvCxnSpPr>
        <p:spPr>
          <a:xfrm flipV="1">
            <a:off x="2567940" y="2829560"/>
            <a:ext cx="222250" cy="63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2790190" y="4879975"/>
            <a:ext cx="1201420" cy="56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400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XNOR</a:t>
            </a:r>
            <a:endParaRPr lang="x-none" altLang="en-US" sz="2400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s 15"/>
              <p:cNvSpPr/>
              <p:nvPr/>
            </p:nvSpPr>
            <p:spPr>
              <a:xfrm>
                <a:off x="2790190" y="4387850"/>
                <a:ext cx="1201420" cy="2457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x-none" sz="1400" b="1" i="1">
                  <a:solidFill>
                    <a:schemeClr val="accent1">
                      <a:lumMod val="50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6" name="Rectangles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190" y="4387850"/>
                <a:ext cx="1201420" cy="24574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s 16"/>
              <p:cNvSpPr/>
              <p:nvPr/>
            </p:nvSpPr>
            <p:spPr>
              <a:xfrm>
                <a:off x="2146935" y="5041900"/>
                <a:ext cx="421005" cy="2457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x-none" sz="1400" b="1" i="1">
                  <a:solidFill>
                    <a:schemeClr val="accent1">
                      <a:lumMod val="50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7" name="Rectangles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935" y="5041900"/>
                <a:ext cx="421005" cy="24574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6" idx="2"/>
            <a:endCxn id="15" idx="0"/>
          </p:cNvCxnSpPr>
          <p:nvPr/>
        </p:nvCxnSpPr>
        <p:spPr>
          <a:xfrm>
            <a:off x="3390900" y="4633595"/>
            <a:ext cx="0" cy="24638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3"/>
            <a:endCxn id="15" idx="1"/>
          </p:cNvCxnSpPr>
          <p:nvPr/>
        </p:nvCxnSpPr>
        <p:spPr>
          <a:xfrm flipV="1">
            <a:off x="2567940" y="5164455"/>
            <a:ext cx="222250" cy="63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s 19"/>
          <p:cNvSpPr/>
          <p:nvPr/>
        </p:nvSpPr>
        <p:spPr>
          <a:xfrm>
            <a:off x="2813050" y="3217545"/>
            <a:ext cx="1201420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b="1" i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.</a:t>
            </a:r>
            <a:endParaRPr lang="x-none" altLang="en-US" b="1" i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algn="ctr"/>
            <a:r>
              <a:rPr lang="x-none" altLang="en-US" b="1" i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.</a:t>
            </a:r>
            <a:endParaRPr lang="x-none" altLang="en-US" b="1" i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algn="ctr"/>
            <a:r>
              <a:rPr lang="x-none" altLang="en-US" b="1" i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.</a:t>
            </a:r>
            <a:endParaRPr lang="x-none" altLang="en-US" b="1" i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5099050" y="3048000"/>
            <a:ext cx="1201420" cy="56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400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ACCU</a:t>
            </a:r>
            <a:endParaRPr lang="x-none" altLang="en-US" sz="2400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cxnSp>
        <p:nvCxnSpPr>
          <p:cNvPr id="22" name="Elbow Connector 21"/>
          <p:cNvCxnSpPr>
            <a:stCxn id="4" idx="3"/>
            <a:endCxn id="21" idx="1"/>
          </p:cNvCxnSpPr>
          <p:nvPr/>
        </p:nvCxnSpPr>
        <p:spPr>
          <a:xfrm>
            <a:off x="3991610" y="1550670"/>
            <a:ext cx="1107440" cy="178181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3"/>
            <a:endCxn id="21" idx="1"/>
          </p:cNvCxnSpPr>
          <p:nvPr/>
        </p:nvCxnSpPr>
        <p:spPr>
          <a:xfrm>
            <a:off x="3991610" y="2829560"/>
            <a:ext cx="1107440" cy="50292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3"/>
            <a:endCxn id="21" idx="1"/>
          </p:cNvCxnSpPr>
          <p:nvPr/>
        </p:nvCxnSpPr>
        <p:spPr>
          <a:xfrm flipV="1">
            <a:off x="3991610" y="3332480"/>
            <a:ext cx="1107440" cy="183197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s 24"/>
          <p:cNvSpPr/>
          <p:nvPr/>
        </p:nvSpPr>
        <p:spPr>
          <a:xfrm>
            <a:off x="6833235" y="3048000"/>
            <a:ext cx="1201420" cy="56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400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BN</a:t>
            </a:r>
            <a:endParaRPr lang="x-none" altLang="en-US" sz="2400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cxnSp>
        <p:nvCxnSpPr>
          <p:cNvPr id="26" name="Straight Arrow Connector 25"/>
          <p:cNvCxnSpPr>
            <a:stCxn id="21" idx="3"/>
            <a:endCxn id="25" idx="1"/>
          </p:cNvCxnSpPr>
          <p:nvPr/>
        </p:nvCxnSpPr>
        <p:spPr>
          <a:xfrm>
            <a:off x="6300470" y="3332480"/>
            <a:ext cx="532765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s 26"/>
          <p:cNvSpPr/>
          <p:nvPr/>
        </p:nvSpPr>
        <p:spPr>
          <a:xfrm>
            <a:off x="10165080" y="3048000"/>
            <a:ext cx="1024890" cy="568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Output</a:t>
            </a:r>
            <a:endParaRPr lang="x-none" altLang="en-US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cxnSp>
        <p:nvCxnSpPr>
          <p:cNvPr id="28" name="Straight Arrow Connector 27"/>
          <p:cNvCxnSpPr>
            <a:stCxn id="25" idx="3"/>
            <a:endCxn id="3" idx="1"/>
          </p:cNvCxnSpPr>
          <p:nvPr/>
        </p:nvCxnSpPr>
        <p:spPr>
          <a:xfrm>
            <a:off x="8034655" y="3332480"/>
            <a:ext cx="45720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s 28"/>
          <p:cNvSpPr/>
          <p:nvPr/>
        </p:nvSpPr>
        <p:spPr>
          <a:xfrm>
            <a:off x="8564245" y="688340"/>
            <a:ext cx="2286635" cy="901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5400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BNN</a:t>
            </a:r>
            <a:endParaRPr lang="x-none" altLang="en-US" sz="5400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5099050" y="400685"/>
          <a:ext cx="301180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68"/>
                <a:gridCol w="501968"/>
                <a:gridCol w="501968"/>
                <a:gridCol w="501968"/>
                <a:gridCol w="501968"/>
                <a:gridCol w="501968"/>
              </a:tblGrid>
              <a:tr h="39624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/>
                        <a:t>A</a:t>
                      </a:r>
                      <a:endParaRPr lang="x-none" altLang="en-US"/>
                    </a:p>
                  </a:txBody>
                  <a:tcPr anchor="ctr" anchorCtr="0"/>
                </a:tc>
                <a:tc hMerge="1"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/>
                        <a:t>B</a:t>
                      </a:r>
                      <a:endParaRPr lang="x-none" altLang="en-US"/>
                    </a:p>
                  </a:txBody>
                  <a:tcPr anchor="ctr" anchorCtr="0"/>
                </a:tc>
                <a:tc hMerge="1"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/>
                        <a:t>Out</a:t>
                      </a:r>
                      <a:endParaRPr lang="x-none" altLang="en-US"/>
                    </a:p>
                  </a:txBody>
                  <a:tcPr anchor="ctr" anchorCtr="0"/>
                </a:tc>
                <a:tc hMerge="1"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/>
                        <a:t>-1</a:t>
                      </a:r>
                      <a:endParaRPr lang="x-none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b="1">
                          <a:solidFill>
                            <a:srgbClr val="C00000"/>
                          </a:solidFill>
                        </a:rPr>
                        <a:t>0</a:t>
                      </a:r>
                      <a:endParaRPr lang="x-none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/>
                        <a:t>-1</a:t>
                      </a:r>
                      <a:endParaRPr lang="x-none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b="1">
                          <a:solidFill>
                            <a:srgbClr val="C00000"/>
                          </a:solidFill>
                        </a:rPr>
                        <a:t>0</a:t>
                      </a:r>
                      <a:endParaRPr lang="x-none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/>
                        <a:t>1</a:t>
                      </a:r>
                      <a:endParaRPr lang="x-none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b="1">
                          <a:solidFill>
                            <a:srgbClr val="C00000"/>
                          </a:solidFill>
                        </a:rPr>
                        <a:t>1</a:t>
                      </a:r>
                      <a:endParaRPr lang="x-none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800">
                          <a:sym typeface="+mn-ea"/>
                        </a:rPr>
                        <a:t>-1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b="1">
                          <a:solidFill>
                            <a:srgbClr val="C00000"/>
                          </a:solidFill>
                        </a:rPr>
                        <a:t>0</a:t>
                      </a:r>
                      <a:endParaRPr lang="x-none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/>
                        <a:t>1</a:t>
                      </a:r>
                      <a:endParaRPr lang="x-none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b="1">
                          <a:solidFill>
                            <a:srgbClr val="C00000"/>
                          </a:solidFill>
                        </a:rPr>
                        <a:t>1</a:t>
                      </a:r>
                      <a:endParaRPr lang="x-none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800">
                          <a:sym typeface="+mn-ea"/>
                        </a:rPr>
                        <a:t>-1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b="1">
                          <a:solidFill>
                            <a:srgbClr val="C00000"/>
                          </a:solidFill>
                        </a:rPr>
                        <a:t>0</a:t>
                      </a:r>
                      <a:endParaRPr lang="x-none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/>
                        <a:t>1</a:t>
                      </a:r>
                      <a:endParaRPr lang="x-none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b="1">
                          <a:solidFill>
                            <a:srgbClr val="C00000"/>
                          </a:solidFill>
                        </a:rPr>
                        <a:t>1</a:t>
                      </a:r>
                      <a:endParaRPr lang="x-none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800">
                          <a:sym typeface="+mn-ea"/>
                        </a:rPr>
                        <a:t>-1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b="1">
                          <a:solidFill>
                            <a:srgbClr val="C00000"/>
                          </a:solidFill>
                        </a:rPr>
                        <a:t>0</a:t>
                      </a:r>
                      <a:endParaRPr lang="x-none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800">
                          <a:sym typeface="+mn-ea"/>
                        </a:rPr>
                        <a:t>-1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b="1">
                          <a:solidFill>
                            <a:srgbClr val="C00000"/>
                          </a:solidFill>
                        </a:rPr>
                        <a:t>0</a:t>
                      </a:r>
                      <a:endParaRPr lang="x-none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/>
                        <a:t>1</a:t>
                      </a:r>
                      <a:endParaRPr lang="x-none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b="1">
                          <a:solidFill>
                            <a:srgbClr val="C00000"/>
                          </a:solidFill>
                        </a:rPr>
                        <a:t>1</a:t>
                      </a:r>
                      <a:endParaRPr lang="x-none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/>
                        <a:t>1</a:t>
                      </a:r>
                      <a:endParaRPr lang="x-none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b="1">
                          <a:solidFill>
                            <a:srgbClr val="C00000"/>
                          </a:solidFill>
                        </a:rPr>
                        <a:t>1</a:t>
                      </a:r>
                      <a:endParaRPr lang="x-none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/>
                        <a:t>1</a:t>
                      </a:r>
                      <a:endParaRPr lang="x-none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b="1">
                          <a:solidFill>
                            <a:srgbClr val="C00000"/>
                          </a:solidFill>
                        </a:rPr>
                        <a:t>1</a:t>
                      </a:r>
                      <a:endParaRPr lang="x-none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3" name="Rectangles 2"/>
          <p:cNvSpPr/>
          <p:nvPr/>
        </p:nvSpPr>
        <p:spPr>
          <a:xfrm>
            <a:off x="8491855" y="3048000"/>
            <a:ext cx="1201420" cy="56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400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Sign</a:t>
            </a:r>
            <a:endParaRPr lang="x-none" altLang="en-US" sz="2400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cxnSp>
        <p:nvCxnSpPr>
          <p:cNvPr id="5" name="Straight Arrow Connector 4"/>
          <p:cNvCxnSpPr>
            <a:stCxn id="3" idx="3"/>
            <a:endCxn id="27" idx="1"/>
          </p:cNvCxnSpPr>
          <p:nvPr/>
        </p:nvCxnSpPr>
        <p:spPr>
          <a:xfrm>
            <a:off x="9693275" y="3332480"/>
            <a:ext cx="471805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32"/>
              <p:cNvSpPr txBox="1"/>
              <p:nvPr/>
            </p:nvSpPr>
            <p:spPr>
              <a:xfrm>
                <a:off x="6059742" y="4879911"/>
                <a:ext cx="3010535" cy="7289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𝐵𝑁</m:t>
                          </m:r>
                        </m:e>
                        <m:sub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𝛼</m:t>
                      </m:r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  <m:sSub>
                        <m:sSubPr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𝐴𝐶𝐶𝑈</m:t>
                          </m:r>
                        </m:e>
                        <m:sub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𝛽</m:t>
                      </m:r>
                    </m:oMath>
                  </m:oMathPara>
                </a14:m>
                <a:endParaRPr lang="en-US" sz="1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𝑂𝑢𝑡𝑝𝑢𝑡</m:t>
                      </m:r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lang="en-US" sz="14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4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400" i="1">
                                        <a:latin typeface="DejaVu Math TeX Gyre" panose="02000503000000000000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DejaVu Math TeX Gyre" panose="02000503000000000000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d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𝐵𝑁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&gt;</m:t>
                                  </m:r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𝐵𝑁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≤</m:t>
                                  </m:r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sz="1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3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742" y="4879911"/>
                <a:ext cx="3010535" cy="728980"/>
              </a:xfrm>
              <a:prstGeom prst="rect">
                <a:avLst/>
              </a:prstGeom>
              <a:blipFill rotWithShape="1">
                <a:blip r:embed="rId7"/>
                <a:stretch>
                  <a:fillRect l="-19" t="-78" r="19" b="7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 Box 34"/>
              <p:cNvSpPr txBox="1"/>
              <p:nvPr/>
            </p:nvSpPr>
            <p:spPr>
              <a:xfrm>
                <a:off x="5897182" y="5660961"/>
                <a:ext cx="3749040" cy="9613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→</m:t>
                      </m:r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𝑂𝑢𝑡𝑝𝑢𝑡</m:t>
                      </m:r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lang="en-US" sz="14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4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400" i="1">
                                        <a:latin typeface="DejaVu Math TeX Gyre" panose="02000503000000000000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DejaVu Math TeX Gyre" panose="02000503000000000000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d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𝐴𝐶𝐶𝑈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&gt;</m:t>
                                  </m:r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𝛽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𝛼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𝐴𝐶𝐶𝑈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≤−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𝛽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𝛼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sz="1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5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182" y="5660961"/>
                <a:ext cx="3749040" cy="961390"/>
              </a:xfrm>
              <a:prstGeom prst="rect">
                <a:avLst/>
              </a:prstGeom>
              <a:blipFill rotWithShape="1">
                <a:blip r:embed="rId8"/>
                <a:stretch>
                  <a:fillRect l="-15" t="-59" r="15" b="5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s 35"/>
          <p:cNvSpPr/>
          <p:nvPr/>
        </p:nvSpPr>
        <p:spPr>
          <a:xfrm>
            <a:off x="6597015" y="2796540"/>
            <a:ext cx="3316605" cy="1610995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2400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7366000" y="3790315"/>
            <a:ext cx="1862455" cy="568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400" b="1">
                <a:solidFill>
                  <a:srgbClr val="C00000"/>
                </a:solidFill>
                <a:latin typeface="Ubuntu" panose="020B0504030602030204" charset="0"/>
                <a:cs typeface="Ubuntu" panose="020B0504030602030204" charset="0"/>
              </a:rPr>
              <a:t>Threshold</a:t>
            </a:r>
            <a:endParaRPr lang="x-none" altLang="en-US" sz="2400" b="1">
              <a:solidFill>
                <a:srgbClr val="C00000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 Box 37"/>
              <p:cNvSpPr txBox="1"/>
              <p:nvPr/>
            </p:nvSpPr>
            <p:spPr>
              <a:xfrm>
                <a:off x="8564182" y="1917636"/>
                <a:ext cx="2971800" cy="6470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𝑂𝑢𝑡𝑝𝑢𝑡</m:t>
                      </m:r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r>
                        <a:rPr lang="en-US" sz="1400" i="1">
                          <a:latin typeface="DejaVu Math TeX Gyre" panose="02000503000000000000" charset="0"/>
                        </a:rPr>
                        <m:t>𝑇ℎ𝑟𝑒𝑠</m:t>
                      </m:r>
                      <m:r>
                        <a:rPr lang="en-US" sz="1400" i="1">
                          <a:latin typeface="DejaVu Math TeX Gyre" panose="02000503000000000000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0</m:t>
                          </m:r>
                        </m:sub>
                        <m:sup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𝑛</m:t>
                          </m:r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DejaVu Math TeX Gyre" panose="02000503000000000000" charset="0"/>
                          <a:ea typeface="AR PL UKai CN" panose="02000503000000000000" charset="-122"/>
                          <a:cs typeface="DejaVu Math TeX Gyre" panose="02000503000000000000" charset="0"/>
                        </a:rPr>
                        <m:t>☉</m:t>
                      </m:r>
                      <m:sSub>
                        <m:sSubPr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latin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sz="1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8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182" y="1917636"/>
                <a:ext cx="2971800" cy="647065"/>
              </a:xfrm>
              <a:prstGeom prst="rect">
                <a:avLst/>
              </a:prstGeom>
              <a:blipFill rotWithShape="1">
                <a:blip r:embed="rId9"/>
                <a:stretch>
                  <a:fillRect l="-19" t="-88" r="19" b="8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2540000" y="1266825"/>
            <a:ext cx="1187450" cy="56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Learnable Threshold 0</a:t>
            </a:r>
            <a:endParaRPr lang="x-none" altLang="en-US" sz="1400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s 6"/>
              <p:cNvSpPr/>
              <p:nvPr/>
            </p:nvSpPr>
            <p:spPr>
              <a:xfrm>
                <a:off x="1552575" y="1428115"/>
                <a:ext cx="421005" cy="2457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x-none" sz="1400" b="1" i="1">
                  <a:solidFill>
                    <a:schemeClr val="accent1">
                      <a:lumMod val="50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Rectangle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575" y="1428115"/>
                <a:ext cx="421005" cy="24574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7" idx="3"/>
            <a:endCxn id="4" idx="1"/>
          </p:cNvCxnSpPr>
          <p:nvPr/>
        </p:nvCxnSpPr>
        <p:spPr>
          <a:xfrm>
            <a:off x="1973580" y="1551305"/>
            <a:ext cx="56642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2540635" y="2845435"/>
            <a:ext cx="1187450" cy="56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Learnable Threshold 0</a:t>
            </a:r>
            <a:endParaRPr lang="x-none" altLang="en-US" sz="1400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s 11"/>
              <p:cNvSpPr/>
              <p:nvPr/>
            </p:nvSpPr>
            <p:spPr>
              <a:xfrm>
                <a:off x="1553210" y="3006725"/>
                <a:ext cx="421005" cy="2457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x-none" sz="1400" b="1" i="1">
                  <a:solidFill>
                    <a:schemeClr val="accent1">
                      <a:lumMod val="50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2" name="Rectangles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210" y="3006725"/>
                <a:ext cx="421005" cy="2457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2" idx="3"/>
            <a:endCxn id="10" idx="1"/>
          </p:cNvCxnSpPr>
          <p:nvPr/>
        </p:nvCxnSpPr>
        <p:spPr>
          <a:xfrm>
            <a:off x="1974215" y="3129915"/>
            <a:ext cx="56642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2540635" y="5180330"/>
            <a:ext cx="1187450" cy="56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ADD+MUL</a:t>
            </a:r>
            <a:endParaRPr lang="x-none" altLang="en-US" sz="1600" b="1" i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s 16"/>
              <p:cNvSpPr/>
              <p:nvPr/>
            </p:nvSpPr>
            <p:spPr>
              <a:xfrm>
                <a:off x="1263650" y="5341620"/>
                <a:ext cx="710565" cy="2457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x-none" sz="1400" b="1" i="1">
                  <a:solidFill>
                    <a:schemeClr val="accent1">
                      <a:lumMod val="50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7" name="Rectangles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650" y="5341620"/>
                <a:ext cx="710565" cy="2457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7" idx="3"/>
            <a:endCxn id="15" idx="1"/>
          </p:cNvCxnSpPr>
          <p:nvPr/>
        </p:nvCxnSpPr>
        <p:spPr>
          <a:xfrm>
            <a:off x="1974215" y="5464810"/>
            <a:ext cx="566420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s 19"/>
          <p:cNvSpPr/>
          <p:nvPr/>
        </p:nvSpPr>
        <p:spPr>
          <a:xfrm>
            <a:off x="3525520" y="3784600"/>
            <a:ext cx="1187450" cy="94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b="1" i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.</a:t>
            </a:r>
            <a:endParaRPr lang="x-none" altLang="en-US" b="1" i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algn="ctr"/>
            <a:r>
              <a:rPr lang="x-none" altLang="en-US" b="1" i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.</a:t>
            </a:r>
            <a:endParaRPr lang="x-none" altLang="en-US" b="1" i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algn="ctr"/>
            <a:r>
              <a:rPr lang="x-none" altLang="en-US" b="1" i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.</a:t>
            </a:r>
            <a:endParaRPr lang="x-none" altLang="en-US" b="1" i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cxnSp>
        <p:nvCxnSpPr>
          <p:cNvPr id="26" name="Straight Arrow Connector 25"/>
          <p:cNvCxnSpPr>
            <a:stCxn id="3" idx="3"/>
            <a:endCxn id="16" idx="1"/>
          </p:cNvCxnSpPr>
          <p:nvPr/>
        </p:nvCxnSpPr>
        <p:spPr>
          <a:xfrm>
            <a:off x="3727450" y="1551305"/>
            <a:ext cx="782955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s 26"/>
          <p:cNvSpPr/>
          <p:nvPr/>
        </p:nvSpPr>
        <p:spPr>
          <a:xfrm>
            <a:off x="9497060" y="3060065"/>
            <a:ext cx="1024890" cy="568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Output</a:t>
            </a:r>
            <a:endParaRPr lang="x-none" altLang="en-US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29" name="Rectangles 28"/>
          <p:cNvSpPr/>
          <p:nvPr/>
        </p:nvSpPr>
        <p:spPr>
          <a:xfrm>
            <a:off x="8564245" y="688340"/>
            <a:ext cx="2286635" cy="901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5400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BiKA</a:t>
            </a:r>
            <a:endParaRPr lang="x-none" altLang="en-US" sz="5400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540000" y="1266825"/>
            <a:ext cx="1187450" cy="56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ADD+MUL</a:t>
            </a:r>
            <a:endParaRPr lang="x-none" altLang="en-US" sz="1600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2540635" y="2845435"/>
            <a:ext cx="1187450" cy="56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600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  <a:sym typeface="+mn-ea"/>
              </a:rPr>
              <a:t>ADD+MUL</a:t>
            </a:r>
            <a:endParaRPr lang="x-none" altLang="en-US" sz="1600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/>
              <p:cNvSpPr txBox="1"/>
              <p:nvPr/>
            </p:nvSpPr>
            <p:spPr>
              <a:xfrm>
                <a:off x="7405942" y="4429696"/>
                <a:ext cx="3326130" cy="6470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𝑂𝑢𝑡𝑝𝑢𝑡</m:t>
                      </m:r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0</m:t>
                          </m:r>
                        </m:sub>
                        <m:sup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𝑛</m:t>
                          </m:r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p>
                        <m:e>
                          <m:r>
                            <a:rPr lang="en-US" sz="1400" i="1">
                              <a:latin typeface="DejaVu Math TeX Gyre" panose="02000503000000000000" charset="0"/>
                            </a:rPr>
                            <m:t>𝑆𝑖𝑔𝑛</m:t>
                          </m:r>
                          <m:d>
                            <m:dPr>
                              <m:ctrlP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DejaVu Math TeX Gyre" panose="02000503000000000000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942" y="4429696"/>
                <a:ext cx="3326130" cy="647065"/>
              </a:xfrm>
              <a:prstGeom prst="rect">
                <a:avLst/>
              </a:prstGeom>
              <a:blipFill rotWithShape="1">
                <a:blip r:embed="rId4"/>
                <a:stretch>
                  <a:fillRect l="-17" t="-88" r="17" b="8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 Box 37"/>
              <p:cNvSpPr txBox="1"/>
              <p:nvPr/>
            </p:nvSpPr>
            <p:spPr>
              <a:xfrm>
                <a:off x="7879017" y="1929701"/>
                <a:ext cx="2522220" cy="6470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𝑂𝑢𝑡𝑝𝑢𝑡</m:t>
                      </m:r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0</m:t>
                          </m:r>
                        </m:sub>
                        <m:sup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𝑛</m:t>
                          </m:r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DejaVu Math TeX Gyre" panose="02000503000000000000" charset="0"/>
                                </a:rPr>
                                <m:t>𝑇ℎ𝑟𝑒𝑠</m:t>
                              </m:r>
                            </m:e>
                            <m:sub>
                              <m: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8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017" y="1929701"/>
                <a:ext cx="2522220" cy="647065"/>
              </a:xfrm>
              <a:prstGeom prst="rect">
                <a:avLst/>
              </a:prstGeom>
              <a:blipFill rotWithShape="1">
                <a:blip r:embed="rId5"/>
                <a:stretch>
                  <a:fillRect l="-23" t="-88" r="23" b="8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s 7"/>
          <p:cNvSpPr/>
          <p:nvPr/>
        </p:nvSpPr>
        <p:spPr>
          <a:xfrm>
            <a:off x="7808595" y="3060065"/>
            <a:ext cx="1201420" cy="56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400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ACCU</a:t>
            </a:r>
            <a:endParaRPr lang="x-none" altLang="en-US" sz="2400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cxnSp>
        <p:nvCxnSpPr>
          <p:cNvPr id="11" name="Straight Arrow Connector 10"/>
          <p:cNvCxnSpPr>
            <a:stCxn id="8" idx="3"/>
            <a:endCxn id="27" idx="1"/>
          </p:cNvCxnSpPr>
          <p:nvPr/>
        </p:nvCxnSpPr>
        <p:spPr>
          <a:xfrm>
            <a:off x="9010015" y="3344545"/>
            <a:ext cx="487045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12"/>
              <p:cNvSpPr txBox="1"/>
              <p:nvPr/>
            </p:nvSpPr>
            <p:spPr>
              <a:xfrm>
                <a:off x="7447852" y="5264721"/>
                <a:ext cx="3483610" cy="46355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DejaVu Math TeX Gyre" panose="02000503000000000000" charset="0"/>
                        </a:rPr>
                        <m:t>𝑆𝑖𝑔𝑛</m:t>
                      </m:r>
                      <m:d>
                        <m:dPr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DejaVu Math TeX Gyre" panose="02000503000000000000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lang="en-US" sz="14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4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400" i="1">
                                        <a:latin typeface="DejaVu Math TeX Gyre" panose="02000503000000000000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DejaVu Math TeX Gyre" panose="02000503000000000000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d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𝐼𝑛</m:t>
                                  </m:r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&gt;</m:t>
                                  </m:r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𝐼𝑛</m:t>
                                  </m:r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≤</m:t>
                                  </m:r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sz="1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3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852" y="5264721"/>
                <a:ext cx="3483610" cy="463550"/>
              </a:xfrm>
              <a:prstGeom prst="rect">
                <a:avLst/>
              </a:prstGeom>
              <a:blipFill rotWithShape="1">
                <a:blip r:embed="rId6"/>
                <a:stretch>
                  <a:fillRect l="-16" t="-123" r="16" b="12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s 15"/>
          <p:cNvSpPr/>
          <p:nvPr/>
        </p:nvSpPr>
        <p:spPr>
          <a:xfrm>
            <a:off x="4510405" y="1266825"/>
            <a:ext cx="1201420" cy="56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400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Sign</a:t>
            </a:r>
            <a:endParaRPr lang="x-none" altLang="en-US" sz="2400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4511040" y="2844800"/>
            <a:ext cx="1201420" cy="56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400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Sign</a:t>
            </a:r>
            <a:endParaRPr lang="x-none" altLang="en-US" sz="2400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4511040" y="5180330"/>
            <a:ext cx="1201420" cy="56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400" b="1">
                <a:solidFill>
                  <a:schemeClr val="accent1">
                    <a:lumMod val="5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Sign</a:t>
            </a:r>
            <a:endParaRPr lang="x-none" altLang="en-US" sz="2400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cxnSp>
        <p:nvCxnSpPr>
          <p:cNvPr id="28" name="Straight Arrow Connector 27"/>
          <p:cNvCxnSpPr>
            <a:stCxn id="5" idx="3"/>
            <a:endCxn id="18" idx="1"/>
          </p:cNvCxnSpPr>
          <p:nvPr/>
        </p:nvCxnSpPr>
        <p:spPr>
          <a:xfrm flipV="1">
            <a:off x="3728085" y="3129280"/>
            <a:ext cx="782955" cy="63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3"/>
            <a:endCxn id="25" idx="1"/>
          </p:cNvCxnSpPr>
          <p:nvPr/>
        </p:nvCxnSpPr>
        <p:spPr>
          <a:xfrm>
            <a:off x="3728085" y="5464810"/>
            <a:ext cx="782955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6" idx="3"/>
            <a:endCxn id="8" idx="1"/>
          </p:cNvCxnSpPr>
          <p:nvPr/>
        </p:nvCxnSpPr>
        <p:spPr>
          <a:xfrm>
            <a:off x="5711825" y="1551305"/>
            <a:ext cx="2096770" cy="179324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8" idx="3"/>
            <a:endCxn id="8" idx="1"/>
          </p:cNvCxnSpPr>
          <p:nvPr/>
        </p:nvCxnSpPr>
        <p:spPr>
          <a:xfrm>
            <a:off x="5712460" y="3129280"/>
            <a:ext cx="2096135" cy="215265"/>
          </a:xfrm>
          <a:prstGeom prst="bentConnector3">
            <a:avLst>
              <a:gd name="adj1" fmla="val 50015"/>
            </a:avLst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5" idx="3"/>
            <a:endCxn id="8" idx="1"/>
          </p:cNvCxnSpPr>
          <p:nvPr/>
        </p:nvCxnSpPr>
        <p:spPr>
          <a:xfrm flipV="1">
            <a:off x="5712460" y="3344545"/>
            <a:ext cx="2096135" cy="2120265"/>
          </a:xfrm>
          <a:prstGeom prst="bentConnector3">
            <a:avLst>
              <a:gd name="adj1" fmla="val 50015"/>
            </a:avLst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38"/>
              <p:cNvSpPr txBox="1"/>
              <p:nvPr/>
            </p:nvSpPr>
            <p:spPr>
              <a:xfrm>
                <a:off x="7405942" y="5860351"/>
                <a:ext cx="3081655" cy="5060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→</m:t>
                      </m:r>
                      <m:r>
                        <a:rPr lang="en-US" sz="1400" i="1">
                          <a:latin typeface="DejaVu Math TeX Gyre" panose="02000503000000000000" charset="0"/>
                        </a:rPr>
                        <m:t>𝑇ℎ𝑟𝑒𝑠</m:t>
                      </m:r>
                      <m:d>
                        <m:dPr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lang="en-US" sz="14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4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400" i="1">
                                        <a:latin typeface="DejaVu Math TeX Gyre" panose="02000503000000000000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DejaVu Math TeX Gyre" panose="02000503000000000000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d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𝐼𝑛</m:t>
                                  </m:r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&gt;−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𝐼𝑛</m:t>
                                  </m:r>
                                  <m:r>
                                    <a:rPr lang="en-US" sz="1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≤−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sz="1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9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942" y="5860351"/>
                <a:ext cx="3081655" cy="506095"/>
              </a:xfrm>
              <a:prstGeom prst="rect">
                <a:avLst/>
              </a:prstGeom>
              <a:blipFill rotWithShape="1">
                <a:blip r:embed="rId7"/>
                <a:stretch>
                  <a:fillRect l="-19" t="-113" r="19" b="1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s 42"/>
          <p:cNvSpPr/>
          <p:nvPr/>
        </p:nvSpPr>
        <p:spPr>
          <a:xfrm>
            <a:off x="2322830" y="294005"/>
            <a:ext cx="3626485" cy="2178050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2400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2293620" y="327660"/>
            <a:ext cx="3599815" cy="568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b="1">
                <a:solidFill>
                  <a:srgbClr val="C00000"/>
                </a:solidFill>
                <a:latin typeface="Ubuntu" panose="020B0504030602030204" charset="0"/>
                <a:cs typeface="Ubuntu" panose="020B0504030602030204" charset="0"/>
              </a:rPr>
              <a:t>Learnable Threshold 0</a:t>
            </a:r>
            <a:endParaRPr lang="x-none" altLang="en-US" b="1">
              <a:solidFill>
                <a:srgbClr val="C00000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s 44"/>
              <p:cNvSpPr/>
              <p:nvPr/>
            </p:nvSpPr>
            <p:spPr>
              <a:xfrm>
                <a:off x="2533015" y="791845"/>
                <a:ext cx="1201420" cy="2457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x-none" sz="1400" b="1" i="1">
                  <a:solidFill>
                    <a:schemeClr val="accent1">
                      <a:lumMod val="50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5" name="Rectangles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015" y="791845"/>
                <a:ext cx="1201420" cy="24574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>
            <a:off x="3133725" y="1037590"/>
            <a:ext cx="0" cy="24638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s 46"/>
          <p:cNvSpPr/>
          <p:nvPr/>
        </p:nvSpPr>
        <p:spPr>
          <a:xfrm flipV="1">
            <a:off x="2323465" y="2616200"/>
            <a:ext cx="3625850" cy="1017905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2400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8" name="Rectangles 47"/>
          <p:cNvSpPr/>
          <p:nvPr/>
        </p:nvSpPr>
        <p:spPr>
          <a:xfrm flipV="1">
            <a:off x="2281555" y="4994910"/>
            <a:ext cx="3625850" cy="1017905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 sz="2400" b="1">
              <a:solidFill>
                <a:schemeClr val="accent1">
                  <a:lumMod val="5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s 48"/>
              <p:cNvSpPr/>
              <p:nvPr/>
            </p:nvSpPr>
            <p:spPr>
              <a:xfrm>
                <a:off x="2540000" y="2075180"/>
                <a:ext cx="1188085" cy="2457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x-none" sz="14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x-none" sz="1400" b="1" i="1">
                  <a:solidFill>
                    <a:schemeClr val="accent1">
                      <a:lumMod val="50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9" name="Rectangles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0" y="2075180"/>
                <a:ext cx="1188085" cy="24574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stCxn id="49" idx="0"/>
            <a:endCxn id="3" idx="2"/>
          </p:cNvCxnSpPr>
          <p:nvPr/>
        </p:nvCxnSpPr>
        <p:spPr>
          <a:xfrm flipH="1" flipV="1">
            <a:off x="3133725" y="1835785"/>
            <a:ext cx="635" cy="2393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1016</Words>
  <Application>WPS Presentation</Application>
  <PresentationFormat>宽屏</PresentationFormat>
  <Paragraphs>203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Calibri</vt:lpstr>
      <vt:lpstr>微软雅黑</vt:lpstr>
      <vt:lpstr>Droid Sans Fallback</vt:lpstr>
      <vt:lpstr>Ubuntu</vt:lpstr>
      <vt:lpstr>DejaVu Math TeX Gyre</vt:lpstr>
      <vt:lpstr>OpenSymbol</vt:lpstr>
      <vt:lpstr>AR PL UKai CN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yuhao_liu</cp:lastModifiedBy>
  <cp:revision>2</cp:revision>
  <dcterms:created xsi:type="dcterms:W3CDTF">2024-10-27T03:27:22Z</dcterms:created>
  <dcterms:modified xsi:type="dcterms:W3CDTF">2024-10-27T03:27:22Z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