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43" r:id="rId5"/>
    <p:sldId id="580" r:id="rId6"/>
    <p:sldId id="591" r:id="rId7"/>
    <p:sldId id="592" r:id="rId8"/>
    <p:sldId id="597" r:id="rId9"/>
    <p:sldId id="593" r:id="rId10"/>
    <p:sldId id="594" r:id="rId11"/>
    <p:sldId id="595" r:id="rId12"/>
    <p:sldId id="596" r:id="rId13"/>
    <p:sldId id="598" r:id="rId14"/>
    <p:sldId id="599" r:id="rId15"/>
    <p:sldId id="576" r:id="rId16"/>
    <p:sldId id="55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pos="3840"/>
        <p:guide orient="horz" pos="20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4300647" y="3500441"/>
            <a:ext cx="7507134" cy="8305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Week5-CNN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总结</a:t>
            </a:r>
            <a:endParaRPr lang="zh-CN" altLang="en-US" sz="54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300647" y="2664461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800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数字图像处理课设</a:t>
            </a:r>
            <a:endParaRPr lang="zh-CN" altLang="en-US" sz="4800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4300855" y="2108200"/>
            <a:ext cx="227139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17</a:t>
            </a:r>
            <a:r>
              <a:rPr lang="zh-CN" alt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级种子班</a:t>
            </a:r>
            <a:endParaRPr lang="zh-CN" altLang="en-US" sz="3200" i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06820" y="5346700"/>
            <a:ext cx="419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队伍成员：张志宇、李勉、刘羿</a:t>
            </a:r>
            <a:endParaRPr lang="zh-CN" altLang="en-US" sz="20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7165" y="577850"/>
            <a:ext cx="167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网络深度增加</a:t>
            </a:r>
            <a:endParaRPr 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1290955"/>
            <a:ext cx="10308590" cy="51733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数据预处理及增强</a:t>
            </a:r>
            <a:endParaRPr 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090" y="1440180"/>
            <a:ext cx="4217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ym typeface="+mn-ea"/>
              </a:rPr>
              <a:t>使用ImageDataGenerator</a:t>
            </a:r>
            <a:endParaRPr lang="zh-CN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2325370"/>
            <a:ext cx="9735185" cy="31051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实验结果</a:t>
            </a:r>
            <a:endParaRPr 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9800" y="1567180"/>
            <a:ext cx="8857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超参数搜索：</a:t>
            </a:r>
            <a:endParaRPr lang="zh-CN" altLang="en-US"/>
          </a:p>
          <a:p>
            <a:r>
              <a:rPr lang="en-US" altLang="zh-CN"/>
              <a:t>	epochs = 30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>
                <a:sym typeface="+mn-ea"/>
              </a:rPr>
              <a:t>batch_size_list = [32, 64, 128, 256, 512]</a:t>
            </a:r>
            <a:endParaRPr lang="en-US" altLang="zh-CN">
              <a:sym typeface="+mn-ea"/>
            </a:endParaRPr>
          </a:p>
          <a:p>
            <a:r>
              <a:rPr lang="en-US" altLang="zh-CN"/>
              <a:t>	lr_list = [0.0001, 0.0002, 0.0005, 0.001, 0.002, 0.005]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18845" y="2957195"/>
            <a:ext cx="8808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搜索结果：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>
                <a:sym typeface="+mn-ea"/>
              </a:rPr>
              <a:t>batch_size</a:t>
            </a:r>
            <a:r>
              <a:rPr lang="en-US" altLang="zh-CN"/>
              <a:t> 越大，每代训练的训练时间越短，但缩短到一定程度就不再下降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ym typeface="+mn-ea"/>
              </a:rPr>
              <a:t>batch_size</a:t>
            </a:r>
            <a:r>
              <a:rPr lang="en-US" altLang="zh-CN"/>
              <a:t> 越大，模型收敛的越慢，直至不能收敛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batch_size</a:t>
            </a:r>
            <a:r>
              <a:rPr lang="en-US" altLang="zh-CN"/>
              <a:t> 越大，过拟合会越晚体现出来</a:t>
            </a:r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en-US" altLang="zh-CN"/>
              <a:t>lr</a:t>
            </a:r>
            <a:r>
              <a:rPr lang="zh-CN" altLang="en-US"/>
              <a:t>对结果影响不大，较小的</a:t>
            </a:r>
            <a:r>
              <a:rPr lang="en-US" altLang="zh-CN"/>
              <a:t>lr</a:t>
            </a:r>
            <a:r>
              <a:rPr lang="zh-CN" altLang="en-US"/>
              <a:t>表现更好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81710" y="5041900"/>
            <a:ext cx="8177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最终采用：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>
                <a:sym typeface="+mn-ea"/>
              </a:rPr>
              <a:t>batch_size = 32	lr = 0.0001	epochs = 30/100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acc = 91.2%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7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21" name="Google Shape;221;p1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03200" dist="25400" dir="1800000" sx="102000" sy="102000" algn="ctr" rotWithShape="0">
                <a:srgbClr val="7F7F7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23" name="Google Shape;223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sp>
        <p:nvSpPr>
          <p:cNvPr id="224" name="Google Shape;224;p17"/>
          <p:cNvSpPr txBox="1"/>
          <p:nvPr/>
        </p:nvSpPr>
        <p:spPr>
          <a:xfrm>
            <a:off x="856615" y="443865"/>
            <a:ext cx="210185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i="1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实验总结</a:t>
            </a:r>
            <a:endParaRPr sz="3200" i="1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1466215" y="1294130"/>
            <a:ext cx="9483725" cy="307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1325880" y="1644650"/>
            <a:ext cx="62757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CNN</a:t>
            </a:r>
            <a:r>
              <a:rPr lang="zh-CN" altLang="en-US"/>
              <a:t>在图像识别方面的效果不错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在实验中深刻感受到了</a:t>
            </a:r>
            <a:r>
              <a:rPr lang="en-US" altLang="zh-CN"/>
              <a:t>DeepLearning</a:t>
            </a:r>
            <a:r>
              <a:rPr lang="zh-CN" altLang="en-US"/>
              <a:t>的玄学及不可解释性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对深度学习研究的困惑</a:t>
            </a:r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3790107" y="2835279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800" b="1" spc="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Question &amp; Answer</a:t>
            </a:r>
            <a:endParaRPr lang="en-US" altLang="zh-CN" sz="4800" b="1" spc="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 rot="20493682">
            <a:off x="3223583" y="-249355"/>
            <a:ext cx="2411440" cy="1532474"/>
          </a:xfrm>
          <a:custGeom>
            <a:avLst/>
            <a:gdLst>
              <a:gd name="connsiteX0" fmla="*/ 541710 w 2411440"/>
              <a:gd name="connsiteY0" fmla="*/ 0 h 1532474"/>
              <a:gd name="connsiteX1" fmla="*/ 2405939 w 2411440"/>
              <a:gd name="connsiteY1" fmla="*/ 621543 h 1532474"/>
              <a:gd name="connsiteX2" fmla="*/ 2411440 w 2411440"/>
              <a:gd name="connsiteY2" fmla="*/ 697026 h 1532474"/>
              <a:gd name="connsiteX3" fmla="*/ 1205720 w 2411440"/>
              <a:gd name="connsiteY3" fmla="*/ 1532474 h 1532474"/>
              <a:gd name="connsiteX4" fmla="*/ 0 w 2411440"/>
              <a:gd name="connsiteY4" fmla="*/ 697026 h 1532474"/>
              <a:gd name="connsiteX5" fmla="*/ 531590 w 2411440"/>
              <a:gd name="connsiteY5" fmla="*/ 4260 h 1532474"/>
              <a:gd name="connsiteX6" fmla="*/ 541710 w 2411440"/>
              <a:gd name="connsiteY6" fmla="*/ 0 h 153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440" h="1532474">
                <a:moveTo>
                  <a:pt x="541710" y="0"/>
                </a:moveTo>
                <a:lnTo>
                  <a:pt x="2405939" y="621543"/>
                </a:lnTo>
                <a:lnTo>
                  <a:pt x="2411440" y="697026"/>
                </a:lnTo>
                <a:cubicBezTo>
                  <a:pt x="2411441" y="1158431"/>
                  <a:pt x="1871622" y="1532474"/>
                  <a:pt x="1205720" y="1532474"/>
                </a:cubicBezTo>
                <a:cubicBezTo>
                  <a:pt x="539819" y="1532473"/>
                  <a:pt x="0" y="1158432"/>
                  <a:pt x="0" y="697026"/>
                </a:cubicBezTo>
                <a:cubicBezTo>
                  <a:pt x="0" y="408648"/>
                  <a:pt x="210867" y="154396"/>
                  <a:pt x="531590" y="4260"/>
                </a:cubicBezTo>
                <a:lnTo>
                  <a:pt x="5417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44" y="3106657"/>
            <a:ext cx="36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5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0" y="1"/>
            <a:ext cx="6183746" cy="1374187"/>
          </a:xfrm>
          <a:custGeom>
            <a:avLst/>
            <a:gdLst>
              <a:gd name="connsiteX0" fmla="*/ 0 w 6183746"/>
              <a:gd name="connsiteY0" fmla="*/ 0 h 1374187"/>
              <a:gd name="connsiteX1" fmla="*/ 6183746 w 6183746"/>
              <a:gd name="connsiteY1" fmla="*/ 0 h 1374187"/>
              <a:gd name="connsiteX2" fmla="*/ 6045563 w 6183746"/>
              <a:gd name="connsiteY2" fmla="*/ 57136 h 1374187"/>
              <a:gd name="connsiteX3" fmla="*/ 0 w 6183746"/>
              <a:gd name="connsiteY3" fmla="*/ 823664 h 1374187"/>
              <a:gd name="connsiteX4" fmla="*/ 0 w 6183746"/>
              <a:gd name="connsiteY4" fmla="*/ 0 h 13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746" h="1374187">
                <a:moveTo>
                  <a:pt x="0" y="0"/>
                </a:moveTo>
                <a:lnTo>
                  <a:pt x="6183746" y="0"/>
                </a:lnTo>
                <a:lnTo>
                  <a:pt x="6045563" y="57136"/>
                </a:lnTo>
                <a:cubicBezTo>
                  <a:pt x="4149570" y="871809"/>
                  <a:pt x="3219061" y="2096946"/>
                  <a:pt x="0" y="8236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238762" y="1691814"/>
            <a:ext cx="1051767" cy="749936"/>
            <a:chOff x="6035668" y="1399003"/>
            <a:chExt cx="1051767" cy="749936"/>
          </a:xfrm>
        </p:grpSpPr>
        <p:grpSp>
          <p:nvGrpSpPr>
            <p:cNvPr id="3" name="组合 2"/>
            <p:cNvGrpSpPr/>
            <p:nvPr/>
          </p:nvGrpSpPr>
          <p:grpSpPr>
            <a:xfrm>
              <a:off x="6059488" y="1399003"/>
              <a:ext cx="857982" cy="749936"/>
              <a:chOff x="891171" y="2107956"/>
              <a:chExt cx="2649224" cy="231560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8"/>
            <p:cNvSpPr txBox="1"/>
            <p:nvPr/>
          </p:nvSpPr>
          <p:spPr>
            <a:xfrm>
              <a:off x="6035668" y="1476602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01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38762" y="3226991"/>
            <a:ext cx="1051767" cy="749936"/>
            <a:chOff x="6035668" y="2658745"/>
            <a:chExt cx="1051767" cy="749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8"/>
            <p:cNvSpPr txBox="1"/>
            <p:nvPr/>
          </p:nvSpPr>
          <p:spPr>
            <a:xfrm>
              <a:off x="6035668" y="2736211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02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5" name="TextBox 8"/>
          <p:cNvSpPr txBox="1"/>
          <p:nvPr/>
        </p:nvSpPr>
        <p:spPr>
          <a:xfrm>
            <a:off x="6062568" y="1861788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6065743" y="338669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数据预处理及增强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41937" y="4763691"/>
            <a:ext cx="1051767" cy="749936"/>
            <a:chOff x="6035668" y="2658745"/>
            <a:chExt cx="1051767" cy="749936"/>
          </a:xfrm>
        </p:grpSpPr>
        <p:grpSp>
          <p:nvGrpSpPr>
            <p:cNvPr id="5" name="组合 4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8"/>
            <p:cNvSpPr txBox="1"/>
            <p:nvPr/>
          </p:nvSpPr>
          <p:spPr>
            <a:xfrm>
              <a:off x="6035668" y="2736330"/>
              <a:ext cx="1051767" cy="6153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03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8"/>
          <p:cNvSpPr txBox="1"/>
          <p:nvPr/>
        </p:nvSpPr>
        <p:spPr>
          <a:xfrm>
            <a:off x="6065743" y="492339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5" y="1516380"/>
            <a:ext cx="56019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使用框架：</a:t>
            </a:r>
            <a:r>
              <a:rPr lang="en-US" altLang="zh-CN"/>
              <a:t>TensorFlow2.1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整体网络层数：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算上</a:t>
            </a:r>
            <a:r>
              <a:rPr lang="en-US" altLang="zh-CN"/>
              <a:t>batch_normalization</a:t>
            </a:r>
            <a:r>
              <a:rPr lang="zh-CN" altLang="en-US"/>
              <a:t>层及池化层共</a:t>
            </a:r>
            <a:r>
              <a:rPr lang="en-US" altLang="zh-CN"/>
              <a:t>30</a:t>
            </a:r>
            <a:r>
              <a:rPr lang="zh-CN" altLang="en-US"/>
              <a:t>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不算</a:t>
            </a:r>
            <a:r>
              <a:rPr lang="en-US" altLang="zh-CN">
                <a:sym typeface="+mn-ea"/>
              </a:rPr>
              <a:t>batch_normalization</a:t>
            </a:r>
            <a:r>
              <a:rPr lang="zh-CN" altLang="en-US">
                <a:sym typeface="+mn-ea"/>
              </a:rPr>
              <a:t>层及池化层共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层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5905" y="97155"/>
            <a:ext cx="3726180" cy="666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6030" y="3469005"/>
            <a:ext cx="5362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初始化：</a:t>
            </a:r>
            <a:r>
              <a:rPr lang="en-US" altLang="zh-CN"/>
              <a:t>	Xavier</a:t>
            </a:r>
            <a:endParaRPr lang="en-US" altLang="zh-CN"/>
          </a:p>
          <a:p>
            <a:r>
              <a:rPr lang="zh-CN" altLang="en-US"/>
              <a:t>损失函数：</a:t>
            </a:r>
            <a:r>
              <a:rPr lang="en-US" altLang="zh-CN"/>
              <a:t>	</a:t>
            </a:r>
            <a:r>
              <a:rPr lang="zh-CN" altLang="en-US"/>
              <a:t>crossentropy</a:t>
            </a:r>
            <a:endParaRPr lang="zh-CN" altLang="en-US"/>
          </a:p>
          <a:p>
            <a:r>
              <a:rPr lang="zh-CN" altLang="en-US"/>
              <a:t>激活函数：</a:t>
            </a:r>
            <a:r>
              <a:rPr lang="en-US" altLang="zh-CN"/>
              <a:t>	</a:t>
            </a:r>
            <a:r>
              <a:rPr lang="en-US" altLang="zh-CN"/>
              <a:t>Relu</a:t>
            </a:r>
            <a:endParaRPr lang="zh-CN" altLang="en-US"/>
          </a:p>
          <a:p>
            <a:r>
              <a:rPr lang="zh-CN" altLang="en-US"/>
              <a:t>优化器：  </a:t>
            </a:r>
            <a:r>
              <a:rPr lang="en-US" altLang="zh-CN"/>
              <a:t>	</a:t>
            </a:r>
            <a:r>
              <a:rPr lang="zh-CN" altLang="en-US"/>
              <a:t>Adam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6140" y="1085215"/>
            <a:ext cx="258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参考网络结构：</a:t>
            </a:r>
            <a:r>
              <a:rPr lang="en-US" altLang="zh-CN"/>
              <a:t>VGG16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6550" y="1603375"/>
            <a:ext cx="8721725" cy="48806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6140" y="1085215"/>
            <a:ext cx="258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参考网络结构：</a:t>
            </a:r>
            <a:r>
              <a:rPr lang="en-US" altLang="zh-CN"/>
              <a:t>VGG16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680" y="1802765"/>
            <a:ext cx="7406640" cy="2156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42870" y="4353560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通道数翻倍：</a:t>
            </a:r>
            <a:r>
              <a:rPr lang="en-US" altLang="zh-CN"/>
              <a:t>		</a:t>
            </a:r>
            <a:r>
              <a:rPr lang="en-US" altLang="zh-CN"/>
              <a:t>64   -&gt; 128 -&gt; 256 -&gt; 512 -&gt; 512 -&gt; 512</a:t>
            </a:r>
            <a:endParaRPr lang="en-US" altLang="zh-CN"/>
          </a:p>
          <a:p>
            <a:r>
              <a:rPr lang="zh-CN" altLang="en-US"/>
              <a:t>高和宽变减半</a:t>
            </a:r>
            <a:r>
              <a:rPr lang="en-US" altLang="zh-CN"/>
              <a:t>(</a:t>
            </a:r>
            <a:r>
              <a:rPr lang="zh-CN" altLang="en-US"/>
              <a:t>池化层</a:t>
            </a:r>
            <a:r>
              <a:rPr lang="en-US" altLang="zh-CN"/>
              <a:t>) :	224 -&gt; 112 -&gt; 56   -&gt; 28   -&gt; 14    -&gt; 7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6345" y="577850"/>
            <a:ext cx="195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我们的网络结构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1454150"/>
            <a:ext cx="10541635" cy="49606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608455"/>
            <a:ext cx="735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Dropout</a:t>
            </a:r>
            <a:r>
              <a:rPr lang="zh-CN" altLang="en-US"/>
              <a:t>层</a:t>
            </a:r>
            <a:r>
              <a:rPr lang="en-US" altLang="zh-CN"/>
              <a:t>(0.25, 0.5)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085" y="443865"/>
            <a:ext cx="6675120" cy="61956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608455"/>
            <a:ext cx="735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Dropout</a:t>
            </a:r>
            <a:r>
              <a:rPr lang="zh-CN" altLang="en-US"/>
              <a:t>层修改</a:t>
            </a:r>
            <a:r>
              <a:rPr lang="en-US" altLang="zh-CN"/>
              <a:t>(0.1-0.5)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730" y="134620"/>
            <a:ext cx="6723380" cy="63938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615" y="443865"/>
            <a:ext cx="576199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整体网络结构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7755" y="1608455"/>
            <a:ext cx="735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batch_</a:t>
            </a:r>
            <a:r>
              <a:rPr lang="en-US" altLang="zh-CN">
                <a:sym typeface="+mn-ea"/>
              </a:rPr>
              <a:t>normalization</a:t>
            </a:r>
            <a:r>
              <a:rPr lang="zh-CN" altLang="en-US">
                <a:sym typeface="+mn-ea"/>
              </a:rPr>
              <a:t>层取代</a:t>
            </a:r>
            <a:r>
              <a:rPr lang="en-US" altLang="zh-CN">
                <a:sym typeface="+mn-ea"/>
              </a:rPr>
              <a:t>Dropout</a:t>
            </a:r>
            <a:r>
              <a:rPr lang="zh-CN" altLang="en-US">
                <a:sym typeface="+mn-ea"/>
              </a:rPr>
              <a:t>层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910" y="29210"/>
            <a:ext cx="5529580" cy="67068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75418300"/>
  <p:tag name="KSO_WM_UNIT_PLACING_PICTURE_USER_VIEWPORT" val="{&quot;height&quot;:8508,&quot;width&quot;:1520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宽屏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思源黑体 CN Bold</vt:lpstr>
      <vt:lpstr>黑体</vt:lpstr>
      <vt:lpstr>思源黑体 CN Light</vt:lpstr>
      <vt:lpstr>微软雅黑</vt:lpstr>
      <vt:lpstr>Arial Unicode MS</vt:lpstr>
      <vt:lpstr>Calibri</vt:lpstr>
      <vt:lpstr>Arial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知君</cp:lastModifiedBy>
  <cp:revision>746</cp:revision>
  <dcterms:created xsi:type="dcterms:W3CDTF">2020-03-10T06:13:00Z</dcterms:created>
  <dcterms:modified xsi:type="dcterms:W3CDTF">2020-03-31T08:33:48Z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