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09" r:id="rId2"/>
    <p:sldId id="443" r:id="rId3"/>
    <p:sldId id="580" r:id="rId4"/>
    <p:sldId id="581" r:id="rId5"/>
    <p:sldId id="551" r:id="rId6"/>
    <p:sldId id="571" r:id="rId7"/>
    <p:sldId id="573" r:id="rId8"/>
    <p:sldId id="552" r:id="rId9"/>
    <p:sldId id="563" r:id="rId10"/>
    <p:sldId id="564" r:id="rId11"/>
    <p:sldId id="574" r:id="rId12"/>
    <p:sldId id="576" r:id="rId13"/>
    <p:sldId id="55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0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9DC3E6"/>
    <a:srgbClr val="FF4C33"/>
    <a:srgbClr val="C6C6C6"/>
    <a:srgbClr val="FF5636"/>
    <a:srgbClr val="FF2027"/>
    <a:srgbClr val="F4B183"/>
    <a:srgbClr val="FF0000"/>
    <a:srgbClr val="FC2A51"/>
    <a:srgbClr val="C9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17" autoAdjust="0"/>
  </p:normalViewPr>
  <p:slideViewPr>
    <p:cSldViewPr snapToGrid="0" showGuides="1">
      <p:cViewPr varScale="1">
        <p:scale>
          <a:sx n="82" d="100"/>
          <a:sy n="82" d="100"/>
        </p:scale>
        <p:origin x="720" y="86"/>
      </p:cViewPr>
      <p:guideLst>
        <p:guide pos="3840"/>
        <p:guide orient="horz" pos="20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2D09-6E53-4EE3-94EA-323CDEEA173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550C-0EAD-42A3-AC8C-7F87D0B3B9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还有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还有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网络加深 </a:t>
            </a:r>
            <a:r>
              <a:rPr lang="en-US" altLang="zh-CN"/>
              <a:t>--- 37%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B914-9BB2-4713-9EBF-61770F406B81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4300647" y="3577177"/>
            <a:ext cx="7782496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Week3-Training Network</a:t>
            </a:r>
            <a:endParaRPr lang="zh-CN" altLang="en-US" sz="44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4300647" y="2664461"/>
            <a:ext cx="7507134" cy="7385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800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数字图像处理课设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4300855" y="2108200"/>
            <a:ext cx="227139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i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17</a:t>
            </a:r>
            <a:r>
              <a:rPr lang="zh-CN" altLang="en-US" sz="3200" i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级种子班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10942063" y="3083298"/>
            <a:ext cx="467870" cy="2426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24788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03430" y="4971399"/>
            <a:ext cx="1149160" cy="1149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906278" y="5346700"/>
            <a:ext cx="459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队伍成员：张志宇、李勉、刘羿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57804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实验结果及改进 </a:t>
            </a:r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-- </a:t>
            </a:r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激活函数</a:t>
            </a:r>
            <a:endParaRPr lang="zh-CN" altLang="en-US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7685" y="1700530"/>
            <a:ext cx="41617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激活函数</a:t>
            </a:r>
            <a:endParaRPr lang="en-US" altLang="zh-CN" sz="28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引入非线性性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70" y="1123315"/>
            <a:ext cx="4265930" cy="24193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86425" y="2421890"/>
            <a:ext cx="156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relu</a:t>
            </a:r>
            <a:r>
              <a:rPr lang="zh-CN" altLang="en-US"/>
              <a:t>函数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020" y="3542665"/>
            <a:ext cx="4986655" cy="29921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686425" y="4854575"/>
            <a:ext cx="156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tanh</a:t>
            </a:r>
            <a:r>
              <a:rPr lang="zh-CN" altLang="en-US"/>
              <a:t>函数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" y="3989705"/>
            <a:ext cx="5116830" cy="14312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-9331" y="405438"/>
            <a:ext cx="357251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b="1" i="1" spc="2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</a:t>
            </a:r>
            <a:endParaRPr lang="en-US" altLang="zh-CN" sz="3200" b="1" i="1" spc="2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b="3861"/>
          <a:stretch>
            <a:fillRect/>
          </a:stretch>
        </p:blipFill>
        <p:spPr>
          <a:xfrm>
            <a:off x="448945" y="3477260"/>
            <a:ext cx="5081270" cy="2879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005" y="3556000"/>
            <a:ext cx="6137910" cy="27222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14755" y="1673225"/>
            <a:ext cx="41783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实验结果</a:t>
            </a:r>
            <a:endParaRPr lang="en-US" altLang="zh-CN" sz="28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无正则：</a:t>
            </a:r>
            <a:r>
              <a:rPr lang="en-US" altLang="zh-CN" sz="2800"/>
              <a:t>52% (100epoch)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L1</a:t>
            </a:r>
            <a:r>
              <a:rPr lang="zh-CN" altLang="en-US" sz="2800"/>
              <a:t>正则：</a:t>
            </a:r>
            <a:r>
              <a:rPr lang="en-US" altLang="zh-CN" sz="2800"/>
              <a:t>47% (50epoch)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270" y="725805"/>
            <a:ext cx="5261610" cy="24225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7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21" name="Google Shape;221;p1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03200" dist="25400" dir="1800000" sx="102000" sy="102000" algn="ctr" rotWithShape="0">
                <a:srgbClr val="7F7F7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12</a:t>
            </a:fld>
            <a:endParaRPr lang="zh-CN"/>
          </a:p>
        </p:txBody>
      </p:sp>
      <p:sp>
        <p:nvSpPr>
          <p:cNvPr id="224" name="Google Shape;224;p17"/>
          <p:cNvSpPr txBox="1"/>
          <p:nvPr/>
        </p:nvSpPr>
        <p:spPr>
          <a:xfrm>
            <a:off x="856615" y="443865"/>
            <a:ext cx="210185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 b="1" i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实验总结</a:t>
            </a:r>
            <a:endParaRPr sz="3200" b="1" i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1466215" y="1294130"/>
            <a:ext cx="9483725" cy="307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zh-CN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简单的三层网络对于</a:t>
            </a:r>
            <a:r>
              <a:rPr lang="en-US" altLang="zh-CN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Cifar10</a:t>
            </a:r>
            <a:r>
              <a:rPr lang="zh-CN" altLang="en-US" sz="2400" dirty="0">
                <a:solidFill>
                  <a:schemeClr val="dk1"/>
                </a:solidFill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分类无法达到很理想效果</a:t>
            </a:r>
            <a:endParaRPr lang="zh-CN" sz="2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zh-CN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增加网络深度和引入激活函数对于实验效果具有较高的提升</a:t>
            </a: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zh-CN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数据预处理降低模型效果，推测是处理消除了大量网络能够利用的信息。</a:t>
            </a:r>
            <a:endParaRPr sz="2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2595788" y="2835356"/>
            <a:ext cx="7507134" cy="7385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4800" b="1" spc="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Q &amp; A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10942063" y="3083298"/>
            <a:ext cx="467870" cy="2426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24788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03430" y="4971399"/>
            <a:ext cx="1149160" cy="1149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 rot="20493682">
            <a:off x="3223583" y="-249355"/>
            <a:ext cx="2411440" cy="1532474"/>
          </a:xfrm>
          <a:custGeom>
            <a:avLst/>
            <a:gdLst>
              <a:gd name="connsiteX0" fmla="*/ 541710 w 2411440"/>
              <a:gd name="connsiteY0" fmla="*/ 0 h 1532474"/>
              <a:gd name="connsiteX1" fmla="*/ 2405939 w 2411440"/>
              <a:gd name="connsiteY1" fmla="*/ 621543 h 1532474"/>
              <a:gd name="connsiteX2" fmla="*/ 2411440 w 2411440"/>
              <a:gd name="connsiteY2" fmla="*/ 697026 h 1532474"/>
              <a:gd name="connsiteX3" fmla="*/ 1205720 w 2411440"/>
              <a:gd name="connsiteY3" fmla="*/ 1532474 h 1532474"/>
              <a:gd name="connsiteX4" fmla="*/ 0 w 2411440"/>
              <a:gd name="connsiteY4" fmla="*/ 697026 h 1532474"/>
              <a:gd name="connsiteX5" fmla="*/ 531590 w 2411440"/>
              <a:gd name="connsiteY5" fmla="*/ 4260 h 1532474"/>
              <a:gd name="connsiteX6" fmla="*/ 541710 w 2411440"/>
              <a:gd name="connsiteY6" fmla="*/ 0 h 153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1440" h="1532474">
                <a:moveTo>
                  <a:pt x="541710" y="0"/>
                </a:moveTo>
                <a:lnTo>
                  <a:pt x="2405939" y="621543"/>
                </a:lnTo>
                <a:lnTo>
                  <a:pt x="2411440" y="697026"/>
                </a:lnTo>
                <a:cubicBezTo>
                  <a:pt x="2411441" y="1158431"/>
                  <a:pt x="1871622" y="1532474"/>
                  <a:pt x="1205720" y="1532474"/>
                </a:cubicBezTo>
                <a:cubicBezTo>
                  <a:pt x="539819" y="1532473"/>
                  <a:pt x="0" y="1158432"/>
                  <a:pt x="0" y="697026"/>
                </a:cubicBezTo>
                <a:cubicBezTo>
                  <a:pt x="0" y="408648"/>
                  <a:pt x="210867" y="154396"/>
                  <a:pt x="531590" y="4260"/>
                </a:cubicBezTo>
                <a:lnTo>
                  <a:pt x="54171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84844" y="3106657"/>
            <a:ext cx="36444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</a:t>
            </a:r>
            <a:endParaRPr lang="zh-CN" altLang="en-US" sz="5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0" y="1"/>
            <a:ext cx="6183746" cy="1374187"/>
          </a:xfrm>
          <a:custGeom>
            <a:avLst/>
            <a:gdLst>
              <a:gd name="connsiteX0" fmla="*/ 0 w 6183746"/>
              <a:gd name="connsiteY0" fmla="*/ 0 h 1374187"/>
              <a:gd name="connsiteX1" fmla="*/ 6183746 w 6183746"/>
              <a:gd name="connsiteY1" fmla="*/ 0 h 1374187"/>
              <a:gd name="connsiteX2" fmla="*/ 6045563 w 6183746"/>
              <a:gd name="connsiteY2" fmla="*/ 57136 h 1374187"/>
              <a:gd name="connsiteX3" fmla="*/ 0 w 6183746"/>
              <a:gd name="connsiteY3" fmla="*/ 823664 h 1374187"/>
              <a:gd name="connsiteX4" fmla="*/ 0 w 6183746"/>
              <a:gd name="connsiteY4" fmla="*/ 0 h 13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3746" h="1374187">
                <a:moveTo>
                  <a:pt x="0" y="0"/>
                </a:moveTo>
                <a:lnTo>
                  <a:pt x="6183746" y="0"/>
                </a:lnTo>
                <a:lnTo>
                  <a:pt x="6045563" y="57136"/>
                </a:lnTo>
                <a:cubicBezTo>
                  <a:pt x="4149570" y="871809"/>
                  <a:pt x="3219061" y="2096946"/>
                  <a:pt x="0" y="8236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238762" y="1691814"/>
            <a:ext cx="1051767" cy="749936"/>
            <a:chOff x="6035668" y="1399003"/>
            <a:chExt cx="1051767" cy="749936"/>
          </a:xfrm>
        </p:grpSpPr>
        <p:grpSp>
          <p:nvGrpSpPr>
            <p:cNvPr id="3" name="组合 2"/>
            <p:cNvGrpSpPr/>
            <p:nvPr/>
          </p:nvGrpSpPr>
          <p:grpSpPr>
            <a:xfrm>
              <a:off x="6059488" y="1399003"/>
              <a:ext cx="857982" cy="749936"/>
              <a:chOff x="891171" y="2107956"/>
              <a:chExt cx="2649224" cy="231560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8"/>
            <p:cNvSpPr txBox="1"/>
            <p:nvPr/>
          </p:nvSpPr>
          <p:spPr>
            <a:xfrm>
              <a:off x="6035668" y="1476602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38762" y="3226991"/>
            <a:ext cx="1051767" cy="749936"/>
            <a:chOff x="6035668" y="2658745"/>
            <a:chExt cx="1051767" cy="749936"/>
          </a:xfrm>
        </p:grpSpPr>
        <p:grpSp>
          <p:nvGrpSpPr>
            <p:cNvPr id="38" name="组合 37"/>
            <p:cNvGrpSpPr/>
            <p:nvPr/>
          </p:nvGrpSpPr>
          <p:grpSpPr>
            <a:xfrm>
              <a:off x="6059488" y="2658745"/>
              <a:ext cx="857982" cy="749936"/>
              <a:chOff x="891171" y="2107956"/>
              <a:chExt cx="2649224" cy="231560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8"/>
            <p:cNvSpPr txBox="1"/>
            <p:nvPr/>
          </p:nvSpPr>
          <p:spPr>
            <a:xfrm>
              <a:off x="6035668" y="2736211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02</a:t>
              </a:r>
            </a:p>
          </p:txBody>
        </p:sp>
      </p:grpSp>
      <p:sp>
        <p:nvSpPr>
          <p:cNvPr id="55" name="TextBox 8"/>
          <p:cNvSpPr txBox="1"/>
          <p:nvPr/>
        </p:nvSpPr>
        <p:spPr>
          <a:xfrm>
            <a:off x="4952225" y="1861924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b="1" i="1" spc="2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神经网络的构建</a:t>
            </a:r>
          </a:p>
        </p:txBody>
      </p:sp>
      <p:sp>
        <p:nvSpPr>
          <p:cNvPr id="56" name="TextBox 8"/>
          <p:cNvSpPr txBox="1"/>
          <p:nvPr/>
        </p:nvSpPr>
        <p:spPr>
          <a:xfrm>
            <a:off x="4952225" y="3386693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b="1" i="1" spc="2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神经网络的训练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241937" y="4763691"/>
            <a:ext cx="1051767" cy="749936"/>
            <a:chOff x="6035668" y="2658745"/>
            <a:chExt cx="1051767" cy="749936"/>
          </a:xfrm>
        </p:grpSpPr>
        <p:grpSp>
          <p:nvGrpSpPr>
            <p:cNvPr id="5" name="组合 4"/>
            <p:cNvGrpSpPr/>
            <p:nvPr/>
          </p:nvGrpSpPr>
          <p:grpSpPr>
            <a:xfrm>
              <a:off x="6059488" y="2658745"/>
              <a:ext cx="857982" cy="749936"/>
              <a:chOff x="891171" y="2107956"/>
              <a:chExt cx="2649224" cy="231560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8"/>
            <p:cNvSpPr txBox="1"/>
            <p:nvPr/>
          </p:nvSpPr>
          <p:spPr>
            <a:xfrm>
              <a:off x="6035668" y="2736330"/>
              <a:ext cx="1051767" cy="6153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11" name="TextBox 8"/>
          <p:cNvSpPr txBox="1"/>
          <p:nvPr/>
        </p:nvSpPr>
        <p:spPr>
          <a:xfrm>
            <a:off x="4952225" y="4950921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b="1" i="1" spc="2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实验结果与总结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56615" y="443865"/>
            <a:ext cx="576199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analytic grad</a:t>
            </a:r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推导及验证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90" y="2440940"/>
            <a:ext cx="3419475" cy="37280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265" y="1396365"/>
            <a:ext cx="3261360" cy="8083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435" y="2720975"/>
            <a:ext cx="5520690" cy="31680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610" y="1358265"/>
            <a:ext cx="2789555" cy="10680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3770" y="1457325"/>
            <a:ext cx="1770380" cy="8699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56615" y="443865"/>
            <a:ext cx="576199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analytic grad</a:t>
            </a:r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推导及验证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" y="1589405"/>
            <a:ext cx="6203950" cy="4136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335" y="799465"/>
            <a:ext cx="5520690" cy="3168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550" y="3967480"/>
            <a:ext cx="4537710" cy="26377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49422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整体网络结构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8440" y="1769110"/>
            <a:ext cx="196850" cy="2625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994910" y="4471035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3072</a:t>
            </a:r>
          </a:p>
        </p:txBody>
      </p:sp>
      <p:sp>
        <p:nvSpPr>
          <p:cNvPr id="9" name="Rectangle 8"/>
          <p:cNvSpPr/>
          <p:nvPr/>
        </p:nvSpPr>
        <p:spPr>
          <a:xfrm>
            <a:off x="7332345" y="2479040"/>
            <a:ext cx="196850" cy="1206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120890" y="3801110"/>
            <a:ext cx="619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/>
              <a:t>128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3985" y="2803525"/>
            <a:ext cx="196850" cy="557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885555" y="3432810"/>
            <a:ext cx="473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22755" y="1769745"/>
            <a:ext cx="196850" cy="2625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214120" y="4471035"/>
            <a:ext cx="1214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32x32x3</a:t>
            </a:r>
          </a:p>
        </p:txBody>
      </p:sp>
      <p:cxnSp>
        <p:nvCxnSpPr>
          <p:cNvPr id="15" name="Straight Arrow Connector 14"/>
          <p:cNvCxnSpPr>
            <a:stCxn id="5" idx="2"/>
            <a:endCxn id="9" idx="2"/>
          </p:cNvCxnSpPr>
          <p:nvPr/>
        </p:nvCxnSpPr>
        <p:spPr>
          <a:xfrm flipV="1">
            <a:off x="5396865" y="3685540"/>
            <a:ext cx="2033905" cy="7092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9" idx="0"/>
          </p:cNvCxnSpPr>
          <p:nvPr/>
        </p:nvCxnSpPr>
        <p:spPr>
          <a:xfrm>
            <a:off x="5396865" y="1769110"/>
            <a:ext cx="2033905" cy="709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11" idx="0"/>
          </p:cNvCxnSpPr>
          <p:nvPr/>
        </p:nvCxnSpPr>
        <p:spPr>
          <a:xfrm>
            <a:off x="7430770" y="2479040"/>
            <a:ext cx="1691640" cy="324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1" idx="2"/>
          </p:cNvCxnSpPr>
          <p:nvPr/>
        </p:nvCxnSpPr>
        <p:spPr>
          <a:xfrm flipV="1">
            <a:off x="7430770" y="3361055"/>
            <a:ext cx="1691640" cy="324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Left Arrow 18"/>
          <p:cNvSpPr/>
          <p:nvPr/>
        </p:nvSpPr>
        <p:spPr>
          <a:xfrm rot="10800000">
            <a:off x="2595880" y="2760980"/>
            <a:ext cx="2138045" cy="64135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uble Brace 19"/>
          <p:cNvSpPr/>
          <p:nvPr/>
        </p:nvSpPr>
        <p:spPr>
          <a:xfrm>
            <a:off x="5495290" y="4966970"/>
            <a:ext cx="4026535" cy="360045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/>
              <a:t>fully connected layers</a:t>
            </a:r>
          </a:p>
        </p:txBody>
      </p:sp>
      <p:sp>
        <p:nvSpPr>
          <p:cNvPr id="22" name="Double Brace 21"/>
          <p:cNvSpPr/>
          <p:nvPr/>
        </p:nvSpPr>
        <p:spPr>
          <a:xfrm>
            <a:off x="1722755" y="4959350"/>
            <a:ext cx="3576320" cy="367665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/>
              <a:t>data preprocessor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6062980" y="2757170"/>
            <a:ext cx="1367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activation function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7740015" y="2787650"/>
            <a:ext cx="1367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activation function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945370" y="2103755"/>
            <a:ext cx="1153795" cy="195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softmax</a:t>
            </a:r>
          </a:p>
          <a:p>
            <a:pPr algn="ctr"/>
            <a:r>
              <a:rPr lang="en-US"/>
              <a:t>result</a:t>
            </a:r>
          </a:p>
        </p:txBody>
      </p:sp>
      <p:cxnSp>
        <p:nvCxnSpPr>
          <p:cNvPr id="29" name="Straight Arrow Connector 28"/>
          <p:cNvCxnSpPr>
            <a:stCxn id="11" idx="3"/>
            <a:endCxn id="27" idx="1"/>
          </p:cNvCxnSpPr>
          <p:nvPr/>
        </p:nvCxnSpPr>
        <p:spPr>
          <a:xfrm>
            <a:off x="9220835" y="3082290"/>
            <a:ext cx="7245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607949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实验结果及改进 </a:t>
            </a:r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-- </a:t>
            </a:r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实验流程</a:t>
            </a:r>
            <a:endParaRPr lang="zh-CN" altLang="en-US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Google Shape;75;p7"/>
          <p:cNvSpPr/>
          <p:nvPr/>
        </p:nvSpPr>
        <p:spPr>
          <a:xfrm>
            <a:off x="264485" y="2346635"/>
            <a:ext cx="1406400" cy="80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双层softmax分类器</a:t>
            </a:r>
          </a:p>
        </p:txBody>
      </p:sp>
      <p:sp>
        <p:nvSpPr>
          <p:cNvPr id="6" name="Google Shape;76;p7"/>
          <p:cNvSpPr/>
          <p:nvPr/>
        </p:nvSpPr>
        <p:spPr>
          <a:xfrm>
            <a:off x="1832935" y="2521895"/>
            <a:ext cx="562500" cy="4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77;p7"/>
          <p:cNvSpPr/>
          <p:nvPr/>
        </p:nvSpPr>
        <p:spPr>
          <a:xfrm>
            <a:off x="2523815" y="2346000"/>
            <a:ext cx="1624200" cy="80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数据处理和增强</a:t>
            </a:r>
          </a:p>
        </p:txBody>
      </p:sp>
      <p:sp>
        <p:nvSpPr>
          <p:cNvPr id="8" name="Google Shape;78;p7"/>
          <p:cNvSpPr/>
          <p:nvPr/>
        </p:nvSpPr>
        <p:spPr>
          <a:xfrm>
            <a:off x="5051115" y="2346000"/>
            <a:ext cx="1687200" cy="80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网络加深和正则损失</a:t>
            </a:r>
          </a:p>
        </p:txBody>
      </p:sp>
      <p:sp>
        <p:nvSpPr>
          <p:cNvPr id="9" name="Google Shape;79;p7"/>
          <p:cNvSpPr/>
          <p:nvPr/>
        </p:nvSpPr>
        <p:spPr>
          <a:xfrm>
            <a:off x="249282" y="4803025"/>
            <a:ext cx="1421700" cy="722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Raw</a:t>
            </a:r>
          </a:p>
        </p:txBody>
      </p:sp>
      <p:sp>
        <p:nvSpPr>
          <p:cNvPr id="10" name="Google Shape;80;p7"/>
          <p:cNvSpPr/>
          <p:nvPr/>
        </p:nvSpPr>
        <p:spPr>
          <a:xfrm>
            <a:off x="1781538" y="4937645"/>
            <a:ext cx="665400" cy="4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81;p7"/>
          <p:cNvSpPr/>
          <p:nvPr/>
        </p:nvSpPr>
        <p:spPr>
          <a:xfrm>
            <a:off x="2523853" y="4801120"/>
            <a:ext cx="1720200" cy="721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HOG/二值化/PCA</a:t>
            </a:r>
          </a:p>
        </p:txBody>
      </p:sp>
      <p:sp>
        <p:nvSpPr>
          <p:cNvPr id="12" name="Google Shape;82;p7"/>
          <p:cNvSpPr/>
          <p:nvPr/>
        </p:nvSpPr>
        <p:spPr>
          <a:xfrm>
            <a:off x="3029900" y="3381672"/>
            <a:ext cx="612900" cy="11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83;p7"/>
          <p:cNvSpPr/>
          <p:nvPr/>
        </p:nvSpPr>
        <p:spPr>
          <a:xfrm>
            <a:off x="5184140" y="4771390"/>
            <a:ext cx="1421765" cy="82677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加入隐藏层和正则项</a:t>
            </a:r>
          </a:p>
        </p:txBody>
      </p:sp>
      <p:sp>
        <p:nvSpPr>
          <p:cNvPr id="14" name="Google Shape;84;p7"/>
          <p:cNvSpPr/>
          <p:nvPr/>
        </p:nvSpPr>
        <p:spPr>
          <a:xfrm>
            <a:off x="4425043" y="4935105"/>
            <a:ext cx="626100" cy="4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85;p7"/>
          <p:cNvSpPr/>
          <p:nvPr/>
        </p:nvSpPr>
        <p:spPr>
          <a:xfrm>
            <a:off x="7597465" y="2346000"/>
            <a:ext cx="1687200" cy="80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引入激活函数</a:t>
            </a:r>
          </a:p>
        </p:txBody>
      </p:sp>
      <p:sp>
        <p:nvSpPr>
          <p:cNvPr id="16" name="Google Shape;86;p7"/>
          <p:cNvSpPr/>
          <p:nvPr/>
        </p:nvSpPr>
        <p:spPr>
          <a:xfrm>
            <a:off x="6738348" y="4937645"/>
            <a:ext cx="913800" cy="4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87;p7"/>
          <p:cNvSpPr/>
          <p:nvPr/>
        </p:nvSpPr>
        <p:spPr>
          <a:xfrm>
            <a:off x="7730490" y="4742815"/>
            <a:ext cx="1421765" cy="8839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relu、tanh、 sigmoid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88;p7"/>
          <p:cNvSpPr/>
          <p:nvPr/>
        </p:nvSpPr>
        <p:spPr>
          <a:xfrm>
            <a:off x="4299275" y="2521895"/>
            <a:ext cx="571500" cy="4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89;p7"/>
          <p:cNvSpPr/>
          <p:nvPr/>
        </p:nvSpPr>
        <p:spPr>
          <a:xfrm>
            <a:off x="6827210" y="2522530"/>
            <a:ext cx="611400" cy="4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90;p7"/>
          <p:cNvSpPr/>
          <p:nvPr/>
        </p:nvSpPr>
        <p:spPr>
          <a:xfrm>
            <a:off x="9445315" y="2521895"/>
            <a:ext cx="611400" cy="4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" name="Google Shape;91;p7"/>
          <p:cNvSpPr/>
          <p:nvPr/>
        </p:nvSpPr>
        <p:spPr>
          <a:xfrm>
            <a:off x="10195250" y="2346000"/>
            <a:ext cx="1687200" cy="80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选择最佳方案训练</a:t>
            </a:r>
          </a:p>
        </p:txBody>
      </p:sp>
      <p:sp>
        <p:nvSpPr>
          <p:cNvPr id="22" name="Google Shape;92;p7"/>
          <p:cNvSpPr/>
          <p:nvPr/>
        </p:nvSpPr>
        <p:spPr>
          <a:xfrm>
            <a:off x="9445352" y="4935105"/>
            <a:ext cx="913800" cy="4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" name="Google Shape;93;p7"/>
          <p:cNvSpPr/>
          <p:nvPr/>
        </p:nvSpPr>
        <p:spPr>
          <a:xfrm>
            <a:off x="10460717" y="4803025"/>
            <a:ext cx="1421700" cy="722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5W训练集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1W测试集</a:t>
            </a:r>
          </a:p>
        </p:txBody>
      </p:sp>
      <p:sp>
        <p:nvSpPr>
          <p:cNvPr id="24" name="Google Shape;94;p7"/>
          <p:cNvSpPr/>
          <p:nvPr/>
        </p:nvSpPr>
        <p:spPr>
          <a:xfrm>
            <a:off x="5588275" y="3442372"/>
            <a:ext cx="612900" cy="11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" name="Google Shape;95;p7"/>
          <p:cNvSpPr/>
          <p:nvPr/>
        </p:nvSpPr>
        <p:spPr>
          <a:xfrm>
            <a:off x="8134625" y="3442372"/>
            <a:ext cx="612900" cy="11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" name="Google Shape;96;p7"/>
          <p:cNvSpPr/>
          <p:nvPr/>
        </p:nvSpPr>
        <p:spPr>
          <a:xfrm>
            <a:off x="10732400" y="3442372"/>
            <a:ext cx="612900" cy="11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600011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实验结果及改进 </a:t>
            </a:r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-- </a:t>
            </a:r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数据处理</a:t>
            </a:r>
            <a:endParaRPr lang="zh-CN" altLang="en-US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120" y="1938655"/>
            <a:ext cx="34010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数据预处理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归一化</a:t>
            </a: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防止溢出</a:t>
            </a: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二值化</a:t>
            </a:r>
            <a:endParaRPr lang="en-US" altLang="zh-CN" sz="28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PCA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05805" y="1794510"/>
            <a:ext cx="53555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测试基本条件：</a:t>
            </a:r>
            <a:endParaRPr lang="zh-CN" alt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用batch_1训练，batch_2测试</a:t>
            </a:r>
            <a:endParaRPr lang="zh-CN" alt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2层softmax分类器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结果：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经过各种数据预处理之后准确率均有不同程度的降低，猜测是部分信息丢失导致的，因此最后只对数据做归一化。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598487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实验结果及改进 </a:t>
            </a:r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-- </a:t>
            </a:r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网络加深</a:t>
            </a:r>
            <a:endParaRPr lang="zh-CN" altLang="en-US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45" y="1675765"/>
            <a:ext cx="37769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增加隐藏层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增加网络参数，增强拟合效果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4016" t="11513" b="3132"/>
          <a:stretch>
            <a:fillRect/>
          </a:stretch>
        </p:blipFill>
        <p:spPr>
          <a:xfrm>
            <a:off x="6218555" y="2997200"/>
            <a:ext cx="4596765" cy="310261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245" y="2997835"/>
            <a:ext cx="4099560" cy="31019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574992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实验结果及改进 </a:t>
            </a:r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-- </a:t>
            </a:r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正则损失</a:t>
            </a:r>
            <a:endParaRPr lang="zh-CN" altLang="en-US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845" y="2074545"/>
            <a:ext cx="41617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L1</a:t>
            </a:r>
            <a:r>
              <a:rPr lang="zh-CN" altLang="en-US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及</a:t>
            </a:r>
            <a:r>
              <a:rPr lang="en-US" altLang="zh-CN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L2</a:t>
            </a:r>
            <a:r>
              <a:rPr lang="zh-CN" altLang="en-US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正则化</a:t>
            </a:r>
            <a:endParaRPr lang="en-US" altLang="zh-CN" sz="28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L1</a:t>
            </a:r>
            <a:r>
              <a:rPr lang="zh-CN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正则化产生稀疏模型</a:t>
            </a:r>
            <a:endParaRPr lang="en-US" altLang="zh-CN" sz="28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L2</a:t>
            </a:r>
            <a:r>
              <a:rPr lang="zh-CN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正则化防止过拟合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55" y="4531995"/>
            <a:ext cx="2270125" cy="8597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905" y="4638040"/>
            <a:ext cx="1562100" cy="647700"/>
          </a:xfrm>
          <a:prstGeom prst="rect">
            <a:avLst/>
          </a:prstGeom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795" y="1637030"/>
            <a:ext cx="3002280" cy="2781300"/>
          </a:xfrm>
          <a:prstGeom prst="rect">
            <a:avLst/>
          </a:prstGeom>
        </p:spPr>
      </p:pic>
      <p:pic>
        <p:nvPicPr>
          <p:cNvPr id="9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1725" y="1637030"/>
            <a:ext cx="2918460" cy="26898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338</Words>
  <Application>Microsoft Office PowerPoint</Application>
  <PresentationFormat>宽屏</PresentationFormat>
  <Paragraphs>99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思源黑体 CN Bold</vt:lpstr>
      <vt:lpstr>思源黑体 CN Light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Zhiyu Zhang</cp:lastModifiedBy>
  <cp:revision>711</cp:revision>
  <dcterms:created xsi:type="dcterms:W3CDTF">2020-03-10T06:13:00Z</dcterms:created>
  <dcterms:modified xsi:type="dcterms:W3CDTF">2020-03-22T08:20:28Z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