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409" r:id="rId2"/>
    <p:sldId id="443" r:id="rId3"/>
    <p:sldId id="500" r:id="rId4"/>
    <p:sldId id="541" r:id="rId5"/>
    <p:sldId id="549" r:id="rId6"/>
    <p:sldId id="551" r:id="rId7"/>
    <p:sldId id="552" r:id="rId8"/>
    <p:sldId id="555" r:id="rId9"/>
    <p:sldId id="554" r:id="rId10"/>
    <p:sldId id="544" r:id="rId11"/>
    <p:sldId id="553" r:id="rId12"/>
    <p:sldId id="545" r:id="rId13"/>
    <p:sldId id="546" r:id="rId14"/>
    <p:sldId id="550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21">
          <p15:clr>
            <a:srgbClr val="A4A3A4"/>
          </p15:clr>
        </p15:guide>
        <p15:guide id="2" orient="horz" pos="201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4242"/>
    <a:srgbClr val="9DC3E6"/>
    <a:srgbClr val="FF4C33"/>
    <a:srgbClr val="C6C6C6"/>
    <a:srgbClr val="FF5636"/>
    <a:srgbClr val="FF2027"/>
    <a:srgbClr val="F4B183"/>
    <a:srgbClr val="FF0000"/>
    <a:srgbClr val="FC2A51"/>
    <a:srgbClr val="C9AE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5317" autoAdjust="0"/>
  </p:normalViewPr>
  <p:slideViewPr>
    <p:cSldViewPr snapToGrid="0" showGuides="1">
      <p:cViewPr varScale="1">
        <p:scale>
          <a:sx n="82" d="100"/>
          <a:sy n="82" d="100"/>
        </p:scale>
        <p:origin x="720" y="67"/>
      </p:cViewPr>
      <p:guideLst>
        <p:guide pos="3821"/>
        <p:guide orient="horz" pos="20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ACC-n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17503204812149"/>
          <c:y val="0.184590453741897"/>
          <c:w val="0.87791144857509096"/>
          <c:h val="0.75447849145551005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[工作簿1]Sheet1!$C$10:$C$15</c:f>
              <c:numCache>
                <c:formatCode>General</c:formatCode>
                <c:ptCount val="6"/>
                <c:pt idx="0">
                  <c:v>5</c:v>
                </c:pt>
                <c:pt idx="1">
                  <c:v>10</c:v>
                </c:pt>
                <c:pt idx="2">
                  <c:v>30</c:v>
                </c:pt>
                <c:pt idx="3">
                  <c:v>40</c:v>
                </c:pt>
                <c:pt idx="4">
                  <c:v>60</c:v>
                </c:pt>
                <c:pt idx="5">
                  <c:v>100</c:v>
                </c:pt>
              </c:numCache>
            </c:numRef>
          </c:xVal>
          <c:yVal>
            <c:numRef>
              <c:f>[工作簿1]Sheet1!$D$10:$D$15</c:f>
              <c:numCache>
                <c:formatCode>General</c:formatCode>
                <c:ptCount val="6"/>
                <c:pt idx="0">
                  <c:v>0.34</c:v>
                </c:pt>
                <c:pt idx="1">
                  <c:v>0.375</c:v>
                </c:pt>
                <c:pt idx="2">
                  <c:v>0.42499999999999999</c:v>
                </c:pt>
                <c:pt idx="3">
                  <c:v>0.41099999999999998</c:v>
                </c:pt>
                <c:pt idx="4">
                  <c:v>0.373</c:v>
                </c:pt>
                <c:pt idx="5">
                  <c:v>0.35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86F-44AB-8B06-39F5E4158BC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316692382"/>
        <c:axId val="438996281"/>
      </c:scatterChart>
      <c:valAx>
        <c:axId val="31669238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/>
            <a:lstStyle/>
            <a:p>
              <a:pPr defTabSz="914400">
                <a:defRPr lang="zh-CN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38996281"/>
        <c:crosses val="autoZero"/>
        <c:crossBetween val="midCat"/>
      </c:valAx>
      <c:valAx>
        <c:axId val="43899628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Max_acc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 defTabSz="914400">
                <a:defRPr lang="zh-CN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669238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092D09-6E53-4EE3-94EA-323CDEEA173D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3550C-0EAD-42A3-AC8C-7F87D0B3B9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3575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283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206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16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44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259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B914-9BB2-4713-9EBF-61770F406B81}" type="datetime1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B914-9BB2-4713-9EBF-61770F406B81}" type="datetime1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4B914-9BB2-4713-9EBF-61770F406B81}" type="datetime1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6538A-33AE-45EB-868C-14B9E34ED9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8"/>
          <p:cNvSpPr txBox="1"/>
          <p:nvPr/>
        </p:nvSpPr>
        <p:spPr>
          <a:xfrm>
            <a:off x="4300647" y="3500232"/>
            <a:ext cx="7507134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5400" b="1" spc="200" dirty="0">
                <a:solidFill>
                  <a:schemeClr val="bg2">
                    <a:lumMod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Week1-KNN</a:t>
            </a:r>
            <a:r>
              <a:rPr lang="zh-CN" altLang="en-US" sz="5400" b="1" spc="200" dirty="0">
                <a:solidFill>
                  <a:schemeClr val="bg2">
                    <a:lumMod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总结</a:t>
            </a:r>
          </a:p>
        </p:txBody>
      </p:sp>
      <p:sp>
        <p:nvSpPr>
          <p:cNvPr id="22" name="TextBox 8"/>
          <p:cNvSpPr txBox="1"/>
          <p:nvPr/>
        </p:nvSpPr>
        <p:spPr>
          <a:xfrm>
            <a:off x="4300647" y="2664461"/>
            <a:ext cx="7507134" cy="73850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4800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数字图像处理课设</a:t>
            </a:r>
          </a:p>
        </p:txBody>
      </p:sp>
      <p:sp>
        <p:nvSpPr>
          <p:cNvPr id="13" name="TextBox 8"/>
          <p:cNvSpPr txBox="1"/>
          <p:nvPr/>
        </p:nvSpPr>
        <p:spPr>
          <a:xfrm>
            <a:off x="4300855" y="2108200"/>
            <a:ext cx="227139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200" i="1" spc="1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17</a:t>
            </a:r>
            <a:r>
              <a:rPr lang="zh-CN" altLang="en-US" sz="3200" i="1" spc="1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级种子班</a:t>
            </a:r>
          </a:p>
        </p:txBody>
      </p:sp>
      <p:sp>
        <p:nvSpPr>
          <p:cNvPr id="3" name="等腰三角形 2"/>
          <p:cNvSpPr/>
          <p:nvPr/>
        </p:nvSpPr>
        <p:spPr>
          <a:xfrm rot="5400000">
            <a:off x="10942063" y="3083298"/>
            <a:ext cx="467870" cy="2426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224788" y="2107956"/>
            <a:ext cx="2315607" cy="231560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891171" y="2932142"/>
            <a:ext cx="667234" cy="6672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9703430" y="4971399"/>
            <a:ext cx="1149160" cy="11491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306820" y="5346700"/>
            <a:ext cx="41979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队伍成员：张志宇、李勉、刘羿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1709927">
            <a:off x="376016" y="20766"/>
            <a:ext cx="1298237" cy="1134750"/>
            <a:chOff x="891171" y="2107956"/>
            <a:chExt cx="2649224" cy="2315607"/>
          </a:xfrm>
        </p:grpSpPr>
        <p:sp>
          <p:nvSpPr>
            <p:cNvPr id="41" name="椭圆 40"/>
            <p:cNvSpPr/>
            <p:nvPr/>
          </p:nvSpPr>
          <p:spPr>
            <a:xfrm>
              <a:off x="1224788" y="2107956"/>
              <a:ext cx="2315607" cy="23156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203200" dist="25400" dir="1800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91171" y="2932142"/>
              <a:ext cx="667234" cy="6672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40" name="TextBox 8"/>
          <p:cNvSpPr txBox="1"/>
          <p:nvPr/>
        </p:nvSpPr>
        <p:spPr>
          <a:xfrm>
            <a:off x="856615" y="443865"/>
            <a:ext cx="494220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sz="3200" i="1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实验结果之其他改进策略</a:t>
            </a:r>
            <a:endParaRPr lang="en-US" altLang="zh-CN" sz="3200" i="1" spc="200" dirty="0">
              <a:solidFill>
                <a:schemeClr val="bg1">
                  <a:lumMod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44270" y="1604010"/>
            <a:ext cx="5945505" cy="363945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Hog+pca</a:t>
            </a:r>
            <a:endParaRPr lang="en-US" altLang="zh-CN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Hog+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图像增强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(Roberts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Sobel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等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Hog+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局部特征提取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(LBP)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Hog+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数据镜像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分类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-&gt;4/6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分类</a:t>
            </a:r>
            <a:endParaRPr lang="en-US" altLang="zh-CN" sz="2800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endParaRPr lang="en-US" altLang="zh-CN" sz="105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输出所有分类错误的图像，我们发现很多错误往往是离谱的，比如将青蛙预测成卡车。因此我们提出了一种两层分类机制：即先进行人造物体和生物的二分类，然后类内进行再分类。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2523" y="0"/>
            <a:ext cx="4839478" cy="448794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5749" y="4882798"/>
            <a:ext cx="1722271" cy="183144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9775" y="4882798"/>
            <a:ext cx="1824863" cy="183144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8981" y="4864041"/>
            <a:ext cx="1824862" cy="186896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29507" y="4864041"/>
            <a:ext cx="1762493" cy="1806383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1709927">
            <a:off x="376016" y="20766"/>
            <a:ext cx="1298237" cy="1134750"/>
            <a:chOff x="891171" y="2107956"/>
            <a:chExt cx="2649224" cy="2315607"/>
          </a:xfrm>
        </p:grpSpPr>
        <p:sp>
          <p:nvSpPr>
            <p:cNvPr id="41" name="椭圆 40"/>
            <p:cNvSpPr/>
            <p:nvPr/>
          </p:nvSpPr>
          <p:spPr>
            <a:xfrm>
              <a:off x="1224788" y="2107956"/>
              <a:ext cx="2315607" cy="23156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203200" dist="25400" dir="1800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91171" y="2932142"/>
              <a:ext cx="667234" cy="6672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40" name="TextBox 8"/>
          <p:cNvSpPr txBox="1"/>
          <p:nvPr/>
        </p:nvSpPr>
        <p:spPr>
          <a:xfrm>
            <a:off x="856615" y="443865"/>
            <a:ext cx="494220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sz="3200" i="1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实验结果之其他改进策略</a:t>
            </a:r>
            <a:endParaRPr lang="en-US" altLang="zh-CN" sz="3200" i="1" spc="200" dirty="0">
              <a:solidFill>
                <a:schemeClr val="bg1">
                  <a:lumMod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44270" y="1604010"/>
            <a:ext cx="5945505" cy="37702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Hog+pca</a:t>
            </a:r>
            <a:endParaRPr lang="en-US" altLang="zh-CN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Hog+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图像增强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(Roberts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Sobel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等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Hog+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局部特征提取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(LBP)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Hog+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数据镜像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分类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-&gt;4/6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分类</a:t>
            </a:r>
            <a:endParaRPr lang="en-US" altLang="zh-CN" sz="2800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endParaRPr lang="en-US" altLang="zh-CN" sz="2000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我们与</a:t>
            </a:r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Hog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特征提取进行结果比较，发现准确率提升了</a:t>
            </a:r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1.4%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。提升并不大，推测原因可能是两级分类机制并没有对内部</a:t>
            </a:r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KNN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的原理进行改变，导致和一级分类器的流程近似。</a:t>
            </a:r>
          </a:p>
        </p:txBody>
      </p:sp>
      <p:pic>
        <p:nvPicPr>
          <p:cNvPr id="16" name="图片 15" descr="Hog_2Clas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136" y="134742"/>
            <a:ext cx="5343209" cy="3294258"/>
          </a:xfrm>
          <a:prstGeom prst="rect">
            <a:avLst/>
          </a:prstGeom>
        </p:spPr>
      </p:pic>
      <p:pic>
        <p:nvPicPr>
          <p:cNvPr id="17" name="图片 16" descr="Hog_2-46Clas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9780" y="3298190"/>
            <a:ext cx="5062220" cy="316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797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1709927">
            <a:off x="376016" y="20766"/>
            <a:ext cx="1298237" cy="1134750"/>
            <a:chOff x="891171" y="2107956"/>
            <a:chExt cx="2649224" cy="2315607"/>
          </a:xfrm>
        </p:grpSpPr>
        <p:sp>
          <p:nvSpPr>
            <p:cNvPr id="41" name="椭圆 40"/>
            <p:cNvSpPr/>
            <p:nvPr/>
          </p:nvSpPr>
          <p:spPr>
            <a:xfrm>
              <a:off x="1224788" y="2107956"/>
              <a:ext cx="2315607" cy="23156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203200" dist="25400" dir="1800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91171" y="2932142"/>
              <a:ext cx="667234" cy="6672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40" name="TextBox 8"/>
          <p:cNvSpPr txBox="1"/>
          <p:nvPr/>
        </p:nvSpPr>
        <p:spPr>
          <a:xfrm>
            <a:off x="856615" y="443865"/>
            <a:ext cx="494220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sz="3200" i="1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实验结果之最终结果</a:t>
            </a:r>
            <a:endParaRPr lang="en-US" altLang="zh-CN" sz="3200" i="1" spc="200" dirty="0">
              <a:solidFill>
                <a:schemeClr val="bg1">
                  <a:lumMod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2820" y="1445260"/>
            <a:ext cx="41586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最终方案： 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Hog+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数据镜像 </a:t>
            </a:r>
          </a:p>
        </p:txBody>
      </p:sp>
      <p:cxnSp>
        <p:nvCxnSpPr>
          <p:cNvPr id="5" name="直接箭头连接符 4"/>
          <p:cNvCxnSpPr>
            <a:stCxn id="3" idx="3"/>
          </p:cNvCxnSpPr>
          <p:nvPr/>
        </p:nvCxnSpPr>
        <p:spPr>
          <a:xfrm flipV="1">
            <a:off x="5131435" y="1659255"/>
            <a:ext cx="1450975" cy="69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902450" y="1442085"/>
            <a:ext cx="41586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10w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训练集、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1w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测试集 </a:t>
            </a:r>
          </a:p>
        </p:txBody>
      </p:sp>
      <p:pic>
        <p:nvPicPr>
          <p:cNvPr id="10" name="图片 9" descr="Hog_Mirror_2-46Clas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0" y="2634615"/>
            <a:ext cx="5498465" cy="3530600"/>
          </a:xfrm>
          <a:prstGeom prst="rect">
            <a:avLst/>
          </a:prstGeom>
        </p:spPr>
      </p:pic>
      <p:pic>
        <p:nvPicPr>
          <p:cNvPr id="11" name="图片 10" descr="Hog_Mirror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055" y="2634615"/>
            <a:ext cx="5547995" cy="344043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1709927">
            <a:off x="376016" y="20766"/>
            <a:ext cx="1298237" cy="1134750"/>
            <a:chOff x="891171" y="2107956"/>
            <a:chExt cx="2649224" cy="2315607"/>
          </a:xfrm>
        </p:grpSpPr>
        <p:sp>
          <p:nvSpPr>
            <p:cNvPr id="41" name="椭圆 40"/>
            <p:cNvSpPr/>
            <p:nvPr/>
          </p:nvSpPr>
          <p:spPr>
            <a:xfrm>
              <a:off x="1224788" y="2107956"/>
              <a:ext cx="2315607" cy="23156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203200" dist="25400" dir="1800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91171" y="2932142"/>
              <a:ext cx="667234" cy="6672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40" name="TextBox 8"/>
          <p:cNvSpPr txBox="1"/>
          <p:nvPr/>
        </p:nvSpPr>
        <p:spPr>
          <a:xfrm>
            <a:off x="856615" y="443865"/>
            <a:ext cx="2101850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sz="3200" i="1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实验总结</a:t>
            </a:r>
            <a:endParaRPr lang="en-US" altLang="zh-CN" sz="3200" i="1" spc="200" dirty="0">
              <a:solidFill>
                <a:schemeClr val="bg1">
                  <a:lumMod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66215" y="1294130"/>
            <a:ext cx="9483725" cy="48926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总体上来说，</a:t>
            </a:r>
            <a:r>
              <a:rPr lang="en-US" altLang="zh-CN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KNN</a:t>
            </a:r>
            <a:r>
              <a:rPr lang="zh-CN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算法在图像识别上的效果并不好。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由于</a:t>
            </a:r>
            <a:r>
              <a:rPr lang="en-US" altLang="zh-CN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KNN</a:t>
            </a:r>
            <a:r>
              <a:rPr lang="zh-CN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本身的特性，单纯的数据量增大对</a:t>
            </a:r>
            <a:r>
              <a:rPr lang="en-US" altLang="zh-CN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KNN</a:t>
            </a:r>
            <a:r>
              <a:rPr lang="zh-CN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提升是有限的。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在原数据集上训练时，余弦距离的效果很差，猜测是由于高维向量容易正交导致的，当使用</a:t>
            </a:r>
            <a:r>
              <a:rPr lang="en-US" altLang="zh-CN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PCA</a:t>
            </a:r>
            <a:r>
              <a:rPr lang="zh-CN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或者</a:t>
            </a:r>
            <a:r>
              <a:rPr lang="en-US" altLang="zh-CN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Hog</a:t>
            </a:r>
            <a:r>
              <a:rPr lang="zh-CN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降低维度后</a:t>
            </a:r>
            <a:r>
              <a:rPr lang="en-US" altLang="zh-CN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Cos</a:t>
            </a:r>
            <a:r>
              <a:rPr lang="zh-CN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效果得以提升。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在进行数据处理后，三种距离函数对实验结果的影响不是很大，总体效果</a:t>
            </a:r>
            <a:r>
              <a:rPr lang="en-US" altLang="zh-CN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cos &gt; L1 &gt; L2</a:t>
            </a:r>
            <a:r>
              <a:rPr lang="zh-CN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</a:t>
            </a:r>
            <a:endParaRPr lang="en-US" altLang="zh-CN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8"/>
          <p:cNvSpPr txBox="1"/>
          <p:nvPr/>
        </p:nvSpPr>
        <p:spPr>
          <a:xfrm>
            <a:off x="3790107" y="2835279"/>
            <a:ext cx="7507134" cy="73850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4800" b="1" spc="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Question &amp; Answer</a:t>
            </a:r>
          </a:p>
        </p:txBody>
      </p:sp>
      <p:sp>
        <p:nvSpPr>
          <p:cNvPr id="3" name="等腰三角形 2"/>
          <p:cNvSpPr/>
          <p:nvPr/>
        </p:nvSpPr>
        <p:spPr>
          <a:xfrm rot="5400000">
            <a:off x="10942063" y="3083298"/>
            <a:ext cx="467870" cy="2426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224788" y="2107956"/>
            <a:ext cx="2315607" cy="231560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891171" y="2932142"/>
            <a:ext cx="667234" cy="6672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9703430" y="4971399"/>
            <a:ext cx="1149160" cy="11491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任意多边形 56"/>
          <p:cNvSpPr/>
          <p:nvPr/>
        </p:nvSpPr>
        <p:spPr>
          <a:xfrm rot="20493682">
            <a:off x="3223583" y="-249355"/>
            <a:ext cx="2411440" cy="1532474"/>
          </a:xfrm>
          <a:custGeom>
            <a:avLst/>
            <a:gdLst>
              <a:gd name="connsiteX0" fmla="*/ 541710 w 2411440"/>
              <a:gd name="connsiteY0" fmla="*/ 0 h 1532474"/>
              <a:gd name="connsiteX1" fmla="*/ 2405939 w 2411440"/>
              <a:gd name="connsiteY1" fmla="*/ 621543 h 1532474"/>
              <a:gd name="connsiteX2" fmla="*/ 2411440 w 2411440"/>
              <a:gd name="connsiteY2" fmla="*/ 697026 h 1532474"/>
              <a:gd name="connsiteX3" fmla="*/ 1205720 w 2411440"/>
              <a:gd name="connsiteY3" fmla="*/ 1532474 h 1532474"/>
              <a:gd name="connsiteX4" fmla="*/ 0 w 2411440"/>
              <a:gd name="connsiteY4" fmla="*/ 697026 h 1532474"/>
              <a:gd name="connsiteX5" fmla="*/ 531590 w 2411440"/>
              <a:gd name="connsiteY5" fmla="*/ 4260 h 1532474"/>
              <a:gd name="connsiteX6" fmla="*/ 541710 w 2411440"/>
              <a:gd name="connsiteY6" fmla="*/ 0 h 153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1440" h="1532474">
                <a:moveTo>
                  <a:pt x="541710" y="0"/>
                </a:moveTo>
                <a:lnTo>
                  <a:pt x="2405939" y="621543"/>
                </a:lnTo>
                <a:lnTo>
                  <a:pt x="2411440" y="697026"/>
                </a:lnTo>
                <a:cubicBezTo>
                  <a:pt x="2411441" y="1158431"/>
                  <a:pt x="1871622" y="1532474"/>
                  <a:pt x="1205720" y="1532474"/>
                </a:cubicBezTo>
                <a:cubicBezTo>
                  <a:pt x="539819" y="1532473"/>
                  <a:pt x="0" y="1158432"/>
                  <a:pt x="0" y="697026"/>
                </a:cubicBezTo>
                <a:cubicBezTo>
                  <a:pt x="0" y="408648"/>
                  <a:pt x="210867" y="154396"/>
                  <a:pt x="531590" y="4260"/>
                </a:cubicBezTo>
                <a:lnTo>
                  <a:pt x="54171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784844" y="3106657"/>
            <a:ext cx="364445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dirty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CONTENT</a:t>
            </a:r>
            <a:endParaRPr lang="zh-CN" altLang="en-US" sz="5400" b="1" dirty="0">
              <a:solidFill>
                <a:srgbClr val="42424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0" y="1"/>
            <a:ext cx="6183746" cy="1374187"/>
          </a:xfrm>
          <a:custGeom>
            <a:avLst/>
            <a:gdLst>
              <a:gd name="connsiteX0" fmla="*/ 0 w 6183746"/>
              <a:gd name="connsiteY0" fmla="*/ 0 h 1374187"/>
              <a:gd name="connsiteX1" fmla="*/ 6183746 w 6183746"/>
              <a:gd name="connsiteY1" fmla="*/ 0 h 1374187"/>
              <a:gd name="connsiteX2" fmla="*/ 6045563 w 6183746"/>
              <a:gd name="connsiteY2" fmla="*/ 57136 h 1374187"/>
              <a:gd name="connsiteX3" fmla="*/ 0 w 6183746"/>
              <a:gd name="connsiteY3" fmla="*/ 823664 h 1374187"/>
              <a:gd name="connsiteX4" fmla="*/ 0 w 6183746"/>
              <a:gd name="connsiteY4" fmla="*/ 0 h 1374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83746" h="1374187">
                <a:moveTo>
                  <a:pt x="0" y="0"/>
                </a:moveTo>
                <a:lnTo>
                  <a:pt x="6183746" y="0"/>
                </a:lnTo>
                <a:lnTo>
                  <a:pt x="6045563" y="57136"/>
                </a:lnTo>
                <a:cubicBezTo>
                  <a:pt x="4149570" y="871809"/>
                  <a:pt x="3219061" y="2096946"/>
                  <a:pt x="0" y="82366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762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5657862" y="1691814"/>
            <a:ext cx="1051767" cy="749936"/>
            <a:chOff x="6035668" y="1399003"/>
            <a:chExt cx="1051767" cy="749936"/>
          </a:xfrm>
        </p:grpSpPr>
        <p:grpSp>
          <p:nvGrpSpPr>
            <p:cNvPr id="3" name="组合 2"/>
            <p:cNvGrpSpPr/>
            <p:nvPr/>
          </p:nvGrpSpPr>
          <p:grpSpPr>
            <a:xfrm>
              <a:off x="6059488" y="1399003"/>
              <a:ext cx="857982" cy="749936"/>
              <a:chOff x="891171" y="2107956"/>
              <a:chExt cx="2649224" cy="2315607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1224788" y="2107956"/>
                <a:ext cx="2315607" cy="23156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203200" dist="25400" dir="1800000" sx="102000" sy="102000" algn="c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891171" y="2932142"/>
                <a:ext cx="667234" cy="66723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8" name="TextBox 8"/>
            <p:cNvSpPr txBox="1"/>
            <p:nvPr/>
          </p:nvSpPr>
          <p:spPr>
            <a:xfrm>
              <a:off x="6035668" y="1476602"/>
              <a:ext cx="1051767" cy="61555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zh-CN" sz="4000" b="1" spc="200" dirty="0">
                  <a:solidFill>
                    <a:schemeClr val="bg2">
                      <a:lumMod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Arial" panose="020B0604020202020204" pitchFamily="34" charset="0"/>
                </a:rPr>
                <a:t>01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657862" y="3226991"/>
            <a:ext cx="1051767" cy="749936"/>
            <a:chOff x="6035668" y="2658745"/>
            <a:chExt cx="1051767" cy="749936"/>
          </a:xfrm>
        </p:grpSpPr>
        <p:grpSp>
          <p:nvGrpSpPr>
            <p:cNvPr id="38" name="组合 37"/>
            <p:cNvGrpSpPr/>
            <p:nvPr/>
          </p:nvGrpSpPr>
          <p:grpSpPr>
            <a:xfrm>
              <a:off x="6059488" y="2658745"/>
              <a:ext cx="857982" cy="749936"/>
              <a:chOff x="891171" y="2107956"/>
              <a:chExt cx="2649224" cy="2315607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1224788" y="2107956"/>
                <a:ext cx="2315607" cy="23156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203200" dist="25400" dir="1800000" sx="102000" sy="102000" algn="c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891171" y="2932142"/>
                <a:ext cx="667234" cy="66723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9" name="TextBox 8"/>
            <p:cNvSpPr txBox="1"/>
            <p:nvPr/>
          </p:nvSpPr>
          <p:spPr>
            <a:xfrm>
              <a:off x="6035668" y="2736211"/>
              <a:ext cx="1051767" cy="61555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zh-CN" sz="4000" b="1" spc="200" dirty="0">
                  <a:solidFill>
                    <a:schemeClr val="bg2">
                      <a:lumMod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Arial" panose="020B0604020202020204" pitchFamily="34" charset="0"/>
                </a:rPr>
                <a:t>02</a:t>
              </a:r>
            </a:p>
          </p:txBody>
        </p:sp>
      </p:grpSp>
      <p:sp>
        <p:nvSpPr>
          <p:cNvPr id="55" name="TextBox 8"/>
          <p:cNvSpPr txBox="1"/>
          <p:nvPr/>
        </p:nvSpPr>
        <p:spPr>
          <a:xfrm>
            <a:off x="6062568" y="1861788"/>
            <a:ext cx="5751626" cy="43053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i="1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整体思路</a:t>
            </a:r>
          </a:p>
        </p:txBody>
      </p:sp>
      <p:sp>
        <p:nvSpPr>
          <p:cNvPr id="56" name="TextBox 8"/>
          <p:cNvSpPr txBox="1"/>
          <p:nvPr/>
        </p:nvSpPr>
        <p:spPr>
          <a:xfrm>
            <a:off x="6062568" y="3386693"/>
            <a:ext cx="5751626" cy="43053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i="1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实验结果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661037" y="4763691"/>
            <a:ext cx="1051767" cy="749936"/>
            <a:chOff x="6035668" y="2658745"/>
            <a:chExt cx="1051767" cy="749936"/>
          </a:xfrm>
        </p:grpSpPr>
        <p:grpSp>
          <p:nvGrpSpPr>
            <p:cNvPr id="5" name="组合 4"/>
            <p:cNvGrpSpPr/>
            <p:nvPr/>
          </p:nvGrpSpPr>
          <p:grpSpPr>
            <a:xfrm>
              <a:off x="6059488" y="2658745"/>
              <a:ext cx="857982" cy="749936"/>
              <a:chOff x="891171" y="2107956"/>
              <a:chExt cx="2649224" cy="2315607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1224788" y="2107956"/>
                <a:ext cx="2315607" cy="23156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203200" dist="25400" dir="1800000" sx="102000" sy="102000" algn="c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891171" y="2932142"/>
                <a:ext cx="667234" cy="66723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TextBox 8"/>
            <p:cNvSpPr txBox="1"/>
            <p:nvPr/>
          </p:nvSpPr>
          <p:spPr>
            <a:xfrm>
              <a:off x="6035668" y="2736330"/>
              <a:ext cx="1051767" cy="61531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zh-CN" sz="4000" b="1" spc="200" dirty="0">
                  <a:solidFill>
                    <a:schemeClr val="bg2">
                      <a:lumMod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Arial" panose="020B0604020202020204" pitchFamily="34" charset="0"/>
                </a:rPr>
                <a:t>03</a:t>
              </a:r>
            </a:p>
          </p:txBody>
        </p:sp>
      </p:grpSp>
      <p:sp>
        <p:nvSpPr>
          <p:cNvPr id="11" name="TextBox 8"/>
          <p:cNvSpPr txBox="1"/>
          <p:nvPr/>
        </p:nvSpPr>
        <p:spPr>
          <a:xfrm>
            <a:off x="6065743" y="4923393"/>
            <a:ext cx="5751626" cy="43053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i="1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实验总结</a:t>
            </a: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1709927">
            <a:off x="376016" y="20766"/>
            <a:ext cx="1298237" cy="1134750"/>
            <a:chOff x="891171" y="2107956"/>
            <a:chExt cx="2649224" cy="2315607"/>
          </a:xfrm>
        </p:grpSpPr>
        <p:sp>
          <p:nvSpPr>
            <p:cNvPr id="41" name="椭圆 40"/>
            <p:cNvSpPr/>
            <p:nvPr/>
          </p:nvSpPr>
          <p:spPr>
            <a:xfrm>
              <a:off x="1224788" y="2107956"/>
              <a:ext cx="2315607" cy="23156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203200" dist="25400" dir="1800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91171" y="2932142"/>
              <a:ext cx="667234" cy="6672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40" name="TextBox 8"/>
          <p:cNvSpPr txBox="1"/>
          <p:nvPr/>
        </p:nvSpPr>
        <p:spPr>
          <a:xfrm>
            <a:off x="856342" y="443923"/>
            <a:ext cx="2844802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sz="3200" i="1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整体思路</a:t>
            </a:r>
            <a:endParaRPr lang="zh-CN" sz="320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29235" y="1816735"/>
            <a:ext cx="1406525" cy="803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原数据训练</a:t>
            </a:r>
          </a:p>
        </p:txBody>
      </p:sp>
      <p:sp>
        <p:nvSpPr>
          <p:cNvPr id="6" name="右箭头 5"/>
          <p:cNvSpPr/>
          <p:nvPr/>
        </p:nvSpPr>
        <p:spPr>
          <a:xfrm>
            <a:off x="1797685" y="1991995"/>
            <a:ext cx="562610" cy="452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488565" y="1816100"/>
            <a:ext cx="1624330" cy="803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采样</a:t>
            </a:r>
            <a:r>
              <a:rPr lang="en-US" altLang="zh-CN"/>
              <a:t>&amp;</a:t>
            </a:r>
            <a:r>
              <a:rPr lang="zh-CN" altLang="en-US"/>
              <a:t>简单的</a:t>
            </a:r>
          </a:p>
          <a:p>
            <a:pPr algn="ctr"/>
            <a:r>
              <a:rPr lang="zh-CN" altLang="en-US"/>
              <a:t>数据处理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5015865" y="1816100"/>
            <a:ext cx="1687195" cy="803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高级数据处理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213995" y="3987800"/>
            <a:ext cx="1421765" cy="7219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Raw</a:t>
            </a:r>
          </a:p>
        </p:txBody>
      </p:sp>
      <p:sp>
        <p:nvSpPr>
          <p:cNvPr id="12" name="右箭头 11"/>
          <p:cNvSpPr/>
          <p:nvPr/>
        </p:nvSpPr>
        <p:spPr>
          <a:xfrm>
            <a:off x="1746250" y="4122420"/>
            <a:ext cx="665480" cy="45212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2488565" y="3985895"/>
            <a:ext cx="1720215" cy="7213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采样</a:t>
            </a:r>
            <a:r>
              <a:rPr lang="en-US" altLang="zh-CN"/>
              <a:t>/</a:t>
            </a:r>
            <a:r>
              <a:rPr lang="zh-CN" altLang="en-US"/>
              <a:t>灰度</a:t>
            </a:r>
            <a:r>
              <a:rPr lang="en-US" altLang="zh-CN"/>
              <a:t>/PCA</a:t>
            </a:r>
          </a:p>
        </p:txBody>
      </p:sp>
      <p:sp>
        <p:nvSpPr>
          <p:cNvPr id="14" name="下箭头 13"/>
          <p:cNvSpPr/>
          <p:nvPr/>
        </p:nvSpPr>
        <p:spPr>
          <a:xfrm>
            <a:off x="2994660" y="2851785"/>
            <a:ext cx="612775" cy="9029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5148580" y="3985260"/>
            <a:ext cx="1421765" cy="7219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Hog</a:t>
            </a:r>
          </a:p>
        </p:txBody>
      </p:sp>
      <p:sp>
        <p:nvSpPr>
          <p:cNvPr id="17" name="右箭头 16"/>
          <p:cNvSpPr/>
          <p:nvPr/>
        </p:nvSpPr>
        <p:spPr>
          <a:xfrm>
            <a:off x="4389755" y="4119880"/>
            <a:ext cx="626110" cy="45212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5553075" y="2851785"/>
            <a:ext cx="612775" cy="9029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7562215" y="1816100"/>
            <a:ext cx="1687195" cy="803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尝试进行改进</a:t>
            </a:r>
          </a:p>
        </p:txBody>
      </p:sp>
      <p:sp>
        <p:nvSpPr>
          <p:cNvPr id="21" name="下箭头 20"/>
          <p:cNvSpPr/>
          <p:nvPr/>
        </p:nvSpPr>
        <p:spPr>
          <a:xfrm>
            <a:off x="10697210" y="2851785"/>
            <a:ext cx="612775" cy="9029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6703060" y="4122420"/>
            <a:ext cx="913765" cy="45212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7694930" y="3987165"/>
            <a:ext cx="1421765" cy="7219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对数据进行各种预处理</a:t>
            </a:r>
          </a:p>
        </p:txBody>
      </p:sp>
      <p:sp>
        <p:nvSpPr>
          <p:cNvPr id="25" name="右箭头 24"/>
          <p:cNvSpPr/>
          <p:nvPr/>
        </p:nvSpPr>
        <p:spPr>
          <a:xfrm>
            <a:off x="4264025" y="1991995"/>
            <a:ext cx="571500" cy="452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右箭头 26"/>
          <p:cNvSpPr/>
          <p:nvPr/>
        </p:nvSpPr>
        <p:spPr>
          <a:xfrm>
            <a:off x="6791960" y="1992630"/>
            <a:ext cx="611505" cy="452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9410065" y="1991995"/>
            <a:ext cx="611505" cy="452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10160000" y="1816100"/>
            <a:ext cx="1687195" cy="803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选择最佳方案训练</a:t>
            </a:r>
          </a:p>
        </p:txBody>
      </p:sp>
      <p:sp>
        <p:nvSpPr>
          <p:cNvPr id="31" name="右箭头 30"/>
          <p:cNvSpPr/>
          <p:nvPr/>
        </p:nvSpPr>
        <p:spPr>
          <a:xfrm>
            <a:off x="9410065" y="4119880"/>
            <a:ext cx="913765" cy="45212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10425430" y="3987800"/>
            <a:ext cx="1421765" cy="7219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5W</a:t>
            </a:r>
            <a:r>
              <a:rPr lang="zh-CN" altLang="en-US"/>
              <a:t>训练集</a:t>
            </a:r>
          </a:p>
          <a:p>
            <a:pPr algn="ctr"/>
            <a:r>
              <a:rPr lang="en-US" altLang="zh-CN"/>
              <a:t>1W</a:t>
            </a:r>
            <a:r>
              <a:rPr lang="zh-CN" altLang="en-US"/>
              <a:t>测试集</a:t>
            </a:r>
          </a:p>
        </p:txBody>
      </p:sp>
      <p:sp>
        <p:nvSpPr>
          <p:cNvPr id="33" name="左大括号 32"/>
          <p:cNvSpPr/>
          <p:nvPr/>
        </p:nvSpPr>
        <p:spPr>
          <a:xfrm rot="16200000">
            <a:off x="4298315" y="1592580"/>
            <a:ext cx="844550" cy="7550785"/>
          </a:xfrm>
          <a:prstGeom prst="leftBrace">
            <a:avLst>
              <a:gd name="adj1" fmla="val 8333"/>
              <a:gd name="adj2" fmla="val 5053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2847975" y="5988050"/>
            <a:ext cx="374650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交叉验证（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折 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4W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训练集 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1K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测试集）</a:t>
            </a:r>
          </a:p>
        </p:txBody>
      </p:sp>
      <p:sp>
        <p:nvSpPr>
          <p:cNvPr id="36" name="下箭头 35"/>
          <p:cNvSpPr/>
          <p:nvPr/>
        </p:nvSpPr>
        <p:spPr>
          <a:xfrm>
            <a:off x="8099425" y="2851785"/>
            <a:ext cx="612775" cy="9029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十字星 36"/>
          <p:cNvSpPr/>
          <p:nvPr/>
        </p:nvSpPr>
        <p:spPr>
          <a:xfrm>
            <a:off x="3100070" y="1039495"/>
            <a:ext cx="401320" cy="673100"/>
          </a:xfrm>
          <a:prstGeom prst="star4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十字星 37"/>
          <p:cNvSpPr/>
          <p:nvPr/>
        </p:nvSpPr>
        <p:spPr>
          <a:xfrm>
            <a:off x="8209280" y="1039495"/>
            <a:ext cx="401320" cy="673100"/>
          </a:xfrm>
          <a:prstGeom prst="star4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5" grpId="0" animBg="1"/>
      <p:bldP spid="25" grpId="1" animBg="1"/>
      <p:bldP spid="27" grpId="0" animBg="1"/>
      <p:bldP spid="27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5" grpId="0"/>
      <p:bldP spid="35" grpId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1709927">
            <a:off x="376016" y="20766"/>
            <a:ext cx="1298237" cy="1134750"/>
            <a:chOff x="891171" y="2107956"/>
            <a:chExt cx="2649224" cy="2315607"/>
          </a:xfrm>
        </p:grpSpPr>
        <p:sp>
          <p:nvSpPr>
            <p:cNvPr id="41" name="椭圆 40"/>
            <p:cNvSpPr/>
            <p:nvPr/>
          </p:nvSpPr>
          <p:spPr>
            <a:xfrm>
              <a:off x="1224788" y="2107956"/>
              <a:ext cx="2315607" cy="23156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203200" dist="25400" dir="1800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91171" y="2932142"/>
              <a:ext cx="667234" cy="6672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40" name="TextBox 8"/>
          <p:cNvSpPr txBox="1"/>
          <p:nvPr/>
        </p:nvSpPr>
        <p:spPr>
          <a:xfrm>
            <a:off x="856615" y="443865"/>
            <a:ext cx="296481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sz="3200" i="1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实验结果之</a:t>
            </a:r>
            <a:r>
              <a:rPr lang="en-US" altLang="zh-CN" sz="3200" i="1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PCA</a:t>
            </a:r>
            <a:endParaRPr lang="en-US" altLang="zh-CN" sz="3200" i="1" spc="200" dirty="0">
              <a:solidFill>
                <a:schemeClr val="bg1">
                  <a:lumMod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/>
          <a:srcRect r="50534"/>
          <a:stretch/>
        </p:blipFill>
        <p:spPr>
          <a:xfrm>
            <a:off x="5421086" y="1"/>
            <a:ext cx="6740824" cy="206062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03AB234-A922-4AE8-9EFB-33A1CCE933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534"/>
          <a:stretch/>
        </p:blipFill>
        <p:spPr>
          <a:xfrm>
            <a:off x="5451176" y="2006083"/>
            <a:ext cx="6740824" cy="206062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644721E-35DE-42FB-A42C-25A8A4B35B56}"/>
              </a:ext>
            </a:extLst>
          </p:cNvPr>
          <p:cNvSpPr txBox="1"/>
          <p:nvPr/>
        </p:nvSpPr>
        <p:spPr>
          <a:xfrm>
            <a:off x="376664" y="2689445"/>
            <a:ext cx="43927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PCA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n_components</a:t>
            </a:r>
            <a:r>
              <a:rPr lang="zh-CN" altLang="en-US" sz="2000" b="1" dirty="0"/>
              <a:t>参数的探究：</a:t>
            </a:r>
            <a:r>
              <a:rPr lang="zh-CN" altLang="en-US" sz="2000" dirty="0"/>
              <a:t>我们选取了</a:t>
            </a:r>
            <a:r>
              <a:rPr lang="en-US" altLang="zh-CN" sz="2000" dirty="0"/>
              <a:t>5</a:t>
            </a:r>
            <a:r>
              <a:rPr lang="zh-CN" altLang="en-US" sz="2000" dirty="0"/>
              <a:t>，</a:t>
            </a:r>
            <a:r>
              <a:rPr lang="en-US" altLang="zh-CN" sz="2000" dirty="0"/>
              <a:t>10</a:t>
            </a:r>
            <a:r>
              <a:rPr lang="zh-CN" altLang="en-US" sz="2000" dirty="0"/>
              <a:t>，</a:t>
            </a:r>
            <a:r>
              <a:rPr lang="en-US" altLang="zh-CN" sz="2000" dirty="0"/>
              <a:t>30</a:t>
            </a:r>
            <a:r>
              <a:rPr lang="zh-CN" altLang="en-US" sz="2000" dirty="0"/>
              <a:t>，</a:t>
            </a:r>
            <a:r>
              <a:rPr lang="en-US" altLang="zh-CN" sz="2000" dirty="0"/>
              <a:t>40</a:t>
            </a:r>
            <a:r>
              <a:rPr lang="zh-CN" altLang="en-US" sz="2000" dirty="0"/>
              <a:t>，</a:t>
            </a:r>
            <a:r>
              <a:rPr lang="en-US" altLang="zh-CN" sz="2000" dirty="0"/>
              <a:t>60</a:t>
            </a:r>
            <a:r>
              <a:rPr lang="zh-CN" altLang="en-US" sz="2000" dirty="0"/>
              <a:t>，</a:t>
            </a:r>
            <a:r>
              <a:rPr lang="en-US" altLang="zh-CN" sz="2000" dirty="0"/>
              <a:t>100</a:t>
            </a:r>
            <a:r>
              <a:rPr lang="zh-CN" altLang="en-US" sz="2000" dirty="0"/>
              <a:t>一系列取值，在</a:t>
            </a:r>
            <a:r>
              <a:rPr lang="en-US" altLang="zh-CN" sz="2000" dirty="0"/>
              <a:t>L1</a:t>
            </a:r>
            <a:r>
              <a:rPr lang="zh-CN" altLang="en-US" sz="2000" dirty="0"/>
              <a:t>距离的标准上进行实验，结果如右图。从而选出</a:t>
            </a:r>
            <a:r>
              <a:rPr lang="en-US" altLang="zh-CN" sz="2000" dirty="0" err="1"/>
              <a:t>best_n</a:t>
            </a:r>
            <a:r>
              <a:rPr lang="en-US" altLang="zh-CN" sz="2000" dirty="0"/>
              <a:t> = 30</a:t>
            </a:r>
          </a:p>
        </p:txBody>
      </p:sp>
      <p:graphicFrame>
        <p:nvGraphicFramePr>
          <p:cNvPr id="13" name="图表 12">
            <a:extLst>
              <a:ext uri="{FF2B5EF4-FFF2-40B4-BE49-F238E27FC236}">
                <a16:creationId xmlns:a16="http://schemas.microsoft.com/office/drawing/2014/main" id="{7DB56F24-0B50-43E0-9E5A-EA7356CE36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0563837"/>
              </p:ext>
            </p:extLst>
          </p:nvPr>
        </p:nvGraphicFramePr>
        <p:xfrm>
          <a:off x="6167534" y="4032437"/>
          <a:ext cx="5570622" cy="2689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1709927">
            <a:off x="376016" y="20766"/>
            <a:ext cx="1298237" cy="1134750"/>
            <a:chOff x="891171" y="2107956"/>
            <a:chExt cx="2649224" cy="2315607"/>
          </a:xfrm>
        </p:grpSpPr>
        <p:sp>
          <p:nvSpPr>
            <p:cNvPr id="41" name="椭圆 40"/>
            <p:cNvSpPr/>
            <p:nvPr/>
          </p:nvSpPr>
          <p:spPr>
            <a:xfrm>
              <a:off x="1224788" y="2107956"/>
              <a:ext cx="2315607" cy="23156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203200" dist="25400" dir="1800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91171" y="2932142"/>
              <a:ext cx="667234" cy="6672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40" name="TextBox 8"/>
          <p:cNvSpPr txBox="1"/>
          <p:nvPr/>
        </p:nvSpPr>
        <p:spPr>
          <a:xfrm>
            <a:off x="856615" y="443865"/>
            <a:ext cx="296481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sz="3200" i="1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实验结果之</a:t>
            </a:r>
            <a:r>
              <a:rPr lang="en-US" altLang="zh-CN" sz="3200" i="1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PCA</a:t>
            </a:r>
            <a:endParaRPr lang="en-US" altLang="zh-CN" sz="3200" i="1" spc="200" dirty="0">
              <a:solidFill>
                <a:schemeClr val="bg1">
                  <a:lumMod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30FDDE0-DB00-4CA7-86CA-B0DBFB526A98}"/>
              </a:ext>
            </a:extLst>
          </p:cNvPr>
          <p:cNvSpPr txBox="1"/>
          <p:nvPr/>
        </p:nvSpPr>
        <p:spPr>
          <a:xfrm>
            <a:off x="1096973" y="1982549"/>
            <a:ext cx="9577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距离参数的探究：</a:t>
            </a:r>
            <a:r>
              <a:rPr lang="zh-CN" altLang="en-US" sz="2000" dirty="0"/>
              <a:t>我们在</a:t>
            </a:r>
            <a:r>
              <a:rPr lang="en-US" altLang="zh-CN" sz="2000" dirty="0" err="1"/>
              <a:t>best_n</a:t>
            </a:r>
            <a:r>
              <a:rPr lang="en-US" altLang="zh-CN" sz="2000" dirty="0"/>
              <a:t> = 30</a:t>
            </a:r>
            <a:r>
              <a:rPr lang="zh-CN" altLang="en-US" sz="2000" dirty="0"/>
              <a:t>的前提下，比较了</a:t>
            </a:r>
            <a:r>
              <a:rPr lang="en-US" altLang="zh-CN" sz="2000" dirty="0"/>
              <a:t>cos</a:t>
            </a:r>
            <a:r>
              <a:rPr lang="zh-CN" altLang="en-US" sz="2000" dirty="0"/>
              <a:t>，</a:t>
            </a:r>
            <a:r>
              <a:rPr lang="en-US" altLang="zh-CN" sz="2000" dirty="0"/>
              <a:t>L1</a:t>
            </a:r>
            <a:r>
              <a:rPr lang="zh-CN" altLang="en-US" sz="2000" dirty="0"/>
              <a:t>和</a:t>
            </a:r>
            <a:r>
              <a:rPr lang="en-US" altLang="zh-CN" sz="2000" dirty="0"/>
              <a:t>L2</a:t>
            </a:r>
            <a:r>
              <a:rPr lang="zh-CN" altLang="en-US" sz="2000" dirty="0"/>
              <a:t>距离的结果，最终得到</a:t>
            </a:r>
            <a:r>
              <a:rPr lang="en-US" altLang="zh-CN" sz="2000" dirty="0"/>
              <a:t>cos</a:t>
            </a:r>
            <a:r>
              <a:rPr lang="zh-CN" altLang="en-US" sz="2000" dirty="0"/>
              <a:t>距离标准下有相对较高的准确率：</a:t>
            </a:r>
            <a:r>
              <a:rPr lang="en-US" altLang="zh-CN" sz="2000" dirty="0"/>
              <a:t>43.9%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D37C36-212E-4ADB-92BE-E55CB4F0A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64" y="3484800"/>
            <a:ext cx="11610038" cy="273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06179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1709927">
            <a:off x="376016" y="20766"/>
            <a:ext cx="1298237" cy="1134750"/>
            <a:chOff x="891171" y="2107956"/>
            <a:chExt cx="2649224" cy="2315607"/>
          </a:xfrm>
        </p:grpSpPr>
        <p:sp>
          <p:nvSpPr>
            <p:cNvPr id="41" name="椭圆 40"/>
            <p:cNvSpPr/>
            <p:nvPr/>
          </p:nvSpPr>
          <p:spPr>
            <a:xfrm>
              <a:off x="1224788" y="2107956"/>
              <a:ext cx="2315607" cy="23156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203200" dist="25400" dir="1800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91171" y="2932142"/>
              <a:ext cx="667234" cy="6672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40" name="TextBox 8"/>
          <p:cNvSpPr txBox="1"/>
          <p:nvPr/>
        </p:nvSpPr>
        <p:spPr>
          <a:xfrm>
            <a:off x="856615" y="443865"/>
            <a:ext cx="494220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sz="3200" i="1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实验结果之其他改进策略</a:t>
            </a:r>
            <a:endParaRPr lang="en-US" altLang="zh-CN" sz="3200" i="1" spc="200" dirty="0">
              <a:solidFill>
                <a:schemeClr val="bg1">
                  <a:lumMod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44270" y="1604010"/>
            <a:ext cx="5945505" cy="193899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Hog+pca</a:t>
            </a:r>
            <a:endParaRPr lang="en-US" altLang="zh-CN" sz="1050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CN" sz="1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可以发现在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L1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距离标准下的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Hog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特征能够使分类准确率达到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53.8%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。然而在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Hog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特征提取之后进而做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PCA</a:t>
            </a:r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30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维降维处理则出现了准确率下降，为</a:t>
            </a:r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49.4%</a:t>
            </a:r>
          </a:p>
          <a:p>
            <a:endParaRPr lang="en-US" altLang="zh-CN" sz="22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 descr="Hog_L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100" y="443865"/>
            <a:ext cx="4457700" cy="2867025"/>
          </a:xfrm>
          <a:prstGeom prst="rect">
            <a:avLst/>
          </a:prstGeom>
        </p:spPr>
      </p:pic>
      <p:pic>
        <p:nvPicPr>
          <p:cNvPr id="5" name="图片 4" descr="Hog&amp;pca(n=30)_L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6101" y="3606373"/>
            <a:ext cx="4603750" cy="292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5007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1709927">
            <a:off x="376016" y="20766"/>
            <a:ext cx="1298237" cy="1134750"/>
            <a:chOff x="891171" y="2107956"/>
            <a:chExt cx="2649224" cy="2315607"/>
          </a:xfrm>
        </p:grpSpPr>
        <p:sp>
          <p:nvSpPr>
            <p:cNvPr id="41" name="椭圆 40"/>
            <p:cNvSpPr/>
            <p:nvPr/>
          </p:nvSpPr>
          <p:spPr>
            <a:xfrm>
              <a:off x="1224788" y="2107956"/>
              <a:ext cx="2315607" cy="23156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203200" dist="25400" dir="1800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91171" y="2932142"/>
              <a:ext cx="667234" cy="6672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40" name="TextBox 8"/>
          <p:cNvSpPr txBox="1"/>
          <p:nvPr/>
        </p:nvSpPr>
        <p:spPr>
          <a:xfrm>
            <a:off x="856615" y="443865"/>
            <a:ext cx="494220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sz="3200" i="1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实验结果之其他改进策略</a:t>
            </a:r>
            <a:endParaRPr lang="en-US" altLang="zh-CN" sz="3200" i="1" spc="200" dirty="0">
              <a:solidFill>
                <a:schemeClr val="bg1">
                  <a:lumMod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44270" y="1604010"/>
            <a:ext cx="5945505" cy="21621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Hog+pca</a:t>
            </a:r>
            <a:endParaRPr lang="en-US" altLang="zh-CN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Hog+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图像增强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(Roberts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Sobel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等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Hog+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局部特征提取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(LBP)</a:t>
            </a:r>
          </a:p>
          <a:p>
            <a:endParaRPr lang="en-US" altLang="zh-CN" sz="105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二者结果皆不尽人意，不如</a:t>
            </a:r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Hog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特征提取的分类准确率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18785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1709927">
            <a:off x="376016" y="20766"/>
            <a:ext cx="1298237" cy="1134750"/>
            <a:chOff x="891171" y="2107956"/>
            <a:chExt cx="2649224" cy="2315607"/>
          </a:xfrm>
        </p:grpSpPr>
        <p:sp>
          <p:nvSpPr>
            <p:cNvPr id="41" name="椭圆 40"/>
            <p:cNvSpPr/>
            <p:nvPr/>
          </p:nvSpPr>
          <p:spPr>
            <a:xfrm>
              <a:off x="1224788" y="2107956"/>
              <a:ext cx="2315607" cy="23156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203200" dist="25400" dir="1800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91171" y="2932142"/>
              <a:ext cx="667234" cy="6672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40" name="TextBox 8"/>
          <p:cNvSpPr txBox="1"/>
          <p:nvPr/>
        </p:nvSpPr>
        <p:spPr>
          <a:xfrm>
            <a:off x="856615" y="443865"/>
            <a:ext cx="494220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sz="3200" i="1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实验结果之其他改进策略</a:t>
            </a:r>
            <a:endParaRPr lang="en-US" altLang="zh-CN" sz="3200" i="1" spc="200" dirty="0">
              <a:solidFill>
                <a:schemeClr val="bg1">
                  <a:lumMod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44270" y="1604010"/>
            <a:ext cx="5945505" cy="363945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Hog+pca</a:t>
            </a:r>
            <a:endParaRPr lang="en-US" altLang="zh-CN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Hog+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图像增强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(Roberts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Sobel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等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Hog+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局部特征提取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(LBP)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Hog+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数据镜像</a:t>
            </a:r>
            <a:endParaRPr lang="en-US" altLang="zh-CN" sz="2800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endParaRPr lang="en-US" altLang="zh-CN" sz="1050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很多图像是具备方向性的，如一辆车头朝左和车头朝右的汽车，它们在图像的</a:t>
            </a:r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pixels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值上是差异较大的，容易被误判，因此我们加入镜像图像数据以期望提升分类准确率。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7992" y="4200452"/>
            <a:ext cx="3855808" cy="215589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7529" y="69019"/>
            <a:ext cx="5130166" cy="428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7783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1709927">
            <a:off x="376016" y="20766"/>
            <a:ext cx="1298237" cy="1134750"/>
            <a:chOff x="891171" y="2107956"/>
            <a:chExt cx="2649224" cy="2315607"/>
          </a:xfrm>
        </p:grpSpPr>
        <p:sp>
          <p:nvSpPr>
            <p:cNvPr id="41" name="椭圆 40"/>
            <p:cNvSpPr/>
            <p:nvPr/>
          </p:nvSpPr>
          <p:spPr>
            <a:xfrm>
              <a:off x="1224788" y="2107956"/>
              <a:ext cx="2315607" cy="23156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203200" dist="25400" dir="1800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91171" y="2932142"/>
              <a:ext cx="667234" cy="6672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40" name="TextBox 8"/>
          <p:cNvSpPr txBox="1"/>
          <p:nvPr/>
        </p:nvSpPr>
        <p:spPr>
          <a:xfrm>
            <a:off x="856615" y="443865"/>
            <a:ext cx="494220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sz="3200" i="1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实验结果之其他改进策略</a:t>
            </a:r>
            <a:endParaRPr lang="en-US" altLang="zh-CN" sz="3200" i="1" spc="200" dirty="0">
              <a:solidFill>
                <a:schemeClr val="bg1">
                  <a:lumMod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44270" y="1604010"/>
            <a:ext cx="5945505" cy="266226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Hog+pca</a:t>
            </a:r>
            <a:endParaRPr lang="en-US" altLang="zh-CN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Hog+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图像增强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(Roberts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Sobel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等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Hog+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局部特征提取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(LBP)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Hog+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数据镜像</a:t>
            </a:r>
            <a:endParaRPr lang="en-US" altLang="zh-CN" sz="2800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endParaRPr lang="zh-CN" altLang="en-US" sz="1100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可以发现，相比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Hog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特征提取，加入镜像方式的数据增强之后，分类的准确率提升了</a:t>
            </a:r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2.4%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3" name="图片 2" descr="Hog_L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3084" y="443865"/>
            <a:ext cx="4457700" cy="2867025"/>
          </a:xfrm>
          <a:prstGeom prst="rect">
            <a:avLst/>
          </a:prstGeom>
        </p:spPr>
      </p:pic>
      <p:pic>
        <p:nvPicPr>
          <p:cNvPr id="9" name="图片 8" descr="Hog&amp;Mirror_L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0925" y="3489325"/>
            <a:ext cx="441007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5831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灰色商务工作汇报PPT模板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700</Words>
  <Application>Microsoft Office PowerPoint</Application>
  <PresentationFormat>宽屏</PresentationFormat>
  <Paragraphs>113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 Unicode MS</vt:lpstr>
      <vt:lpstr>思源黑体 CN Bold</vt:lpstr>
      <vt:lpstr>思源黑体 CN Light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Zhiyu Zhang</cp:lastModifiedBy>
  <cp:revision>602</cp:revision>
  <dcterms:created xsi:type="dcterms:W3CDTF">2019-04-09T06:58:00Z</dcterms:created>
  <dcterms:modified xsi:type="dcterms:W3CDTF">2020-02-25T08:39:34Z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