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09" r:id="rId3"/>
    <p:sldId id="443" r:id="rId5"/>
    <p:sldId id="500" r:id="rId6"/>
    <p:sldId id="541" r:id="rId7"/>
    <p:sldId id="543" r:id="rId8"/>
    <p:sldId id="544" r:id="rId9"/>
    <p:sldId id="545" r:id="rId10"/>
    <p:sldId id="546" r:id="rId11"/>
    <p:sldId id="54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9DC3E6"/>
    <a:srgbClr val="FF4C33"/>
    <a:srgbClr val="C6C6C6"/>
    <a:srgbClr val="FF5636"/>
    <a:srgbClr val="FF2027"/>
    <a:srgbClr val="F4B183"/>
    <a:srgbClr val="FF0000"/>
    <a:srgbClr val="FC2A51"/>
    <a:srgbClr val="C9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 showGuides="1">
      <p:cViewPr varScale="1">
        <p:scale>
          <a:sx n="63" d="100"/>
          <a:sy n="63" d="100"/>
        </p:scale>
        <p:origin x="804" y="60"/>
      </p:cViewPr>
      <p:guideLst>
        <p:guide pos="3859"/>
        <p:guide orient="horz" pos="20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ACC-n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7503204812149"/>
          <c:y val="0.184590453741897"/>
          <c:w val="0.877911448575091"/>
          <c:h val="0.7544784914555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[工作簿1]Sheet1!$C$10:$C$15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30</c:v>
                </c:pt>
                <c:pt idx="3">
                  <c:v>40</c:v>
                </c:pt>
                <c:pt idx="4">
                  <c:v>60</c:v>
                </c:pt>
                <c:pt idx="5">
                  <c:v>100</c:v>
                </c:pt>
              </c:numCache>
            </c:numRef>
          </c:xVal>
          <c:yVal>
            <c:numRef>
              <c:f>[工作簿1]Sheet1!$D$10:$D$15</c:f>
              <c:numCache>
                <c:formatCode>General</c:formatCode>
                <c:ptCount val="6"/>
                <c:pt idx="0">
                  <c:v>0.34</c:v>
                </c:pt>
                <c:pt idx="1">
                  <c:v>0.375</c:v>
                </c:pt>
                <c:pt idx="2">
                  <c:v>0.425</c:v>
                </c:pt>
                <c:pt idx="3">
                  <c:v>0.411</c:v>
                </c:pt>
                <c:pt idx="4">
                  <c:v>0.373</c:v>
                </c:pt>
                <c:pt idx="5">
                  <c:v>0.35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316692382"/>
        <c:axId val="438996281"/>
      </c:scatterChart>
      <c:valAx>
        <c:axId val="31669238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n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8996281"/>
        <c:crosses val="autoZero"/>
        <c:crossBetween val="midCat"/>
      </c:valAx>
      <c:valAx>
        <c:axId val="4389962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Max_acc</a:t>
                </a:r>
                <a:endParaRPr lang="en-US" altLang="zh-C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69238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2D09-6E53-4EE3-94EA-323CDEEA17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B914-9BB2-4713-9EBF-61770F406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4300647" y="3408049"/>
            <a:ext cx="7507134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Week1</a:t>
            </a:r>
            <a:r>
              <a:rPr lang="zh-CN" altLang="en-US" sz="6600" b="1" spc="200" dirty="0">
                <a:solidFill>
                  <a:schemeClr val="bg2">
                    <a:lumMod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Arial" panose="020B0604020202020204" pitchFamily="34" charset="0"/>
              </a:rPr>
              <a:t>总结</a:t>
            </a:r>
            <a:endParaRPr lang="zh-CN" altLang="en-US" sz="6600" b="1" spc="200" dirty="0">
              <a:solidFill>
                <a:schemeClr val="bg2">
                  <a:lumMod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4300647" y="2664461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800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数字图像处理课设</a:t>
            </a:r>
            <a:endParaRPr lang="zh-CN" altLang="en-US" sz="4800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4300855" y="2108200"/>
            <a:ext cx="227139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17</a:t>
            </a:r>
            <a:r>
              <a:rPr lang="zh-CN" altLang="en-US" sz="3200" i="1" spc="1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级种子班</a:t>
            </a:r>
            <a:endParaRPr lang="zh-CN" altLang="en-US" sz="3200" i="1" spc="1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06820" y="5346700"/>
            <a:ext cx="4197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队伍成员：张志宇、李勉、刘羿</a:t>
            </a:r>
            <a:endParaRPr lang="zh-CN" altLang="en-US" sz="20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任意多边形 56"/>
          <p:cNvSpPr/>
          <p:nvPr/>
        </p:nvSpPr>
        <p:spPr>
          <a:xfrm rot="20493682">
            <a:off x="3223583" y="-249355"/>
            <a:ext cx="2411440" cy="1532474"/>
          </a:xfrm>
          <a:custGeom>
            <a:avLst/>
            <a:gdLst>
              <a:gd name="connsiteX0" fmla="*/ 541710 w 2411440"/>
              <a:gd name="connsiteY0" fmla="*/ 0 h 1532474"/>
              <a:gd name="connsiteX1" fmla="*/ 2405939 w 2411440"/>
              <a:gd name="connsiteY1" fmla="*/ 621543 h 1532474"/>
              <a:gd name="connsiteX2" fmla="*/ 2411440 w 2411440"/>
              <a:gd name="connsiteY2" fmla="*/ 697026 h 1532474"/>
              <a:gd name="connsiteX3" fmla="*/ 1205720 w 2411440"/>
              <a:gd name="connsiteY3" fmla="*/ 1532474 h 1532474"/>
              <a:gd name="connsiteX4" fmla="*/ 0 w 2411440"/>
              <a:gd name="connsiteY4" fmla="*/ 697026 h 1532474"/>
              <a:gd name="connsiteX5" fmla="*/ 531590 w 2411440"/>
              <a:gd name="connsiteY5" fmla="*/ 4260 h 1532474"/>
              <a:gd name="connsiteX6" fmla="*/ 541710 w 2411440"/>
              <a:gd name="connsiteY6" fmla="*/ 0 h 153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1440" h="1532474">
                <a:moveTo>
                  <a:pt x="541710" y="0"/>
                </a:moveTo>
                <a:lnTo>
                  <a:pt x="2405939" y="621543"/>
                </a:lnTo>
                <a:lnTo>
                  <a:pt x="2411440" y="697026"/>
                </a:lnTo>
                <a:cubicBezTo>
                  <a:pt x="2411441" y="1158431"/>
                  <a:pt x="1871622" y="1532474"/>
                  <a:pt x="1205720" y="1532474"/>
                </a:cubicBezTo>
                <a:cubicBezTo>
                  <a:pt x="539819" y="1532473"/>
                  <a:pt x="0" y="1158432"/>
                  <a:pt x="0" y="697026"/>
                </a:cubicBezTo>
                <a:cubicBezTo>
                  <a:pt x="0" y="408648"/>
                  <a:pt x="210867" y="154396"/>
                  <a:pt x="531590" y="4260"/>
                </a:cubicBezTo>
                <a:lnTo>
                  <a:pt x="54171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44" y="3106657"/>
            <a:ext cx="3644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>
                <a:solidFill>
                  <a:srgbClr val="42424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</a:t>
            </a:r>
            <a:endParaRPr lang="zh-CN" altLang="en-US" sz="5400" b="1" dirty="0">
              <a:solidFill>
                <a:srgbClr val="42424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0" y="1"/>
            <a:ext cx="6183746" cy="1374187"/>
          </a:xfrm>
          <a:custGeom>
            <a:avLst/>
            <a:gdLst>
              <a:gd name="connsiteX0" fmla="*/ 0 w 6183746"/>
              <a:gd name="connsiteY0" fmla="*/ 0 h 1374187"/>
              <a:gd name="connsiteX1" fmla="*/ 6183746 w 6183746"/>
              <a:gd name="connsiteY1" fmla="*/ 0 h 1374187"/>
              <a:gd name="connsiteX2" fmla="*/ 6045563 w 6183746"/>
              <a:gd name="connsiteY2" fmla="*/ 57136 h 1374187"/>
              <a:gd name="connsiteX3" fmla="*/ 0 w 6183746"/>
              <a:gd name="connsiteY3" fmla="*/ 823664 h 1374187"/>
              <a:gd name="connsiteX4" fmla="*/ 0 w 6183746"/>
              <a:gd name="connsiteY4" fmla="*/ 0 h 13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746" h="1374187">
                <a:moveTo>
                  <a:pt x="0" y="0"/>
                </a:moveTo>
                <a:lnTo>
                  <a:pt x="6183746" y="0"/>
                </a:lnTo>
                <a:lnTo>
                  <a:pt x="6045563" y="57136"/>
                </a:lnTo>
                <a:cubicBezTo>
                  <a:pt x="4149570" y="871809"/>
                  <a:pt x="3219061" y="2096946"/>
                  <a:pt x="0" y="8236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762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657862" y="1691814"/>
            <a:ext cx="1051767" cy="749936"/>
            <a:chOff x="6035668" y="1399003"/>
            <a:chExt cx="1051767" cy="749936"/>
          </a:xfrm>
        </p:grpSpPr>
        <p:grpSp>
          <p:nvGrpSpPr>
            <p:cNvPr id="3" name="组合 2"/>
            <p:cNvGrpSpPr/>
            <p:nvPr/>
          </p:nvGrpSpPr>
          <p:grpSpPr>
            <a:xfrm>
              <a:off x="6059488" y="1399003"/>
              <a:ext cx="857982" cy="749936"/>
              <a:chOff x="891171" y="2107956"/>
              <a:chExt cx="2649224" cy="231560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8"/>
            <p:cNvSpPr txBox="1"/>
            <p:nvPr/>
          </p:nvSpPr>
          <p:spPr>
            <a:xfrm>
              <a:off x="6035668" y="1476602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01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57862" y="3226991"/>
            <a:ext cx="1051767" cy="749936"/>
            <a:chOff x="6035668" y="2658745"/>
            <a:chExt cx="1051767" cy="749936"/>
          </a:xfrm>
        </p:grpSpPr>
        <p:grpSp>
          <p:nvGrpSpPr>
            <p:cNvPr id="38" name="组合 37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8"/>
            <p:cNvSpPr txBox="1"/>
            <p:nvPr/>
          </p:nvSpPr>
          <p:spPr>
            <a:xfrm>
              <a:off x="6035668" y="2736211"/>
              <a:ext cx="1051767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02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5" name="TextBox 8"/>
          <p:cNvSpPr txBox="1"/>
          <p:nvPr/>
        </p:nvSpPr>
        <p:spPr>
          <a:xfrm>
            <a:off x="6062568" y="1861788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整体思路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8"/>
          <p:cNvSpPr txBox="1"/>
          <p:nvPr/>
        </p:nvSpPr>
        <p:spPr>
          <a:xfrm>
            <a:off x="6062568" y="33866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661037" y="4763691"/>
            <a:ext cx="1051767" cy="749936"/>
            <a:chOff x="6035668" y="2658745"/>
            <a:chExt cx="1051767" cy="749936"/>
          </a:xfrm>
        </p:grpSpPr>
        <p:grpSp>
          <p:nvGrpSpPr>
            <p:cNvPr id="5" name="组合 4"/>
            <p:cNvGrpSpPr/>
            <p:nvPr/>
          </p:nvGrpSpPr>
          <p:grpSpPr>
            <a:xfrm>
              <a:off x="6059488" y="2658745"/>
              <a:ext cx="857982" cy="749936"/>
              <a:chOff x="891171" y="2107956"/>
              <a:chExt cx="2649224" cy="231560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24788" y="2107956"/>
                <a:ext cx="2315607" cy="23156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203200" dist="25400" dir="1800000" sx="102000" sy="102000" algn="ctr" rotWithShape="0">
                  <a:schemeClr val="bg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91171" y="2932142"/>
                <a:ext cx="667234" cy="66723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TextBox 8"/>
            <p:cNvSpPr txBox="1"/>
            <p:nvPr/>
          </p:nvSpPr>
          <p:spPr>
            <a:xfrm>
              <a:off x="6035668" y="2736330"/>
              <a:ext cx="1051767" cy="6153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ctr"/>
              <a:r>
                <a:rPr lang="en-US" altLang="zh-CN" sz="4000" b="1" spc="200" dirty="0">
                  <a:solidFill>
                    <a:schemeClr val="bg2">
                      <a:lumMod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Arial" panose="020B0604020202020204" pitchFamily="34" charset="0"/>
                </a:rPr>
                <a:t>03</a:t>
              </a:r>
              <a:endParaRPr lang="en-US" altLang="zh-CN" sz="4000" b="1" spc="2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1" name="TextBox 8"/>
          <p:cNvSpPr txBox="1"/>
          <p:nvPr/>
        </p:nvSpPr>
        <p:spPr>
          <a:xfrm>
            <a:off x="6065743" y="4923393"/>
            <a:ext cx="575162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p>
            <a:pPr algn="ctr"/>
            <a:r>
              <a:rPr lang="zh-CN" altLang="en-US" sz="28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实验总结</a:t>
            </a:r>
            <a:endParaRPr lang="zh-CN" altLang="en-US" sz="28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342" y="443923"/>
            <a:ext cx="2844802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整体思路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29235" y="1816735"/>
            <a:ext cx="1406525" cy="803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原数据训练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797685" y="1991995"/>
            <a:ext cx="562610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88565" y="1816100"/>
            <a:ext cx="1624330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采样</a:t>
            </a:r>
            <a:r>
              <a:rPr lang="en-US" altLang="zh-CN"/>
              <a:t>&amp;</a:t>
            </a:r>
            <a:r>
              <a:rPr lang="zh-CN" altLang="en-US"/>
              <a:t>简单的</a:t>
            </a:r>
            <a:endParaRPr lang="zh-CN" altLang="en-US"/>
          </a:p>
          <a:p>
            <a:pPr algn="ctr"/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015865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高级数据处理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13995" y="398780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Raw</a:t>
            </a:r>
            <a:endParaRPr lang="en-US" altLang="zh-CN"/>
          </a:p>
        </p:txBody>
      </p:sp>
      <p:sp>
        <p:nvSpPr>
          <p:cNvPr id="12" name="右箭头 11"/>
          <p:cNvSpPr/>
          <p:nvPr/>
        </p:nvSpPr>
        <p:spPr>
          <a:xfrm>
            <a:off x="1746250" y="4122420"/>
            <a:ext cx="665480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88565" y="3985895"/>
            <a:ext cx="1720215" cy="721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采样</a:t>
            </a:r>
            <a:r>
              <a:rPr lang="en-US" altLang="zh-CN"/>
              <a:t>/</a:t>
            </a:r>
            <a:r>
              <a:rPr lang="zh-CN" altLang="en-US"/>
              <a:t>灰度</a:t>
            </a:r>
            <a:r>
              <a:rPr lang="en-US" altLang="zh-CN"/>
              <a:t>/PCA</a:t>
            </a:r>
            <a:endParaRPr lang="en-US" altLang="zh-CN"/>
          </a:p>
        </p:txBody>
      </p:sp>
      <p:sp>
        <p:nvSpPr>
          <p:cNvPr id="14" name="下箭头 13"/>
          <p:cNvSpPr/>
          <p:nvPr/>
        </p:nvSpPr>
        <p:spPr>
          <a:xfrm>
            <a:off x="2994660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148580" y="398526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Hog</a:t>
            </a:r>
            <a:endParaRPr lang="en-US" altLang="zh-CN"/>
          </a:p>
        </p:txBody>
      </p:sp>
      <p:sp>
        <p:nvSpPr>
          <p:cNvPr id="17" name="右箭头 16"/>
          <p:cNvSpPr/>
          <p:nvPr/>
        </p:nvSpPr>
        <p:spPr>
          <a:xfrm>
            <a:off x="4389755" y="4119880"/>
            <a:ext cx="626110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5553075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562215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尝试进行改进</a:t>
            </a:r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10697210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703060" y="4122420"/>
            <a:ext cx="913765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694930" y="3987165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对数据进行各种预处理</a:t>
            </a:r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4264025" y="1991995"/>
            <a:ext cx="571500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791960" y="1992630"/>
            <a:ext cx="6115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9410065" y="1991995"/>
            <a:ext cx="611505" cy="45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0160000" y="1816100"/>
            <a:ext cx="1687195" cy="80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选择最佳方案训练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9410065" y="4119880"/>
            <a:ext cx="913765" cy="4521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10425430" y="3987800"/>
            <a:ext cx="1421765" cy="7219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5W</a:t>
            </a:r>
            <a:r>
              <a:rPr lang="zh-CN" altLang="en-US"/>
              <a:t>训练集</a:t>
            </a:r>
            <a:endParaRPr lang="zh-CN" altLang="en-US"/>
          </a:p>
          <a:p>
            <a:pPr algn="ctr"/>
            <a:r>
              <a:rPr lang="en-US" altLang="zh-CN"/>
              <a:t>1W</a:t>
            </a:r>
            <a:r>
              <a:rPr lang="zh-CN" altLang="en-US"/>
              <a:t>测试集</a:t>
            </a:r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 rot="16200000">
            <a:off x="4298315" y="1592580"/>
            <a:ext cx="844550" cy="7550785"/>
          </a:xfrm>
          <a:prstGeom prst="leftBrace">
            <a:avLst>
              <a:gd name="adj1" fmla="val 8333"/>
              <a:gd name="adj2" fmla="val 505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47975" y="5988050"/>
            <a:ext cx="37465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交叉验证（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折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4W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 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1K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测试集）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8099425" y="2851785"/>
            <a:ext cx="612775" cy="902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十字星 36"/>
          <p:cNvSpPr/>
          <p:nvPr/>
        </p:nvSpPr>
        <p:spPr>
          <a:xfrm>
            <a:off x="3100070" y="1039495"/>
            <a:ext cx="401320" cy="673100"/>
          </a:xfrm>
          <a:prstGeom prst="star4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十字星 37"/>
          <p:cNvSpPr/>
          <p:nvPr/>
        </p:nvSpPr>
        <p:spPr>
          <a:xfrm>
            <a:off x="8209280" y="1039495"/>
            <a:ext cx="401320" cy="673100"/>
          </a:xfrm>
          <a:prstGeom prst="star4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4" grpId="1" animBg="1"/>
      <p:bldP spid="11" grpId="1" animBg="1"/>
      <p:bldP spid="6" grpId="0" animBg="1"/>
      <p:bldP spid="12" grpId="0" animBg="1"/>
      <p:bldP spid="7" grpId="0" animBg="1"/>
      <p:bldP spid="13" grpId="0" animBg="1"/>
      <p:bldP spid="14" grpId="0" animBg="1"/>
      <p:bldP spid="6" grpId="1" animBg="1"/>
      <p:bldP spid="12" grpId="1" animBg="1"/>
      <p:bldP spid="7" grpId="1" animBg="1"/>
      <p:bldP spid="13" grpId="1" animBg="1"/>
      <p:bldP spid="14" grpId="1" animBg="1"/>
      <p:bldP spid="25" grpId="0" animBg="1"/>
      <p:bldP spid="8" grpId="0" animBg="1"/>
      <p:bldP spid="18" grpId="0" animBg="1"/>
      <p:bldP spid="16" grpId="0" animBg="1"/>
      <p:bldP spid="17" grpId="0" animBg="1"/>
      <p:bldP spid="25" grpId="1" animBg="1"/>
      <p:bldP spid="8" grpId="1" animBg="1"/>
      <p:bldP spid="18" grpId="1" animBg="1"/>
      <p:bldP spid="16" grpId="1" animBg="1"/>
      <p:bldP spid="17" grpId="1" animBg="1"/>
      <p:bldP spid="27" grpId="0" animBg="1"/>
      <p:bldP spid="20" grpId="0" animBg="1"/>
      <p:bldP spid="36" grpId="0" animBg="1"/>
      <p:bldP spid="23" grpId="0" animBg="1"/>
      <p:bldP spid="22" grpId="0" animBg="1"/>
      <p:bldP spid="27" grpId="1" animBg="1"/>
      <p:bldP spid="20" grpId="1" animBg="1"/>
      <p:bldP spid="36" grpId="1" animBg="1"/>
      <p:bldP spid="23" grpId="1" animBg="1"/>
      <p:bldP spid="22" grpId="1" animBg="1"/>
      <p:bldP spid="29" grpId="0" animBg="1"/>
      <p:bldP spid="30" grpId="0" animBg="1"/>
      <p:bldP spid="21" grpId="0" animBg="1"/>
      <p:bldP spid="32" grpId="0" animBg="1"/>
      <p:bldP spid="31" grpId="0" animBg="1"/>
      <p:bldP spid="29" grpId="1" animBg="1"/>
      <p:bldP spid="30" grpId="1" animBg="1"/>
      <p:bldP spid="21" grpId="1" animBg="1"/>
      <p:bldP spid="32" grpId="1" animBg="1"/>
      <p:bldP spid="31" grpId="1" animBg="1"/>
      <p:bldP spid="33" grpId="0" animBg="1"/>
      <p:bldP spid="35" grpId="0"/>
      <p:bldP spid="33" grpId="1" animBg="1"/>
      <p:bldP spid="35" grpId="1"/>
      <p:bldP spid="37" grpId="0" animBg="1"/>
      <p:bldP spid="38" grpId="0" animBg="1"/>
      <p:bldP spid="37" grpId="1" animBg="1"/>
      <p:bldP spid="3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3287395"/>
            <a:ext cx="10614025" cy="289306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296481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</a:t>
            </a:r>
            <a:r>
              <a:rPr lang="en-US" alt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PCA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96365"/>
            <a:ext cx="11342370" cy="1715135"/>
          </a:xfrm>
          <a:prstGeom prst="rect">
            <a:avLst/>
          </a:prstGeom>
        </p:spPr>
      </p:pic>
      <p:graphicFrame>
        <p:nvGraphicFramePr>
          <p:cNvPr id="38" name="图表 37"/>
          <p:cNvGraphicFramePr/>
          <p:nvPr/>
        </p:nvGraphicFramePr>
        <p:xfrm>
          <a:off x="2686050" y="1562100"/>
          <a:ext cx="6439535" cy="431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3538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 descr="Hog_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6100" y="443865"/>
            <a:ext cx="4457700" cy="2867025"/>
          </a:xfrm>
          <a:prstGeom prst="rect">
            <a:avLst/>
          </a:prstGeom>
        </p:spPr>
      </p:pic>
      <p:pic>
        <p:nvPicPr>
          <p:cNvPr id="5" name="图片 4" descr="Hog&amp;pca(n=30)_L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5" y="3729355"/>
            <a:ext cx="4410075" cy="2800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0" y="345440"/>
            <a:ext cx="7627620" cy="63760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45" y="1861820"/>
            <a:ext cx="5605780" cy="3134360"/>
          </a:xfrm>
          <a:prstGeom prst="rect">
            <a:avLst/>
          </a:prstGeom>
        </p:spPr>
      </p:pic>
      <p:pic>
        <p:nvPicPr>
          <p:cNvPr id="9" name="图片 8" descr="Hog&amp;Mirror_L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225" y="3696335"/>
            <a:ext cx="4410075" cy="286702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实验结果之其他改进策略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4270" y="1604010"/>
            <a:ext cx="594550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Hog+pca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图像增强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(Roberts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Sobel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局部特征提取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(LBP)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Hog+</a:t>
            </a:r>
            <a:r>
              <a:rPr lang="zh-C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数据镜像</a:t>
            </a:r>
            <a:endParaRPr lang="zh-CN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-&gt;4/6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分类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4440" y="260350"/>
            <a:ext cx="6967220" cy="6461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85" y="935990"/>
            <a:ext cx="2404110" cy="25565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80" y="977900"/>
            <a:ext cx="2463165" cy="24720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70" y="3719195"/>
            <a:ext cx="2574925" cy="26371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0" y="3690620"/>
            <a:ext cx="2600960" cy="2665730"/>
          </a:xfrm>
          <a:prstGeom prst="rect">
            <a:avLst/>
          </a:prstGeom>
        </p:spPr>
      </p:pic>
      <p:pic>
        <p:nvPicPr>
          <p:cNvPr id="16" name="图片 15" descr="Hog_2Cla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8490" y="362585"/>
            <a:ext cx="4939665" cy="3045460"/>
          </a:xfrm>
          <a:prstGeom prst="rect">
            <a:avLst/>
          </a:prstGeom>
        </p:spPr>
      </p:pic>
      <p:pic>
        <p:nvPicPr>
          <p:cNvPr id="17" name="图片 16" descr="Hog_2-46Cla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490" y="3689985"/>
            <a:ext cx="5062220" cy="31680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494220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实验结果之最终结果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2820" y="1445260"/>
            <a:ext cx="415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最终方案： 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Hog+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数据镜像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 flipV="1">
            <a:off x="5131435" y="1659255"/>
            <a:ext cx="145097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902450" y="1442085"/>
            <a:ext cx="4158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训练集、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1w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测试集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 descr="Hog_Mirror_2-46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0" y="2634615"/>
            <a:ext cx="5498465" cy="3530600"/>
          </a:xfrm>
          <a:prstGeom prst="rect">
            <a:avLst/>
          </a:prstGeom>
        </p:spPr>
      </p:pic>
      <p:pic>
        <p:nvPicPr>
          <p:cNvPr id="11" name="图片 10" descr="Hog_Mi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2634615"/>
            <a:ext cx="5547995" cy="34404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 rot="1709927">
            <a:off x="376016" y="20766"/>
            <a:ext cx="1298237" cy="1134750"/>
            <a:chOff x="891171" y="2107956"/>
            <a:chExt cx="2649224" cy="2315607"/>
          </a:xfrm>
        </p:grpSpPr>
        <p:sp>
          <p:nvSpPr>
            <p:cNvPr id="41" name="椭圆 40"/>
            <p:cNvSpPr/>
            <p:nvPr/>
          </p:nvSpPr>
          <p:spPr>
            <a:xfrm>
              <a:off x="1224788" y="2107956"/>
              <a:ext cx="2315607" cy="2315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203200" dist="25400" dir="18000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91171" y="2932142"/>
              <a:ext cx="667234" cy="66723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</a:fld>
            <a:endParaRPr lang="zh-CN" altLang="en-US"/>
          </a:p>
        </p:txBody>
      </p:sp>
      <p:sp>
        <p:nvSpPr>
          <p:cNvPr id="40" name="TextBox 8"/>
          <p:cNvSpPr txBox="1"/>
          <p:nvPr/>
        </p:nvSpPr>
        <p:spPr>
          <a:xfrm>
            <a:off x="856615" y="443865"/>
            <a:ext cx="2101850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3200" i="1" spc="2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Arial" panose="020B0604020202020204" pitchFamily="34" charset="0"/>
              </a:rPr>
              <a:t>实验总结</a:t>
            </a:r>
            <a:endParaRPr lang="en-US" altLang="zh-CN" sz="3200" i="1" spc="2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Arial Unicode MS" panose="020B0604020202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6215" y="1294130"/>
            <a:ext cx="9483725" cy="48926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总体上来说，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算法在图像识别上的效果并不好。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由于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本身的特性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，单纯的数据量增大对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提升是有限的。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在原数据集上训练时，余弦距离的效果很差，猜测是由于高维向量容易正交导致的，当使用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PCA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降低维度后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效果得以提升。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在进行数据处理后，三种距离函数对实验结果的影响不是很大，总体效果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 &gt; L1 &gt; L2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8"/>
          <p:cNvSpPr txBox="1"/>
          <p:nvPr/>
        </p:nvSpPr>
        <p:spPr>
          <a:xfrm>
            <a:off x="3790107" y="2835279"/>
            <a:ext cx="7507134" cy="73850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4800" b="1" spc="2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Question &amp; Answer</a:t>
            </a:r>
            <a:endParaRPr lang="en-US" altLang="zh-CN" sz="4800" b="1" spc="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等腰三角形 2"/>
          <p:cNvSpPr/>
          <p:nvPr/>
        </p:nvSpPr>
        <p:spPr>
          <a:xfrm rot="5400000">
            <a:off x="10942063" y="3083298"/>
            <a:ext cx="467870" cy="2426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24788" y="2107956"/>
            <a:ext cx="2315607" cy="231560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91171" y="2932142"/>
            <a:ext cx="667234" cy="6672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9703430" y="4971399"/>
            <a:ext cx="1149160" cy="11491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203200" dist="25400" dir="18000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ags/tag1.xml><?xml version="1.0" encoding="utf-8"?>
<p:tagLst xmlns:p="http://schemas.openxmlformats.org/presentationml/2006/main">
  <p:tag name="ISPRING_PRESENTATION_TITLE" val="灰色商务工作汇报PPT模板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109</Paragraphs>
  <Slides>9</Slides>
  <Notes>16</Notes>
  <HiddenSlides>0</HiddenSlides>
  <MMClips>3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思源黑体 CN Light</vt:lpstr>
      <vt:lpstr>微软雅黑</vt:lpstr>
      <vt:lpstr>Arial Unicode MS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zhijun</cp:lastModifiedBy>
  <cp:revision>593</cp:revision>
  <dcterms:created xsi:type="dcterms:W3CDTF">2019-04-09T06:58:00Z</dcterms:created>
  <dcterms:modified xsi:type="dcterms:W3CDTF">2020-02-25T05:04:10Z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