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43" r:id="rId5"/>
    <p:sldId id="580" r:id="rId6"/>
    <p:sldId id="581" r:id="rId7"/>
    <p:sldId id="551" r:id="rId8"/>
    <p:sldId id="571" r:id="rId9"/>
    <p:sldId id="573" r:id="rId10"/>
    <p:sldId id="552" r:id="rId11"/>
    <p:sldId id="563" r:id="rId12"/>
    <p:sldId id="564" r:id="rId13"/>
    <p:sldId id="574" r:id="rId14"/>
    <p:sldId id="576" r:id="rId15"/>
    <p:sldId id="55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pos="3840"/>
        <p:guide orient="horz" pos="20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网络加深 </a:t>
            </a:r>
            <a:r>
              <a:rPr lang="en-US" altLang="zh-CN"/>
              <a:t>--- 37%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500441"/>
            <a:ext cx="7507134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Week2-softmax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总结</a:t>
            </a:r>
            <a:endParaRPr lang="zh-CN" altLang="en-US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664461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数字图像处理课设</a:t>
            </a:r>
            <a:endParaRPr lang="zh-CN" altLang="en-US" sz="4800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300855" y="2108200"/>
            <a:ext cx="227139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17</a:t>
            </a:r>
            <a:r>
              <a:rPr lang="zh-CN" alt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级种子班</a:t>
            </a:r>
            <a:endParaRPr lang="zh-CN" altLang="en-US" sz="3200" i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06820" y="5346700"/>
            <a:ext cx="419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队伍成员：张志宇、李勉、刘羿</a:t>
            </a:r>
            <a:endParaRPr lang="zh-CN" altLang="en-US" sz="20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7804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激活函数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685" y="1700530"/>
            <a:ext cx="4161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激活函数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引入非线性性</a:t>
            </a:r>
            <a:endParaRPr lang="zh-CN" altLang="en-US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870" y="1123315"/>
            <a:ext cx="4265930" cy="2419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86425" y="242189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20" y="3542665"/>
            <a:ext cx="4986655" cy="29921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86425" y="485457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tanh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3989705"/>
            <a:ext cx="5116830" cy="14312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357251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3861"/>
          <a:stretch>
            <a:fillRect/>
          </a:stretch>
        </p:blipFill>
        <p:spPr>
          <a:xfrm>
            <a:off x="448945" y="3477260"/>
            <a:ext cx="5081270" cy="287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05" y="3556000"/>
            <a:ext cx="6137910" cy="27222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14755" y="1673225"/>
            <a:ext cx="41783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实验结果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无正则：</a:t>
            </a:r>
            <a:r>
              <a:rPr lang="en-US" altLang="zh-CN" sz="2800"/>
              <a:t>52% (100epoch)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L1</a:t>
            </a:r>
            <a:r>
              <a:rPr lang="zh-CN" altLang="en-US" sz="2800"/>
              <a:t>正则：</a:t>
            </a:r>
            <a:r>
              <a:rPr lang="en-US" altLang="zh-CN" sz="2800"/>
              <a:t>47% (50epoch)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70" y="725805"/>
            <a:ext cx="5261610" cy="24225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21" name="Google Shape;221;p1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03200" dist="25400" dir="1800000" sx="102000" sy="102000" algn="ctr" rotWithShape="0">
                <a:srgbClr val="7F7F7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23" name="Google Shape;223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224" name="Google Shape;224;p17"/>
          <p:cNvSpPr txBox="1"/>
          <p:nvPr/>
        </p:nvSpPr>
        <p:spPr>
          <a:xfrm>
            <a:off x="856615" y="443865"/>
            <a:ext cx="21018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i="1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实验总结</a:t>
            </a:r>
            <a:endParaRPr sz="3200" i="1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1466215" y="1294130"/>
            <a:ext cx="9483725" cy="30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简单的三层网络对于</a:t>
            </a:r>
            <a:r>
              <a:rPr lang="en-US" altLang="zh-CN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Cifar10</a:t>
            </a:r>
            <a:r>
              <a:rPr lang="zh-CN" altLang="en-US" sz="2400">
                <a:solidFill>
                  <a:schemeClr val="dk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分类无法达到很理想效果</a:t>
            </a:r>
            <a:endParaRPr lang="zh-CN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增加网络深度和引入激活函数对于实验效果具有较高的提升</a:t>
            </a:r>
            <a:endParaRPr lang="zh-CN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zh-CN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数据预处理降低模型效果，推测是处理消除了大量网络能够利用的信息。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790107" y="2835279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 &amp; Answer</a:t>
            </a:r>
            <a:endParaRPr lang="en-US" altLang="zh-CN" sz="4800" b="1" spc="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238762" y="1691814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38762" y="32269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61788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analytic grad</a:t>
            </a:r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推导及验证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6065743" y="33866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41937" y="4763691"/>
            <a:ext cx="1051767" cy="749936"/>
            <a:chOff x="6035668" y="2658745"/>
            <a:chExt cx="1051767" cy="749936"/>
          </a:xfrm>
        </p:grpSpPr>
        <p:grpSp>
          <p:nvGrpSpPr>
            <p:cNvPr id="5" name="组合 4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8"/>
          <p:cNvSpPr txBox="1"/>
          <p:nvPr/>
        </p:nvSpPr>
        <p:spPr>
          <a:xfrm>
            <a:off x="6065743" y="49233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analytic grad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推导及验证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2440940"/>
            <a:ext cx="3419475" cy="37280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1396365"/>
            <a:ext cx="3261360" cy="8083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35" y="2720975"/>
            <a:ext cx="5520690" cy="31680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610" y="1358265"/>
            <a:ext cx="2789555" cy="10680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70" y="1457325"/>
            <a:ext cx="1770380" cy="8699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analytic grad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推导及验证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589405"/>
            <a:ext cx="6203950" cy="4136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35" y="799465"/>
            <a:ext cx="5520690" cy="3168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3967480"/>
            <a:ext cx="4537710" cy="26377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8440" y="1769110"/>
            <a:ext cx="196850" cy="262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994910" y="447103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3072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32345" y="2479040"/>
            <a:ext cx="196850" cy="1206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120890" y="3801110"/>
            <a:ext cx="619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128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23985" y="2803525"/>
            <a:ext cx="196850" cy="55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885555" y="3432810"/>
            <a:ext cx="473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10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2755" y="1769745"/>
            <a:ext cx="196850" cy="2625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214120" y="4471035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32x32x3</a:t>
            </a:r>
            <a:endParaRPr lang="en-US"/>
          </a:p>
        </p:txBody>
      </p:sp>
      <p:cxnSp>
        <p:nvCxnSpPr>
          <p:cNvPr id="15" name="Straight Arrow Connector 14"/>
          <p:cNvCxnSpPr>
            <a:stCxn id="5" idx="2"/>
            <a:endCxn id="9" idx="2"/>
          </p:cNvCxnSpPr>
          <p:nvPr/>
        </p:nvCxnSpPr>
        <p:spPr>
          <a:xfrm flipV="1">
            <a:off x="5396865" y="3685540"/>
            <a:ext cx="2033905" cy="709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9" idx="0"/>
          </p:cNvCxnSpPr>
          <p:nvPr/>
        </p:nvCxnSpPr>
        <p:spPr>
          <a:xfrm>
            <a:off x="5396865" y="1769110"/>
            <a:ext cx="2033905" cy="709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11" idx="0"/>
          </p:cNvCxnSpPr>
          <p:nvPr/>
        </p:nvCxnSpPr>
        <p:spPr>
          <a:xfrm>
            <a:off x="7430770" y="2479040"/>
            <a:ext cx="169164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2"/>
          </p:cNvCxnSpPr>
          <p:nvPr/>
        </p:nvCxnSpPr>
        <p:spPr>
          <a:xfrm flipV="1">
            <a:off x="7430770" y="3361055"/>
            <a:ext cx="169164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eft Arrow 18"/>
          <p:cNvSpPr/>
          <p:nvPr/>
        </p:nvSpPr>
        <p:spPr>
          <a:xfrm rot="10800000">
            <a:off x="2595880" y="2760980"/>
            <a:ext cx="2138045" cy="64135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uble Brace 19"/>
          <p:cNvSpPr/>
          <p:nvPr/>
        </p:nvSpPr>
        <p:spPr>
          <a:xfrm>
            <a:off x="5495290" y="4966970"/>
            <a:ext cx="4026535" cy="360045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fully connected layers</a:t>
            </a:r>
            <a:endParaRPr lang="en-US"/>
          </a:p>
        </p:txBody>
      </p:sp>
      <p:sp>
        <p:nvSpPr>
          <p:cNvPr id="22" name="Double Brace 21"/>
          <p:cNvSpPr/>
          <p:nvPr/>
        </p:nvSpPr>
        <p:spPr>
          <a:xfrm>
            <a:off x="1722755" y="4959350"/>
            <a:ext cx="3576320" cy="367665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data preprocessor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62980" y="2757170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activation function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7740015" y="2787650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activation function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45370" y="2103755"/>
            <a:ext cx="1153795" cy="195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softmax</a:t>
            </a:r>
            <a:endParaRPr lang="en-US"/>
          </a:p>
          <a:p>
            <a:pPr algn="ctr"/>
            <a:r>
              <a:rPr lang="en-US"/>
              <a:t>result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27" idx="1"/>
          </p:cNvCxnSpPr>
          <p:nvPr/>
        </p:nvCxnSpPr>
        <p:spPr>
          <a:xfrm>
            <a:off x="9220835" y="3082290"/>
            <a:ext cx="7245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60794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实验流程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Google Shape;75;p7"/>
          <p:cNvSpPr/>
          <p:nvPr/>
        </p:nvSpPr>
        <p:spPr>
          <a:xfrm>
            <a:off x="264485" y="2346635"/>
            <a:ext cx="1406400" cy="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双层softmax分类器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76;p7"/>
          <p:cNvSpPr/>
          <p:nvPr/>
        </p:nvSpPr>
        <p:spPr>
          <a:xfrm>
            <a:off x="1832935" y="2521895"/>
            <a:ext cx="5625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7;p7"/>
          <p:cNvSpPr/>
          <p:nvPr/>
        </p:nvSpPr>
        <p:spPr>
          <a:xfrm>
            <a:off x="2523815" y="2346000"/>
            <a:ext cx="1624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数据处理和增强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78;p7"/>
          <p:cNvSpPr/>
          <p:nvPr/>
        </p:nvSpPr>
        <p:spPr>
          <a:xfrm>
            <a:off x="5051115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网络加深和正则损失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79;p7"/>
          <p:cNvSpPr/>
          <p:nvPr/>
        </p:nvSpPr>
        <p:spPr>
          <a:xfrm>
            <a:off x="249282" y="4803025"/>
            <a:ext cx="1421700" cy="722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Raw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80;p7"/>
          <p:cNvSpPr/>
          <p:nvPr/>
        </p:nvSpPr>
        <p:spPr>
          <a:xfrm>
            <a:off x="1781538" y="4937645"/>
            <a:ext cx="665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81;p7"/>
          <p:cNvSpPr/>
          <p:nvPr/>
        </p:nvSpPr>
        <p:spPr>
          <a:xfrm>
            <a:off x="2523853" y="4801120"/>
            <a:ext cx="1720200" cy="721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HOG/二值化/PCA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82;p7"/>
          <p:cNvSpPr/>
          <p:nvPr/>
        </p:nvSpPr>
        <p:spPr>
          <a:xfrm>
            <a:off x="3029900" y="33816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83;p7"/>
          <p:cNvSpPr/>
          <p:nvPr/>
        </p:nvSpPr>
        <p:spPr>
          <a:xfrm>
            <a:off x="5184140" y="4771390"/>
            <a:ext cx="1421765" cy="8267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加入隐藏层和正则项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84;p7"/>
          <p:cNvSpPr/>
          <p:nvPr/>
        </p:nvSpPr>
        <p:spPr>
          <a:xfrm>
            <a:off x="4425043" y="4935105"/>
            <a:ext cx="6261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85;p7"/>
          <p:cNvSpPr/>
          <p:nvPr/>
        </p:nvSpPr>
        <p:spPr>
          <a:xfrm>
            <a:off x="7597465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引入激活函数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86;p7"/>
          <p:cNvSpPr/>
          <p:nvPr/>
        </p:nvSpPr>
        <p:spPr>
          <a:xfrm>
            <a:off x="6738348" y="4937645"/>
            <a:ext cx="9138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87;p7"/>
          <p:cNvSpPr/>
          <p:nvPr/>
        </p:nvSpPr>
        <p:spPr>
          <a:xfrm>
            <a:off x="7730490" y="4742815"/>
            <a:ext cx="1421765" cy="883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relu、tanh、 sigmoid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88;p7"/>
          <p:cNvSpPr/>
          <p:nvPr/>
        </p:nvSpPr>
        <p:spPr>
          <a:xfrm>
            <a:off x="4299275" y="2521895"/>
            <a:ext cx="5715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89;p7"/>
          <p:cNvSpPr/>
          <p:nvPr/>
        </p:nvSpPr>
        <p:spPr>
          <a:xfrm>
            <a:off x="6827210" y="2522530"/>
            <a:ext cx="611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90;p7"/>
          <p:cNvSpPr/>
          <p:nvPr/>
        </p:nvSpPr>
        <p:spPr>
          <a:xfrm>
            <a:off x="9445315" y="2521895"/>
            <a:ext cx="6114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91;p7"/>
          <p:cNvSpPr/>
          <p:nvPr/>
        </p:nvSpPr>
        <p:spPr>
          <a:xfrm>
            <a:off x="10195250" y="2346000"/>
            <a:ext cx="1687200" cy="80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选择最佳方案训练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92;p7"/>
          <p:cNvSpPr/>
          <p:nvPr/>
        </p:nvSpPr>
        <p:spPr>
          <a:xfrm>
            <a:off x="9445352" y="4935105"/>
            <a:ext cx="913800" cy="4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93;p7"/>
          <p:cNvSpPr/>
          <p:nvPr/>
        </p:nvSpPr>
        <p:spPr>
          <a:xfrm>
            <a:off x="10460717" y="4803025"/>
            <a:ext cx="1421700" cy="722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5W训练集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1W测试集</a:t>
            </a:r>
            <a:endParaRPr lang="zh-CN"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94;p7"/>
          <p:cNvSpPr/>
          <p:nvPr/>
        </p:nvSpPr>
        <p:spPr>
          <a:xfrm>
            <a:off x="5588275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95;p7"/>
          <p:cNvSpPr/>
          <p:nvPr/>
        </p:nvSpPr>
        <p:spPr>
          <a:xfrm>
            <a:off x="8134625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96;p7"/>
          <p:cNvSpPr/>
          <p:nvPr/>
        </p:nvSpPr>
        <p:spPr>
          <a:xfrm>
            <a:off x="10732400" y="3442372"/>
            <a:ext cx="612900" cy="11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60001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数据处理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1120" y="1938655"/>
            <a:ext cx="34010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数据预处理</a:t>
            </a:r>
            <a:endParaRPr lang="zh-CN" altLang="en-US" sz="2800" dirty="0" err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归一化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防止溢出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二值化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05805" y="1794510"/>
            <a:ext cx="53555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测试基本条件：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用batch_1训练，batch_2测试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2层softmax分类器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结果：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经过各种数据预处理之后准确率均有不同程度的降低，猜测是部分信息丢失导致的，因此最后只对数据做归一化。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98487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网络加深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45" y="1675765"/>
            <a:ext cx="3776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增加隐藏层</a:t>
            </a:r>
            <a:endParaRPr lang="zh-CN" altLang="en-US" sz="2800" dirty="0" err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增加网络参数，增强拟合效果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4016" t="11513" b="3132"/>
          <a:stretch>
            <a:fillRect/>
          </a:stretch>
        </p:blipFill>
        <p:spPr>
          <a:xfrm>
            <a:off x="6218555" y="2997200"/>
            <a:ext cx="4596765" cy="31026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2997835"/>
            <a:ext cx="4099560" cy="31019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574992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实验结果及改进 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-- </a:t>
            </a:r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正则损失</a:t>
            </a:r>
            <a:endParaRPr lang="zh-CN" altLang="en-US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45" y="2074545"/>
            <a:ext cx="41617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</a:t>
            </a: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及</a:t>
            </a:r>
            <a:r>
              <a:rPr lang="en-US" altLang="zh-CN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</a:t>
            </a:r>
            <a:r>
              <a:rPr lang="zh-CN" alt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正则化产生稀疏模型</a:t>
            </a:r>
            <a:endParaRPr lang="en-US" altLang="zh-CN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L2</a:t>
            </a:r>
            <a:r>
              <a:rPr lang="zh-CN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正则化防止过拟合</a:t>
            </a:r>
            <a:endParaRPr lang="zh-CN" altLang="en-US" sz="28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6555" y="4531995"/>
            <a:ext cx="2270125" cy="859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5" y="4638040"/>
            <a:ext cx="1562100" cy="647700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1637030"/>
            <a:ext cx="3002280" cy="278130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725" y="1637030"/>
            <a:ext cx="2918460" cy="26898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演示</Application>
  <PresentationFormat>宽屏</PresentationFormat>
  <Paragraphs>144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Arial Unicode MS</vt:lpstr>
      <vt:lpstr>Calibri</vt:lpstr>
      <vt:lpstr>Arial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zhijun</cp:lastModifiedBy>
  <cp:revision>708</cp:revision>
  <dcterms:created xsi:type="dcterms:W3CDTF">2020-03-10T06:13:00Z</dcterms:created>
  <dcterms:modified xsi:type="dcterms:W3CDTF">2020-03-10T06:26:33Z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