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75" r:id="rId5"/>
    <p:sldId id="258" r:id="rId6"/>
    <p:sldId id="277" r:id="rId7"/>
    <p:sldId id="267" r:id="rId8"/>
    <p:sldId id="261" r:id="rId9"/>
    <p:sldId id="260" r:id="rId10"/>
    <p:sldId id="288" r:id="rId11"/>
    <p:sldId id="289" r:id="rId12"/>
    <p:sldId id="290" r:id="rId13"/>
    <p:sldId id="291" r:id="rId14"/>
    <p:sldId id="262" r:id="rId15"/>
    <p:sldId id="263" r:id="rId16"/>
    <p:sldId id="265" r:id="rId17"/>
    <p:sldId id="269" r:id="rId18"/>
    <p:sldId id="271" r:id="rId19"/>
    <p:sldId id="283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6" userDrawn="1">
          <p15:clr>
            <a:srgbClr val="A4A3A4"/>
          </p15:clr>
        </p15:guide>
        <p15:guide id="2" pos="39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90" y="108"/>
      </p:cViewPr>
      <p:guideLst>
        <p:guide orient="horz" pos="2276"/>
        <p:guide pos="3905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50" d="100"/>
        <a:sy n="5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69CFB2-78E1-43AB-A50E-02C8A00A46F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/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4338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BE3B21-362B-4D95-9B21-888030A7D7F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A7F3A3-B22A-466F-B7E4-5F77990E18A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fontAlgn="auto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algn="ctr" defTabSz="914400" rtl="0" fontAlgn="auto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marL="0" marR="0" indent="0" algn="r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A7F3A3-B22A-466F-B7E4-5F77990E18A6}" type="slidenum">
              <a:rPr kumimoji="0" lang="zh-CN" altLang="en-US" b="0" i="0" strike="noStrike" kern="1200" cap="none" spc="0" normalizeH="0" baseline="0" noProof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b="0" i="0" strike="noStrike" kern="1200" cap="none" spc="0" normalizeH="0" baseline="0" noProof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fontAlgn="auto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algn="ctr" defTabSz="914400" rtl="0" fontAlgn="auto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marL="0" marR="0" indent="0" algn="r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A7F3A3-B22A-466F-B7E4-5F77990E18A6}" type="slidenum">
              <a:rPr kumimoji="0" lang="zh-CN" altLang="en-US" b="0" i="0" strike="noStrike" kern="1200" cap="none" spc="0" normalizeH="0" baseline="0" noProof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b="0" i="0" strike="noStrike" kern="1200" cap="none" spc="0" normalizeH="0" baseline="0" noProof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fontAlgn="auto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algn="ctr" defTabSz="914400" rtl="0" fontAlgn="auto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marL="0" marR="0" indent="0" algn="r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A7F3A3-B22A-466F-B7E4-5F77990E18A6}" type="slidenum">
              <a:rPr kumimoji="0" lang="zh-CN" altLang="en-US" b="0" i="0" strike="noStrike" kern="1200" cap="none" spc="0" normalizeH="0" baseline="0" noProof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b="0" i="0" strike="noStrike" kern="1200" cap="none" spc="0" normalizeH="0" baseline="0" noProof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fontAlgn="auto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algn="ctr" defTabSz="914400" rtl="0" fontAlgn="auto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marL="0" marR="0" indent="0" algn="r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A7F3A3-B22A-466F-B7E4-5F77990E18A6}" type="slidenum">
              <a:rPr kumimoji="0" lang="zh-CN" altLang="en-US" b="0" i="0" strike="noStrike" kern="1200" cap="none" spc="0" normalizeH="0" baseline="0" noProof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b="0" i="0" strike="noStrike" kern="1200" cap="none" spc="0" normalizeH="0" baseline="0" noProof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fontAlgn="auto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algn="ctr" defTabSz="914400" rtl="0" fontAlgn="auto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marL="0" marR="0" indent="0" algn="r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A7F3A3-B22A-466F-B7E4-5F77990E18A6}" type="slidenum">
              <a:rPr kumimoji="0" lang="zh-CN" altLang="en-US" b="0" i="0" strike="noStrike" kern="1200" cap="none" spc="0" normalizeH="0" baseline="0" noProof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b="0" i="0" strike="noStrike" kern="1200" cap="none" spc="0" normalizeH="0" baseline="0" noProof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fontAlgn="auto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algn="ctr" defTabSz="914400" rtl="0" fontAlgn="auto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marL="0" marR="0" indent="0" algn="r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A7F3A3-B22A-466F-B7E4-5F77990E18A6}" type="slidenum">
              <a:rPr kumimoji="0" lang="zh-CN" altLang="en-US" b="0" i="0" strike="noStrike" kern="1200" cap="none" spc="0" normalizeH="0" baseline="0" noProof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b="0" i="0" strike="noStrike" kern="1200" cap="none" spc="0" normalizeH="0" baseline="0" noProof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fontAlgn="auto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algn="ctr" defTabSz="914400" rtl="0" fontAlgn="auto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marL="0" marR="0" indent="0" algn="r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A7F3A3-B22A-466F-B7E4-5F77990E18A6}" type="slidenum">
              <a:rPr kumimoji="0" lang="zh-CN" altLang="en-US" b="0" i="0" strike="noStrike" kern="1200" cap="none" spc="0" normalizeH="0" baseline="0" noProof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b="0" i="0" strike="noStrike" kern="1200" cap="none" spc="0" normalizeH="0" baseline="0" noProof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fontAlgn="auto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algn="ctr" defTabSz="914400" rtl="0" fontAlgn="auto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marL="0" marR="0" indent="0" algn="r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A7F3A3-B22A-466F-B7E4-5F77990E18A6}" type="slidenum">
              <a:rPr kumimoji="0" lang="zh-CN" altLang="en-US" b="0" i="0" strike="noStrike" kern="1200" cap="none" spc="0" normalizeH="0" baseline="0" noProof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b="0" i="0" strike="noStrike" kern="1200" cap="none" spc="0" normalizeH="0" baseline="0" noProof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fontAlgn="auto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algn="ctr" defTabSz="914400" rtl="0" fontAlgn="auto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marL="0" marR="0" indent="0" algn="r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A7F3A3-B22A-466F-B7E4-5F77990E18A6}" type="slidenum">
              <a:rPr kumimoji="0" lang="zh-CN" altLang="en-US" b="0" i="0" strike="noStrike" kern="1200" cap="none" spc="0" normalizeH="0" baseline="0" noProof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b="0" i="0" strike="noStrike" kern="1200" cap="none" spc="0" normalizeH="0" baseline="0" noProof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fontAlgn="auto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algn="ctr" defTabSz="914400" rtl="0" fontAlgn="auto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marL="0" marR="0" indent="0" algn="r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A7F3A3-B22A-466F-B7E4-5F77990E18A6}" type="slidenum">
              <a:rPr kumimoji="0" lang="zh-CN" altLang="en-US" b="0" i="0" strike="noStrike" kern="1200" cap="none" spc="0" normalizeH="0" baseline="0" noProof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b="0" i="0" strike="noStrike" kern="1200" cap="none" spc="0" normalizeH="0" baseline="0" noProof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BE3B21-362B-4D95-9B21-888030A7D7F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A7F3A3-B22A-466F-B7E4-5F77990E18A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3" name="图片 3"/>
          <p:cNvPicPr>
            <a:picLocks noChangeAspect="1"/>
          </p:cNvPicPr>
          <p:nvPr/>
        </p:nvPicPr>
        <p:blipFill>
          <a:blip r:embed="rId1"/>
          <a:srcRect r="866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373063" y="1939925"/>
            <a:ext cx="6673850" cy="1841500"/>
          </a:xfrm>
          <a:custGeom>
            <a:avLst/>
            <a:gdLst>
              <a:gd name="connsiteX0" fmla="*/ 0 w 6673934"/>
              <a:gd name="connsiteY0" fmla="*/ 0 h 1841500"/>
              <a:gd name="connsiteX1" fmla="*/ 5731501 w 6673934"/>
              <a:gd name="connsiteY1" fmla="*/ 0 h 1841500"/>
              <a:gd name="connsiteX2" fmla="*/ 6673934 w 6673934"/>
              <a:gd name="connsiteY2" fmla="*/ 1841500 h 1841500"/>
              <a:gd name="connsiteX3" fmla="*/ 0 w 6673934"/>
              <a:gd name="connsiteY3" fmla="*/ 1841500 h 184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73934" h="1841500">
                <a:moveTo>
                  <a:pt x="0" y="0"/>
                </a:moveTo>
                <a:lnTo>
                  <a:pt x="5731501" y="0"/>
                </a:lnTo>
                <a:lnTo>
                  <a:pt x="6673934" y="1841500"/>
                </a:lnTo>
                <a:lnTo>
                  <a:pt x="0" y="18415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6" name="文本框 8"/>
          <p:cNvSpPr txBox="1"/>
          <p:nvPr/>
        </p:nvSpPr>
        <p:spPr>
          <a:xfrm>
            <a:off x="1153160" y="2233930"/>
            <a:ext cx="48285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defTabSz="914400"/>
            <a:r>
              <a:rPr lang="zh-CN" altLang="en-US" sz="32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电商后台管理</a:t>
            </a:r>
            <a:endParaRPr lang="zh-CN" altLang="en-US" sz="32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318" name="组合 6"/>
          <p:cNvGrpSpPr/>
          <p:nvPr/>
        </p:nvGrpSpPr>
        <p:grpSpPr>
          <a:xfrm>
            <a:off x="1617663" y="6256338"/>
            <a:ext cx="8956675" cy="336550"/>
            <a:chOff x="1452615" y="6257556"/>
            <a:chExt cx="8956570" cy="335077"/>
          </a:xfrm>
        </p:grpSpPr>
        <p:grpSp>
          <p:nvGrpSpPr>
            <p:cNvPr id="13319" name="组合 15"/>
            <p:cNvGrpSpPr/>
            <p:nvPr/>
          </p:nvGrpSpPr>
          <p:grpSpPr>
            <a:xfrm>
              <a:off x="1452615" y="6381643"/>
              <a:ext cx="3060218" cy="89114"/>
              <a:chOff x="1892300" y="6254643"/>
              <a:chExt cx="3060218" cy="89114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1892300" y="6299200"/>
                <a:ext cx="306066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椭圆 14"/>
              <p:cNvSpPr/>
              <p:nvPr/>
            </p:nvSpPr>
            <p:spPr>
              <a:xfrm>
                <a:off x="1892300" y="6254903"/>
                <a:ext cx="88899" cy="8859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3322" name="组合 16"/>
            <p:cNvGrpSpPr/>
            <p:nvPr/>
          </p:nvGrpSpPr>
          <p:grpSpPr>
            <a:xfrm flipH="1">
              <a:off x="7310867" y="6381643"/>
              <a:ext cx="3098318" cy="89114"/>
              <a:chOff x="1854200" y="6254643"/>
              <a:chExt cx="3098318" cy="89114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1892300" y="6299200"/>
                <a:ext cx="306066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椭圆 18"/>
              <p:cNvSpPr/>
              <p:nvPr/>
            </p:nvSpPr>
            <p:spPr>
              <a:xfrm>
                <a:off x="1854200" y="6254903"/>
                <a:ext cx="88899" cy="8859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3325" name="文本框 19"/>
            <p:cNvSpPr txBox="1"/>
            <p:nvPr/>
          </p:nvSpPr>
          <p:spPr>
            <a:xfrm>
              <a:off x="4513583" y="6257556"/>
              <a:ext cx="2959670" cy="3350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0" y="1939925"/>
            <a:ext cx="215900" cy="184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88925" y="1939925"/>
            <a:ext cx="84138" cy="184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28" name="文本框 2"/>
          <p:cNvSpPr txBox="1"/>
          <p:nvPr/>
        </p:nvSpPr>
        <p:spPr>
          <a:xfrm>
            <a:off x="1008380" y="3155950"/>
            <a:ext cx="80454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r>
              <a:rPr lang="zh-CN" altLang="en-US" sz="1400">
                <a:latin typeface="Calibri" panose="020F0502020204030204" pitchFamily="34" charset="0"/>
                <a:ea typeface="宋体" panose="02010600030101010101" pitchFamily="2" charset="-122"/>
              </a:rPr>
              <a:t>答辩人</a:t>
            </a:r>
            <a:endParaRPr lang="zh-CN" altLang="en-US" sz="1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329" name="文本框 3"/>
          <p:cNvSpPr txBox="1"/>
          <p:nvPr/>
        </p:nvSpPr>
        <p:spPr>
          <a:xfrm>
            <a:off x="1707515" y="3155950"/>
            <a:ext cx="1016635" cy="4845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刘艺</a:t>
            </a:r>
            <a:endParaRPr lang="zh-CN" altLang="en-US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330" name="文本框 4"/>
          <p:cNvSpPr txBox="1"/>
          <p:nvPr/>
        </p:nvSpPr>
        <p:spPr>
          <a:xfrm>
            <a:off x="2724150" y="3155950"/>
            <a:ext cx="114617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r>
              <a:rPr lang="zh-CN" altLang="en-US" sz="1400">
                <a:latin typeface="Calibri" panose="020F0502020204030204" pitchFamily="34" charset="0"/>
                <a:ea typeface="宋体" panose="02010600030101010101" pitchFamily="2" charset="-122"/>
              </a:rPr>
              <a:t>项目经理</a:t>
            </a:r>
            <a:endParaRPr lang="zh-CN" altLang="en-US" sz="1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331" name="文本框 5"/>
          <p:cNvSpPr txBox="1"/>
          <p:nvPr/>
        </p:nvSpPr>
        <p:spPr>
          <a:xfrm>
            <a:off x="3505835" y="3155950"/>
            <a:ext cx="1002665" cy="4845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王斌晶</a:t>
            </a:r>
            <a:endParaRPr lang="zh-CN" altLang="en-US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332" name="文本框 6"/>
          <p:cNvSpPr txBox="1"/>
          <p:nvPr/>
        </p:nvSpPr>
        <p:spPr>
          <a:xfrm>
            <a:off x="4665980" y="3155315"/>
            <a:ext cx="1042670" cy="4229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r>
              <a:rPr lang="zh-CN" altLang="en-US" sz="1400">
                <a:latin typeface="Calibri" panose="020F0502020204030204" pitchFamily="34" charset="0"/>
                <a:ea typeface="宋体" panose="02010600030101010101" pitchFamily="2" charset="-122"/>
              </a:rPr>
              <a:t>指导老师</a:t>
            </a:r>
            <a:endParaRPr lang="zh-CN" altLang="en-US" sz="1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333" name="文本框 7"/>
          <p:cNvSpPr txBox="1"/>
          <p:nvPr/>
        </p:nvSpPr>
        <p:spPr>
          <a:xfrm>
            <a:off x="5514975" y="3155950"/>
            <a:ext cx="922655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肖旭</a:t>
            </a:r>
            <a:endParaRPr lang="zh-CN" altLang="en-US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482" name="文本框 7"/>
          <p:cNvSpPr txBox="1"/>
          <p:nvPr/>
        </p:nvSpPr>
        <p:spPr>
          <a:xfrm>
            <a:off x="544513" y="257175"/>
            <a:ext cx="270986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商品管理模块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483" name="组合 8"/>
          <p:cNvGrpSpPr/>
          <p:nvPr/>
        </p:nvGrpSpPr>
        <p:grpSpPr>
          <a:xfrm>
            <a:off x="6350" y="225425"/>
            <a:ext cx="419100" cy="525463"/>
            <a:chOff x="0" y="2508250"/>
            <a:chExt cx="419100" cy="1841500"/>
          </a:xfrm>
        </p:grpSpPr>
        <p:sp>
          <p:nvSpPr>
            <p:cNvPr id="10" name="矩形 9"/>
            <p:cNvSpPr/>
            <p:nvPr/>
          </p:nvSpPr>
          <p:spPr>
            <a:xfrm>
              <a:off x="0" y="2508250"/>
              <a:ext cx="215900" cy="184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34963" y="2508250"/>
              <a:ext cx="84137" cy="184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482" name="文本框 7"/>
          <p:cNvSpPr txBox="1"/>
          <p:nvPr/>
        </p:nvSpPr>
        <p:spPr>
          <a:xfrm>
            <a:off x="544513" y="257175"/>
            <a:ext cx="270986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订单管理模块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483" name="组合 8"/>
          <p:cNvGrpSpPr/>
          <p:nvPr/>
        </p:nvGrpSpPr>
        <p:grpSpPr>
          <a:xfrm>
            <a:off x="6350" y="225425"/>
            <a:ext cx="419100" cy="525463"/>
            <a:chOff x="0" y="2508250"/>
            <a:chExt cx="419100" cy="1841500"/>
          </a:xfrm>
        </p:grpSpPr>
        <p:sp>
          <p:nvSpPr>
            <p:cNvPr id="10" name="矩形 9"/>
            <p:cNvSpPr/>
            <p:nvPr/>
          </p:nvSpPr>
          <p:spPr>
            <a:xfrm>
              <a:off x="0" y="2508250"/>
              <a:ext cx="215900" cy="184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34963" y="2508250"/>
              <a:ext cx="84137" cy="184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6076" y="225849"/>
            <a:ext cx="419100" cy="525230"/>
            <a:chOff x="0" y="2508250"/>
            <a:chExt cx="419100" cy="18415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" name="矩形 3"/>
            <p:cNvSpPr/>
            <p:nvPr/>
          </p:nvSpPr>
          <p:spPr>
            <a:xfrm>
              <a:off x="0" y="2508250"/>
              <a:ext cx="215900" cy="1841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4445" y="2508250"/>
              <a:ext cx="84655" cy="1841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2530" name="文本框 5"/>
          <p:cNvSpPr txBox="1"/>
          <p:nvPr/>
        </p:nvSpPr>
        <p:spPr>
          <a:xfrm>
            <a:off x="544513" y="257175"/>
            <a:ext cx="270986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defTabSz="914400"/>
            <a:r>
              <a:rPr lang="zh-CN" altLang="en-US" sz="2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模块展示</a:t>
            </a:r>
            <a:endParaRPr lang="zh-CN" altLang="en-US" sz="2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1" name="文本框 9"/>
          <p:cNvSpPr txBox="1"/>
          <p:nvPr/>
        </p:nvSpPr>
        <p:spPr>
          <a:xfrm>
            <a:off x="2674938" y="2854325"/>
            <a:ext cx="1570037" cy="9842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 typeface="Arial" panose="020B0604020202020204" pitchFamily="34" charset="0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2" name="文本框 10"/>
          <p:cNvSpPr txBox="1"/>
          <p:nvPr/>
        </p:nvSpPr>
        <p:spPr>
          <a:xfrm>
            <a:off x="4391025" y="1989138"/>
            <a:ext cx="1570038" cy="9842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 typeface="Arial" panose="020B0604020202020204" pitchFamily="34" charset="0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3" name="文本框 12"/>
          <p:cNvSpPr txBox="1"/>
          <p:nvPr/>
        </p:nvSpPr>
        <p:spPr>
          <a:xfrm>
            <a:off x="7881938" y="1989138"/>
            <a:ext cx="1570037" cy="9842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en-US" altLang="zh-CN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 typeface="Arial" panose="020B0604020202020204" pitchFamily="34" charset="0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Freeform 199"/>
          <p:cNvSpPr>
            <a:spLocks noEditPoints="1"/>
          </p:cNvSpPr>
          <p:nvPr/>
        </p:nvSpPr>
        <p:spPr bwMode="auto">
          <a:xfrm>
            <a:off x="3546475" y="6305550"/>
            <a:ext cx="273050" cy="220663"/>
          </a:xfrm>
          <a:custGeom>
            <a:avLst/>
            <a:gdLst>
              <a:gd name="T0" fmla="*/ 76 w 97"/>
              <a:gd name="T1" fmla="*/ 7 h 79"/>
              <a:gd name="T2" fmla="*/ 63 w 97"/>
              <a:gd name="T3" fmla="*/ 57 h 79"/>
              <a:gd name="T4" fmla="*/ 13 w 97"/>
              <a:gd name="T5" fmla="*/ 45 h 79"/>
              <a:gd name="T6" fmla="*/ 76 w 97"/>
              <a:gd name="T7" fmla="*/ 7 h 79"/>
              <a:gd name="T8" fmla="*/ 88 w 97"/>
              <a:gd name="T9" fmla="*/ 0 h 79"/>
              <a:gd name="T10" fmla="*/ 80 w 97"/>
              <a:gd name="T11" fmla="*/ 5 h 79"/>
              <a:gd name="T12" fmla="*/ 84 w 97"/>
              <a:gd name="T13" fmla="*/ 36 h 79"/>
              <a:gd name="T14" fmla="*/ 65 w 97"/>
              <a:gd name="T15" fmla="*/ 62 h 79"/>
              <a:gd name="T16" fmla="*/ 33 w 97"/>
              <a:gd name="T17" fmla="*/ 67 h 79"/>
              <a:gd name="T18" fmla="*/ 8 w 97"/>
              <a:gd name="T19" fmla="*/ 48 h 79"/>
              <a:gd name="T20" fmla="*/ 0 w 97"/>
              <a:gd name="T21" fmla="*/ 53 h 79"/>
              <a:gd name="T22" fmla="*/ 31 w 97"/>
              <a:gd name="T23" fmla="*/ 76 h 79"/>
              <a:gd name="T24" fmla="*/ 70 w 97"/>
              <a:gd name="T25" fmla="*/ 70 h 79"/>
              <a:gd name="T26" fmla="*/ 93 w 97"/>
              <a:gd name="T27" fmla="*/ 39 h 79"/>
              <a:gd name="T28" fmla="*/ 88 w 97"/>
              <a:gd name="T29" fmla="*/ 0 h 79"/>
              <a:gd name="T30" fmla="*/ 31 w 97"/>
              <a:gd name="T31" fmla="*/ 41 h 79"/>
              <a:gd name="T32" fmla="*/ 26 w 97"/>
              <a:gd name="T33" fmla="*/ 52 h 79"/>
              <a:gd name="T34" fmla="*/ 31 w 97"/>
              <a:gd name="T35" fmla="*/ 41 h 79"/>
              <a:gd name="T36" fmla="*/ 61 w 97"/>
              <a:gd name="T37" fmla="*/ 33 h 79"/>
              <a:gd name="T38" fmla="*/ 72 w 97"/>
              <a:gd name="T39" fmla="*/ 36 h 79"/>
              <a:gd name="T40" fmla="*/ 61 w 97"/>
              <a:gd name="T41" fmla="*/ 33 h 79"/>
              <a:gd name="T42" fmla="*/ 64 w 97"/>
              <a:gd name="T43" fmla="*/ 20 h 79"/>
              <a:gd name="T44" fmla="*/ 76 w 97"/>
              <a:gd name="T45" fmla="*/ 21 h 79"/>
              <a:gd name="T46" fmla="*/ 64 w 97"/>
              <a:gd name="T47" fmla="*/ 20 h 79"/>
              <a:gd name="T48" fmla="*/ 54 w 97"/>
              <a:gd name="T49" fmla="*/ 41 h 79"/>
              <a:gd name="T50" fmla="*/ 59 w 97"/>
              <a:gd name="T51" fmla="*/ 52 h 79"/>
              <a:gd name="T52" fmla="*/ 54 w 97"/>
              <a:gd name="T53" fmla="*/ 41 h 79"/>
              <a:gd name="T54" fmla="*/ 43 w 97"/>
              <a:gd name="T55" fmla="*/ 44 h 79"/>
              <a:gd name="T56" fmla="*/ 41 w 97"/>
              <a:gd name="T57" fmla="*/ 55 h 79"/>
              <a:gd name="T58" fmla="*/ 43 w 97"/>
              <a:gd name="T59" fmla="*/ 44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7" h="79">
                <a:moveTo>
                  <a:pt x="76" y="7"/>
                </a:moveTo>
                <a:cubicBezTo>
                  <a:pt x="86" y="24"/>
                  <a:pt x="80" y="47"/>
                  <a:pt x="63" y="57"/>
                </a:cubicBezTo>
                <a:cubicBezTo>
                  <a:pt x="46" y="68"/>
                  <a:pt x="23" y="62"/>
                  <a:pt x="13" y="45"/>
                </a:cubicBezTo>
                <a:cubicBezTo>
                  <a:pt x="76" y="7"/>
                  <a:pt x="76" y="7"/>
                  <a:pt x="76" y="7"/>
                </a:cubicBezTo>
                <a:close/>
                <a:moveTo>
                  <a:pt x="88" y="0"/>
                </a:moveTo>
                <a:cubicBezTo>
                  <a:pt x="80" y="5"/>
                  <a:pt x="80" y="5"/>
                  <a:pt x="80" y="5"/>
                </a:cubicBezTo>
                <a:cubicBezTo>
                  <a:pt x="86" y="15"/>
                  <a:pt x="87" y="26"/>
                  <a:pt x="84" y="36"/>
                </a:cubicBezTo>
                <a:cubicBezTo>
                  <a:pt x="82" y="47"/>
                  <a:pt x="75" y="56"/>
                  <a:pt x="65" y="62"/>
                </a:cubicBezTo>
                <a:cubicBezTo>
                  <a:pt x="55" y="68"/>
                  <a:pt x="44" y="70"/>
                  <a:pt x="33" y="67"/>
                </a:cubicBezTo>
                <a:cubicBezTo>
                  <a:pt x="23" y="65"/>
                  <a:pt x="14" y="58"/>
                  <a:pt x="8" y="48"/>
                </a:cubicBezTo>
                <a:cubicBezTo>
                  <a:pt x="0" y="53"/>
                  <a:pt x="0" y="53"/>
                  <a:pt x="0" y="53"/>
                </a:cubicBezTo>
                <a:cubicBezTo>
                  <a:pt x="7" y="65"/>
                  <a:pt x="18" y="73"/>
                  <a:pt x="31" y="76"/>
                </a:cubicBezTo>
                <a:cubicBezTo>
                  <a:pt x="44" y="79"/>
                  <a:pt x="58" y="78"/>
                  <a:pt x="70" y="70"/>
                </a:cubicBezTo>
                <a:cubicBezTo>
                  <a:pt x="82" y="63"/>
                  <a:pt x="90" y="51"/>
                  <a:pt x="93" y="39"/>
                </a:cubicBezTo>
                <a:cubicBezTo>
                  <a:pt x="97" y="26"/>
                  <a:pt x="95" y="12"/>
                  <a:pt x="88" y="0"/>
                </a:cubicBezTo>
                <a:close/>
                <a:moveTo>
                  <a:pt x="31" y="41"/>
                </a:moveTo>
                <a:cubicBezTo>
                  <a:pt x="31" y="41"/>
                  <a:pt x="19" y="48"/>
                  <a:pt x="26" y="52"/>
                </a:cubicBezTo>
                <a:cubicBezTo>
                  <a:pt x="33" y="55"/>
                  <a:pt x="31" y="41"/>
                  <a:pt x="31" y="41"/>
                </a:cubicBezTo>
                <a:close/>
                <a:moveTo>
                  <a:pt x="61" y="33"/>
                </a:moveTo>
                <a:cubicBezTo>
                  <a:pt x="60" y="33"/>
                  <a:pt x="69" y="44"/>
                  <a:pt x="72" y="36"/>
                </a:cubicBezTo>
                <a:cubicBezTo>
                  <a:pt x="74" y="29"/>
                  <a:pt x="61" y="33"/>
                  <a:pt x="61" y="33"/>
                </a:cubicBezTo>
                <a:close/>
                <a:moveTo>
                  <a:pt x="64" y="20"/>
                </a:moveTo>
                <a:cubicBezTo>
                  <a:pt x="64" y="21"/>
                  <a:pt x="75" y="29"/>
                  <a:pt x="76" y="21"/>
                </a:cubicBezTo>
                <a:cubicBezTo>
                  <a:pt x="76" y="13"/>
                  <a:pt x="64" y="20"/>
                  <a:pt x="64" y="20"/>
                </a:cubicBezTo>
                <a:close/>
                <a:moveTo>
                  <a:pt x="54" y="41"/>
                </a:moveTo>
                <a:cubicBezTo>
                  <a:pt x="54" y="41"/>
                  <a:pt x="52" y="55"/>
                  <a:pt x="59" y="52"/>
                </a:cubicBezTo>
                <a:cubicBezTo>
                  <a:pt x="66" y="49"/>
                  <a:pt x="55" y="41"/>
                  <a:pt x="54" y="41"/>
                </a:cubicBezTo>
                <a:close/>
                <a:moveTo>
                  <a:pt x="43" y="44"/>
                </a:moveTo>
                <a:cubicBezTo>
                  <a:pt x="43" y="44"/>
                  <a:pt x="34" y="54"/>
                  <a:pt x="41" y="55"/>
                </a:cubicBezTo>
                <a:cubicBezTo>
                  <a:pt x="49" y="56"/>
                  <a:pt x="44" y="44"/>
                  <a:pt x="43" y="4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</a:ln>
        </p:spPr>
        <p:txBody>
          <a:bodyPr lIns="80296" tIns="40148" rIns="80296" bIns="4014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462338" y="6194425"/>
            <a:ext cx="442913" cy="44291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536" name="矩形 20"/>
          <p:cNvSpPr/>
          <p:nvPr/>
        </p:nvSpPr>
        <p:spPr>
          <a:xfrm>
            <a:off x="4244975" y="6194425"/>
            <a:ext cx="4705350" cy="414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1400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用户管理页面</a:t>
            </a:r>
            <a:endParaRPr lang="zh-CN" altLang="en-US" sz="1400" dirty="0">
              <a:solidFill>
                <a:srgbClr val="76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320925" y="5954713"/>
            <a:ext cx="788193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830" y="1437640"/>
            <a:ext cx="11367135" cy="421703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3554" name="文本框 7"/>
          <p:cNvSpPr txBox="1"/>
          <p:nvPr/>
        </p:nvSpPr>
        <p:spPr>
          <a:xfrm>
            <a:off x="544513" y="257175"/>
            <a:ext cx="54752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模块展示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555" name="组合 8"/>
          <p:cNvGrpSpPr/>
          <p:nvPr/>
        </p:nvGrpSpPr>
        <p:grpSpPr>
          <a:xfrm>
            <a:off x="6350" y="225425"/>
            <a:ext cx="419100" cy="525463"/>
            <a:chOff x="0" y="2508250"/>
            <a:chExt cx="419100" cy="1841500"/>
          </a:xfrm>
        </p:grpSpPr>
        <p:sp>
          <p:nvSpPr>
            <p:cNvPr id="10" name="矩形 9"/>
            <p:cNvSpPr/>
            <p:nvPr/>
          </p:nvSpPr>
          <p:spPr>
            <a:xfrm>
              <a:off x="0" y="2508250"/>
              <a:ext cx="215900" cy="184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34963" y="2508250"/>
              <a:ext cx="84137" cy="184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3562" name="文本框 48"/>
          <p:cNvSpPr txBox="1"/>
          <p:nvPr/>
        </p:nvSpPr>
        <p:spPr>
          <a:xfrm>
            <a:off x="822325" y="6400800"/>
            <a:ext cx="4191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各个小模块补充</a:t>
            </a:r>
            <a:endParaRPr lang="zh-CN" altLang="en-US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44830" y="1346835"/>
            <a:ext cx="10149840" cy="341185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4578" name="文本框 7"/>
          <p:cNvSpPr txBox="1"/>
          <p:nvPr/>
        </p:nvSpPr>
        <p:spPr>
          <a:xfrm>
            <a:off x="544513" y="257175"/>
            <a:ext cx="31511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模块展示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579" name="组合 8"/>
          <p:cNvGrpSpPr/>
          <p:nvPr/>
        </p:nvGrpSpPr>
        <p:grpSpPr>
          <a:xfrm>
            <a:off x="6350" y="225425"/>
            <a:ext cx="419100" cy="525463"/>
            <a:chOff x="0" y="2508250"/>
            <a:chExt cx="419100" cy="1841500"/>
          </a:xfrm>
        </p:grpSpPr>
        <p:sp>
          <p:nvSpPr>
            <p:cNvPr id="10" name="矩形 9"/>
            <p:cNvSpPr/>
            <p:nvPr/>
          </p:nvSpPr>
          <p:spPr>
            <a:xfrm>
              <a:off x="0" y="2508250"/>
              <a:ext cx="215900" cy="184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34963" y="2508250"/>
              <a:ext cx="84137" cy="184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4582" name="文本框 34"/>
          <p:cNvSpPr txBox="1"/>
          <p:nvPr/>
        </p:nvSpPr>
        <p:spPr>
          <a:xfrm>
            <a:off x="6721475" y="2490788"/>
            <a:ext cx="857250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defTabSz="914400"/>
            <a:r>
              <a:rPr lang="en-US" altLang="zh-CN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77%</a:t>
            </a:r>
            <a:endParaRPr lang="zh-CN" altLang="en-US" sz="20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" y="1310005"/>
            <a:ext cx="7520940" cy="25755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30" y="3773170"/>
            <a:ext cx="7520305" cy="266827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5602" name="文本框 7"/>
          <p:cNvSpPr txBox="1"/>
          <p:nvPr/>
        </p:nvSpPr>
        <p:spPr>
          <a:xfrm>
            <a:off x="544513" y="257175"/>
            <a:ext cx="38989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603" name="组合 8"/>
          <p:cNvGrpSpPr/>
          <p:nvPr/>
        </p:nvGrpSpPr>
        <p:grpSpPr>
          <a:xfrm>
            <a:off x="6350" y="225425"/>
            <a:ext cx="419100" cy="525463"/>
            <a:chOff x="0" y="2508250"/>
            <a:chExt cx="419100" cy="1841500"/>
          </a:xfrm>
        </p:grpSpPr>
        <p:sp>
          <p:nvSpPr>
            <p:cNvPr id="10" name="矩形 9"/>
            <p:cNvSpPr/>
            <p:nvPr/>
          </p:nvSpPr>
          <p:spPr>
            <a:xfrm>
              <a:off x="0" y="2508250"/>
              <a:ext cx="215900" cy="184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34963" y="2508250"/>
              <a:ext cx="84137" cy="184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606" name="文本框 34"/>
          <p:cNvSpPr txBox="1"/>
          <p:nvPr/>
        </p:nvSpPr>
        <p:spPr>
          <a:xfrm>
            <a:off x="654050" y="6126163"/>
            <a:ext cx="11295063" cy="3063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V="1">
            <a:off x="654050" y="5942013"/>
            <a:ext cx="11088688" cy="142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6626" name="文本框 7"/>
          <p:cNvSpPr txBox="1"/>
          <p:nvPr/>
        </p:nvSpPr>
        <p:spPr>
          <a:xfrm>
            <a:off x="544513" y="257175"/>
            <a:ext cx="34718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627" name="组合 8"/>
          <p:cNvGrpSpPr/>
          <p:nvPr/>
        </p:nvGrpSpPr>
        <p:grpSpPr>
          <a:xfrm>
            <a:off x="6350" y="225425"/>
            <a:ext cx="419100" cy="525463"/>
            <a:chOff x="0" y="2508250"/>
            <a:chExt cx="419100" cy="1841500"/>
          </a:xfrm>
        </p:grpSpPr>
        <p:sp>
          <p:nvSpPr>
            <p:cNvPr id="10" name="矩形 9"/>
            <p:cNvSpPr/>
            <p:nvPr/>
          </p:nvSpPr>
          <p:spPr>
            <a:xfrm>
              <a:off x="0" y="2508250"/>
              <a:ext cx="215900" cy="184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34963" y="2508250"/>
              <a:ext cx="84137" cy="184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7649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0" name="Picture 3" descr="Nipic_2531170_201403211041424570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338" y="963613"/>
            <a:ext cx="2635250" cy="2570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1" name="TextBox 35"/>
          <p:cNvSpPr txBox="1"/>
          <p:nvPr/>
        </p:nvSpPr>
        <p:spPr>
          <a:xfrm>
            <a:off x="8351838" y="1930400"/>
            <a:ext cx="19399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buFont typeface="Arial" panose="020B0604020202020204" pitchFamily="34" charset="0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再见啦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652" name="组合 26"/>
          <p:cNvGrpSpPr/>
          <p:nvPr/>
        </p:nvGrpSpPr>
        <p:grpSpPr>
          <a:xfrm>
            <a:off x="10421938" y="2017713"/>
            <a:ext cx="1620837" cy="1603375"/>
            <a:chOff x="10376741" y="1930549"/>
            <a:chExt cx="1621389" cy="1603709"/>
          </a:xfrm>
        </p:grpSpPr>
        <p:grpSp>
          <p:nvGrpSpPr>
            <p:cNvPr id="27653" name="组合 21"/>
            <p:cNvGrpSpPr/>
            <p:nvPr/>
          </p:nvGrpSpPr>
          <p:grpSpPr>
            <a:xfrm>
              <a:off x="10376741" y="1930549"/>
              <a:ext cx="1621389" cy="1603709"/>
              <a:chOff x="1846665" y="1572773"/>
              <a:chExt cx="2969894" cy="2937510"/>
            </a:xfrm>
          </p:grpSpPr>
          <p:sp>
            <p:nvSpPr>
              <p:cNvPr id="23" name="Oval 27"/>
              <p:cNvSpPr>
                <a:spLocks noChangeArrowheads="1"/>
              </p:cNvSpPr>
              <p:nvPr/>
            </p:nvSpPr>
            <p:spPr bwMode="auto">
              <a:xfrm>
                <a:off x="2085187" y="1808356"/>
                <a:ext cx="2271780" cy="227438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pic>
            <p:nvPicPr>
              <p:cNvPr id="27655" name="Picture 39" descr="未标题-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6665" y="1572773"/>
                <a:ext cx="2969894" cy="2937510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pic>
          <p:nvPicPr>
            <p:cNvPr id="27656" name="图片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55854" y="2308439"/>
              <a:ext cx="742881" cy="742881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5362" name="文本框 7"/>
          <p:cNvSpPr txBox="1"/>
          <p:nvPr/>
        </p:nvSpPr>
        <p:spPr>
          <a:xfrm>
            <a:off x="5007610" y="257175"/>
            <a:ext cx="3115310" cy="886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>
              <a:buFont typeface="Arial" panose="020B0604020202020204" pitchFamily="34" charset="0"/>
            </a:pP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363" name="组合 8"/>
          <p:cNvGrpSpPr/>
          <p:nvPr/>
        </p:nvGrpSpPr>
        <p:grpSpPr>
          <a:xfrm>
            <a:off x="6350" y="225425"/>
            <a:ext cx="419100" cy="525463"/>
            <a:chOff x="0" y="2508250"/>
            <a:chExt cx="419100" cy="1841500"/>
          </a:xfrm>
        </p:grpSpPr>
        <p:sp>
          <p:nvSpPr>
            <p:cNvPr id="10" name="矩形 9"/>
            <p:cNvSpPr/>
            <p:nvPr/>
          </p:nvSpPr>
          <p:spPr>
            <a:xfrm>
              <a:off x="0" y="2508250"/>
              <a:ext cx="215900" cy="184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34963" y="2508250"/>
              <a:ext cx="84137" cy="184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5381" name="文本框 29"/>
          <p:cNvSpPr txBox="1"/>
          <p:nvPr/>
        </p:nvSpPr>
        <p:spPr>
          <a:xfrm>
            <a:off x="582295" y="2160270"/>
            <a:ext cx="10991215" cy="31635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p>
            <a:pPr>
              <a:buFont typeface="Arial" panose="020B0604020202020204" pitchFamily="34" charset="0"/>
            </a:pP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随着时代的进步，信息化和数字化是现代的名词，而且现在网上用户逐年增多，各式各样的网上 APP 不断推出，尤为明显的就是电商行业，它解决了大部分用户的网购欲望。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</a:pP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我们要做的就是一个电商平台的项目，针对于我们的电商的用户或者说用户的行为操作来去分析，去实现一个数据仓库。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</a:pP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那么要想做好一个电商平台必须要有数据和信息的支持与管理，所以此项目主要是实现电商平台的数据管理和数据分析，为公司提供战略调整提供数据支持。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383" name="组合 31"/>
          <p:cNvGrpSpPr/>
          <p:nvPr/>
        </p:nvGrpSpPr>
        <p:grpSpPr>
          <a:xfrm>
            <a:off x="852488" y="4560888"/>
            <a:ext cx="3003550" cy="980579"/>
            <a:chOff x="1030656" y="4045982"/>
            <a:chExt cx="3002431" cy="537428"/>
          </a:xfrm>
        </p:grpSpPr>
        <p:sp>
          <p:nvSpPr>
            <p:cNvPr id="15384" name="文本框 32"/>
            <p:cNvSpPr txBox="1"/>
            <p:nvPr/>
          </p:nvSpPr>
          <p:spPr>
            <a:xfrm>
              <a:off x="1030656" y="4045982"/>
              <a:ext cx="2903672" cy="2018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 typeface="Arial" panose="020B0604020202020204" pitchFamily="34" charset="0"/>
              </a:pP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5" name="TextBox 35"/>
            <p:cNvSpPr txBox="1"/>
            <p:nvPr/>
          </p:nvSpPr>
          <p:spPr>
            <a:xfrm>
              <a:off x="1030656" y="4415314"/>
              <a:ext cx="3002431" cy="1680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 typeface="Arial" panose="020B0604020202020204" pitchFamily="34" charset="0"/>
              </a:pP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386" name="组合 34"/>
          <p:cNvGrpSpPr/>
          <p:nvPr/>
        </p:nvGrpSpPr>
        <p:grpSpPr>
          <a:xfrm>
            <a:off x="8520113" y="1900238"/>
            <a:ext cx="3001962" cy="689168"/>
            <a:chOff x="1030656" y="4045982"/>
            <a:chExt cx="3002431" cy="418386"/>
          </a:xfrm>
        </p:grpSpPr>
        <p:sp>
          <p:nvSpPr>
            <p:cNvPr id="15387" name="文本框 35"/>
            <p:cNvSpPr txBox="1"/>
            <p:nvPr/>
          </p:nvSpPr>
          <p:spPr>
            <a:xfrm>
              <a:off x="1030656" y="4045982"/>
              <a:ext cx="2903672" cy="2235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 typeface="Arial" panose="020B0604020202020204" pitchFamily="34" charset="0"/>
              </a:pP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8" name="TextBox 35"/>
            <p:cNvSpPr txBox="1"/>
            <p:nvPr/>
          </p:nvSpPr>
          <p:spPr>
            <a:xfrm>
              <a:off x="1030656" y="4278171"/>
              <a:ext cx="3002431" cy="18619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 typeface="Arial" panose="020B0604020202020204" pitchFamily="34" charset="0"/>
              </a:pP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389" name="组合 37"/>
          <p:cNvGrpSpPr/>
          <p:nvPr/>
        </p:nvGrpSpPr>
        <p:grpSpPr>
          <a:xfrm>
            <a:off x="8569325" y="4560888"/>
            <a:ext cx="3003550" cy="1069779"/>
            <a:chOff x="1030656" y="4045982"/>
            <a:chExt cx="3002431" cy="517779"/>
          </a:xfrm>
        </p:grpSpPr>
        <p:sp>
          <p:nvSpPr>
            <p:cNvPr id="15390" name="文本框 38"/>
            <p:cNvSpPr txBox="1"/>
            <p:nvPr/>
          </p:nvSpPr>
          <p:spPr>
            <a:xfrm>
              <a:off x="1030656" y="4045982"/>
              <a:ext cx="2903672" cy="17825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 typeface="Arial" panose="020B0604020202020204" pitchFamily="34" charset="0"/>
              </a:pP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1" name="TextBox 35"/>
            <p:cNvSpPr txBox="1"/>
            <p:nvPr/>
          </p:nvSpPr>
          <p:spPr>
            <a:xfrm>
              <a:off x="1030656" y="4415314"/>
              <a:ext cx="3002431" cy="14844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 typeface="Arial" panose="020B0604020202020204" pitchFamily="34" charset="0"/>
              </a:pP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6076" y="225849"/>
            <a:ext cx="419100" cy="525230"/>
            <a:chOff x="0" y="2508250"/>
            <a:chExt cx="419100" cy="18415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" name="矩形 3"/>
            <p:cNvSpPr/>
            <p:nvPr/>
          </p:nvSpPr>
          <p:spPr>
            <a:xfrm>
              <a:off x="0" y="2508250"/>
              <a:ext cx="215900" cy="1841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4445" y="2508250"/>
              <a:ext cx="84655" cy="1841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6386" name="文本框 5"/>
          <p:cNvSpPr txBox="1"/>
          <p:nvPr/>
        </p:nvSpPr>
        <p:spPr>
          <a:xfrm>
            <a:off x="544513" y="257175"/>
            <a:ext cx="41116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defTabSz="914400"/>
            <a:r>
              <a:rPr lang="zh-CN" altLang="en-US" sz="2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425" name="图片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5238" y="836613"/>
            <a:ext cx="1152525" cy="1152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023620" y="907415"/>
            <a:ext cx="3362960" cy="5561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r>
              <a:rPr lang="zh-CN" altLang="en-US"/>
              <a:t>这个项目主要有五大模块：</a:t>
            </a:r>
            <a:endParaRPr lang="zh-CN" altLang="en-US"/>
          </a:p>
          <a:p>
            <a:endParaRPr lang="zh-CN" altLang="en-US"/>
          </a:p>
          <a:p>
            <a:r>
              <a:rPr lang="zh-CN" altLang="en-US" sz="2000" b="1"/>
              <a:t>用户管理：</a:t>
            </a:r>
            <a:endParaRPr lang="zh-CN" altLang="en-US" sz="2000" b="1"/>
          </a:p>
          <a:p>
            <a:r>
              <a:rPr lang="en-US" altLang="zh-CN"/>
              <a:t>     </a:t>
            </a:r>
            <a:r>
              <a:rPr lang="zh-CN" altLang="en-US"/>
              <a:t>用户列表</a:t>
            </a:r>
            <a:endParaRPr lang="zh-CN" altLang="en-US"/>
          </a:p>
          <a:p>
            <a:endParaRPr lang="en-US" altLang="zh-CN"/>
          </a:p>
          <a:p>
            <a:r>
              <a:rPr lang="zh-CN" altLang="en-US" sz="2000" b="1"/>
              <a:t>权限管理：</a:t>
            </a:r>
            <a:endParaRPr lang="zh-CN" altLang="en-US" sz="2000" b="1"/>
          </a:p>
          <a:p>
            <a:r>
              <a:rPr lang="en-US" altLang="zh-CN"/>
              <a:t>     </a:t>
            </a:r>
            <a:r>
              <a:rPr lang="zh-CN" altLang="en-US"/>
              <a:t>角色列表</a:t>
            </a:r>
            <a:endParaRPr lang="zh-CN" altLang="en-US"/>
          </a:p>
          <a:p>
            <a:r>
              <a:rPr lang="en-US" altLang="zh-CN"/>
              <a:t>     </a:t>
            </a:r>
            <a:r>
              <a:rPr lang="zh-CN" altLang="en-US"/>
              <a:t>权限列表</a:t>
            </a:r>
            <a:endParaRPr lang="zh-CN" altLang="en-US"/>
          </a:p>
          <a:p>
            <a:endParaRPr lang="zh-CN" altLang="en-US"/>
          </a:p>
          <a:p>
            <a:r>
              <a:rPr lang="zh-CN" altLang="en-US" sz="2000" b="1">
                <a:sym typeface="+mn-ea"/>
              </a:rPr>
              <a:t>商品管理：</a:t>
            </a:r>
            <a:endParaRPr lang="zh-CN" altLang="en-US" sz="2000" b="1"/>
          </a:p>
          <a:p>
            <a:r>
              <a:rPr lang="en-US" altLang="zh-CN"/>
              <a:t>      </a:t>
            </a:r>
            <a:r>
              <a:rPr lang="zh-CN" altLang="en-US"/>
              <a:t>商品列表</a:t>
            </a:r>
            <a:endParaRPr lang="zh-CN" altLang="en-US"/>
          </a:p>
          <a:p>
            <a:r>
              <a:rPr lang="en-US" altLang="zh-CN"/>
              <a:t>      </a:t>
            </a:r>
            <a:r>
              <a:rPr lang="zh-CN" altLang="en-US"/>
              <a:t>分类参数</a:t>
            </a:r>
            <a:endParaRPr lang="zh-CN" altLang="en-US"/>
          </a:p>
          <a:p>
            <a:r>
              <a:rPr lang="en-US" altLang="zh-CN"/>
              <a:t>       </a:t>
            </a:r>
            <a:r>
              <a:rPr lang="zh-CN" altLang="en-US"/>
              <a:t>商品分类</a:t>
            </a:r>
            <a:endParaRPr lang="zh-CN" altLang="en-US"/>
          </a:p>
          <a:p>
            <a:endParaRPr lang="zh-CN" altLang="en-US"/>
          </a:p>
          <a:p>
            <a:r>
              <a:rPr lang="zh-CN" altLang="en-US" sz="2000" b="1"/>
              <a:t>订单管理：</a:t>
            </a:r>
            <a:endParaRPr lang="zh-CN" altLang="en-US" sz="2000" b="1"/>
          </a:p>
          <a:p>
            <a:r>
              <a:rPr lang="en-US" altLang="zh-CN"/>
              <a:t>      </a:t>
            </a:r>
            <a:r>
              <a:rPr lang="zh-CN" altLang="en-US"/>
              <a:t>订单列表</a:t>
            </a:r>
            <a:endParaRPr lang="zh-CN" altLang="en-US"/>
          </a:p>
          <a:p>
            <a:endParaRPr lang="zh-CN" altLang="en-US"/>
          </a:p>
          <a:p>
            <a:r>
              <a:rPr lang="zh-CN" altLang="en-US" sz="2000" b="1"/>
              <a:t>数据统计：</a:t>
            </a:r>
            <a:endParaRPr lang="zh-CN" altLang="en-US" sz="2000" b="1"/>
          </a:p>
          <a:p>
            <a:r>
              <a:rPr lang="en-US" altLang="zh-CN"/>
              <a:t>      </a:t>
            </a:r>
            <a:r>
              <a:rPr lang="zh-CN" altLang="en-US"/>
              <a:t>数据报表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730240" y="907415"/>
            <a:ext cx="3970020" cy="55619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r>
              <a:rPr lang="zh-CN" altLang="en-US" sz="2000" b="1"/>
              <a:t>技术栈</a:t>
            </a:r>
            <a:r>
              <a:rPr lang="zh-CN" altLang="en-US"/>
              <a:t>我们主要用到了：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  vue2.0</a:t>
            </a:r>
            <a:r>
              <a:rPr lang="zh-CN" altLang="en-US"/>
              <a:t>搭建项目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   element-ui</a:t>
            </a:r>
            <a:r>
              <a:rPr lang="zh-CN" altLang="en-US"/>
              <a:t>组件库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    axios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    Linter</a:t>
            </a:r>
            <a:endParaRPr lang="en-US" altLang="zh-CN"/>
          </a:p>
          <a:p>
            <a:r>
              <a:rPr lang="en-US" altLang="zh-CN"/>
              <a:t>         </a:t>
            </a:r>
            <a:endParaRPr lang="en-US" altLang="zh-CN"/>
          </a:p>
          <a:p>
            <a:r>
              <a:rPr lang="en-US" altLang="zh-CN"/>
              <a:t>        mock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    earchs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8434" name="文本框 7"/>
          <p:cNvSpPr txBox="1"/>
          <p:nvPr/>
        </p:nvSpPr>
        <p:spPr>
          <a:xfrm>
            <a:off x="544513" y="257175"/>
            <a:ext cx="42735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我们项目开发流程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435" name="组合 8"/>
          <p:cNvGrpSpPr/>
          <p:nvPr/>
        </p:nvGrpSpPr>
        <p:grpSpPr>
          <a:xfrm>
            <a:off x="6350" y="225425"/>
            <a:ext cx="419100" cy="525463"/>
            <a:chOff x="0" y="2508250"/>
            <a:chExt cx="419100" cy="1841500"/>
          </a:xfrm>
        </p:grpSpPr>
        <p:sp>
          <p:nvSpPr>
            <p:cNvPr id="10" name="矩形 9"/>
            <p:cNvSpPr/>
            <p:nvPr/>
          </p:nvSpPr>
          <p:spPr>
            <a:xfrm>
              <a:off x="0" y="2508250"/>
              <a:ext cx="215900" cy="184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34963" y="2508250"/>
              <a:ext cx="84137" cy="184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8438" name="文本框 11"/>
          <p:cNvSpPr txBox="1"/>
          <p:nvPr/>
        </p:nvSpPr>
        <p:spPr>
          <a:xfrm>
            <a:off x="425450" y="3548063"/>
            <a:ext cx="2082800" cy="60769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  <a:buFont typeface="Arial" panose="020B0604020202020204" pitchFamily="34" charset="0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告诉我们他们想要的效果。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9" name="文本框 12"/>
          <p:cNvSpPr txBox="1"/>
          <p:nvPr/>
        </p:nvSpPr>
        <p:spPr>
          <a:xfrm>
            <a:off x="2782888" y="1216025"/>
            <a:ext cx="2035175" cy="8667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  <a:buFont typeface="Arial" panose="020B0604020202020204" pitchFamily="34" charset="0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我们拿到需求时，由产品经理发起，开始设计原型图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rot="5400000">
            <a:off x="1047750" y="2322513"/>
            <a:ext cx="6477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泪滴形 16"/>
          <p:cNvSpPr>
            <a:spLocks noChangeAspect="1"/>
          </p:cNvSpPr>
          <p:nvPr/>
        </p:nvSpPr>
        <p:spPr>
          <a:xfrm>
            <a:off x="871538" y="1216025"/>
            <a:ext cx="1001713" cy="971550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417513" y="2646363"/>
            <a:ext cx="1908175" cy="431800"/>
          </a:xfrm>
          <a:custGeom>
            <a:avLst/>
            <a:gdLst>
              <a:gd name="connsiteX0" fmla="*/ 0 w 1908000"/>
              <a:gd name="connsiteY0" fmla="*/ 0 h 432000"/>
              <a:gd name="connsiteX1" fmla="*/ 1692000 w 1908000"/>
              <a:gd name="connsiteY1" fmla="*/ 0 h 432000"/>
              <a:gd name="connsiteX2" fmla="*/ 1908000 w 1908000"/>
              <a:gd name="connsiteY2" fmla="*/ 216000 h 432000"/>
              <a:gd name="connsiteX3" fmla="*/ 1692000 w 1908000"/>
              <a:gd name="connsiteY3" fmla="*/ 432000 h 432000"/>
              <a:gd name="connsiteX4" fmla="*/ 0 w 1908000"/>
              <a:gd name="connsiteY4" fmla="*/ 432000 h 432000"/>
              <a:gd name="connsiteX5" fmla="*/ 0 w 1908000"/>
              <a:gd name="connsiteY5" fmla="*/ 428710 h 432000"/>
              <a:gd name="connsiteX6" fmla="*/ 212710 w 1908000"/>
              <a:gd name="connsiteY6" fmla="*/ 216000 h 432000"/>
              <a:gd name="connsiteX7" fmla="*/ 0 w 1908000"/>
              <a:gd name="connsiteY7" fmla="*/ 329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8000" h="432000">
                <a:moveTo>
                  <a:pt x="0" y="0"/>
                </a:moveTo>
                <a:lnTo>
                  <a:pt x="1692000" y="0"/>
                </a:lnTo>
                <a:lnTo>
                  <a:pt x="1908000" y="216000"/>
                </a:lnTo>
                <a:lnTo>
                  <a:pt x="1692000" y="432000"/>
                </a:lnTo>
                <a:lnTo>
                  <a:pt x="0" y="432000"/>
                </a:lnTo>
                <a:lnTo>
                  <a:pt x="0" y="428710"/>
                </a:lnTo>
                <a:lnTo>
                  <a:pt x="212710" y="216000"/>
                </a:lnTo>
                <a:lnTo>
                  <a:pt x="0" y="32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甲方给需求</a:t>
            </a:r>
            <a:endParaRPr kumimoji="0" lang="zh-CN" altLang="en-US" sz="1800" b="0" i="0" u="none" strike="noStrike" kern="1200" cap="none" spc="0" normalizeH="0" baseline="0" noProof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rot="5400000">
            <a:off x="3413125" y="3429000"/>
            <a:ext cx="6477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泪滴形 22"/>
          <p:cNvSpPr>
            <a:spLocks noChangeAspect="1"/>
          </p:cNvSpPr>
          <p:nvPr/>
        </p:nvSpPr>
        <p:spPr>
          <a:xfrm rot="10800000" flipV="1">
            <a:off x="3251200" y="3751263"/>
            <a:ext cx="971550" cy="971550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2782888" y="2646363"/>
            <a:ext cx="1908175" cy="431800"/>
          </a:xfrm>
          <a:custGeom>
            <a:avLst/>
            <a:gdLst>
              <a:gd name="connsiteX0" fmla="*/ 0 w 1908000"/>
              <a:gd name="connsiteY0" fmla="*/ 0 h 432000"/>
              <a:gd name="connsiteX1" fmla="*/ 1692000 w 1908000"/>
              <a:gd name="connsiteY1" fmla="*/ 0 h 432000"/>
              <a:gd name="connsiteX2" fmla="*/ 1908000 w 1908000"/>
              <a:gd name="connsiteY2" fmla="*/ 216000 h 432000"/>
              <a:gd name="connsiteX3" fmla="*/ 1692000 w 1908000"/>
              <a:gd name="connsiteY3" fmla="*/ 432000 h 432000"/>
              <a:gd name="connsiteX4" fmla="*/ 0 w 1908000"/>
              <a:gd name="connsiteY4" fmla="*/ 432000 h 432000"/>
              <a:gd name="connsiteX5" fmla="*/ 0 w 1908000"/>
              <a:gd name="connsiteY5" fmla="*/ 428710 h 432000"/>
              <a:gd name="connsiteX6" fmla="*/ 212710 w 1908000"/>
              <a:gd name="connsiteY6" fmla="*/ 216000 h 432000"/>
              <a:gd name="connsiteX7" fmla="*/ 0 w 1908000"/>
              <a:gd name="connsiteY7" fmla="*/ 329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8000" h="432000">
                <a:moveTo>
                  <a:pt x="0" y="0"/>
                </a:moveTo>
                <a:lnTo>
                  <a:pt x="1692000" y="0"/>
                </a:lnTo>
                <a:lnTo>
                  <a:pt x="1908000" y="216000"/>
                </a:lnTo>
                <a:lnTo>
                  <a:pt x="1692000" y="432000"/>
                </a:lnTo>
                <a:lnTo>
                  <a:pt x="0" y="432000"/>
                </a:lnTo>
                <a:lnTo>
                  <a:pt x="0" y="428710"/>
                </a:lnTo>
                <a:lnTo>
                  <a:pt x="212710" y="216000"/>
                </a:lnTo>
                <a:lnTo>
                  <a:pt x="0" y="32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46" name="文本框 25"/>
          <p:cNvSpPr txBox="1"/>
          <p:nvPr/>
        </p:nvSpPr>
        <p:spPr>
          <a:xfrm>
            <a:off x="2846388" y="2646363"/>
            <a:ext cx="1908175" cy="3492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 defTabSz="914400">
              <a:lnSpc>
                <a:spcPct val="12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根据需求，出原型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rot="5400000">
            <a:off x="5603875" y="1411288"/>
            <a:ext cx="6477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泪滴形 28"/>
          <p:cNvSpPr>
            <a:spLocks noChangeAspect="1"/>
          </p:cNvSpPr>
          <p:nvPr/>
        </p:nvSpPr>
        <p:spPr>
          <a:xfrm>
            <a:off x="5443538" y="115888"/>
            <a:ext cx="971550" cy="971550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4975225" y="1608138"/>
            <a:ext cx="1908175" cy="431800"/>
          </a:xfrm>
          <a:custGeom>
            <a:avLst/>
            <a:gdLst>
              <a:gd name="connsiteX0" fmla="*/ 0 w 1908000"/>
              <a:gd name="connsiteY0" fmla="*/ 0 h 432000"/>
              <a:gd name="connsiteX1" fmla="*/ 1692000 w 1908000"/>
              <a:gd name="connsiteY1" fmla="*/ 0 h 432000"/>
              <a:gd name="connsiteX2" fmla="*/ 1908000 w 1908000"/>
              <a:gd name="connsiteY2" fmla="*/ 216000 h 432000"/>
              <a:gd name="connsiteX3" fmla="*/ 1692000 w 1908000"/>
              <a:gd name="connsiteY3" fmla="*/ 432000 h 432000"/>
              <a:gd name="connsiteX4" fmla="*/ 0 w 1908000"/>
              <a:gd name="connsiteY4" fmla="*/ 432000 h 432000"/>
              <a:gd name="connsiteX5" fmla="*/ 0 w 1908000"/>
              <a:gd name="connsiteY5" fmla="*/ 428710 h 432000"/>
              <a:gd name="connsiteX6" fmla="*/ 212710 w 1908000"/>
              <a:gd name="connsiteY6" fmla="*/ 216000 h 432000"/>
              <a:gd name="connsiteX7" fmla="*/ 0 w 1908000"/>
              <a:gd name="connsiteY7" fmla="*/ 329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8000" h="432000">
                <a:moveTo>
                  <a:pt x="0" y="0"/>
                </a:moveTo>
                <a:lnTo>
                  <a:pt x="1692000" y="0"/>
                </a:lnTo>
                <a:lnTo>
                  <a:pt x="1908000" y="216000"/>
                </a:lnTo>
                <a:lnTo>
                  <a:pt x="1692000" y="432000"/>
                </a:lnTo>
                <a:lnTo>
                  <a:pt x="0" y="432000"/>
                </a:lnTo>
                <a:lnTo>
                  <a:pt x="0" y="428710"/>
                </a:lnTo>
                <a:lnTo>
                  <a:pt x="212710" y="216000"/>
                </a:lnTo>
                <a:lnTo>
                  <a:pt x="0" y="32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50" name="文本框 31"/>
          <p:cNvSpPr txBox="1"/>
          <p:nvPr/>
        </p:nvSpPr>
        <p:spPr>
          <a:xfrm>
            <a:off x="4916488" y="1649413"/>
            <a:ext cx="2025650" cy="3492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 defTabSz="914400">
              <a:lnSpc>
                <a:spcPct val="120000"/>
              </a:lnSpc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开始设计设计图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rot="5400000">
            <a:off x="7804150" y="3443288"/>
            <a:ext cx="6477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泪滴形 34"/>
          <p:cNvSpPr>
            <a:spLocks noChangeAspect="1"/>
          </p:cNvSpPr>
          <p:nvPr/>
        </p:nvSpPr>
        <p:spPr>
          <a:xfrm rot="10800000" flipV="1">
            <a:off x="7691438" y="3767138"/>
            <a:ext cx="971550" cy="971550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5059363" y="2673350"/>
            <a:ext cx="1908175" cy="431800"/>
          </a:xfrm>
          <a:custGeom>
            <a:avLst/>
            <a:gdLst>
              <a:gd name="connsiteX0" fmla="*/ 0 w 1908000"/>
              <a:gd name="connsiteY0" fmla="*/ 0 h 432000"/>
              <a:gd name="connsiteX1" fmla="*/ 1692000 w 1908000"/>
              <a:gd name="connsiteY1" fmla="*/ 0 h 432000"/>
              <a:gd name="connsiteX2" fmla="*/ 1908000 w 1908000"/>
              <a:gd name="connsiteY2" fmla="*/ 216000 h 432000"/>
              <a:gd name="connsiteX3" fmla="*/ 1692000 w 1908000"/>
              <a:gd name="connsiteY3" fmla="*/ 432000 h 432000"/>
              <a:gd name="connsiteX4" fmla="*/ 0 w 1908000"/>
              <a:gd name="connsiteY4" fmla="*/ 432000 h 432000"/>
              <a:gd name="connsiteX5" fmla="*/ 0 w 1908000"/>
              <a:gd name="connsiteY5" fmla="*/ 428710 h 432000"/>
              <a:gd name="connsiteX6" fmla="*/ 212710 w 1908000"/>
              <a:gd name="connsiteY6" fmla="*/ 216000 h 432000"/>
              <a:gd name="connsiteX7" fmla="*/ 0 w 1908000"/>
              <a:gd name="connsiteY7" fmla="*/ 329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8000" h="432000">
                <a:moveTo>
                  <a:pt x="0" y="0"/>
                </a:moveTo>
                <a:lnTo>
                  <a:pt x="1692000" y="0"/>
                </a:lnTo>
                <a:lnTo>
                  <a:pt x="1908000" y="216000"/>
                </a:lnTo>
                <a:lnTo>
                  <a:pt x="1692000" y="432000"/>
                </a:lnTo>
                <a:lnTo>
                  <a:pt x="0" y="432000"/>
                </a:lnTo>
                <a:lnTo>
                  <a:pt x="0" y="428710"/>
                </a:lnTo>
                <a:lnTo>
                  <a:pt x="212710" y="216000"/>
                </a:lnTo>
                <a:lnTo>
                  <a:pt x="0" y="32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54" name="文本框 37"/>
          <p:cNvSpPr txBox="1"/>
          <p:nvPr/>
        </p:nvSpPr>
        <p:spPr>
          <a:xfrm>
            <a:off x="5060950" y="2687638"/>
            <a:ext cx="1881188" cy="3492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 defTabSz="914400">
              <a:lnSpc>
                <a:spcPct val="12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出项目估时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rot="5400000">
            <a:off x="9810750" y="2511425"/>
            <a:ext cx="6477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泪滴形 40"/>
          <p:cNvSpPr>
            <a:spLocks noChangeAspect="1"/>
          </p:cNvSpPr>
          <p:nvPr/>
        </p:nvSpPr>
        <p:spPr>
          <a:xfrm>
            <a:off x="9588500" y="1216025"/>
            <a:ext cx="973138" cy="971550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任意多边形 42"/>
          <p:cNvSpPr/>
          <p:nvPr/>
        </p:nvSpPr>
        <p:spPr>
          <a:xfrm>
            <a:off x="8907463" y="2705100"/>
            <a:ext cx="1908175" cy="431800"/>
          </a:xfrm>
          <a:custGeom>
            <a:avLst/>
            <a:gdLst>
              <a:gd name="connsiteX0" fmla="*/ 0 w 1908000"/>
              <a:gd name="connsiteY0" fmla="*/ 0 h 432000"/>
              <a:gd name="connsiteX1" fmla="*/ 1692000 w 1908000"/>
              <a:gd name="connsiteY1" fmla="*/ 0 h 432000"/>
              <a:gd name="connsiteX2" fmla="*/ 1908000 w 1908000"/>
              <a:gd name="connsiteY2" fmla="*/ 216000 h 432000"/>
              <a:gd name="connsiteX3" fmla="*/ 1692000 w 1908000"/>
              <a:gd name="connsiteY3" fmla="*/ 432000 h 432000"/>
              <a:gd name="connsiteX4" fmla="*/ 0 w 1908000"/>
              <a:gd name="connsiteY4" fmla="*/ 432000 h 432000"/>
              <a:gd name="connsiteX5" fmla="*/ 0 w 1908000"/>
              <a:gd name="connsiteY5" fmla="*/ 428710 h 432000"/>
              <a:gd name="connsiteX6" fmla="*/ 212710 w 1908000"/>
              <a:gd name="connsiteY6" fmla="*/ 216000 h 432000"/>
              <a:gd name="connsiteX7" fmla="*/ 0 w 1908000"/>
              <a:gd name="connsiteY7" fmla="*/ 329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8000" h="432000">
                <a:moveTo>
                  <a:pt x="0" y="0"/>
                </a:moveTo>
                <a:lnTo>
                  <a:pt x="1692000" y="0"/>
                </a:lnTo>
                <a:lnTo>
                  <a:pt x="1908000" y="216000"/>
                </a:lnTo>
                <a:lnTo>
                  <a:pt x="1692000" y="432000"/>
                </a:lnTo>
                <a:lnTo>
                  <a:pt x="0" y="432000"/>
                </a:lnTo>
                <a:lnTo>
                  <a:pt x="0" y="428710"/>
                </a:lnTo>
                <a:lnTo>
                  <a:pt x="212710" y="216000"/>
                </a:lnTo>
                <a:lnTo>
                  <a:pt x="0" y="32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58" name="文本框 43"/>
          <p:cNvSpPr txBox="1"/>
          <p:nvPr/>
        </p:nvSpPr>
        <p:spPr>
          <a:xfrm>
            <a:off x="9229725" y="2755900"/>
            <a:ext cx="1265238" cy="349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defTabSz="914400">
              <a:lnSpc>
                <a:spcPct val="12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测试部门测试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59" name="文本框 1"/>
          <p:cNvSpPr txBox="1"/>
          <p:nvPr/>
        </p:nvSpPr>
        <p:spPr>
          <a:xfrm>
            <a:off x="928688" y="1517650"/>
            <a:ext cx="8842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第一步</a:t>
            </a: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8460" name="文本框 3"/>
          <p:cNvSpPr txBox="1"/>
          <p:nvPr/>
        </p:nvSpPr>
        <p:spPr>
          <a:xfrm>
            <a:off x="3279775" y="4046538"/>
            <a:ext cx="9144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第二步</a:t>
            </a: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8461" name="文本框 4"/>
          <p:cNvSpPr txBox="1"/>
          <p:nvPr/>
        </p:nvSpPr>
        <p:spPr>
          <a:xfrm>
            <a:off x="5443538" y="417513"/>
            <a:ext cx="9477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第三步</a:t>
            </a: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8462" name="文本框 5"/>
          <p:cNvSpPr txBox="1"/>
          <p:nvPr/>
        </p:nvSpPr>
        <p:spPr>
          <a:xfrm>
            <a:off x="7685088" y="4046538"/>
            <a:ext cx="8842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第四步</a:t>
            </a: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8463" name="文本框 6"/>
          <p:cNvSpPr txBox="1"/>
          <p:nvPr/>
        </p:nvSpPr>
        <p:spPr>
          <a:xfrm>
            <a:off x="9632950" y="1517650"/>
            <a:ext cx="8842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第五步</a:t>
            </a: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6999288" y="2687638"/>
            <a:ext cx="1908175" cy="431800"/>
          </a:xfrm>
          <a:custGeom>
            <a:avLst/>
            <a:gdLst>
              <a:gd name="connsiteX0" fmla="*/ 0 w 1908000"/>
              <a:gd name="connsiteY0" fmla="*/ 0 h 432000"/>
              <a:gd name="connsiteX1" fmla="*/ 1692000 w 1908000"/>
              <a:gd name="connsiteY1" fmla="*/ 0 h 432000"/>
              <a:gd name="connsiteX2" fmla="*/ 1908000 w 1908000"/>
              <a:gd name="connsiteY2" fmla="*/ 216000 h 432000"/>
              <a:gd name="connsiteX3" fmla="*/ 1692000 w 1908000"/>
              <a:gd name="connsiteY3" fmla="*/ 432000 h 432000"/>
              <a:gd name="connsiteX4" fmla="*/ 0 w 1908000"/>
              <a:gd name="connsiteY4" fmla="*/ 432000 h 432000"/>
              <a:gd name="connsiteX5" fmla="*/ 0 w 1908000"/>
              <a:gd name="connsiteY5" fmla="*/ 428710 h 432000"/>
              <a:gd name="connsiteX6" fmla="*/ 212710 w 1908000"/>
              <a:gd name="connsiteY6" fmla="*/ 216000 h 432000"/>
              <a:gd name="connsiteX7" fmla="*/ 0 w 1908000"/>
              <a:gd name="connsiteY7" fmla="*/ 329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8000" h="432000">
                <a:moveTo>
                  <a:pt x="0" y="0"/>
                </a:moveTo>
                <a:lnTo>
                  <a:pt x="1692000" y="0"/>
                </a:lnTo>
                <a:lnTo>
                  <a:pt x="1908000" y="216000"/>
                </a:lnTo>
                <a:lnTo>
                  <a:pt x="1692000" y="432000"/>
                </a:lnTo>
                <a:lnTo>
                  <a:pt x="0" y="432000"/>
                </a:lnTo>
                <a:lnTo>
                  <a:pt x="0" y="428710"/>
                </a:lnTo>
                <a:lnTo>
                  <a:pt x="212710" y="216000"/>
                </a:lnTo>
                <a:lnTo>
                  <a:pt x="0" y="32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5091113" y="3751263"/>
            <a:ext cx="1908175" cy="431800"/>
          </a:xfrm>
          <a:custGeom>
            <a:avLst/>
            <a:gdLst>
              <a:gd name="connsiteX0" fmla="*/ 0 w 1908000"/>
              <a:gd name="connsiteY0" fmla="*/ 0 h 432000"/>
              <a:gd name="connsiteX1" fmla="*/ 1692000 w 1908000"/>
              <a:gd name="connsiteY1" fmla="*/ 0 h 432000"/>
              <a:gd name="connsiteX2" fmla="*/ 1908000 w 1908000"/>
              <a:gd name="connsiteY2" fmla="*/ 216000 h 432000"/>
              <a:gd name="connsiteX3" fmla="*/ 1692000 w 1908000"/>
              <a:gd name="connsiteY3" fmla="*/ 432000 h 432000"/>
              <a:gd name="connsiteX4" fmla="*/ 0 w 1908000"/>
              <a:gd name="connsiteY4" fmla="*/ 432000 h 432000"/>
              <a:gd name="connsiteX5" fmla="*/ 0 w 1908000"/>
              <a:gd name="connsiteY5" fmla="*/ 428710 h 432000"/>
              <a:gd name="connsiteX6" fmla="*/ 212710 w 1908000"/>
              <a:gd name="connsiteY6" fmla="*/ 216000 h 432000"/>
              <a:gd name="connsiteX7" fmla="*/ 0 w 1908000"/>
              <a:gd name="connsiteY7" fmla="*/ 329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8000" h="432000">
                <a:moveTo>
                  <a:pt x="0" y="0"/>
                </a:moveTo>
                <a:lnTo>
                  <a:pt x="1692000" y="0"/>
                </a:lnTo>
                <a:lnTo>
                  <a:pt x="1908000" y="216000"/>
                </a:lnTo>
                <a:lnTo>
                  <a:pt x="1692000" y="432000"/>
                </a:lnTo>
                <a:lnTo>
                  <a:pt x="0" y="432000"/>
                </a:lnTo>
                <a:lnTo>
                  <a:pt x="0" y="428710"/>
                </a:lnTo>
                <a:lnTo>
                  <a:pt x="212710" y="216000"/>
                </a:lnTo>
                <a:lnTo>
                  <a:pt x="0" y="32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66" name="文本框 5"/>
          <p:cNvSpPr txBox="1"/>
          <p:nvPr/>
        </p:nvSpPr>
        <p:spPr>
          <a:xfrm>
            <a:off x="5022850" y="3783013"/>
            <a:ext cx="21463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</a:rPr>
              <a:t>   </a:t>
            </a:r>
            <a:r>
              <a:rPr lang="zh-CN" altLang="en-US" sz="1600">
                <a:latin typeface="Calibri" panose="020F0502020204030204" pitchFamily="34" charset="0"/>
                <a:ea typeface="宋体" panose="02010600030101010101" pitchFamily="2" charset="-122"/>
              </a:rPr>
              <a:t>后端编写接口文档</a:t>
            </a:r>
            <a:endParaRPr lang="zh-CN" altLang="en-US" sz="16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8467" name="文本框 6"/>
          <p:cNvSpPr txBox="1"/>
          <p:nvPr/>
        </p:nvSpPr>
        <p:spPr>
          <a:xfrm>
            <a:off x="7223125" y="2736850"/>
            <a:ext cx="16192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前端代码编写</a:t>
            </a: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rot="5400000">
            <a:off x="10244138" y="4014788"/>
            <a:ext cx="1908175" cy="431800"/>
          </a:xfrm>
          <a:custGeom>
            <a:avLst/>
            <a:gdLst>
              <a:gd name="connsiteX0" fmla="*/ 0 w 1908000"/>
              <a:gd name="connsiteY0" fmla="*/ 0 h 432000"/>
              <a:gd name="connsiteX1" fmla="*/ 1692000 w 1908000"/>
              <a:gd name="connsiteY1" fmla="*/ 0 h 432000"/>
              <a:gd name="connsiteX2" fmla="*/ 1908000 w 1908000"/>
              <a:gd name="connsiteY2" fmla="*/ 216000 h 432000"/>
              <a:gd name="connsiteX3" fmla="*/ 1692000 w 1908000"/>
              <a:gd name="connsiteY3" fmla="*/ 432000 h 432000"/>
              <a:gd name="connsiteX4" fmla="*/ 0 w 1908000"/>
              <a:gd name="connsiteY4" fmla="*/ 432000 h 432000"/>
              <a:gd name="connsiteX5" fmla="*/ 0 w 1908000"/>
              <a:gd name="connsiteY5" fmla="*/ 428710 h 432000"/>
              <a:gd name="connsiteX6" fmla="*/ 212710 w 1908000"/>
              <a:gd name="connsiteY6" fmla="*/ 216000 h 432000"/>
              <a:gd name="connsiteX7" fmla="*/ 0 w 1908000"/>
              <a:gd name="connsiteY7" fmla="*/ 329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8000" h="432000">
                <a:moveTo>
                  <a:pt x="0" y="0"/>
                </a:moveTo>
                <a:lnTo>
                  <a:pt x="1692000" y="0"/>
                </a:lnTo>
                <a:lnTo>
                  <a:pt x="1908000" y="216000"/>
                </a:lnTo>
                <a:lnTo>
                  <a:pt x="1692000" y="432000"/>
                </a:lnTo>
                <a:lnTo>
                  <a:pt x="0" y="432000"/>
                </a:lnTo>
                <a:lnTo>
                  <a:pt x="0" y="428710"/>
                </a:lnTo>
                <a:lnTo>
                  <a:pt x="212710" y="216000"/>
                </a:lnTo>
                <a:lnTo>
                  <a:pt x="0" y="32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8842375" y="5416550"/>
            <a:ext cx="1908175" cy="431800"/>
          </a:xfrm>
          <a:custGeom>
            <a:avLst/>
            <a:gdLst>
              <a:gd name="connsiteX0" fmla="*/ 0 w 1908000"/>
              <a:gd name="connsiteY0" fmla="*/ 0 h 432000"/>
              <a:gd name="connsiteX1" fmla="*/ 1692000 w 1908000"/>
              <a:gd name="connsiteY1" fmla="*/ 0 h 432000"/>
              <a:gd name="connsiteX2" fmla="*/ 1908000 w 1908000"/>
              <a:gd name="connsiteY2" fmla="*/ 216000 h 432000"/>
              <a:gd name="connsiteX3" fmla="*/ 1692000 w 1908000"/>
              <a:gd name="connsiteY3" fmla="*/ 432000 h 432000"/>
              <a:gd name="connsiteX4" fmla="*/ 0 w 1908000"/>
              <a:gd name="connsiteY4" fmla="*/ 432000 h 432000"/>
              <a:gd name="connsiteX5" fmla="*/ 0 w 1908000"/>
              <a:gd name="connsiteY5" fmla="*/ 428710 h 432000"/>
              <a:gd name="connsiteX6" fmla="*/ 212710 w 1908000"/>
              <a:gd name="connsiteY6" fmla="*/ 216000 h 432000"/>
              <a:gd name="connsiteX7" fmla="*/ 0 w 1908000"/>
              <a:gd name="connsiteY7" fmla="*/ 329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8000" h="432000">
                <a:moveTo>
                  <a:pt x="0" y="0"/>
                </a:moveTo>
                <a:lnTo>
                  <a:pt x="1692000" y="0"/>
                </a:lnTo>
                <a:lnTo>
                  <a:pt x="1908000" y="216000"/>
                </a:lnTo>
                <a:lnTo>
                  <a:pt x="1692000" y="432000"/>
                </a:lnTo>
                <a:lnTo>
                  <a:pt x="0" y="432000"/>
                </a:lnTo>
                <a:lnTo>
                  <a:pt x="0" y="428710"/>
                </a:lnTo>
                <a:lnTo>
                  <a:pt x="212710" y="216000"/>
                </a:lnTo>
                <a:lnTo>
                  <a:pt x="0" y="32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项目打包上线</a:t>
            </a:r>
            <a:endParaRPr kumimoji="0" lang="zh-CN" altLang="en-US" sz="1800" b="0" i="0" u="none" strike="noStrike" kern="1200" cap="none" spc="0" normalizeH="0" baseline="0" noProof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泪滴形 11"/>
          <p:cNvSpPr>
            <a:spLocks noChangeAspect="1"/>
          </p:cNvSpPr>
          <p:nvPr/>
        </p:nvSpPr>
        <p:spPr>
          <a:xfrm>
            <a:off x="7546975" y="5848350"/>
            <a:ext cx="973138" cy="971550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71" name="文本框 12"/>
          <p:cNvSpPr txBox="1"/>
          <p:nvPr/>
        </p:nvSpPr>
        <p:spPr>
          <a:xfrm>
            <a:off x="7620000" y="6164263"/>
            <a:ext cx="9493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第六步</a:t>
            </a: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83835" y="4478020"/>
            <a:ext cx="1598930" cy="938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>
                <a:solidFill>
                  <a:schemeClr val="bg1"/>
                </a:solidFill>
              </a:rPr>
              <a:t>前端和后端沟通返回的数据样式</a:t>
            </a:r>
            <a:endParaRPr lang="zh-CN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9458" name="文本框 7"/>
          <p:cNvSpPr txBox="1"/>
          <p:nvPr/>
        </p:nvSpPr>
        <p:spPr>
          <a:xfrm>
            <a:off x="544513" y="257175"/>
            <a:ext cx="270986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我们的团队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459" name="组合 8"/>
          <p:cNvGrpSpPr/>
          <p:nvPr/>
        </p:nvGrpSpPr>
        <p:grpSpPr>
          <a:xfrm>
            <a:off x="6350" y="225425"/>
            <a:ext cx="419100" cy="525463"/>
            <a:chOff x="0" y="2508250"/>
            <a:chExt cx="419100" cy="1841500"/>
          </a:xfrm>
        </p:grpSpPr>
        <p:sp>
          <p:nvSpPr>
            <p:cNvPr id="10" name="矩形 9"/>
            <p:cNvSpPr/>
            <p:nvPr/>
          </p:nvSpPr>
          <p:spPr>
            <a:xfrm>
              <a:off x="0" y="2508250"/>
              <a:ext cx="215900" cy="184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34963" y="2508250"/>
              <a:ext cx="84137" cy="184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101725" y="1668463"/>
            <a:ext cx="2316163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宋体" panose="02010600030101010101" pitchFamily="2" charset="-122"/>
              </a:rPr>
              <a:t>我们开发团队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19188" y="2373313"/>
            <a:ext cx="481965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我们的开发团队有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10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个人，项目周期为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个月。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pSp>
        <p:nvGrpSpPr>
          <p:cNvPr id="19464" name="组合 37"/>
          <p:cNvGrpSpPr/>
          <p:nvPr/>
        </p:nvGrpSpPr>
        <p:grpSpPr>
          <a:xfrm>
            <a:off x="6223000" y="1541463"/>
            <a:ext cx="5254625" cy="4092575"/>
            <a:chOff x="6396643" y="1686474"/>
            <a:chExt cx="5254824" cy="4091943"/>
          </a:xfrm>
        </p:grpSpPr>
        <p:pic>
          <p:nvPicPr>
            <p:cNvPr id="19465" name="图片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96643" y="1686474"/>
              <a:ext cx="5254824" cy="4091943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19466" name="组合 39"/>
            <p:cNvGrpSpPr/>
            <p:nvPr/>
          </p:nvGrpSpPr>
          <p:grpSpPr>
            <a:xfrm>
              <a:off x="6940957" y="2068643"/>
              <a:ext cx="4174083" cy="2442398"/>
              <a:chOff x="4744720" y="1645920"/>
              <a:chExt cx="2580640" cy="3393440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4744856" y="1646419"/>
                <a:ext cx="2580400" cy="33939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5" name="直角三角形 44"/>
              <p:cNvSpPr/>
              <p:nvPr/>
            </p:nvSpPr>
            <p:spPr>
              <a:xfrm>
                <a:off x="4744856" y="1646419"/>
                <a:ext cx="2580400" cy="3393979"/>
              </a:xfrm>
              <a:prstGeom prst="rt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9469" name="组合 40"/>
            <p:cNvGrpSpPr/>
            <p:nvPr/>
          </p:nvGrpSpPr>
          <p:grpSpPr>
            <a:xfrm>
              <a:off x="8558285" y="2824072"/>
              <a:ext cx="931539" cy="931539"/>
              <a:chOff x="5530221" y="2981507"/>
              <a:chExt cx="1188330" cy="1188330"/>
            </a:xfrm>
          </p:grpSpPr>
          <p:sp>
            <p:nvSpPr>
              <p:cNvPr id="19470" name="Freeform 112"/>
              <p:cNvSpPr>
                <a:spLocks noEditPoints="1"/>
              </p:cNvSpPr>
              <p:nvPr/>
            </p:nvSpPr>
            <p:spPr>
              <a:xfrm>
                <a:off x="5797562" y="3263107"/>
                <a:ext cx="653648" cy="657657"/>
              </a:xfrm>
              <a:custGeom>
                <a:avLst/>
                <a:gdLst/>
                <a:ahLst/>
                <a:cxnLst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0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</a:cxnLst>
                <a:pathLst>
                  <a:path w="288" h="288">
                    <a:moveTo>
                      <a:pt x="179" y="120"/>
                    </a:moveTo>
                    <a:cubicBezTo>
                      <a:pt x="182" y="111"/>
                      <a:pt x="183" y="102"/>
                      <a:pt x="183" y="92"/>
                    </a:cubicBezTo>
                    <a:cubicBezTo>
                      <a:pt x="183" y="41"/>
                      <a:pt x="142" y="0"/>
                      <a:pt x="92" y="0"/>
                    </a:cubicBezTo>
                    <a:cubicBezTo>
                      <a:pt x="41" y="0"/>
                      <a:pt x="0" y="41"/>
                      <a:pt x="0" y="92"/>
                    </a:cubicBezTo>
                    <a:cubicBezTo>
                      <a:pt x="0" y="142"/>
                      <a:pt x="41" y="183"/>
                      <a:pt x="92" y="183"/>
                    </a:cubicBezTo>
                    <a:cubicBezTo>
                      <a:pt x="102" y="183"/>
                      <a:pt x="112" y="181"/>
                      <a:pt x="121" y="178"/>
                    </a:cubicBezTo>
                    <a:cubicBezTo>
                      <a:pt x="142" y="199"/>
                      <a:pt x="142" y="199"/>
                      <a:pt x="142" y="199"/>
                    </a:cubicBezTo>
                    <a:cubicBezTo>
                      <a:pt x="186" y="199"/>
                      <a:pt x="186" y="199"/>
                      <a:pt x="186" y="199"/>
                    </a:cubicBezTo>
                    <a:cubicBezTo>
                      <a:pt x="186" y="244"/>
                      <a:pt x="186" y="244"/>
                      <a:pt x="186" y="244"/>
                    </a:cubicBezTo>
                    <a:cubicBezTo>
                      <a:pt x="186" y="244"/>
                      <a:pt x="186" y="244"/>
                      <a:pt x="186" y="244"/>
                    </a:cubicBezTo>
                    <a:cubicBezTo>
                      <a:pt x="230" y="244"/>
                      <a:pt x="230" y="244"/>
                      <a:pt x="230" y="244"/>
                    </a:cubicBezTo>
                    <a:cubicBezTo>
                      <a:pt x="230" y="288"/>
                      <a:pt x="230" y="288"/>
                      <a:pt x="230" y="288"/>
                    </a:cubicBezTo>
                    <a:cubicBezTo>
                      <a:pt x="230" y="288"/>
                      <a:pt x="230" y="288"/>
                      <a:pt x="230" y="288"/>
                    </a:cubicBezTo>
                    <a:cubicBezTo>
                      <a:pt x="288" y="288"/>
                      <a:pt x="288" y="288"/>
                      <a:pt x="288" y="288"/>
                    </a:cubicBezTo>
                    <a:cubicBezTo>
                      <a:pt x="288" y="288"/>
                      <a:pt x="288" y="288"/>
                      <a:pt x="288" y="288"/>
                    </a:cubicBezTo>
                    <a:cubicBezTo>
                      <a:pt x="288" y="288"/>
                      <a:pt x="288" y="288"/>
                      <a:pt x="288" y="288"/>
                    </a:cubicBezTo>
                    <a:cubicBezTo>
                      <a:pt x="288" y="230"/>
                      <a:pt x="288" y="230"/>
                      <a:pt x="288" y="230"/>
                    </a:cubicBezTo>
                    <a:lnTo>
                      <a:pt x="179" y="120"/>
                    </a:lnTo>
                    <a:close/>
                    <a:moveTo>
                      <a:pt x="73" y="103"/>
                    </a:moveTo>
                    <a:cubicBezTo>
                      <a:pt x="56" y="103"/>
                      <a:pt x="42" y="89"/>
                      <a:pt x="42" y="72"/>
                    </a:cubicBezTo>
                    <a:cubicBezTo>
                      <a:pt x="42" y="55"/>
                      <a:pt x="56" y="41"/>
                      <a:pt x="73" y="41"/>
                    </a:cubicBezTo>
                    <a:cubicBezTo>
                      <a:pt x="90" y="41"/>
                      <a:pt x="104" y="55"/>
                      <a:pt x="104" y="72"/>
                    </a:cubicBezTo>
                    <a:cubicBezTo>
                      <a:pt x="104" y="89"/>
                      <a:pt x="90" y="103"/>
                      <a:pt x="73" y="10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5531006" y="2982098"/>
                <a:ext cx="1186762" cy="1188560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7" name="文本框 26"/>
          <p:cNvSpPr txBox="1"/>
          <p:nvPr/>
        </p:nvSpPr>
        <p:spPr>
          <a:xfrm>
            <a:off x="679450" y="3058160"/>
            <a:ext cx="5706745" cy="1889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项目经理、</a:t>
            </a: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个前端、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个后端、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个</a:t>
            </a:r>
            <a:r>
              <a:rPr lang="en-US" altLang="zh-CN">
                <a:solidFill>
                  <a:schemeClr val="bg1"/>
                </a:solidFill>
              </a:rPr>
              <a:t>UI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运维、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个测试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7410" name="文本框 7"/>
          <p:cNvSpPr txBox="1"/>
          <p:nvPr/>
        </p:nvSpPr>
        <p:spPr>
          <a:xfrm>
            <a:off x="544513" y="257175"/>
            <a:ext cx="270986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项目搭建配置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411" name="组合 8"/>
          <p:cNvGrpSpPr/>
          <p:nvPr/>
        </p:nvGrpSpPr>
        <p:grpSpPr>
          <a:xfrm>
            <a:off x="6350" y="225425"/>
            <a:ext cx="419100" cy="525463"/>
            <a:chOff x="0" y="2508250"/>
            <a:chExt cx="419100" cy="1841500"/>
          </a:xfrm>
        </p:grpSpPr>
        <p:sp>
          <p:nvSpPr>
            <p:cNvPr id="10" name="矩形 9"/>
            <p:cNvSpPr/>
            <p:nvPr/>
          </p:nvSpPr>
          <p:spPr>
            <a:xfrm>
              <a:off x="0" y="2508250"/>
              <a:ext cx="215900" cy="184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34963" y="2508250"/>
              <a:ext cx="84137" cy="184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7417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245" y="4500880"/>
            <a:ext cx="2865438" cy="1943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952500" y="1268095"/>
            <a:ext cx="4744085" cy="5104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我们在搭建项目时：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、用了</a:t>
            </a:r>
            <a:r>
              <a:rPr lang="en-US" altLang="zh-CN">
                <a:solidFill>
                  <a:schemeClr val="bg1"/>
                </a:solidFill>
              </a:rPr>
              <a:t>Linter</a:t>
            </a:r>
            <a:r>
              <a:rPr lang="zh-CN" altLang="en-US">
                <a:solidFill>
                  <a:schemeClr val="bg1"/>
                </a:solidFill>
              </a:rPr>
              <a:t>，下载了</a:t>
            </a:r>
            <a:r>
              <a:rPr lang="en-US" altLang="zh-CN">
                <a:solidFill>
                  <a:schemeClr val="bg1"/>
                </a:solidFill>
              </a:rPr>
              <a:t>axios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element-ui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......</a:t>
            </a:r>
            <a:endParaRPr lang="zh-CN" altLang="en-US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、在</a:t>
            </a:r>
            <a:r>
              <a:rPr lang="en-US" altLang="zh-CN">
                <a:solidFill>
                  <a:schemeClr val="bg1"/>
                </a:solidFill>
              </a:rPr>
              <a:t>vue.confing.js</a:t>
            </a:r>
            <a:r>
              <a:rPr lang="zh-CN" altLang="en-US">
                <a:solidFill>
                  <a:schemeClr val="bg1"/>
                </a:solidFill>
              </a:rPr>
              <a:t>中配置了代理通过changeOrigin: true开启代理（在代理配置完后记得重启项目）。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、我们配置了多环境：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    1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r>
              <a:rPr lang="en-US" altLang="zh-CN">
                <a:solidFill>
                  <a:schemeClr val="bg1"/>
                </a:solidFill>
              </a:rPr>
              <a:t> dev环境：普通开发环境（开发人员自己开发的环境）  development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 2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r>
              <a:rPr lang="en-US" altLang="zh-CN">
                <a:solidFill>
                  <a:schemeClr val="bg1"/>
                </a:solidFill>
              </a:rPr>
              <a:t>test：测试环境（开发完成以后并联调完以后使用的环境）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 3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r>
              <a:rPr lang="en-US" altLang="zh-CN">
                <a:solidFill>
                  <a:schemeClr val="bg1"/>
                </a:solidFill>
              </a:rPr>
              <a:t>stage：备机测试--最接近于生产环境，方便测试隐藏bug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 4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r>
              <a:rPr lang="en-US" altLang="zh-CN">
                <a:solidFill>
                  <a:schemeClr val="bg1"/>
                </a:solidFill>
              </a:rPr>
              <a:t>production：线上环境，真机，--用户使用的环境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23685" y="1663065"/>
            <a:ext cx="5300345" cy="25292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、我们使用了</a:t>
            </a:r>
            <a:r>
              <a:rPr lang="en-US" altLang="zh-CN">
                <a:solidFill>
                  <a:schemeClr val="bg1"/>
                </a:solidFill>
              </a:rPr>
              <a:t>mock</a:t>
            </a:r>
            <a:r>
              <a:rPr lang="zh-CN" altLang="en-US">
                <a:solidFill>
                  <a:schemeClr val="bg1"/>
                </a:solidFill>
              </a:rPr>
              <a:t>数据（在后端还没有准备好接口的时候），为了更加方便和真实的贴近实际接口文档和接口，通过</a:t>
            </a:r>
            <a:r>
              <a:rPr lang="en-US" altLang="zh-CN">
                <a:solidFill>
                  <a:schemeClr val="bg1"/>
                </a:solidFill>
              </a:rPr>
              <a:t>node </a:t>
            </a:r>
            <a:r>
              <a:rPr lang="zh-CN" altLang="en-US">
                <a:solidFill>
                  <a:schemeClr val="bg1"/>
                </a:solidFill>
              </a:rPr>
              <a:t>来运行</a:t>
            </a:r>
            <a:r>
              <a:rPr lang="en-US" altLang="zh-CN">
                <a:solidFill>
                  <a:schemeClr val="bg1"/>
                </a:solidFill>
              </a:rPr>
              <a:t>mock</a:t>
            </a:r>
            <a:r>
              <a:rPr lang="zh-CN" altLang="en-US">
                <a:solidFill>
                  <a:schemeClr val="bg1"/>
                </a:solidFill>
              </a:rPr>
              <a:t>数据。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5</a:t>
            </a:r>
            <a:r>
              <a:rPr lang="zh-CN" altLang="en-US">
                <a:solidFill>
                  <a:schemeClr val="bg1"/>
                </a:solidFill>
              </a:rPr>
              <a:t>、在工具</a:t>
            </a:r>
            <a:r>
              <a:rPr lang="en-US" altLang="zh-CN">
                <a:solidFill>
                  <a:schemeClr val="bg1"/>
                </a:solidFill>
              </a:rPr>
              <a:t>untils</a:t>
            </a:r>
            <a:r>
              <a:rPr lang="zh-CN" altLang="en-US">
                <a:solidFill>
                  <a:schemeClr val="bg1"/>
                </a:solidFill>
              </a:rPr>
              <a:t>文件里封装了</a:t>
            </a:r>
            <a:r>
              <a:rPr lang="en-US" altLang="zh-CN">
                <a:solidFill>
                  <a:schemeClr val="bg1"/>
                </a:solidFill>
              </a:rPr>
              <a:t>token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axios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6</a:t>
            </a:r>
            <a:r>
              <a:rPr lang="zh-CN" altLang="en-US">
                <a:solidFill>
                  <a:schemeClr val="bg1"/>
                </a:solidFill>
              </a:rPr>
              <a:t>、对返回的状态码和请求也进行了封装，方便以后对代码的维护。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482" name="文本框 7"/>
          <p:cNvSpPr txBox="1"/>
          <p:nvPr/>
        </p:nvSpPr>
        <p:spPr>
          <a:xfrm>
            <a:off x="544513" y="257175"/>
            <a:ext cx="270986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登录模块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483" name="组合 8"/>
          <p:cNvGrpSpPr/>
          <p:nvPr/>
        </p:nvGrpSpPr>
        <p:grpSpPr>
          <a:xfrm>
            <a:off x="6350" y="225425"/>
            <a:ext cx="419100" cy="525463"/>
            <a:chOff x="0" y="2508250"/>
            <a:chExt cx="419100" cy="1841500"/>
          </a:xfrm>
        </p:grpSpPr>
        <p:sp>
          <p:nvSpPr>
            <p:cNvPr id="10" name="矩形 9"/>
            <p:cNvSpPr/>
            <p:nvPr/>
          </p:nvSpPr>
          <p:spPr>
            <a:xfrm>
              <a:off x="0" y="2508250"/>
              <a:ext cx="215900" cy="184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34963" y="2508250"/>
              <a:ext cx="84137" cy="184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482" name="文本框 7"/>
          <p:cNvSpPr txBox="1"/>
          <p:nvPr/>
        </p:nvSpPr>
        <p:spPr>
          <a:xfrm>
            <a:off x="544513" y="257175"/>
            <a:ext cx="270986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用户管理模块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483" name="组合 8"/>
          <p:cNvGrpSpPr/>
          <p:nvPr/>
        </p:nvGrpSpPr>
        <p:grpSpPr>
          <a:xfrm>
            <a:off x="6350" y="225425"/>
            <a:ext cx="419100" cy="525463"/>
            <a:chOff x="0" y="2508250"/>
            <a:chExt cx="419100" cy="1841500"/>
          </a:xfrm>
        </p:grpSpPr>
        <p:sp>
          <p:nvSpPr>
            <p:cNvPr id="10" name="矩形 9"/>
            <p:cNvSpPr/>
            <p:nvPr/>
          </p:nvSpPr>
          <p:spPr>
            <a:xfrm>
              <a:off x="0" y="2508250"/>
              <a:ext cx="215900" cy="184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34963" y="2508250"/>
              <a:ext cx="84137" cy="184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482" name="文本框 7"/>
          <p:cNvSpPr txBox="1"/>
          <p:nvPr/>
        </p:nvSpPr>
        <p:spPr>
          <a:xfrm>
            <a:off x="544513" y="257175"/>
            <a:ext cx="270986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权限管理模块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483" name="组合 8"/>
          <p:cNvGrpSpPr/>
          <p:nvPr/>
        </p:nvGrpSpPr>
        <p:grpSpPr>
          <a:xfrm>
            <a:off x="6350" y="225425"/>
            <a:ext cx="419100" cy="525463"/>
            <a:chOff x="0" y="2508250"/>
            <a:chExt cx="419100" cy="1841500"/>
          </a:xfrm>
        </p:grpSpPr>
        <p:sp>
          <p:nvSpPr>
            <p:cNvPr id="10" name="矩形 9"/>
            <p:cNvSpPr/>
            <p:nvPr/>
          </p:nvSpPr>
          <p:spPr>
            <a:xfrm>
              <a:off x="0" y="2508250"/>
              <a:ext cx="215900" cy="184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34963" y="2508250"/>
              <a:ext cx="84137" cy="184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tags/tag1.xml><?xml version="1.0" encoding="utf-8"?>
<p:tagLst xmlns:p="http://schemas.openxmlformats.org/presentationml/2006/main">
  <p:tag name="KSO_WM_UNIT_PLACING_PICTURE_USER_VIEWPORT" val="{&quot;height&quot;:4320,&quot;width&quot;:12852}"/>
</p:tagLst>
</file>

<file path=ppt/tags/tag2.xml><?xml version="1.0" encoding="utf-8"?>
<p:tagLst xmlns:p="http://schemas.openxmlformats.org/presentationml/2006/main">
  <p:tag name="COMMONDATA" val="eyJoZGlkIjoiOTQwMDYyZWZjOTg5ZmRiNWE1OWMzZDA4YzFkOGY1MGIifQ=="/>
  <p:tag name="KSO_WPP_MARK_KEY" val="da0d88f2-ef51-4bae-b12d-a10dd2b4ce73"/>
</p:tagLst>
</file>

<file path=ppt/theme/theme1.xml><?xml version="1.0" encoding="utf-8"?>
<a:theme xmlns:a="http://schemas.openxmlformats.org/drawingml/2006/main" name="清风素材 https://12sc.taobao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1146</Words>
  <Application>WPS 演示</Application>
  <PresentationFormat>宽屏</PresentationFormat>
  <Paragraphs>163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Calibri Light</vt:lpstr>
      <vt:lpstr>微软雅黑</vt:lpstr>
      <vt:lpstr>Calibri</vt:lpstr>
      <vt:lpstr>Arial Unicode MS</vt:lpstr>
      <vt:lpstr>清风素材 https://12sc.taobao.com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清风素材; 12sc.taobao.com</dc:creator>
  <cp:keywords>12sc.taobao.com</cp:keywords>
  <dc:description>12sc.taobao.com</dc:description>
  <dc:subject>12sc.taobao.com</dc:subject>
  <cp:category>12sc.taobao.com</cp:category>
  <cp:lastModifiedBy>长安&amp;故里</cp:lastModifiedBy>
  <cp:revision>48</cp:revision>
  <dcterms:created xsi:type="dcterms:W3CDTF">2015-05-13T09:29:00Z</dcterms:created>
  <dcterms:modified xsi:type="dcterms:W3CDTF">2022-12-15T12:51:14Z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4523D01FDE3B4BA1B4C64078748BCC60</vt:lpwstr>
  </property>
</Properties>
</file>