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embeddedFontLst>
    <p:embeddedFont>
      <p:font typeface="OPPOSans B" panose="02010600030101010101" charset="-122"/>
      <p:regular r:id="rId17"/>
    </p:embeddedFont>
    <p:embeddedFont>
      <p:font typeface="OPPOSans H" panose="02010600030101010101" charset="-122"/>
      <p:regular r:id="rId18"/>
    </p:embeddedFont>
    <p:embeddedFont>
      <p:font typeface="OPPOSans R" panose="02010600030101010101" charset="-122"/>
      <p:regular r:id="rId19"/>
    </p:embeddedFont>
    <p:embeddedFont>
      <p:font typeface="Source Han Sans" panose="02010600030101010101" charset="-122"/>
      <p:regular r:id="rId20"/>
    </p:embeddedFont>
    <p:embeddedFont>
      <p:font typeface="Source Han Sans CN Bold" panose="02010600030101010101" charset="-122"/>
      <p:regular r:id="rId2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2"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alphaModFix/>
          </a:blip>
          <a:srcRect l="12488" t="1" r="28622" b="-1"/>
          <a:stretch>
            <a:fillRect/>
          </a:stretch>
        </p:blipFill>
        <p:spPr>
          <a:xfrm>
            <a:off x="4972050" y="49"/>
            <a:ext cx="7219950" cy="6871051"/>
          </a:xfrm>
          <a:prstGeom prst="rect">
            <a:avLst/>
          </a:prstGeom>
          <a:noFill/>
          <a:ln>
            <a:noFill/>
          </a:ln>
        </p:spPr>
      </p:pic>
      <p:sp>
        <p:nvSpPr>
          <p:cNvPr id="3" name="标题 1"/>
          <p:cNvSpPr txBox="1"/>
          <p:nvPr/>
        </p:nvSpPr>
        <p:spPr>
          <a:xfrm>
            <a:off x="-41849" y="0"/>
            <a:ext cx="8940573" cy="6858000"/>
          </a:xfrm>
          <a:custGeom>
            <a:avLst/>
            <a:gdLst>
              <a:gd name="connsiteX0" fmla="*/ 0 w 8940573"/>
              <a:gd name="connsiteY0" fmla="*/ 0 h 6858000"/>
              <a:gd name="connsiteX1" fmla="*/ 6236464 w 8940573"/>
              <a:gd name="connsiteY1" fmla="*/ 0 h 6858000"/>
              <a:gd name="connsiteX2" fmla="*/ 8940573 w 8940573"/>
              <a:gd name="connsiteY2" fmla="*/ 6858000 h 6858000"/>
              <a:gd name="connsiteX3" fmla="*/ 0 w 8940573"/>
              <a:gd name="connsiteY3" fmla="*/ 6858000 h 6858000"/>
            </a:gdLst>
            <a:ahLst/>
            <a:cxnLst/>
            <a:rect l="l" t="t" r="r" b="b"/>
            <a:pathLst>
              <a:path w="8940573" h="6858000">
                <a:moveTo>
                  <a:pt x="0" y="0"/>
                </a:moveTo>
                <a:lnTo>
                  <a:pt x="6236464" y="0"/>
                </a:lnTo>
                <a:lnTo>
                  <a:pt x="8940573" y="6858000"/>
                </a:lnTo>
                <a:lnTo>
                  <a:pt x="0" y="6858000"/>
                </a:lnTo>
                <a:close/>
              </a:path>
            </a:pathLst>
          </a:custGeom>
          <a:gradFill>
            <a:gsLst>
              <a:gs pos="59000">
                <a:schemeClr val="bg1"/>
              </a:gs>
              <a:gs pos="85000">
                <a:schemeClr val="bg1">
                  <a:alpha val="64000"/>
                </a:schemeClr>
              </a:gs>
            </a:gsLst>
            <a:lin ang="0" scaled="0"/>
          </a:gradFill>
          <a:ln w="12700" cap="sq">
            <a:noFill/>
            <a:miter/>
          </a:ln>
          <a:effectLst>
            <a:outerShdw blurRad="330200" dist="190500" dir="10800000" algn="r" rotWithShape="0">
              <a:srgbClr val="002060">
                <a:alpha val="12000"/>
              </a:srgbClr>
            </a:outerShdw>
          </a:effectLst>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flipH="1">
            <a:off x="5528914" y="0"/>
            <a:ext cx="3499981" cy="6858000"/>
          </a:xfrm>
          <a:prstGeom prst="parallelogram">
            <a:avLst>
              <a:gd name="adj" fmla="val 76093"/>
            </a:avLst>
          </a:prstGeom>
          <a:gradFill>
            <a:gsLst>
              <a:gs pos="0">
                <a:schemeClr val="accent1">
                  <a:alpha val="61000"/>
                </a:schemeClr>
              </a:gs>
              <a:gs pos="83000">
                <a:schemeClr val="accent1">
                  <a:lumMod val="60000"/>
                  <a:lumOff val="40000"/>
                  <a:alpha val="56000"/>
                </a:schemeClr>
              </a:gs>
            </a:gsLst>
            <a:lin ang="36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a:off x="333375" y="5470805"/>
            <a:ext cx="428625" cy="882369"/>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a:gsLst>
              <a:gs pos="0">
                <a:srgbClr val="FFFFFF">
                  <a:alpha val="100000"/>
                </a:srgbClr>
              </a:gs>
              <a:gs pos="100000">
                <a:srgbClr val="FFFFFF">
                  <a:alpha val="0"/>
                </a:srgbClr>
              </a:gs>
            </a:gsLst>
            <a:lin ang="54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6" name="标题 1"/>
          <p:cNvSpPr txBox="1"/>
          <p:nvPr/>
        </p:nvSpPr>
        <p:spPr>
          <a:xfrm>
            <a:off x="10665246" y="607052"/>
            <a:ext cx="428625" cy="882369"/>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a:gsLst>
              <a:gs pos="0">
                <a:schemeClr val="accent1"/>
              </a:gs>
              <a:gs pos="100000">
                <a:srgbClr val="FFFFFF">
                  <a:alpha val="0"/>
                </a:srgbClr>
              </a:gs>
            </a:gsLst>
            <a:lin ang="54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7" name="标题 1"/>
          <p:cNvSpPr txBox="1"/>
          <p:nvPr/>
        </p:nvSpPr>
        <p:spPr>
          <a:xfrm>
            <a:off x="830124" y="1575024"/>
            <a:ext cx="5089424" cy="3069005"/>
          </a:xfrm>
          <a:prstGeom prst="rect">
            <a:avLst/>
          </a:prstGeom>
          <a:noFill/>
          <a:ln>
            <a:noFill/>
          </a:ln>
        </p:spPr>
        <p:txBody>
          <a:bodyPr vert="horz" wrap="square" lIns="0" tIns="0" rIns="0" bIns="0" rtlCol="0" anchor="ctr"/>
          <a:lstStyle/>
          <a:p>
            <a:pPr algn="l">
              <a:lnSpc>
                <a:spcPct val="130000"/>
              </a:lnSpc>
            </a:pPr>
            <a:r>
              <a:rPr kumimoji="1" lang="en-US" altLang="zh-CN" sz="5500">
                <a:ln w="12700">
                  <a:noFill/>
                </a:ln>
                <a:gradFill>
                  <a:gsLst>
                    <a:gs pos="0">
                      <a:srgbClr val="0070C0">
                        <a:alpha val="100000"/>
                      </a:srgbClr>
                    </a:gs>
                    <a:gs pos="85000">
                      <a:srgbClr val="40AFFF">
                        <a:alpha val="100000"/>
                      </a:srgbClr>
                    </a:gs>
                  </a:gsLst>
                  <a:lin ang="0" scaled="0"/>
                </a:gradFill>
                <a:latin typeface="OPPOSans H"/>
                <a:ea typeface="OPPOSans H"/>
                <a:cs typeface="OPPOSans H"/>
              </a:rPr>
              <a:t>开源社区运营工具与服务创新</a:t>
            </a:r>
            <a:endParaRPr kumimoji="1" lang="zh-CN" altLang="en-US"/>
          </a:p>
        </p:txBody>
      </p:sp>
      <p:sp>
        <p:nvSpPr>
          <p:cNvPr id="8" name="标题 1"/>
          <p:cNvSpPr txBox="1"/>
          <p:nvPr/>
        </p:nvSpPr>
        <p:spPr>
          <a:xfrm>
            <a:off x="976314" y="4836300"/>
            <a:ext cx="1164752" cy="369332"/>
          </a:xfrm>
          <a:prstGeom prst="rect">
            <a:avLst/>
          </a:prstGeom>
          <a:noFill/>
          <a:ln>
            <a:noFill/>
          </a:ln>
        </p:spPr>
        <p:txBody>
          <a:bodyPr vert="horz" wrap="square" lIns="0" tIns="0" rIns="0" bIns="0" rtlCol="0" anchor="ctr"/>
          <a:lstStyle/>
          <a:p>
            <a:pPr algn="l">
              <a:lnSpc>
                <a:spcPct val="130000"/>
              </a:lnSpc>
            </a:pPr>
            <a:r>
              <a:rPr kumimoji="1" lang="en-US" altLang="zh-CN" sz="2800">
                <a:ln w="12700">
                  <a:noFill/>
                </a:ln>
                <a:solidFill>
                  <a:srgbClr val="0070C0">
                    <a:alpha val="100000"/>
                  </a:srgbClr>
                </a:solidFill>
                <a:latin typeface="OPPOSans R"/>
                <a:ea typeface="OPPOSans R"/>
                <a:cs typeface="OPPOSans R"/>
              </a:rPr>
              <a:t>2024</a:t>
            </a:r>
            <a:endParaRPr kumimoji="1" lang="zh-CN" altLang="en-US"/>
          </a:p>
        </p:txBody>
      </p:sp>
      <p:sp>
        <p:nvSpPr>
          <p:cNvPr id="9" name="标题 1"/>
          <p:cNvSpPr txBox="1"/>
          <p:nvPr/>
        </p:nvSpPr>
        <p:spPr>
          <a:xfrm>
            <a:off x="5578873" y="1406592"/>
            <a:ext cx="337478" cy="337478"/>
          </a:xfrm>
          <a:prstGeom prst="chevron">
            <a:avLst/>
          </a:prstGeom>
          <a:solidFill>
            <a:schemeClr val="accent1">
              <a:alpha val="54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a:off x="5251870" y="1406592"/>
            <a:ext cx="337478" cy="337478"/>
          </a:xfrm>
          <a:prstGeom prst="chevron">
            <a:avLst/>
          </a:prstGeom>
          <a:solidFill>
            <a:schemeClr val="accent1">
              <a:alpha val="54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1" name="标题 1"/>
          <p:cNvSpPr txBox="1"/>
          <p:nvPr/>
        </p:nvSpPr>
        <p:spPr>
          <a:xfrm>
            <a:off x="11407376" y="0"/>
            <a:ext cx="837779" cy="2553186"/>
          </a:xfrm>
          <a:prstGeom prst="rect">
            <a:avLst/>
          </a:prstGeom>
          <a:gradFill>
            <a:gsLst>
              <a:gs pos="0">
                <a:schemeClr val="accent1"/>
              </a:gs>
              <a:gs pos="100000">
                <a:srgbClr val="FFFFFF">
                  <a:alpha val="0"/>
                </a:srgbClr>
              </a:gs>
            </a:gsLst>
            <a:lin ang="5400000" scaled="0"/>
          </a:gradFill>
          <a:ln w="9525" cap="flat">
            <a:noFill/>
            <a:miter/>
          </a:ln>
          <a:effectLst/>
        </p:spPr>
        <p:txBody>
          <a:bodyPr vert="horz" wrap="square" lIns="91440" tIns="45720" rIns="91440" bIns="45720" rtlCol="0" anchor="ctr"/>
          <a:lstStyle/>
          <a:p>
            <a:pPr algn="ctr">
              <a:lnSpc>
                <a:spcPct val="110000"/>
              </a:lnSpc>
            </a:pPr>
            <a:endParaRPr kumimoji="1" lang="zh-CN" altLang="en-US"/>
          </a:p>
        </p:txBody>
      </p:sp>
      <p:sp>
        <p:nvSpPr>
          <p:cNvPr id="12" name="标题 1"/>
          <p:cNvSpPr txBox="1"/>
          <p:nvPr/>
        </p:nvSpPr>
        <p:spPr>
          <a:xfrm>
            <a:off x="1426529" y="5503473"/>
            <a:ext cx="1440000" cy="369332"/>
          </a:xfrm>
          <a:prstGeom prst="homePlate">
            <a:avLst/>
          </a:prstGeom>
          <a:solidFill>
            <a:schemeClr val="accent1"/>
          </a:solidFill>
          <a:ln>
            <a:noFill/>
          </a:ln>
        </p:spPr>
        <p:txBody>
          <a:bodyPr vert="horz" wrap="square" lIns="91440" tIns="45720" rIns="91440" bIns="45720" rtlCol="0" anchor="ctr"/>
          <a:lstStyle/>
          <a:p>
            <a:pPr algn="ctr">
              <a:lnSpc>
                <a:spcPct val="110000"/>
              </a:lnSpc>
            </a:pPr>
            <a:r>
              <a:rPr kumimoji="1" lang="en-US" altLang="zh-CN" sz="1800">
                <a:ln w="12700">
                  <a:noFill/>
                </a:ln>
                <a:solidFill>
                  <a:srgbClr val="FFFFFF">
                    <a:alpha val="100000"/>
                  </a:srgbClr>
                </a:solidFill>
                <a:latin typeface="OPPOSans R"/>
                <a:ea typeface="OPPOSans R"/>
                <a:cs typeface="OPPOSans R"/>
              </a:rPr>
              <a:t>团队名</a:t>
            </a:r>
            <a:endParaRPr kumimoji="1" lang="zh-CN" altLang="en-US"/>
          </a:p>
        </p:txBody>
      </p:sp>
      <p:sp>
        <p:nvSpPr>
          <p:cNvPr id="13" name="标题 1"/>
          <p:cNvSpPr txBox="1"/>
          <p:nvPr/>
        </p:nvSpPr>
        <p:spPr>
          <a:xfrm>
            <a:off x="2417749" y="6163873"/>
            <a:ext cx="1440000" cy="369332"/>
          </a:xfrm>
          <a:prstGeom prst="homePlate">
            <a:avLst/>
          </a:prstGeom>
          <a:solidFill>
            <a:schemeClr val="accent1"/>
          </a:solidFill>
          <a:ln>
            <a:noFill/>
          </a:ln>
        </p:spPr>
        <p:txBody>
          <a:bodyPr vert="horz" wrap="square" lIns="91440" tIns="45720" rIns="91440" bIns="45720" rtlCol="0" anchor="ctr"/>
          <a:lstStyle/>
          <a:p>
            <a:pPr algn="ctr">
              <a:lnSpc>
                <a:spcPct val="110000"/>
              </a:lnSpc>
            </a:pPr>
            <a:r>
              <a:rPr kumimoji="1" lang="en-US" altLang="zh-CN" sz="1800">
                <a:ln w="12700">
                  <a:noFill/>
                </a:ln>
                <a:solidFill>
                  <a:srgbClr val="FFFFFF">
                    <a:alpha val="100000"/>
                  </a:srgbClr>
                </a:solidFill>
                <a:latin typeface="OPPOSans R"/>
                <a:ea typeface="OPPOSans R"/>
                <a:cs typeface="OPPOSans R"/>
              </a:rPr>
              <a:t>成员</a:t>
            </a:r>
            <a:endParaRPr kumimoji="1" lang="zh-CN" altLang="en-US"/>
          </a:p>
        </p:txBody>
      </p:sp>
      <p:sp>
        <p:nvSpPr>
          <p:cNvPr id="14" name="标题 1"/>
          <p:cNvSpPr txBox="1"/>
          <p:nvPr/>
        </p:nvSpPr>
        <p:spPr>
          <a:xfrm>
            <a:off x="3848929" y="6254471"/>
            <a:ext cx="3180745" cy="519351"/>
          </a:xfrm>
          <a:prstGeom prst="roundRect">
            <a:avLst>
              <a:gd name="adj" fmla="val 50000"/>
            </a:avLst>
          </a:prstGeom>
          <a:noFill/>
          <a:ln cap="sq">
            <a:noFill/>
          </a:ln>
        </p:spPr>
        <p:txBody>
          <a:bodyPr vert="horz" wrap="square" lIns="91440" tIns="45720" rIns="91440" bIns="45720" rtlCol="0" anchor="ctr"/>
          <a:lstStyle/>
          <a:p>
            <a:pPr algn="l">
              <a:lnSpc>
                <a:spcPct val="110000"/>
              </a:lnSpc>
            </a:pPr>
            <a:r>
              <a:rPr kumimoji="1" lang="en-US" altLang="zh-CN" sz="2000" b="1" dirty="0" err="1">
                <a:ln w="12700">
                  <a:noFill/>
                </a:ln>
                <a:solidFill>
                  <a:srgbClr val="0070C0">
                    <a:alpha val="100000"/>
                  </a:srgbClr>
                </a:solidFill>
                <a:latin typeface="OPPOSans R"/>
                <a:ea typeface="OPPOSans R"/>
                <a:cs typeface="OPPOSans R"/>
              </a:rPr>
              <a:t>刘艺煌、黄子浩、梁展</a:t>
            </a:r>
            <a:r>
              <a:rPr kumimoji="1" lang="en-US" altLang="zh-CN" sz="2000" b="1" dirty="0">
                <a:ln w="12700">
                  <a:noFill/>
                </a:ln>
                <a:solidFill>
                  <a:srgbClr val="0070C0">
                    <a:alpha val="100000"/>
                  </a:srgbClr>
                </a:solidFill>
                <a:latin typeface="OPPOSans R"/>
                <a:ea typeface="OPPOSans R"/>
                <a:cs typeface="OPPOSans R"/>
              </a:rPr>
              <a:t>
</a:t>
            </a:r>
            <a:endParaRPr kumimoji="1" lang="zh-CN" altLang="en-US" dirty="0"/>
          </a:p>
        </p:txBody>
      </p:sp>
      <p:sp>
        <p:nvSpPr>
          <p:cNvPr id="15" name="标题 1"/>
          <p:cNvSpPr txBox="1"/>
          <p:nvPr/>
        </p:nvSpPr>
        <p:spPr>
          <a:xfrm>
            <a:off x="2868888" y="5437134"/>
            <a:ext cx="1572920" cy="519351"/>
          </a:xfrm>
          <a:prstGeom prst="roundRect">
            <a:avLst>
              <a:gd name="adj" fmla="val 50000"/>
            </a:avLst>
          </a:prstGeom>
          <a:noFill/>
          <a:ln cap="sq">
            <a:noFill/>
          </a:ln>
        </p:spPr>
        <p:txBody>
          <a:bodyPr vert="horz" wrap="square" lIns="91440" tIns="45720" rIns="91440" bIns="45720" rtlCol="0" anchor="ctr"/>
          <a:lstStyle/>
          <a:p>
            <a:pPr algn="l">
              <a:lnSpc>
                <a:spcPct val="110000"/>
              </a:lnSpc>
            </a:pPr>
            <a:r>
              <a:rPr kumimoji="1" lang="en-US" altLang="zh-CN" sz="2000" b="1" dirty="0" err="1">
                <a:ln w="12700">
                  <a:noFill/>
                </a:ln>
                <a:solidFill>
                  <a:srgbClr val="0070C0">
                    <a:alpha val="100000"/>
                  </a:srgbClr>
                </a:solidFill>
                <a:latin typeface="OPPOSans R"/>
                <a:ea typeface="OPPOSans R"/>
                <a:cs typeface="OPPOSans R"/>
              </a:rPr>
              <a:t>带头冲锋</a:t>
            </a:r>
            <a:endParaRPr kumimoji="1" lang="zh-CN" altLang="en-US" dirty="0"/>
          </a:p>
        </p:txBody>
      </p:sp>
      <p:sp>
        <p:nvSpPr>
          <p:cNvPr id="16" name="标题 1"/>
          <p:cNvSpPr txBox="1"/>
          <p:nvPr/>
        </p:nvSpPr>
        <p:spPr>
          <a:xfrm rot="1404492">
            <a:off x="-909986" y="-967390"/>
            <a:ext cx="2117558" cy="2117558"/>
          </a:xfrm>
          <a:prstGeom prst="diamond">
            <a:avLst/>
          </a:prstGeom>
          <a:gradFill>
            <a:gsLst>
              <a:gs pos="0">
                <a:schemeClr val="accent1">
                  <a:alpha val="58000"/>
                </a:schemeClr>
              </a:gs>
              <a:gs pos="95000">
                <a:schemeClr val="accent1">
                  <a:lumMod val="20000"/>
                  <a:lumOff val="80000"/>
                  <a:alpha val="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7" name="标题 1"/>
          <p:cNvSpPr txBox="1"/>
          <p:nvPr/>
        </p:nvSpPr>
        <p:spPr>
          <a:xfrm rot="1350575">
            <a:off x="5998888" y="4453605"/>
            <a:ext cx="1044711" cy="1044711"/>
          </a:xfrm>
          <a:prstGeom prst="diamond">
            <a:avLst/>
          </a:prstGeom>
          <a:gradFill>
            <a:gsLst>
              <a:gs pos="0">
                <a:schemeClr val="accent1">
                  <a:alpha val="21000"/>
                </a:schemeClr>
              </a:gs>
              <a:gs pos="95000">
                <a:schemeClr val="accent1">
                  <a:lumMod val="20000"/>
                  <a:lumOff val="80000"/>
                  <a:alpha val="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cxnSp>
        <p:nvCxnSpPr>
          <p:cNvPr id="18" name="标题 1"/>
          <p:cNvCxnSpPr/>
          <p:nvPr/>
        </p:nvCxnSpPr>
        <p:spPr>
          <a:xfrm>
            <a:off x="1916291" y="5020966"/>
            <a:ext cx="3665779" cy="0"/>
          </a:xfrm>
          <a:prstGeom prst="straightConnector1">
            <a:avLst/>
          </a:prstGeom>
          <a:noFill/>
          <a:ln w="6350" cap="sq">
            <a:solidFill>
              <a:schemeClr val="accent1"/>
            </a:solidFill>
            <a:miter/>
            <a:tailEnd type="triangle"/>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1" y="0"/>
            <a:ext cx="12192000" cy="6858000"/>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8549235" y="2505003"/>
            <a:ext cx="2969330" cy="2969329"/>
          </a:xfrm>
          <a:prstGeom prst="ellipse">
            <a:avLst/>
          </a:prstGeom>
          <a:solidFill>
            <a:schemeClr val="accent1"/>
          </a:solidFill>
          <a:ln w="12700" cap="sq">
            <a:noFill/>
            <a:miter/>
          </a:ln>
          <a:effectLst>
            <a:outerShdw blurRad="50800" dist="38100" dir="5400000" algn="t" rotWithShape="0">
              <a:schemeClr val="accent1">
                <a:lumMod val="75000"/>
                <a:alpha val="30000"/>
              </a:schemeClr>
            </a:outerShdw>
          </a:effectLst>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a:off x="7944592" y="676115"/>
            <a:ext cx="1807418" cy="1807418"/>
          </a:xfrm>
          <a:prstGeom prst="ellipse">
            <a:avLst/>
          </a:prstGeom>
          <a:solidFill>
            <a:schemeClr val="accent1"/>
          </a:solidFill>
          <a:ln w="12700" cap="sq">
            <a:noFill/>
            <a:miter/>
          </a:ln>
          <a:effectLst>
            <a:outerShdw blurRad="50800" dist="38100" dir="5400000" algn="t" rotWithShape="0">
              <a:schemeClr val="accent1">
                <a:lumMod val="75000"/>
                <a:alpha val="30000"/>
              </a:schemeClr>
            </a:outerShdw>
          </a:effectLst>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a:off x="7301171" y="4587317"/>
            <a:ext cx="1277181" cy="1277180"/>
          </a:xfrm>
          <a:prstGeom prst="ellipse">
            <a:avLst/>
          </a:prstGeom>
          <a:solidFill>
            <a:schemeClr val="accent1"/>
          </a:solidFill>
          <a:ln w="12700" cap="sq">
            <a:noFill/>
            <a:miter/>
          </a:ln>
          <a:effectLst>
            <a:outerShdw blurRad="50800" dist="38100" dir="5400000" algn="t" rotWithShape="0">
              <a:schemeClr val="accent1">
                <a:lumMod val="75000"/>
                <a:alpha val="30000"/>
              </a:schemeClr>
            </a:outerShdw>
          </a:effectLst>
        </p:spPr>
        <p:txBody>
          <a:bodyPr vert="horz" wrap="square" lIns="91440" tIns="45720" rIns="91440" bIns="45720" rtlCol="0" anchor="ctr"/>
          <a:lstStyle/>
          <a:p>
            <a:pPr algn="ctr">
              <a:lnSpc>
                <a:spcPct val="110000"/>
              </a:lnSpc>
            </a:pPr>
            <a:endParaRPr kumimoji="1" lang="zh-CN" altLang="en-US"/>
          </a:p>
        </p:txBody>
      </p:sp>
      <p:sp>
        <p:nvSpPr>
          <p:cNvPr id="6" name="标题 1"/>
          <p:cNvSpPr txBox="1"/>
          <p:nvPr/>
        </p:nvSpPr>
        <p:spPr>
          <a:xfrm>
            <a:off x="7424018" y="2265571"/>
            <a:ext cx="816105" cy="816104"/>
          </a:xfrm>
          <a:prstGeom prst="ellipse">
            <a:avLst/>
          </a:prstGeom>
          <a:solidFill>
            <a:schemeClr val="accent1"/>
          </a:solidFill>
          <a:ln w="12700" cap="sq">
            <a:noFill/>
            <a:miter/>
          </a:ln>
          <a:effectLst>
            <a:outerShdw blurRad="50800" dist="38100" dir="5400000" algn="t" rotWithShape="0">
              <a:schemeClr val="accent1">
                <a:lumMod val="75000"/>
                <a:alpha val="30000"/>
              </a:schemeClr>
            </a:outerShdw>
          </a:effectLst>
        </p:spPr>
        <p:txBody>
          <a:bodyPr vert="horz" wrap="square" lIns="91440" tIns="45720" rIns="91440" bIns="45720" rtlCol="0" anchor="ctr"/>
          <a:lstStyle/>
          <a:p>
            <a:pPr algn="ctr">
              <a:lnSpc>
                <a:spcPct val="110000"/>
              </a:lnSpc>
            </a:pPr>
            <a:endParaRPr kumimoji="1" lang="zh-CN" altLang="en-US"/>
          </a:p>
        </p:txBody>
      </p:sp>
      <p:sp>
        <p:nvSpPr>
          <p:cNvPr id="7" name="标题 1"/>
          <p:cNvSpPr txBox="1"/>
          <p:nvPr/>
        </p:nvSpPr>
        <p:spPr>
          <a:xfrm>
            <a:off x="10607749" y="5739778"/>
            <a:ext cx="617842" cy="617842"/>
          </a:xfrm>
          <a:prstGeom prst="ellipse">
            <a:avLst/>
          </a:prstGeom>
          <a:solidFill>
            <a:schemeClr val="accent1"/>
          </a:solidFill>
          <a:ln w="12700" cap="sq">
            <a:noFill/>
            <a:miter/>
          </a:ln>
          <a:effectLst>
            <a:outerShdw blurRad="50800" dist="38100" dir="5400000" algn="t" rotWithShape="0">
              <a:schemeClr val="accent1">
                <a:lumMod val="75000"/>
                <a:alpha val="30000"/>
              </a:schemeClr>
            </a:outerShdw>
          </a:effectLst>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a:off x="6815398" y="4487957"/>
            <a:ext cx="355029" cy="355028"/>
          </a:xfrm>
          <a:prstGeom prst="ellipse">
            <a:avLst/>
          </a:prstGeom>
          <a:solidFill>
            <a:schemeClr val="accent2"/>
          </a:solidFill>
          <a:ln w="12700" cap="sq">
            <a:noFill/>
            <a:miter/>
          </a:ln>
          <a:effectLst>
            <a:outerShdw blurRad="50800" dist="38100" dir="5400000" algn="t" rotWithShape="0">
              <a:schemeClr val="accent1">
                <a:lumMod val="75000"/>
                <a:alpha val="30000"/>
              </a:schemeClr>
            </a:outerShdw>
          </a:effectLst>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a:off x="10965083" y="2274792"/>
            <a:ext cx="355029" cy="355028"/>
          </a:xfrm>
          <a:prstGeom prst="ellipse">
            <a:avLst/>
          </a:prstGeom>
          <a:solidFill>
            <a:schemeClr val="accent2"/>
          </a:solidFill>
          <a:ln w="12700" cap="sq">
            <a:noFill/>
            <a:miter/>
          </a:ln>
          <a:effectLst>
            <a:outerShdw blurRad="50800" dist="38100" dir="5400000" algn="t" rotWithShape="0">
              <a:schemeClr val="accent1">
                <a:lumMod val="75000"/>
                <a:alpha val="30000"/>
              </a:schemeClr>
            </a:outerShdw>
          </a:effectLst>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a:off x="11066520" y="5410109"/>
            <a:ext cx="318143" cy="318142"/>
          </a:xfrm>
          <a:prstGeom prst="ellipse">
            <a:avLst/>
          </a:prstGeom>
          <a:solidFill>
            <a:schemeClr val="accent2"/>
          </a:solidFill>
          <a:ln w="12700" cap="sq">
            <a:noFill/>
            <a:miter/>
          </a:ln>
          <a:effectLst>
            <a:outerShdw blurRad="50800" dist="38100" dir="5400000" algn="t" rotWithShape="0">
              <a:schemeClr val="accent1">
                <a:lumMod val="75000"/>
                <a:alpha val="30000"/>
              </a:schemeClr>
            </a:outerShdw>
          </a:effectLst>
        </p:spPr>
        <p:txBody>
          <a:bodyPr vert="horz" wrap="square" lIns="91440" tIns="45720" rIns="91440" bIns="45720" rtlCol="0" anchor="ctr"/>
          <a:lstStyle/>
          <a:p>
            <a:pPr algn="ctr">
              <a:lnSpc>
                <a:spcPct val="110000"/>
              </a:lnSpc>
            </a:pPr>
            <a:endParaRPr kumimoji="1" lang="zh-CN" altLang="en-US"/>
          </a:p>
        </p:txBody>
      </p:sp>
      <p:sp>
        <p:nvSpPr>
          <p:cNvPr id="11" name="标题 1"/>
          <p:cNvSpPr txBox="1"/>
          <p:nvPr/>
        </p:nvSpPr>
        <p:spPr>
          <a:xfrm>
            <a:off x="7687929" y="2514914"/>
            <a:ext cx="288283" cy="312279"/>
          </a:xfrm>
          <a:custGeom>
            <a:avLst/>
            <a:gdLst>
              <a:gd name="connsiteX0" fmla="*/ 712625 w 1425436"/>
              <a:gd name="connsiteY0" fmla="*/ 111621 h 1544091"/>
              <a:gd name="connsiteX1" fmla="*/ 902567 w 1425436"/>
              <a:gd name="connsiteY1" fmla="*/ 190314 h 1544091"/>
              <a:gd name="connsiteX2" fmla="*/ 981260 w 1425436"/>
              <a:gd name="connsiteY2" fmla="*/ 380256 h 1544091"/>
              <a:gd name="connsiteX3" fmla="*/ 902567 w 1425436"/>
              <a:gd name="connsiteY3" fmla="*/ 570198 h 1544091"/>
              <a:gd name="connsiteX4" fmla="*/ 712625 w 1425436"/>
              <a:gd name="connsiteY4" fmla="*/ 648891 h 1544091"/>
              <a:gd name="connsiteX5" fmla="*/ 522684 w 1425436"/>
              <a:gd name="connsiteY5" fmla="*/ 570198 h 1544091"/>
              <a:gd name="connsiteX6" fmla="*/ 444177 w 1425436"/>
              <a:gd name="connsiteY6" fmla="*/ 380070 h 1544091"/>
              <a:gd name="connsiteX7" fmla="*/ 522870 w 1425436"/>
              <a:gd name="connsiteY7" fmla="*/ 190128 h 1544091"/>
              <a:gd name="connsiteX8" fmla="*/ 712625 w 1425436"/>
              <a:gd name="connsiteY8" fmla="*/ 111621 h 1544091"/>
              <a:gd name="connsiteX9" fmla="*/ 712625 w 1425436"/>
              <a:gd name="connsiteY9" fmla="*/ 0 h 1544091"/>
              <a:gd name="connsiteX10" fmla="*/ 332556 w 1425436"/>
              <a:gd name="connsiteY10" fmla="*/ 380070 h 1544091"/>
              <a:gd name="connsiteX11" fmla="*/ 712625 w 1425436"/>
              <a:gd name="connsiteY11" fmla="*/ 760140 h 1544091"/>
              <a:gd name="connsiteX12" fmla="*/ 1092695 w 1425436"/>
              <a:gd name="connsiteY12" fmla="*/ 380070 h 1544091"/>
              <a:gd name="connsiteX13" fmla="*/ 712625 w 1425436"/>
              <a:gd name="connsiteY13" fmla="*/ 0 h 1544091"/>
              <a:gd name="connsiteX14" fmla="*/ 712625 w 1425436"/>
              <a:gd name="connsiteY14" fmla="*/ 943012 h 1544091"/>
              <a:gd name="connsiteX15" fmla="*/ 978842 w 1425436"/>
              <a:gd name="connsiteY15" fmla="*/ 976685 h 1544091"/>
              <a:gd name="connsiteX16" fmla="*/ 1146087 w 1425436"/>
              <a:gd name="connsiteY16" fmla="*/ 1059470 h 1544091"/>
              <a:gd name="connsiteX17" fmla="*/ 1248593 w 1425436"/>
              <a:gd name="connsiteY17" fmla="*/ 1174440 h 1544091"/>
              <a:gd name="connsiteX18" fmla="*/ 1310356 w 1425436"/>
              <a:gd name="connsiteY18" fmla="*/ 1316385 h 1544091"/>
              <a:gd name="connsiteX19" fmla="*/ 1296590 w 1425436"/>
              <a:gd name="connsiteY19" fmla="*/ 1390241 h 1544091"/>
              <a:gd name="connsiteX20" fmla="*/ 1208595 w 1425436"/>
              <a:gd name="connsiteY20" fmla="*/ 1432285 h 1544091"/>
              <a:gd name="connsiteX21" fmla="*/ 216842 w 1425436"/>
              <a:gd name="connsiteY21" fmla="*/ 1432285 h 1544091"/>
              <a:gd name="connsiteX22" fmla="*/ 128847 w 1425436"/>
              <a:gd name="connsiteY22" fmla="*/ 1390241 h 1544091"/>
              <a:gd name="connsiteX23" fmla="*/ 115081 w 1425436"/>
              <a:gd name="connsiteY23" fmla="*/ 1316385 h 1544091"/>
              <a:gd name="connsiteX24" fmla="*/ 176844 w 1425436"/>
              <a:gd name="connsiteY24" fmla="*/ 1174440 h 1544091"/>
              <a:gd name="connsiteX25" fmla="*/ 279350 w 1425436"/>
              <a:gd name="connsiteY25" fmla="*/ 1059470 h 1544091"/>
              <a:gd name="connsiteX26" fmla="*/ 446595 w 1425436"/>
              <a:gd name="connsiteY26" fmla="*/ 976685 h 1544091"/>
              <a:gd name="connsiteX27" fmla="*/ 712625 w 1425436"/>
              <a:gd name="connsiteY27" fmla="*/ 943012 h 1544091"/>
              <a:gd name="connsiteX28" fmla="*/ 712625 w 1425436"/>
              <a:gd name="connsiteY28" fmla="*/ 831391 h 1544091"/>
              <a:gd name="connsiteX29" fmla="*/ 8296 w 1425436"/>
              <a:gd name="connsiteY29" fmla="*/ 1284387 h 1544091"/>
              <a:gd name="connsiteX30" fmla="*/ 216842 w 1425436"/>
              <a:gd name="connsiteY30" fmla="*/ 1544092 h 1544091"/>
              <a:gd name="connsiteX31" fmla="*/ 1208595 w 1425436"/>
              <a:gd name="connsiteY31" fmla="*/ 1544092 h 1544091"/>
              <a:gd name="connsiteX32" fmla="*/ 1417141 w 1425436"/>
              <a:gd name="connsiteY32" fmla="*/ 1284387 h 1544091"/>
              <a:gd name="connsiteX33" fmla="*/ 712625 w 1425436"/>
              <a:gd name="connsiteY33" fmla="*/ 831391 h 1544091"/>
            </a:gdLst>
            <a:ahLst/>
            <a:cxnLst/>
            <a:rect l="l" t="t" r="r" b="b"/>
            <a:pathLst>
              <a:path w="1425436" h="1544091">
                <a:moveTo>
                  <a:pt x="712625" y="111621"/>
                </a:moveTo>
                <a:cubicBezTo>
                  <a:pt x="784435" y="111621"/>
                  <a:pt x="851780" y="139526"/>
                  <a:pt x="902567" y="190314"/>
                </a:cubicBezTo>
                <a:cubicBezTo>
                  <a:pt x="953355" y="241102"/>
                  <a:pt x="981260" y="308446"/>
                  <a:pt x="981260" y="380256"/>
                </a:cubicBezTo>
                <a:cubicBezTo>
                  <a:pt x="981260" y="452065"/>
                  <a:pt x="953355" y="519410"/>
                  <a:pt x="902567" y="570198"/>
                </a:cubicBezTo>
                <a:cubicBezTo>
                  <a:pt x="851780" y="620985"/>
                  <a:pt x="784435" y="648891"/>
                  <a:pt x="712625" y="648891"/>
                </a:cubicBezTo>
                <a:cubicBezTo>
                  <a:pt x="640816" y="648891"/>
                  <a:pt x="573471" y="620985"/>
                  <a:pt x="522684" y="570198"/>
                </a:cubicBezTo>
                <a:cubicBezTo>
                  <a:pt x="472082" y="519224"/>
                  <a:pt x="444177" y="451693"/>
                  <a:pt x="444177" y="380070"/>
                </a:cubicBezTo>
                <a:cubicBezTo>
                  <a:pt x="444177" y="308446"/>
                  <a:pt x="472082" y="240916"/>
                  <a:pt x="522870" y="190128"/>
                </a:cubicBezTo>
                <a:cubicBezTo>
                  <a:pt x="573471" y="139526"/>
                  <a:pt x="641002" y="111621"/>
                  <a:pt x="712625" y="111621"/>
                </a:cubicBezTo>
                <a:moveTo>
                  <a:pt x="712625" y="0"/>
                </a:moveTo>
                <a:cubicBezTo>
                  <a:pt x="502778" y="0"/>
                  <a:pt x="332556" y="170036"/>
                  <a:pt x="332556" y="380070"/>
                </a:cubicBezTo>
                <a:cubicBezTo>
                  <a:pt x="332556" y="589917"/>
                  <a:pt x="502778" y="760140"/>
                  <a:pt x="712625" y="760140"/>
                </a:cubicBezTo>
                <a:cubicBezTo>
                  <a:pt x="922473" y="760140"/>
                  <a:pt x="1092695" y="589917"/>
                  <a:pt x="1092695" y="380070"/>
                </a:cubicBezTo>
                <a:cubicBezTo>
                  <a:pt x="1092881" y="170036"/>
                  <a:pt x="922659" y="0"/>
                  <a:pt x="712625" y="0"/>
                </a:cubicBezTo>
                <a:close/>
                <a:moveTo>
                  <a:pt x="712625" y="943012"/>
                </a:moveTo>
                <a:cubicBezTo>
                  <a:pt x="813643" y="943012"/>
                  <a:pt x="903126" y="954360"/>
                  <a:pt x="978842" y="976685"/>
                </a:cubicBezTo>
                <a:cubicBezTo>
                  <a:pt x="1043582" y="995846"/>
                  <a:pt x="1099951" y="1023752"/>
                  <a:pt x="1146087" y="1059470"/>
                </a:cubicBezTo>
                <a:cubicBezTo>
                  <a:pt x="1186829" y="1091096"/>
                  <a:pt x="1220315" y="1128675"/>
                  <a:pt x="1248593" y="1174440"/>
                </a:cubicBezTo>
                <a:cubicBezTo>
                  <a:pt x="1273708" y="1215368"/>
                  <a:pt x="1293985" y="1261877"/>
                  <a:pt x="1310356" y="1316385"/>
                </a:cubicBezTo>
                <a:cubicBezTo>
                  <a:pt x="1320774" y="1350801"/>
                  <a:pt x="1306264" y="1377404"/>
                  <a:pt x="1296590" y="1390241"/>
                </a:cubicBezTo>
                <a:cubicBezTo>
                  <a:pt x="1276684" y="1417030"/>
                  <a:pt x="1244686" y="1432285"/>
                  <a:pt x="1208595" y="1432285"/>
                </a:cubicBezTo>
                <a:lnTo>
                  <a:pt x="216842" y="1432285"/>
                </a:lnTo>
                <a:cubicBezTo>
                  <a:pt x="180937" y="1432285"/>
                  <a:pt x="148753" y="1417030"/>
                  <a:pt x="128847" y="1390241"/>
                </a:cubicBezTo>
                <a:cubicBezTo>
                  <a:pt x="119359" y="1377404"/>
                  <a:pt x="104849" y="1350801"/>
                  <a:pt x="115081" y="1316385"/>
                </a:cubicBezTo>
                <a:cubicBezTo>
                  <a:pt x="131452" y="1261877"/>
                  <a:pt x="151543" y="1215368"/>
                  <a:pt x="176844" y="1174440"/>
                </a:cubicBezTo>
                <a:cubicBezTo>
                  <a:pt x="204936" y="1128675"/>
                  <a:pt x="238422" y="1090910"/>
                  <a:pt x="279350" y="1059470"/>
                </a:cubicBezTo>
                <a:cubicBezTo>
                  <a:pt x="325486" y="1023752"/>
                  <a:pt x="381855" y="995846"/>
                  <a:pt x="446595" y="976685"/>
                </a:cubicBezTo>
                <a:cubicBezTo>
                  <a:pt x="522125" y="954360"/>
                  <a:pt x="611794" y="943012"/>
                  <a:pt x="712625" y="943012"/>
                </a:cubicBezTo>
                <a:moveTo>
                  <a:pt x="712625" y="831391"/>
                </a:moveTo>
                <a:cubicBezTo>
                  <a:pt x="244561" y="831391"/>
                  <a:pt x="77501" y="1053331"/>
                  <a:pt x="8296" y="1284387"/>
                </a:cubicBezTo>
                <a:cubicBezTo>
                  <a:pt x="-30771" y="1414611"/>
                  <a:pt x="73037" y="1544092"/>
                  <a:pt x="216842" y="1544092"/>
                </a:cubicBezTo>
                <a:lnTo>
                  <a:pt x="1208595" y="1544092"/>
                </a:lnTo>
                <a:cubicBezTo>
                  <a:pt x="1352400" y="1544092"/>
                  <a:pt x="1456208" y="1414611"/>
                  <a:pt x="1417141" y="1284387"/>
                </a:cubicBezTo>
                <a:cubicBezTo>
                  <a:pt x="1347750" y="1053331"/>
                  <a:pt x="1180690" y="831391"/>
                  <a:pt x="712625" y="831391"/>
                </a:cubicBezTo>
                <a:close/>
              </a:path>
            </a:pathLst>
          </a:custGeom>
          <a:solidFill>
            <a:schemeClr val="bg1"/>
          </a:solidFill>
          <a:ln w="1860" cap="flat">
            <a:noFill/>
            <a:miter/>
          </a:ln>
        </p:spPr>
        <p:txBody>
          <a:bodyPr vert="horz" wrap="square" lIns="91440" tIns="45720" rIns="91440" bIns="45720" rtlCol="0" anchor="ctr"/>
          <a:lstStyle/>
          <a:p>
            <a:pPr algn="l">
              <a:lnSpc>
                <a:spcPct val="110000"/>
              </a:lnSpc>
            </a:pPr>
            <a:endParaRPr kumimoji="1" lang="zh-CN" altLang="en-US"/>
          </a:p>
        </p:txBody>
      </p:sp>
      <p:sp>
        <p:nvSpPr>
          <p:cNvPr id="12" name="标题 1"/>
          <p:cNvSpPr txBox="1"/>
          <p:nvPr/>
        </p:nvSpPr>
        <p:spPr>
          <a:xfrm>
            <a:off x="10803054" y="5935083"/>
            <a:ext cx="227232" cy="227232"/>
          </a:xfrm>
          <a:custGeom>
            <a:avLst/>
            <a:gdLst>
              <a:gd name="connsiteX0" fmla="*/ 438553 w 720000"/>
              <a:gd name="connsiteY0" fmla="*/ 189601 h 720000"/>
              <a:gd name="connsiteX1" fmla="*/ 373556 w 720000"/>
              <a:gd name="connsiteY1" fmla="*/ 216451 h 720000"/>
              <a:gd name="connsiteX2" fmla="*/ 232180 w 720000"/>
              <a:gd name="connsiteY2" fmla="*/ 357827 h 720000"/>
              <a:gd name="connsiteX3" fmla="*/ 191861 w 720000"/>
              <a:gd name="connsiteY3" fmla="*/ 528226 h 720000"/>
              <a:gd name="connsiteX4" fmla="*/ 362260 w 720000"/>
              <a:gd name="connsiteY4" fmla="*/ 487907 h 720000"/>
              <a:gd name="connsiteX5" fmla="*/ 503636 w 720000"/>
              <a:gd name="connsiteY5" fmla="*/ 346444 h 720000"/>
              <a:gd name="connsiteX6" fmla="*/ 503636 w 720000"/>
              <a:gd name="connsiteY6" fmla="*/ 216365 h 720000"/>
              <a:gd name="connsiteX7" fmla="*/ 438553 w 720000"/>
              <a:gd name="connsiteY7" fmla="*/ 189601 h 720000"/>
              <a:gd name="connsiteX8" fmla="*/ 438553 w 720000"/>
              <a:gd name="connsiteY8" fmla="*/ 141636 h 720000"/>
              <a:gd name="connsiteX9" fmla="*/ 537524 w 720000"/>
              <a:gd name="connsiteY9" fmla="*/ 182476 h 720000"/>
              <a:gd name="connsiteX10" fmla="*/ 537524 w 720000"/>
              <a:gd name="connsiteY10" fmla="*/ 380420 h 720000"/>
              <a:gd name="connsiteX11" fmla="*/ 396149 w 720000"/>
              <a:gd name="connsiteY11" fmla="*/ 521796 h 720000"/>
              <a:gd name="connsiteX12" fmla="*/ 141637 w 720000"/>
              <a:gd name="connsiteY12" fmla="*/ 578364 h 720000"/>
              <a:gd name="connsiteX13" fmla="*/ 198205 w 720000"/>
              <a:gd name="connsiteY13" fmla="*/ 323852 h 720000"/>
              <a:gd name="connsiteX14" fmla="*/ 339581 w 720000"/>
              <a:gd name="connsiteY14" fmla="*/ 182476 h 720000"/>
              <a:gd name="connsiteX15" fmla="*/ 438553 w 720000"/>
              <a:gd name="connsiteY15" fmla="*/ 141636 h 720000"/>
              <a:gd name="connsiteX16" fmla="*/ 120000 w 720000"/>
              <a:gd name="connsiteY16" fmla="*/ 47965 h 720000"/>
              <a:gd name="connsiteX17" fmla="*/ 47965 w 720000"/>
              <a:gd name="connsiteY17" fmla="*/ 120000 h 720000"/>
              <a:gd name="connsiteX18" fmla="*/ 47965 w 720000"/>
              <a:gd name="connsiteY18" fmla="*/ 600000 h 720000"/>
              <a:gd name="connsiteX19" fmla="*/ 120000 w 720000"/>
              <a:gd name="connsiteY19" fmla="*/ 672035 h 720000"/>
              <a:gd name="connsiteX20" fmla="*/ 600000 w 720000"/>
              <a:gd name="connsiteY20" fmla="*/ 672035 h 720000"/>
              <a:gd name="connsiteX21" fmla="*/ 672035 w 720000"/>
              <a:gd name="connsiteY21" fmla="*/ 600000 h 720000"/>
              <a:gd name="connsiteX22" fmla="*/ 672035 w 720000"/>
              <a:gd name="connsiteY22" fmla="*/ 120000 h 720000"/>
              <a:gd name="connsiteX23" fmla="*/ 600000 w 720000"/>
              <a:gd name="connsiteY23" fmla="*/ 47965 h 720000"/>
              <a:gd name="connsiteX24" fmla="*/ 120000 w 720000"/>
              <a:gd name="connsiteY24" fmla="*/ 0 h 720000"/>
              <a:gd name="connsiteX25" fmla="*/ 600000 w 720000"/>
              <a:gd name="connsiteY25" fmla="*/ 0 h 720000"/>
              <a:gd name="connsiteX26" fmla="*/ 720000 w 720000"/>
              <a:gd name="connsiteY26" fmla="*/ 120000 h 720000"/>
              <a:gd name="connsiteX27" fmla="*/ 720000 w 720000"/>
              <a:gd name="connsiteY27" fmla="*/ 600000 h 720000"/>
              <a:gd name="connsiteX28" fmla="*/ 600000 w 720000"/>
              <a:gd name="connsiteY28" fmla="*/ 720000 h 720000"/>
              <a:gd name="connsiteX29" fmla="*/ 120000 w 720000"/>
              <a:gd name="connsiteY29" fmla="*/ 720000 h 720000"/>
              <a:gd name="connsiteX30" fmla="*/ 0 w 720000"/>
              <a:gd name="connsiteY30" fmla="*/ 600000 h 720000"/>
              <a:gd name="connsiteX31" fmla="*/ 0 w 720000"/>
              <a:gd name="connsiteY31" fmla="*/ 120000 h 720000"/>
              <a:gd name="connsiteX32" fmla="*/ 120000 w 720000"/>
              <a:gd name="connsiteY32" fmla="*/ 0 h 720000"/>
            </a:gdLst>
            <a:ahLst/>
            <a:cxnLst/>
            <a:rect l="l" t="t" r="r" b="b"/>
            <a:pathLst>
              <a:path w="720000" h="720000">
                <a:moveTo>
                  <a:pt x="438553" y="189601"/>
                </a:moveTo>
                <a:cubicBezTo>
                  <a:pt x="413875" y="189601"/>
                  <a:pt x="390761" y="199073"/>
                  <a:pt x="373556" y="216451"/>
                </a:cubicBezTo>
                <a:lnTo>
                  <a:pt x="232180" y="357827"/>
                </a:lnTo>
                <a:cubicBezTo>
                  <a:pt x="212456" y="377465"/>
                  <a:pt x="197336" y="453584"/>
                  <a:pt x="191861" y="528226"/>
                </a:cubicBezTo>
                <a:cubicBezTo>
                  <a:pt x="266503" y="522665"/>
                  <a:pt x="342622" y="507545"/>
                  <a:pt x="362260" y="487907"/>
                </a:cubicBezTo>
                <a:lnTo>
                  <a:pt x="503636" y="346444"/>
                </a:lnTo>
                <a:cubicBezTo>
                  <a:pt x="539523" y="310557"/>
                  <a:pt x="539523" y="252252"/>
                  <a:pt x="503636" y="216365"/>
                </a:cubicBezTo>
                <a:cubicBezTo>
                  <a:pt x="486344" y="199073"/>
                  <a:pt x="463230" y="189601"/>
                  <a:pt x="438553" y="189601"/>
                </a:cubicBezTo>
                <a:close/>
                <a:moveTo>
                  <a:pt x="438553" y="141636"/>
                </a:moveTo>
                <a:cubicBezTo>
                  <a:pt x="474440" y="141636"/>
                  <a:pt x="510327" y="155191"/>
                  <a:pt x="537524" y="182476"/>
                </a:cubicBezTo>
                <a:cubicBezTo>
                  <a:pt x="592007" y="236872"/>
                  <a:pt x="592007" y="325938"/>
                  <a:pt x="537524" y="380420"/>
                </a:cubicBezTo>
                <a:lnTo>
                  <a:pt x="396149" y="521796"/>
                </a:lnTo>
                <a:cubicBezTo>
                  <a:pt x="341753" y="576278"/>
                  <a:pt x="141637" y="578364"/>
                  <a:pt x="141637" y="578364"/>
                </a:cubicBezTo>
                <a:cubicBezTo>
                  <a:pt x="141637" y="578364"/>
                  <a:pt x="143723" y="378334"/>
                  <a:pt x="198205" y="323852"/>
                </a:cubicBezTo>
                <a:lnTo>
                  <a:pt x="339581" y="182476"/>
                </a:lnTo>
                <a:cubicBezTo>
                  <a:pt x="366778" y="155278"/>
                  <a:pt x="402666" y="141636"/>
                  <a:pt x="438553" y="141636"/>
                </a:cubicBezTo>
                <a:close/>
                <a:moveTo>
                  <a:pt x="120000" y="47965"/>
                </a:moveTo>
                <a:cubicBezTo>
                  <a:pt x="80290" y="47965"/>
                  <a:pt x="47965" y="80290"/>
                  <a:pt x="47965" y="120000"/>
                </a:cubicBezTo>
                <a:lnTo>
                  <a:pt x="47965" y="600000"/>
                </a:lnTo>
                <a:cubicBezTo>
                  <a:pt x="47965" y="639711"/>
                  <a:pt x="80290" y="672035"/>
                  <a:pt x="120000" y="672035"/>
                </a:cubicBezTo>
                <a:lnTo>
                  <a:pt x="600000" y="672035"/>
                </a:lnTo>
                <a:cubicBezTo>
                  <a:pt x="639711" y="672035"/>
                  <a:pt x="672035" y="639711"/>
                  <a:pt x="672035" y="600000"/>
                </a:cubicBezTo>
                <a:lnTo>
                  <a:pt x="672035" y="120000"/>
                </a:lnTo>
                <a:cubicBezTo>
                  <a:pt x="672035" y="80290"/>
                  <a:pt x="639711" y="47965"/>
                  <a:pt x="600000" y="47965"/>
                </a:cubicBezTo>
                <a:close/>
                <a:moveTo>
                  <a:pt x="120000" y="0"/>
                </a:moveTo>
                <a:lnTo>
                  <a:pt x="600000" y="0"/>
                </a:lnTo>
                <a:cubicBezTo>
                  <a:pt x="666040" y="0"/>
                  <a:pt x="720000" y="54048"/>
                  <a:pt x="720000" y="120000"/>
                </a:cubicBezTo>
                <a:lnTo>
                  <a:pt x="720000" y="600000"/>
                </a:lnTo>
                <a:cubicBezTo>
                  <a:pt x="720000" y="666039"/>
                  <a:pt x="666040" y="720000"/>
                  <a:pt x="600000" y="720000"/>
                </a:cubicBezTo>
                <a:lnTo>
                  <a:pt x="120000" y="720000"/>
                </a:lnTo>
                <a:cubicBezTo>
                  <a:pt x="53961" y="720000"/>
                  <a:pt x="0" y="666039"/>
                  <a:pt x="0" y="600000"/>
                </a:cubicBezTo>
                <a:lnTo>
                  <a:pt x="0" y="120000"/>
                </a:lnTo>
                <a:cubicBezTo>
                  <a:pt x="0" y="53961"/>
                  <a:pt x="53961" y="0"/>
                  <a:pt x="120000" y="0"/>
                </a:cubicBezTo>
                <a:close/>
              </a:path>
            </a:pathLst>
          </a:custGeom>
          <a:solidFill>
            <a:schemeClr val="bg1"/>
          </a:solidFill>
          <a:ln w="1860" cap="flat">
            <a:noFill/>
            <a:miter/>
          </a:ln>
        </p:spPr>
        <p:txBody>
          <a:bodyPr vert="horz" wrap="square" lIns="91440" tIns="45720" rIns="91440" bIns="45720" rtlCol="0" anchor="ctr"/>
          <a:lstStyle/>
          <a:p>
            <a:pPr algn="l">
              <a:lnSpc>
                <a:spcPct val="110000"/>
              </a:lnSpc>
            </a:pPr>
            <a:endParaRPr kumimoji="1" lang="zh-CN" altLang="en-US"/>
          </a:p>
        </p:txBody>
      </p:sp>
      <p:pic>
        <p:nvPicPr>
          <p:cNvPr id="13" name="图片 12"/>
          <p:cNvPicPr>
            <a:picLocks noChangeAspect="1"/>
          </p:cNvPicPr>
          <p:nvPr/>
        </p:nvPicPr>
        <p:blipFill>
          <a:blip r:embed="rId2">
            <a:alphaModFix/>
          </a:blip>
          <a:srcRect l="40326" t="28502" r="30283" b="19056"/>
          <a:stretch>
            <a:fillRect/>
          </a:stretch>
        </p:blipFill>
        <p:spPr>
          <a:xfrm>
            <a:off x="8548900" y="2504667"/>
            <a:ext cx="2970000" cy="2970000"/>
          </a:xfrm>
          <a:custGeom>
            <a:avLst/>
            <a:gdLst/>
            <a:ahLst/>
            <a:cxnLst/>
            <a:rect l="l" t="t" r="r" b="b"/>
            <a:pathLst>
              <a:path w="2970000" h="2970000">
                <a:moveTo>
                  <a:pt x="1485000" y="0"/>
                </a:moveTo>
                <a:cubicBezTo>
                  <a:pt x="2305143" y="0"/>
                  <a:pt x="2970000" y="664857"/>
                  <a:pt x="2970000" y="1485000"/>
                </a:cubicBezTo>
                <a:cubicBezTo>
                  <a:pt x="2970000" y="2305143"/>
                  <a:pt x="2305143" y="2970000"/>
                  <a:pt x="1485000" y="2970000"/>
                </a:cubicBezTo>
                <a:cubicBezTo>
                  <a:pt x="664857" y="2970000"/>
                  <a:pt x="0" y="2305143"/>
                  <a:pt x="0" y="1485000"/>
                </a:cubicBezTo>
                <a:cubicBezTo>
                  <a:pt x="0" y="664857"/>
                  <a:pt x="664857" y="0"/>
                  <a:pt x="1485000" y="0"/>
                </a:cubicBezTo>
                <a:close/>
              </a:path>
            </a:pathLst>
          </a:custGeom>
          <a:noFill/>
          <a:ln>
            <a:noFill/>
          </a:ln>
        </p:spPr>
      </p:pic>
      <p:pic>
        <p:nvPicPr>
          <p:cNvPr id="14" name="图片 13"/>
          <p:cNvPicPr>
            <a:picLocks noChangeAspect="1"/>
          </p:cNvPicPr>
          <p:nvPr/>
        </p:nvPicPr>
        <p:blipFill>
          <a:blip r:embed="rId2">
            <a:alphaModFix/>
          </a:blip>
          <a:srcRect l="40326" t="28502" r="30283" b="19056"/>
          <a:stretch>
            <a:fillRect/>
          </a:stretch>
        </p:blipFill>
        <p:spPr>
          <a:xfrm>
            <a:off x="7946501" y="678024"/>
            <a:ext cx="1803600" cy="1803600"/>
          </a:xfrm>
          <a:custGeom>
            <a:avLst/>
            <a:gdLst/>
            <a:ahLst/>
            <a:cxnLst/>
            <a:rect l="l" t="t" r="r" b="b"/>
            <a:pathLst>
              <a:path w="1803600" h="1803600">
                <a:moveTo>
                  <a:pt x="901800" y="0"/>
                </a:moveTo>
                <a:cubicBezTo>
                  <a:pt x="1399850" y="0"/>
                  <a:pt x="1803600" y="403750"/>
                  <a:pt x="1803600" y="901800"/>
                </a:cubicBezTo>
                <a:cubicBezTo>
                  <a:pt x="1803600" y="1399850"/>
                  <a:pt x="1399850" y="1803600"/>
                  <a:pt x="901800" y="1803600"/>
                </a:cubicBezTo>
                <a:cubicBezTo>
                  <a:pt x="403750" y="1803600"/>
                  <a:pt x="0" y="1399850"/>
                  <a:pt x="0" y="901800"/>
                </a:cubicBezTo>
                <a:cubicBezTo>
                  <a:pt x="0" y="403750"/>
                  <a:pt x="403750" y="0"/>
                  <a:pt x="901800" y="0"/>
                </a:cubicBezTo>
                <a:close/>
              </a:path>
            </a:pathLst>
          </a:custGeom>
          <a:noFill/>
          <a:ln>
            <a:noFill/>
          </a:ln>
        </p:spPr>
      </p:pic>
      <p:pic>
        <p:nvPicPr>
          <p:cNvPr id="15" name="图片 14"/>
          <p:cNvPicPr>
            <a:picLocks noChangeAspect="1"/>
          </p:cNvPicPr>
          <p:nvPr/>
        </p:nvPicPr>
        <p:blipFill>
          <a:blip r:embed="rId2">
            <a:alphaModFix/>
          </a:blip>
          <a:srcRect l="40326" t="28502" r="30283" b="19056"/>
          <a:stretch>
            <a:fillRect/>
          </a:stretch>
        </p:blipFill>
        <p:spPr>
          <a:xfrm>
            <a:off x="7300761" y="4586907"/>
            <a:ext cx="1278000" cy="1278000"/>
          </a:xfrm>
          <a:custGeom>
            <a:avLst/>
            <a:gdLst/>
            <a:ahLst/>
            <a:cxnLst/>
            <a:rect l="l" t="t" r="r" b="b"/>
            <a:pathLst>
              <a:path w="1278000" h="1278000">
                <a:moveTo>
                  <a:pt x="639000" y="0"/>
                </a:moveTo>
                <a:cubicBezTo>
                  <a:pt x="991910" y="0"/>
                  <a:pt x="1278000" y="286090"/>
                  <a:pt x="1278000" y="639000"/>
                </a:cubicBezTo>
                <a:cubicBezTo>
                  <a:pt x="1278000" y="991910"/>
                  <a:pt x="991910" y="1278000"/>
                  <a:pt x="639000" y="1278000"/>
                </a:cubicBezTo>
                <a:cubicBezTo>
                  <a:pt x="286090" y="1278000"/>
                  <a:pt x="0" y="991910"/>
                  <a:pt x="0" y="639000"/>
                </a:cubicBezTo>
                <a:cubicBezTo>
                  <a:pt x="0" y="286090"/>
                  <a:pt x="286090" y="0"/>
                  <a:pt x="639000" y="0"/>
                </a:cubicBezTo>
                <a:close/>
              </a:path>
            </a:pathLst>
          </a:custGeom>
          <a:noFill/>
          <a:ln>
            <a:noFill/>
          </a:ln>
        </p:spPr>
      </p:pic>
      <p:sp>
        <p:nvSpPr>
          <p:cNvPr id="16" name="标题 1"/>
          <p:cNvSpPr txBox="1"/>
          <p:nvPr/>
        </p:nvSpPr>
        <p:spPr>
          <a:xfrm>
            <a:off x="660400" y="2143760"/>
            <a:ext cx="5181600" cy="1000760"/>
          </a:xfrm>
          <a:prstGeom prst="rect">
            <a:avLst/>
          </a:prstGeom>
          <a:noFill/>
          <a:ln>
            <a:noFill/>
          </a:ln>
        </p:spPr>
        <p:txBody>
          <a:bodyPr vert="horz" wrap="square" lIns="0" tIns="0" rIns="0" bIns="0" rtlCol="0" anchor="t"/>
          <a:lstStyle/>
          <a:p>
            <a:pPr algn="l">
              <a:lnSpc>
                <a:spcPct val="150000"/>
              </a:lnSpc>
            </a:pPr>
            <a:r>
              <a:rPr kumimoji="1" lang="en-US" altLang="zh-CN" sz="1095">
                <a:ln w="12700">
                  <a:noFill/>
                </a:ln>
                <a:solidFill>
                  <a:srgbClr val="000000">
                    <a:alpha val="100000"/>
                  </a:srgbClr>
                </a:solidFill>
                <a:latin typeface="Source Han Sans"/>
                <a:ea typeface="Source Han Sans"/>
                <a:cs typeface="Source Han Sans"/>
              </a:rPr>
              <a:t>利用OpenDigger的网络分析工具，社区可以分析成员间的合作模式，识别关键的贡献者和潜在的合作机会。这对于优化社区资源配置和项目协调非常重要，因为有效的合作能够提高项目的执行效率和成功率。</a:t>
            </a:r>
            <a:endParaRPr kumimoji="1" lang="zh-CN" altLang="en-US"/>
          </a:p>
        </p:txBody>
      </p:sp>
      <p:sp>
        <p:nvSpPr>
          <p:cNvPr id="17" name="标题 1"/>
          <p:cNvSpPr txBox="1"/>
          <p:nvPr/>
        </p:nvSpPr>
        <p:spPr>
          <a:xfrm>
            <a:off x="660400" y="1755140"/>
            <a:ext cx="5181600" cy="317500"/>
          </a:xfrm>
          <a:prstGeom prst="rect">
            <a:avLst/>
          </a:prstGeom>
          <a:noFill/>
          <a:ln>
            <a:noFill/>
          </a:ln>
        </p:spPr>
        <p:txBody>
          <a:bodyPr vert="horz" wrap="square" lIns="0" tIns="0" rIns="0" bIns="0" rtlCol="0" anchor="b"/>
          <a:lstStyle/>
          <a:p>
            <a:pPr algn="l">
              <a:lnSpc>
                <a:spcPct val="150000"/>
              </a:lnSpc>
            </a:pPr>
            <a:r>
              <a:rPr kumimoji="1" lang="en-US" altLang="zh-CN" sz="1600">
                <a:ln w="12700">
                  <a:noFill/>
                </a:ln>
                <a:solidFill>
                  <a:srgbClr val="0070C0">
                    <a:alpha val="100000"/>
                  </a:srgbClr>
                </a:solidFill>
                <a:latin typeface="Source Han Sans CN Bold"/>
                <a:ea typeface="Source Han Sans CN Bold"/>
                <a:cs typeface="Source Han Sans CN Bold"/>
              </a:rPr>
              <a:t>分析合作模式</a:t>
            </a:r>
            <a:endParaRPr kumimoji="1" lang="zh-CN" altLang="en-US"/>
          </a:p>
        </p:txBody>
      </p:sp>
      <p:sp>
        <p:nvSpPr>
          <p:cNvPr id="18" name="标题 1"/>
          <p:cNvSpPr txBox="1"/>
          <p:nvPr/>
        </p:nvSpPr>
        <p:spPr>
          <a:xfrm>
            <a:off x="660400" y="5133340"/>
            <a:ext cx="5181600" cy="1000760"/>
          </a:xfrm>
          <a:prstGeom prst="rect">
            <a:avLst/>
          </a:prstGeom>
          <a:noFill/>
          <a:ln>
            <a:noFill/>
          </a:ln>
        </p:spPr>
        <p:txBody>
          <a:bodyPr vert="horz" wrap="square" lIns="0" tIns="0" rIns="0" bIns="0" rtlCol="0" anchor="t"/>
          <a:lstStyle/>
          <a:p>
            <a:pPr algn="l">
              <a:lnSpc>
                <a:spcPct val="150000"/>
              </a:lnSpc>
            </a:pPr>
            <a:r>
              <a:rPr kumimoji="1" lang="en-US" altLang="zh-CN" sz="1400">
                <a:ln w="12700">
                  <a:noFill/>
                </a:ln>
                <a:solidFill>
                  <a:srgbClr val="000000">
                    <a:alpha val="100000"/>
                  </a:srgbClr>
                </a:solidFill>
                <a:latin typeface="Source Han Sans"/>
                <a:ea typeface="Source Han Sans"/>
                <a:cs typeface="Source Han Sans"/>
              </a:rPr>
              <a:t>利用OpenDigger的Developer网络分析，社区可以识别和培养社区的潜在领导者。这对于构建更加稳定的社区治理结构非常重要，因为领导者的领导能力和影响力直接影响社区的发展方向和效率。</a:t>
            </a:r>
            <a:endParaRPr kumimoji="1" lang="zh-CN" altLang="en-US"/>
          </a:p>
        </p:txBody>
      </p:sp>
      <p:sp>
        <p:nvSpPr>
          <p:cNvPr id="19" name="标题 1"/>
          <p:cNvSpPr txBox="1"/>
          <p:nvPr/>
        </p:nvSpPr>
        <p:spPr>
          <a:xfrm>
            <a:off x="660400" y="4744720"/>
            <a:ext cx="5181600" cy="317500"/>
          </a:xfrm>
          <a:prstGeom prst="rect">
            <a:avLst/>
          </a:prstGeom>
          <a:noFill/>
          <a:ln>
            <a:noFill/>
          </a:ln>
        </p:spPr>
        <p:txBody>
          <a:bodyPr vert="horz" wrap="square" lIns="0" tIns="0" rIns="0" bIns="0" rtlCol="0" anchor="b"/>
          <a:lstStyle/>
          <a:p>
            <a:pPr algn="l">
              <a:lnSpc>
                <a:spcPct val="150000"/>
              </a:lnSpc>
            </a:pPr>
            <a:r>
              <a:rPr kumimoji="1" lang="en-US" altLang="zh-CN" sz="1600">
                <a:ln w="12700">
                  <a:noFill/>
                </a:ln>
                <a:solidFill>
                  <a:srgbClr val="0070C0">
                    <a:alpha val="100000"/>
                  </a:srgbClr>
                </a:solidFill>
                <a:latin typeface="Source Han Sans CN Bold"/>
                <a:ea typeface="Source Han Sans CN Bold"/>
                <a:cs typeface="Source Han Sans CN Bold"/>
              </a:rPr>
              <a:t>识别潜在领导者</a:t>
            </a:r>
            <a:endParaRPr kumimoji="1" lang="zh-CN" altLang="en-US"/>
          </a:p>
        </p:txBody>
      </p:sp>
      <p:sp>
        <p:nvSpPr>
          <p:cNvPr id="20" name="标题 1"/>
          <p:cNvSpPr txBox="1"/>
          <p:nvPr/>
        </p:nvSpPr>
        <p:spPr>
          <a:xfrm>
            <a:off x="660400" y="3638550"/>
            <a:ext cx="5181600" cy="1000760"/>
          </a:xfrm>
          <a:prstGeom prst="rect">
            <a:avLst/>
          </a:prstGeom>
          <a:noFill/>
          <a:ln>
            <a:noFill/>
          </a:ln>
        </p:spPr>
        <p:txBody>
          <a:bodyPr vert="horz" wrap="square" lIns="0" tIns="0" rIns="0" bIns="0" rtlCol="0" anchor="t"/>
          <a:lstStyle/>
          <a:p>
            <a:pPr algn="l">
              <a:lnSpc>
                <a:spcPct val="150000"/>
              </a:lnSpc>
            </a:pPr>
            <a:r>
              <a:rPr kumimoji="1" lang="en-US" altLang="zh-CN" sz="1400">
                <a:ln w="12700">
                  <a:noFill/>
                </a:ln>
                <a:solidFill>
                  <a:srgbClr val="000000">
                    <a:alpha val="100000"/>
                  </a:srgbClr>
                </a:solidFill>
                <a:latin typeface="Source Han Sans"/>
                <a:ea typeface="Source Han Sans"/>
                <a:cs typeface="Source Han Sans"/>
              </a:rPr>
              <a:t>通过OpenDigger的Repo网络分析，社区可以发现项目间的相互依赖关系。这对于优化资源配置和项目协调非常重要，因为项目间的依赖关系直接影响项目的稳定性和风险。</a:t>
            </a:r>
            <a:endParaRPr kumimoji="1" lang="zh-CN" altLang="en-US"/>
          </a:p>
        </p:txBody>
      </p:sp>
      <p:sp>
        <p:nvSpPr>
          <p:cNvPr id="21" name="标题 1"/>
          <p:cNvSpPr txBox="1"/>
          <p:nvPr/>
        </p:nvSpPr>
        <p:spPr>
          <a:xfrm>
            <a:off x="660400" y="3249930"/>
            <a:ext cx="5181600" cy="317500"/>
          </a:xfrm>
          <a:prstGeom prst="rect">
            <a:avLst/>
          </a:prstGeom>
          <a:noFill/>
          <a:ln>
            <a:noFill/>
          </a:ln>
        </p:spPr>
        <p:txBody>
          <a:bodyPr vert="horz" wrap="square" lIns="0" tIns="0" rIns="0" bIns="0" rtlCol="0" anchor="b"/>
          <a:lstStyle/>
          <a:p>
            <a:pPr algn="l">
              <a:lnSpc>
                <a:spcPct val="150000"/>
              </a:lnSpc>
            </a:pPr>
            <a:r>
              <a:rPr kumimoji="1" lang="en-US" altLang="zh-CN" sz="1600">
                <a:ln w="12700">
                  <a:noFill/>
                </a:ln>
                <a:solidFill>
                  <a:srgbClr val="0070C0">
                    <a:alpha val="100000"/>
                  </a:srgbClr>
                </a:solidFill>
                <a:latin typeface="Source Han Sans CN Bold"/>
                <a:ea typeface="Source Han Sans CN Bold"/>
                <a:cs typeface="Source Han Sans CN Bold"/>
              </a:rPr>
              <a:t>发现项目间依赖关系</a:t>
            </a:r>
            <a:endParaRPr kumimoji="1" lang="zh-CN" altLang="en-US"/>
          </a:p>
        </p:txBody>
      </p:sp>
      <p:sp>
        <p:nvSpPr>
          <p:cNvPr id="22" name="标题 1"/>
          <p:cNvSpPr txBox="1"/>
          <p:nvPr/>
        </p:nvSpPr>
        <p:spPr>
          <a:xfrm>
            <a:off x="787215" y="385281"/>
            <a:ext cx="10671175" cy="468000"/>
          </a:xfrm>
          <a:prstGeom prst="rect">
            <a:avLst/>
          </a:prstGeom>
          <a:noFill/>
          <a:ln>
            <a:noFill/>
          </a:ln>
        </p:spPr>
        <p:txBody>
          <a:bodyPr vert="horz" wrap="square" lIns="0" tIns="0" rIns="0" bIns="0" rtlCol="0" anchor="ctr"/>
          <a:lstStyle/>
          <a:p>
            <a:pPr algn="l">
              <a:lnSpc>
                <a:spcPct val="110000"/>
              </a:lnSpc>
            </a:pPr>
            <a:r>
              <a:rPr kumimoji="1" lang="en-US" altLang="zh-CN" sz="2800">
                <a:ln w="12700">
                  <a:noFill/>
                </a:ln>
                <a:solidFill>
                  <a:srgbClr val="262626">
                    <a:alpha val="100000"/>
                  </a:srgbClr>
                </a:solidFill>
                <a:latin typeface="Source Han Sans CN Bold"/>
                <a:ea typeface="Source Han Sans CN Bold"/>
                <a:cs typeface="Source Han Sans CN Bold"/>
              </a:rPr>
              <a:t>社区贡献者网络分析</a:t>
            </a:r>
            <a:endParaRPr kumimoji="1" lang="zh-CN" altLang="en-US"/>
          </a:p>
        </p:txBody>
      </p:sp>
      <p:grpSp>
        <p:nvGrpSpPr>
          <p:cNvPr id="23" name="组合 22"/>
          <p:cNvGrpSpPr/>
          <p:nvPr/>
        </p:nvGrpSpPr>
        <p:grpSpPr>
          <a:xfrm>
            <a:off x="168161" y="408767"/>
            <a:ext cx="489178" cy="391711"/>
            <a:chOff x="168161" y="408767"/>
            <a:chExt cx="489178" cy="391711"/>
          </a:xfrm>
        </p:grpSpPr>
        <p:sp>
          <p:nvSpPr>
            <p:cNvPr id="24" name="标题 1"/>
            <p:cNvSpPr txBox="1"/>
            <p:nvPr/>
          </p:nvSpPr>
          <p:spPr>
            <a:xfrm>
              <a:off x="288094" y="474980"/>
              <a:ext cx="252636" cy="252636"/>
            </a:xfrm>
            <a:prstGeom prst="ellips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5" name="标题 1"/>
            <p:cNvSpPr txBox="1"/>
            <p:nvPr/>
          </p:nvSpPr>
          <p:spPr>
            <a:xfrm rot="2029649">
              <a:off x="165100" y="534815"/>
              <a:ext cx="495300" cy="139615"/>
            </a:xfrm>
            <a:prstGeom prst="ellipse">
              <a:avLst/>
            </a:prstGeom>
            <a:noFill/>
            <a:ln w="127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alphaModFix/>
          </a:blip>
          <a:srcRect l="20555" r="20555"/>
          <a:stretch>
            <a:fillRect/>
          </a:stretch>
        </p:blipFill>
        <p:spPr>
          <a:xfrm>
            <a:off x="0" y="-3576"/>
            <a:ext cx="7219950" cy="6871051"/>
          </a:xfrm>
          <a:prstGeom prst="rect">
            <a:avLst/>
          </a:prstGeom>
          <a:noFill/>
          <a:ln>
            <a:noFill/>
          </a:ln>
        </p:spPr>
      </p:pic>
      <p:sp>
        <p:nvSpPr>
          <p:cNvPr id="3" name="标题 1"/>
          <p:cNvSpPr txBox="1"/>
          <p:nvPr/>
        </p:nvSpPr>
        <p:spPr>
          <a:xfrm flipH="1">
            <a:off x="4644339" y="14213"/>
            <a:ext cx="7547660" cy="6858000"/>
          </a:xfrm>
          <a:custGeom>
            <a:avLst/>
            <a:gdLst>
              <a:gd name="connsiteX0" fmla="*/ 0 w 8940573"/>
              <a:gd name="connsiteY0" fmla="*/ 0 h 6858000"/>
              <a:gd name="connsiteX1" fmla="*/ 6236464 w 8940573"/>
              <a:gd name="connsiteY1" fmla="*/ 0 h 6858000"/>
              <a:gd name="connsiteX2" fmla="*/ 8940573 w 8940573"/>
              <a:gd name="connsiteY2" fmla="*/ 6858000 h 6858000"/>
              <a:gd name="connsiteX3" fmla="*/ 0 w 8940573"/>
              <a:gd name="connsiteY3" fmla="*/ 6858000 h 6858000"/>
            </a:gdLst>
            <a:ahLst/>
            <a:cxnLst/>
            <a:rect l="l" t="t" r="r" b="b"/>
            <a:pathLst>
              <a:path w="8940573" h="6858000">
                <a:moveTo>
                  <a:pt x="0" y="0"/>
                </a:moveTo>
                <a:lnTo>
                  <a:pt x="6236464" y="0"/>
                </a:lnTo>
                <a:lnTo>
                  <a:pt x="8940573" y="6858000"/>
                </a:lnTo>
                <a:lnTo>
                  <a:pt x="0" y="6858000"/>
                </a:lnTo>
                <a:close/>
              </a:path>
            </a:pathLst>
          </a:custGeom>
          <a:gradFill>
            <a:gsLst>
              <a:gs pos="70000">
                <a:schemeClr val="bg1"/>
              </a:gs>
              <a:gs pos="85000">
                <a:schemeClr val="bg1">
                  <a:alpha val="64000"/>
                </a:schemeClr>
              </a:gs>
            </a:gsLst>
            <a:lin ang="0" scaled="0"/>
          </a:gradFill>
          <a:ln w="12700" cap="sq">
            <a:noFill/>
            <a:miter/>
          </a:ln>
          <a:effectLst>
            <a:outerShdw blurRad="330200" dist="190500" dir="10800000" algn="r" rotWithShape="0">
              <a:srgbClr val="002060">
                <a:alpha val="12000"/>
              </a:srgbClr>
            </a:outerShdw>
          </a:effectLst>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a:off x="4508947" y="-4820"/>
            <a:ext cx="2832788" cy="6858000"/>
          </a:xfrm>
          <a:prstGeom prst="parallelogram">
            <a:avLst>
              <a:gd name="adj" fmla="val 76093"/>
            </a:avLst>
          </a:prstGeom>
          <a:gradFill>
            <a:gsLst>
              <a:gs pos="0">
                <a:schemeClr val="accent1">
                  <a:alpha val="61000"/>
                </a:schemeClr>
              </a:gs>
              <a:gs pos="83000">
                <a:schemeClr val="accent1">
                  <a:lumMod val="60000"/>
                  <a:lumOff val="40000"/>
                  <a:alpha val="56000"/>
                </a:schemeClr>
              </a:gs>
            </a:gsLst>
            <a:lin ang="36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a:off x="7255328" y="1601004"/>
            <a:ext cx="3204795" cy="1200329"/>
          </a:xfrm>
          <a:prstGeom prst="rect">
            <a:avLst/>
          </a:prstGeom>
          <a:noFill/>
          <a:ln>
            <a:noFill/>
          </a:ln>
        </p:spPr>
        <p:txBody>
          <a:bodyPr vert="horz" wrap="square" lIns="91440" tIns="45720" rIns="91440" bIns="45720" rtlCol="0" anchor="b"/>
          <a:lstStyle/>
          <a:p>
            <a:pPr algn="r">
              <a:lnSpc>
                <a:spcPct val="110000"/>
              </a:lnSpc>
            </a:pPr>
            <a:r>
              <a:rPr kumimoji="1" lang="en-US" altLang="zh-CN" sz="7200">
                <a:ln w="12700">
                  <a:noFill/>
                </a:ln>
                <a:solidFill>
                  <a:srgbClr val="0070C0">
                    <a:alpha val="100000"/>
                  </a:srgbClr>
                </a:solidFill>
                <a:latin typeface="OPPOSans H"/>
                <a:ea typeface="OPPOSans H"/>
                <a:cs typeface="OPPOSans H"/>
              </a:rPr>
              <a:t>Part </a:t>
            </a:r>
            <a:endParaRPr kumimoji="1" lang="zh-CN" altLang="en-US"/>
          </a:p>
        </p:txBody>
      </p:sp>
      <p:sp>
        <p:nvSpPr>
          <p:cNvPr id="6" name="标题 1"/>
          <p:cNvSpPr txBox="1"/>
          <p:nvPr/>
        </p:nvSpPr>
        <p:spPr>
          <a:xfrm>
            <a:off x="6566493" y="2853492"/>
            <a:ext cx="5057740" cy="2182043"/>
          </a:xfrm>
          <a:prstGeom prst="rect">
            <a:avLst/>
          </a:prstGeom>
          <a:noFill/>
          <a:ln>
            <a:noFill/>
          </a:ln>
        </p:spPr>
        <p:txBody>
          <a:bodyPr vert="horz" wrap="square" lIns="91440" tIns="45720" rIns="91440" bIns="45720" rtlCol="0" anchor="t"/>
          <a:lstStyle/>
          <a:p>
            <a:pPr algn="r">
              <a:lnSpc>
                <a:spcPct val="130000"/>
              </a:lnSpc>
            </a:pPr>
            <a:r>
              <a:rPr kumimoji="1" lang="en-US" altLang="zh-CN" sz="3600">
                <a:ln w="12700">
                  <a:noFill/>
                </a:ln>
                <a:solidFill>
                  <a:srgbClr val="0070C0">
                    <a:alpha val="100000"/>
                  </a:srgbClr>
                </a:solidFill>
                <a:latin typeface="OPPOSans H"/>
                <a:ea typeface="OPPOSans H"/>
                <a:cs typeface="OPPOSans H"/>
              </a:rPr>
              <a:t>创新实践案例分享</a:t>
            </a:r>
            <a:endParaRPr kumimoji="1" lang="zh-CN" altLang="en-US"/>
          </a:p>
        </p:txBody>
      </p:sp>
      <p:sp>
        <p:nvSpPr>
          <p:cNvPr id="7" name="标题 1"/>
          <p:cNvSpPr txBox="1"/>
          <p:nvPr/>
        </p:nvSpPr>
        <p:spPr>
          <a:xfrm>
            <a:off x="10048395" y="197708"/>
            <a:ext cx="1613479" cy="2603847"/>
          </a:xfrm>
          <a:prstGeom prst="rect">
            <a:avLst/>
          </a:prstGeom>
          <a:noFill/>
          <a:ln>
            <a:noFill/>
          </a:ln>
        </p:spPr>
        <p:txBody>
          <a:bodyPr vert="horz" wrap="square" lIns="91440" tIns="45720" rIns="91440" bIns="45720" rtlCol="0" anchor="b"/>
          <a:lstStyle/>
          <a:p>
            <a:pPr algn="r">
              <a:lnSpc>
                <a:spcPct val="110000"/>
              </a:lnSpc>
            </a:pPr>
            <a:r>
              <a:rPr kumimoji="1" lang="en-US" altLang="zh-CN" sz="7200">
                <a:ln w="12700">
                  <a:noFill/>
                </a:ln>
                <a:solidFill>
                  <a:srgbClr val="0070C0">
                    <a:alpha val="100000"/>
                  </a:srgbClr>
                </a:solidFill>
                <a:latin typeface="OPPOSans H"/>
                <a:ea typeface="OPPOSans H"/>
                <a:cs typeface="OPPOSans H"/>
              </a:rPr>
              <a:t>03</a:t>
            </a:r>
            <a:endParaRPr kumimoji="1" lang="zh-CN" altLang="en-US"/>
          </a:p>
        </p:txBody>
      </p:sp>
      <p:sp>
        <p:nvSpPr>
          <p:cNvPr id="8" name="标题 1"/>
          <p:cNvSpPr txBox="1"/>
          <p:nvPr/>
        </p:nvSpPr>
        <p:spPr>
          <a:xfrm rot="3457351">
            <a:off x="10925675" y="-1184005"/>
            <a:ext cx="2117558" cy="2117558"/>
          </a:xfrm>
          <a:prstGeom prst="diamond">
            <a:avLst/>
          </a:prstGeom>
          <a:gradFill>
            <a:gsLst>
              <a:gs pos="0">
                <a:schemeClr val="accent1">
                  <a:alpha val="58000"/>
                </a:schemeClr>
              </a:gs>
              <a:gs pos="95000">
                <a:schemeClr val="accent1">
                  <a:lumMod val="20000"/>
                  <a:lumOff val="80000"/>
                  <a:alpha val="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rot="20002303">
            <a:off x="7131575" y="3557110"/>
            <a:ext cx="1044711" cy="1044711"/>
          </a:xfrm>
          <a:prstGeom prst="diamond">
            <a:avLst/>
          </a:prstGeom>
          <a:gradFill>
            <a:gsLst>
              <a:gs pos="0">
                <a:schemeClr val="accent1">
                  <a:alpha val="21000"/>
                </a:schemeClr>
              </a:gs>
              <a:gs pos="95000">
                <a:schemeClr val="accent1">
                  <a:lumMod val="20000"/>
                  <a:lumOff val="80000"/>
                  <a:alpha val="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a:off x="304523" y="5035536"/>
            <a:ext cx="3005821" cy="952563"/>
          </a:xfrm>
          <a:prstGeom prst="rect">
            <a:avLst/>
          </a:prstGeom>
          <a:noFill/>
          <a:ln cap="sq">
            <a:noFill/>
          </a:ln>
          <a:effectLst/>
        </p:spPr>
        <p:txBody>
          <a:bodyPr vert="horz" wrap="square" lIns="0" tIns="0" rIns="0" bIns="0" rtlCol="0" anchor="t"/>
          <a:lstStyle/>
          <a:p>
            <a:pPr algn="l">
              <a:lnSpc>
                <a:spcPct val="110000"/>
              </a:lnSpc>
            </a:pPr>
            <a:r>
              <a:rPr kumimoji="1" lang="en-US" altLang="zh-CN" sz="7452">
                <a:ln w="12700">
                  <a:noFill/>
                </a:ln>
                <a:solidFill>
                  <a:srgbClr val="FFFFFF">
                    <a:alpha val="55000"/>
                  </a:srgbClr>
                </a:solidFill>
                <a:latin typeface="OPPOSans H"/>
                <a:ea typeface="OPPOSans H"/>
                <a:cs typeface="OPPOSans H"/>
              </a:rPr>
              <a:t>2024</a:t>
            </a:r>
            <a:endParaRPr kumimoji="1" lang="zh-CN" altLang="en-US"/>
          </a:p>
        </p:txBody>
      </p:sp>
      <p:sp>
        <p:nvSpPr>
          <p:cNvPr id="11" name="标题 1"/>
          <p:cNvSpPr txBox="1"/>
          <p:nvPr/>
        </p:nvSpPr>
        <p:spPr>
          <a:xfrm>
            <a:off x="304523" y="6158141"/>
            <a:ext cx="3275955" cy="527742"/>
          </a:xfrm>
          <a:custGeom>
            <a:avLst/>
            <a:gdLst>
              <a:gd name="connsiteX0" fmla="*/ 2948025 w 3275955"/>
              <a:gd name="connsiteY0" fmla="*/ 13935 h 527742"/>
              <a:gd name="connsiteX1" fmla="*/ 3083362 w 3275955"/>
              <a:gd name="connsiteY1" fmla="*/ 13935 h 527742"/>
              <a:gd name="connsiteX2" fmla="*/ 3275955 w 3275955"/>
              <a:gd name="connsiteY2" fmla="*/ 270839 h 527742"/>
              <a:gd name="connsiteX3" fmla="*/ 3083362 w 3275955"/>
              <a:gd name="connsiteY3" fmla="*/ 527742 h 527742"/>
              <a:gd name="connsiteX4" fmla="*/ 2948025 w 3275955"/>
              <a:gd name="connsiteY4" fmla="*/ 527742 h 527742"/>
              <a:gd name="connsiteX5" fmla="*/ 3140618 w 3275955"/>
              <a:gd name="connsiteY5" fmla="*/ 270839 h 527742"/>
              <a:gd name="connsiteX6" fmla="*/ 2620097 w 3275955"/>
              <a:gd name="connsiteY6" fmla="*/ 13935 h 527742"/>
              <a:gd name="connsiteX7" fmla="*/ 2755434 w 3275955"/>
              <a:gd name="connsiteY7" fmla="*/ 13935 h 527742"/>
              <a:gd name="connsiteX8" fmla="*/ 2948027 w 3275955"/>
              <a:gd name="connsiteY8" fmla="*/ 270839 h 527742"/>
              <a:gd name="connsiteX9" fmla="*/ 2755434 w 3275955"/>
              <a:gd name="connsiteY9" fmla="*/ 527742 h 527742"/>
              <a:gd name="connsiteX10" fmla="*/ 2620097 w 3275955"/>
              <a:gd name="connsiteY10" fmla="*/ 527742 h 527742"/>
              <a:gd name="connsiteX11" fmla="*/ 2812690 w 3275955"/>
              <a:gd name="connsiteY11" fmla="*/ 270839 h 527742"/>
              <a:gd name="connsiteX12" fmla="*/ 2292168 w 3275955"/>
              <a:gd name="connsiteY12" fmla="*/ 13935 h 527742"/>
              <a:gd name="connsiteX13" fmla="*/ 2427505 w 3275955"/>
              <a:gd name="connsiteY13" fmla="*/ 13935 h 527742"/>
              <a:gd name="connsiteX14" fmla="*/ 2620098 w 3275955"/>
              <a:gd name="connsiteY14" fmla="*/ 270839 h 527742"/>
              <a:gd name="connsiteX15" fmla="*/ 2427505 w 3275955"/>
              <a:gd name="connsiteY15" fmla="*/ 527742 h 527742"/>
              <a:gd name="connsiteX16" fmla="*/ 2292168 w 3275955"/>
              <a:gd name="connsiteY16" fmla="*/ 527742 h 527742"/>
              <a:gd name="connsiteX17" fmla="*/ 2484761 w 3275955"/>
              <a:gd name="connsiteY17" fmla="*/ 270839 h 527742"/>
              <a:gd name="connsiteX18" fmla="*/ 1964239 w 3275955"/>
              <a:gd name="connsiteY18" fmla="*/ 13935 h 527742"/>
              <a:gd name="connsiteX19" fmla="*/ 2099576 w 3275955"/>
              <a:gd name="connsiteY19" fmla="*/ 13935 h 527742"/>
              <a:gd name="connsiteX20" fmla="*/ 2292169 w 3275955"/>
              <a:gd name="connsiteY20" fmla="*/ 270839 h 527742"/>
              <a:gd name="connsiteX21" fmla="*/ 2099576 w 3275955"/>
              <a:gd name="connsiteY21" fmla="*/ 527742 h 527742"/>
              <a:gd name="connsiteX22" fmla="*/ 1964239 w 3275955"/>
              <a:gd name="connsiteY22" fmla="*/ 527742 h 527742"/>
              <a:gd name="connsiteX23" fmla="*/ 2156832 w 3275955"/>
              <a:gd name="connsiteY23" fmla="*/ 270839 h 527742"/>
              <a:gd name="connsiteX24" fmla="*/ 1636311 w 3275955"/>
              <a:gd name="connsiteY24" fmla="*/ 13935 h 527742"/>
              <a:gd name="connsiteX25" fmla="*/ 1771648 w 3275955"/>
              <a:gd name="connsiteY25" fmla="*/ 13935 h 527742"/>
              <a:gd name="connsiteX26" fmla="*/ 1964241 w 3275955"/>
              <a:gd name="connsiteY26" fmla="*/ 270839 h 527742"/>
              <a:gd name="connsiteX27" fmla="*/ 1771648 w 3275955"/>
              <a:gd name="connsiteY27" fmla="*/ 527742 h 527742"/>
              <a:gd name="connsiteX28" fmla="*/ 1636311 w 3275955"/>
              <a:gd name="connsiteY28" fmla="*/ 527742 h 527742"/>
              <a:gd name="connsiteX29" fmla="*/ 1828904 w 3275955"/>
              <a:gd name="connsiteY29" fmla="*/ 270839 h 527742"/>
              <a:gd name="connsiteX30" fmla="*/ 1311716 w 3275955"/>
              <a:gd name="connsiteY30" fmla="*/ 0 h 527742"/>
              <a:gd name="connsiteX31" fmla="*/ 1447053 w 3275955"/>
              <a:gd name="connsiteY31" fmla="*/ 0 h 527742"/>
              <a:gd name="connsiteX32" fmla="*/ 1639646 w 3275955"/>
              <a:gd name="connsiteY32" fmla="*/ 256904 h 527742"/>
              <a:gd name="connsiteX33" fmla="*/ 1447053 w 3275955"/>
              <a:gd name="connsiteY33" fmla="*/ 513807 h 527742"/>
              <a:gd name="connsiteX34" fmla="*/ 1311716 w 3275955"/>
              <a:gd name="connsiteY34" fmla="*/ 513807 h 527742"/>
              <a:gd name="connsiteX35" fmla="*/ 1504309 w 3275955"/>
              <a:gd name="connsiteY35" fmla="*/ 256904 h 527742"/>
              <a:gd name="connsiteX36" fmla="*/ 983787 w 3275955"/>
              <a:gd name="connsiteY36" fmla="*/ 0 h 527742"/>
              <a:gd name="connsiteX37" fmla="*/ 1119124 w 3275955"/>
              <a:gd name="connsiteY37" fmla="*/ 0 h 527742"/>
              <a:gd name="connsiteX38" fmla="*/ 1311717 w 3275955"/>
              <a:gd name="connsiteY38" fmla="*/ 256904 h 527742"/>
              <a:gd name="connsiteX39" fmla="*/ 1119124 w 3275955"/>
              <a:gd name="connsiteY39" fmla="*/ 513807 h 527742"/>
              <a:gd name="connsiteX40" fmla="*/ 983787 w 3275955"/>
              <a:gd name="connsiteY40" fmla="*/ 513807 h 527742"/>
              <a:gd name="connsiteX41" fmla="*/ 1176380 w 3275955"/>
              <a:gd name="connsiteY41" fmla="*/ 256904 h 527742"/>
              <a:gd name="connsiteX42" fmla="*/ 655858 w 3275955"/>
              <a:gd name="connsiteY42" fmla="*/ 0 h 527742"/>
              <a:gd name="connsiteX43" fmla="*/ 791195 w 3275955"/>
              <a:gd name="connsiteY43" fmla="*/ 0 h 527742"/>
              <a:gd name="connsiteX44" fmla="*/ 983788 w 3275955"/>
              <a:gd name="connsiteY44" fmla="*/ 256904 h 527742"/>
              <a:gd name="connsiteX45" fmla="*/ 791195 w 3275955"/>
              <a:gd name="connsiteY45" fmla="*/ 513807 h 527742"/>
              <a:gd name="connsiteX46" fmla="*/ 655858 w 3275955"/>
              <a:gd name="connsiteY46" fmla="*/ 513807 h 527742"/>
              <a:gd name="connsiteX47" fmla="*/ 848451 w 3275955"/>
              <a:gd name="connsiteY47" fmla="*/ 256904 h 527742"/>
              <a:gd name="connsiteX48" fmla="*/ 327929 w 3275955"/>
              <a:gd name="connsiteY48" fmla="*/ 0 h 527742"/>
              <a:gd name="connsiteX49" fmla="*/ 463266 w 3275955"/>
              <a:gd name="connsiteY49" fmla="*/ 0 h 527742"/>
              <a:gd name="connsiteX50" fmla="*/ 655859 w 3275955"/>
              <a:gd name="connsiteY50" fmla="*/ 256904 h 527742"/>
              <a:gd name="connsiteX51" fmla="*/ 463266 w 3275955"/>
              <a:gd name="connsiteY51" fmla="*/ 513807 h 527742"/>
              <a:gd name="connsiteX52" fmla="*/ 327929 w 3275955"/>
              <a:gd name="connsiteY52" fmla="*/ 513807 h 527742"/>
              <a:gd name="connsiteX53" fmla="*/ 520522 w 3275955"/>
              <a:gd name="connsiteY53" fmla="*/ 256904 h 527742"/>
              <a:gd name="connsiteX54" fmla="*/ 0 w 3275955"/>
              <a:gd name="connsiteY54" fmla="*/ 0 h 527742"/>
              <a:gd name="connsiteX55" fmla="*/ 135337 w 3275955"/>
              <a:gd name="connsiteY55" fmla="*/ 0 h 527742"/>
              <a:gd name="connsiteX56" fmla="*/ 327930 w 3275955"/>
              <a:gd name="connsiteY56" fmla="*/ 256904 h 527742"/>
              <a:gd name="connsiteX57" fmla="*/ 135337 w 3275955"/>
              <a:gd name="connsiteY57" fmla="*/ 513807 h 527742"/>
              <a:gd name="connsiteX58" fmla="*/ 0 w 3275955"/>
              <a:gd name="connsiteY58" fmla="*/ 513807 h 527742"/>
              <a:gd name="connsiteX59" fmla="*/ 192593 w 3275955"/>
              <a:gd name="connsiteY59" fmla="*/ 256904 h 527742"/>
            </a:gdLst>
            <a:ahLst/>
            <a:cxnLst/>
            <a:rect l="l" t="t" r="r" b="b"/>
            <a:pathLst>
              <a:path w="3275955" h="527742">
                <a:moveTo>
                  <a:pt x="2948025" y="13935"/>
                </a:moveTo>
                <a:lnTo>
                  <a:pt x="3083362" y="13935"/>
                </a:lnTo>
                <a:lnTo>
                  <a:pt x="3275955" y="270839"/>
                </a:lnTo>
                <a:lnTo>
                  <a:pt x="3083362" y="527742"/>
                </a:lnTo>
                <a:lnTo>
                  <a:pt x="2948025" y="527742"/>
                </a:lnTo>
                <a:lnTo>
                  <a:pt x="3140618" y="270839"/>
                </a:lnTo>
                <a:close/>
                <a:moveTo>
                  <a:pt x="2620097" y="13935"/>
                </a:moveTo>
                <a:lnTo>
                  <a:pt x="2755434" y="13935"/>
                </a:lnTo>
                <a:lnTo>
                  <a:pt x="2948027" y="270839"/>
                </a:lnTo>
                <a:lnTo>
                  <a:pt x="2755434" y="527742"/>
                </a:lnTo>
                <a:lnTo>
                  <a:pt x="2620097" y="527742"/>
                </a:lnTo>
                <a:lnTo>
                  <a:pt x="2812690" y="270839"/>
                </a:lnTo>
                <a:close/>
                <a:moveTo>
                  <a:pt x="2292168" y="13935"/>
                </a:moveTo>
                <a:lnTo>
                  <a:pt x="2427505" y="13935"/>
                </a:lnTo>
                <a:lnTo>
                  <a:pt x="2620098" y="270839"/>
                </a:lnTo>
                <a:lnTo>
                  <a:pt x="2427505" y="527742"/>
                </a:lnTo>
                <a:lnTo>
                  <a:pt x="2292168" y="527742"/>
                </a:lnTo>
                <a:lnTo>
                  <a:pt x="2484761" y="270839"/>
                </a:lnTo>
                <a:close/>
                <a:moveTo>
                  <a:pt x="1964239" y="13935"/>
                </a:moveTo>
                <a:lnTo>
                  <a:pt x="2099576" y="13935"/>
                </a:lnTo>
                <a:lnTo>
                  <a:pt x="2292169" y="270839"/>
                </a:lnTo>
                <a:lnTo>
                  <a:pt x="2099576" y="527742"/>
                </a:lnTo>
                <a:lnTo>
                  <a:pt x="1964239" y="527742"/>
                </a:lnTo>
                <a:lnTo>
                  <a:pt x="2156832" y="270839"/>
                </a:lnTo>
                <a:close/>
                <a:moveTo>
                  <a:pt x="1636311" y="13935"/>
                </a:moveTo>
                <a:lnTo>
                  <a:pt x="1771648" y="13935"/>
                </a:lnTo>
                <a:lnTo>
                  <a:pt x="1964241" y="270839"/>
                </a:lnTo>
                <a:lnTo>
                  <a:pt x="1771648" y="527742"/>
                </a:lnTo>
                <a:lnTo>
                  <a:pt x="1636311" y="527742"/>
                </a:lnTo>
                <a:lnTo>
                  <a:pt x="1828904" y="270839"/>
                </a:lnTo>
                <a:close/>
                <a:moveTo>
                  <a:pt x="1311716" y="0"/>
                </a:moveTo>
                <a:lnTo>
                  <a:pt x="1447053" y="0"/>
                </a:lnTo>
                <a:lnTo>
                  <a:pt x="1639646" y="256904"/>
                </a:lnTo>
                <a:lnTo>
                  <a:pt x="1447053" y="513807"/>
                </a:lnTo>
                <a:lnTo>
                  <a:pt x="1311716" y="513807"/>
                </a:lnTo>
                <a:lnTo>
                  <a:pt x="1504309" y="256904"/>
                </a:lnTo>
                <a:close/>
                <a:moveTo>
                  <a:pt x="983787" y="0"/>
                </a:moveTo>
                <a:lnTo>
                  <a:pt x="1119124" y="0"/>
                </a:lnTo>
                <a:lnTo>
                  <a:pt x="1311717" y="256904"/>
                </a:lnTo>
                <a:lnTo>
                  <a:pt x="1119124" y="513807"/>
                </a:lnTo>
                <a:lnTo>
                  <a:pt x="983787" y="513807"/>
                </a:lnTo>
                <a:lnTo>
                  <a:pt x="1176380" y="256904"/>
                </a:lnTo>
                <a:close/>
                <a:moveTo>
                  <a:pt x="655858" y="0"/>
                </a:moveTo>
                <a:lnTo>
                  <a:pt x="791195" y="0"/>
                </a:lnTo>
                <a:lnTo>
                  <a:pt x="983788" y="256904"/>
                </a:lnTo>
                <a:lnTo>
                  <a:pt x="791195" y="513807"/>
                </a:lnTo>
                <a:lnTo>
                  <a:pt x="655858" y="513807"/>
                </a:lnTo>
                <a:lnTo>
                  <a:pt x="848451" y="256904"/>
                </a:lnTo>
                <a:close/>
                <a:moveTo>
                  <a:pt x="327929" y="0"/>
                </a:moveTo>
                <a:lnTo>
                  <a:pt x="463266" y="0"/>
                </a:lnTo>
                <a:lnTo>
                  <a:pt x="655859" y="256904"/>
                </a:lnTo>
                <a:lnTo>
                  <a:pt x="463266" y="513807"/>
                </a:lnTo>
                <a:lnTo>
                  <a:pt x="327929" y="513807"/>
                </a:lnTo>
                <a:lnTo>
                  <a:pt x="520522" y="256904"/>
                </a:lnTo>
                <a:close/>
                <a:moveTo>
                  <a:pt x="0" y="0"/>
                </a:moveTo>
                <a:lnTo>
                  <a:pt x="135337" y="0"/>
                </a:lnTo>
                <a:lnTo>
                  <a:pt x="327930" y="256904"/>
                </a:lnTo>
                <a:lnTo>
                  <a:pt x="135337" y="513807"/>
                </a:lnTo>
                <a:lnTo>
                  <a:pt x="0" y="513807"/>
                </a:lnTo>
                <a:lnTo>
                  <a:pt x="192593" y="256904"/>
                </a:lnTo>
                <a:close/>
              </a:path>
            </a:pathLst>
          </a:custGeom>
          <a:solidFill>
            <a:schemeClr val="bg1">
              <a:alpha val="35000"/>
            </a:schemeClr>
          </a:solidFill>
          <a:ln w="12700" cap="sq">
            <a:noFill/>
            <a:miter/>
          </a:ln>
          <a:effectLst/>
        </p:spPr>
        <p:txBody>
          <a:bodyPr vert="horz" wrap="square" lIns="149911" tIns="74955" rIns="149911" bIns="74955" rtlCol="0" anchor="ctr"/>
          <a:lstStyle/>
          <a:p>
            <a:pPr algn="ctr">
              <a:lnSpc>
                <a:spcPct val="110000"/>
              </a:lnSpc>
            </a:pPr>
            <a:endParaRPr kumimoji="1"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1597389" y="1098372"/>
            <a:ext cx="1548002" cy="1548000"/>
          </a:xfrm>
          <a:prstGeom prst="ellipse">
            <a:avLst/>
          </a:prstGeom>
          <a:solidFill>
            <a:schemeClr val="bg1"/>
          </a:solidFill>
          <a:ln w="12700" cap="sq">
            <a:solidFill>
              <a:schemeClr val="accent1">
                <a:lumMod val="40000"/>
                <a:lumOff val="60000"/>
              </a:schemeClr>
            </a:solid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1734083" y="1236696"/>
            <a:ext cx="1440002" cy="1440000"/>
          </a:xfrm>
          <a:prstGeom prst="ellips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a:off x="2184085" y="1720319"/>
            <a:ext cx="540000" cy="472755"/>
          </a:xfrm>
          <a:custGeom>
            <a:avLst/>
            <a:gdLst>
              <a:gd name="connsiteX0" fmla="*/ 411292 w 822400"/>
              <a:gd name="connsiteY0" fmla="*/ 234366 h 720000"/>
              <a:gd name="connsiteX1" fmla="*/ 285658 w 822400"/>
              <a:gd name="connsiteY1" fmla="*/ 360000 h 720000"/>
              <a:gd name="connsiteX2" fmla="*/ 411292 w 822400"/>
              <a:gd name="connsiteY2" fmla="*/ 485635 h 720000"/>
              <a:gd name="connsiteX3" fmla="*/ 536927 w 822400"/>
              <a:gd name="connsiteY3" fmla="*/ 360000 h 720000"/>
              <a:gd name="connsiteX4" fmla="*/ 411292 w 822400"/>
              <a:gd name="connsiteY4" fmla="*/ 234366 h 720000"/>
              <a:gd name="connsiteX5" fmla="*/ 411292 w 822400"/>
              <a:gd name="connsiteY5" fmla="*/ 178938 h 720000"/>
              <a:gd name="connsiteX6" fmla="*/ 592354 w 822400"/>
              <a:gd name="connsiteY6" fmla="*/ 360000 h 720000"/>
              <a:gd name="connsiteX7" fmla="*/ 411292 w 822400"/>
              <a:gd name="connsiteY7" fmla="*/ 541063 h 720000"/>
              <a:gd name="connsiteX8" fmla="*/ 230230 w 822400"/>
              <a:gd name="connsiteY8" fmla="*/ 360000 h 720000"/>
              <a:gd name="connsiteX9" fmla="*/ 411292 w 822400"/>
              <a:gd name="connsiteY9" fmla="*/ 178938 h 720000"/>
              <a:gd name="connsiteX10" fmla="*/ 235403 w 822400"/>
              <a:gd name="connsiteY10" fmla="*/ 55427 h 720000"/>
              <a:gd name="connsiteX11" fmla="*/ 59514 w 822400"/>
              <a:gd name="connsiteY11" fmla="*/ 360000 h 720000"/>
              <a:gd name="connsiteX12" fmla="*/ 235403 w 822400"/>
              <a:gd name="connsiteY12" fmla="*/ 664573 h 720000"/>
              <a:gd name="connsiteX13" fmla="*/ 587089 w 822400"/>
              <a:gd name="connsiteY13" fmla="*/ 664573 h 720000"/>
              <a:gd name="connsiteX14" fmla="*/ 762978 w 822400"/>
              <a:gd name="connsiteY14" fmla="*/ 360000 h 720000"/>
              <a:gd name="connsiteX15" fmla="*/ 587089 w 822400"/>
              <a:gd name="connsiteY15" fmla="*/ 55427 h 720000"/>
              <a:gd name="connsiteX16" fmla="*/ 219883 w 822400"/>
              <a:gd name="connsiteY16" fmla="*/ 0 h 720000"/>
              <a:gd name="connsiteX17" fmla="*/ 602516 w 822400"/>
              <a:gd name="connsiteY17" fmla="*/ 0 h 720000"/>
              <a:gd name="connsiteX18" fmla="*/ 627274 w 822400"/>
              <a:gd name="connsiteY18" fmla="*/ 14319 h 720000"/>
              <a:gd name="connsiteX19" fmla="*/ 818590 w 822400"/>
              <a:gd name="connsiteY19" fmla="*/ 345682 h 720000"/>
              <a:gd name="connsiteX20" fmla="*/ 818590 w 822400"/>
              <a:gd name="connsiteY20" fmla="*/ 374319 h 720000"/>
              <a:gd name="connsiteX21" fmla="*/ 627366 w 822400"/>
              <a:gd name="connsiteY21" fmla="*/ 705682 h 720000"/>
              <a:gd name="connsiteX22" fmla="*/ 602608 w 822400"/>
              <a:gd name="connsiteY22" fmla="*/ 720000 h 720000"/>
              <a:gd name="connsiteX23" fmla="*/ 219976 w 822400"/>
              <a:gd name="connsiteY23" fmla="*/ 720000 h 720000"/>
              <a:gd name="connsiteX24" fmla="*/ 195218 w 822400"/>
              <a:gd name="connsiteY24" fmla="*/ 705682 h 720000"/>
              <a:gd name="connsiteX25" fmla="*/ 3810 w 822400"/>
              <a:gd name="connsiteY25" fmla="*/ 374319 h 720000"/>
              <a:gd name="connsiteX26" fmla="*/ 3810 w 822400"/>
              <a:gd name="connsiteY26" fmla="*/ 345682 h 720000"/>
              <a:gd name="connsiteX27" fmla="*/ 195126 w 822400"/>
              <a:gd name="connsiteY27" fmla="*/ 14319 h 720000"/>
              <a:gd name="connsiteX28" fmla="*/ 219883 w 822400"/>
              <a:gd name="connsiteY28" fmla="*/ 0 h 720000"/>
            </a:gdLst>
            <a:ahLst/>
            <a:cxnLst/>
            <a:rect l="l" t="t" r="r" b="b"/>
            <a:pathLst>
              <a:path w="822400" h="720000">
                <a:moveTo>
                  <a:pt x="411292" y="234366"/>
                </a:moveTo>
                <a:cubicBezTo>
                  <a:pt x="342008" y="234366"/>
                  <a:pt x="285658" y="290716"/>
                  <a:pt x="285658" y="360000"/>
                </a:cubicBezTo>
                <a:cubicBezTo>
                  <a:pt x="285658" y="429284"/>
                  <a:pt x="342008" y="485635"/>
                  <a:pt x="411292" y="485635"/>
                </a:cubicBezTo>
                <a:cubicBezTo>
                  <a:pt x="480576" y="485635"/>
                  <a:pt x="536927" y="429284"/>
                  <a:pt x="536927" y="360000"/>
                </a:cubicBezTo>
                <a:cubicBezTo>
                  <a:pt x="536927" y="290716"/>
                  <a:pt x="480576" y="234366"/>
                  <a:pt x="411292" y="234366"/>
                </a:cubicBezTo>
                <a:close/>
                <a:moveTo>
                  <a:pt x="411292" y="178938"/>
                </a:moveTo>
                <a:cubicBezTo>
                  <a:pt x="511153" y="178938"/>
                  <a:pt x="592354" y="260139"/>
                  <a:pt x="592354" y="360000"/>
                </a:cubicBezTo>
                <a:cubicBezTo>
                  <a:pt x="592354" y="459861"/>
                  <a:pt x="511153" y="541063"/>
                  <a:pt x="411292" y="541063"/>
                </a:cubicBezTo>
                <a:cubicBezTo>
                  <a:pt x="311431" y="541063"/>
                  <a:pt x="230230" y="459861"/>
                  <a:pt x="230230" y="360000"/>
                </a:cubicBezTo>
                <a:cubicBezTo>
                  <a:pt x="230230" y="260139"/>
                  <a:pt x="311431" y="178938"/>
                  <a:pt x="411292" y="178938"/>
                </a:cubicBezTo>
                <a:close/>
                <a:moveTo>
                  <a:pt x="235403" y="55427"/>
                </a:moveTo>
                <a:lnTo>
                  <a:pt x="59514" y="360000"/>
                </a:lnTo>
                <a:lnTo>
                  <a:pt x="235403" y="664573"/>
                </a:lnTo>
                <a:lnTo>
                  <a:pt x="587089" y="664573"/>
                </a:lnTo>
                <a:lnTo>
                  <a:pt x="762978" y="360000"/>
                </a:lnTo>
                <a:lnTo>
                  <a:pt x="587089" y="55427"/>
                </a:lnTo>
                <a:close/>
                <a:moveTo>
                  <a:pt x="219883" y="0"/>
                </a:moveTo>
                <a:lnTo>
                  <a:pt x="602516" y="0"/>
                </a:lnTo>
                <a:cubicBezTo>
                  <a:pt x="612678" y="0"/>
                  <a:pt x="622193" y="5450"/>
                  <a:pt x="627274" y="14319"/>
                </a:cubicBezTo>
                <a:lnTo>
                  <a:pt x="818590" y="345682"/>
                </a:lnTo>
                <a:cubicBezTo>
                  <a:pt x="823671" y="354550"/>
                  <a:pt x="823671" y="365451"/>
                  <a:pt x="818590" y="374319"/>
                </a:cubicBezTo>
                <a:lnTo>
                  <a:pt x="627366" y="705682"/>
                </a:lnTo>
                <a:cubicBezTo>
                  <a:pt x="622285" y="714550"/>
                  <a:pt x="612770" y="720000"/>
                  <a:pt x="602608" y="720000"/>
                </a:cubicBezTo>
                <a:lnTo>
                  <a:pt x="219976" y="720000"/>
                </a:lnTo>
                <a:cubicBezTo>
                  <a:pt x="209814" y="720000"/>
                  <a:pt x="200299" y="714550"/>
                  <a:pt x="195218" y="705682"/>
                </a:cubicBezTo>
                <a:lnTo>
                  <a:pt x="3810" y="374319"/>
                </a:lnTo>
                <a:cubicBezTo>
                  <a:pt x="-1271" y="365543"/>
                  <a:pt x="-1271" y="354550"/>
                  <a:pt x="3810" y="345682"/>
                </a:cubicBezTo>
                <a:lnTo>
                  <a:pt x="195126" y="14319"/>
                </a:lnTo>
                <a:cubicBezTo>
                  <a:pt x="200207" y="5450"/>
                  <a:pt x="209721" y="0"/>
                  <a:pt x="219883" y="0"/>
                </a:cubicBezTo>
                <a:close/>
              </a:path>
            </a:pathLst>
          </a:custGeom>
          <a:solidFill>
            <a:schemeClr val="bg1"/>
          </a:solidFill>
          <a:ln w="1553" cap="flat">
            <a:noFill/>
            <a:miter/>
          </a:ln>
        </p:spPr>
        <p:txBody>
          <a:bodyPr vert="horz" wrap="square" lIns="91440" tIns="45720" rIns="91440" bIns="45720" rtlCol="0" anchor="ctr"/>
          <a:lstStyle/>
          <a:p>
            <a:pPr algn="l">
              <a:lnSpc>
                <a:spcPct val="110000"/>
              </a:lnSpc>
            </a:pPr>
            <a:endParaRPr kumimoji="1" lang="zh-CN" altLang="en-US"/>
          </a:p>
        </p:txBody>
      </p:sp>
      <p:sp>
        <p:nvSpPr>
          <p:cNvPr id="5" name="标题 1"/>
          <p:cNvSpPr txBox="1"/>
          <p:nvPr/>
        </p:nvSpPr>
        <p:spPr>
          <a:xfrm>
            <a:off x="3381908" y="1681663"/>
            <a:ext cx="7200000" cy="936000"/>
          </a:xfrm>
          <a:prstGeom prst="rect">
            <a:avLst/>
          </a:prstGeom>
          <a:noFill/>
          <a:ln cap="sq">
            <a:noFill/>
          </a:ln>
        </p:spPr>
        <p:txBody>
          <a:bodyPr vert="horz" wrap="square" lIns="0" tIns="0" rIns="0" bIns="0" rtlCol="0" anchor="t"/>
          <a:lstStyle/>
          <a:p>
            <a:pPr algn="l">
              <a:lnSpc>
                <a:spcPct val="140000"/>
              </a:lnSpc>
            </a:pPr>
            <a:r>
              <a:rPr kumimoji="1" lang="en-US" altLang="zh-CN" sz="1400">
                <a:ln w="12700">
                  <a:noFill/>
                </a:ln>
                <a:solidFill>
                  <a:srgbClr val="262626">
                    <a:alpha val="100000"/>
                  </a:srgbClr>
                </a:solidFill>
                <a:latin typeface="Source Han Sans"/>
                <a:ea typeface="Source Han Sans"/>
                <a:cs typeface="Source Han Sans"/>
              </a:rPr>
              <a:t>通过分析OpenDigger数据，社区活动组织者可以了解成员的活跃时间和偏好，设计更受欢迎的社区活动。这种分析可以帮助活动组织者更好地满足成员的需求，提高活动的参与度和满意度。</a:t>
            </a:r>
            <a:endParaRPr kumimoji="1" lang="zh-CN" altLang="en-US"/>
          </a:p>
        </p:txBody>
      </p:sp>
      <p:sp>
        <p:nvSpPr>
          <p:cNvPr id="6" name="标题 1"/>
          <p:cNvSpPr txBox="1"/>
          <p:nvPr/>
        </p:nvSpPr>
        <p:spPr>
          <a:xfrm>
            <a:off x="1656311" y="1379931"/>
            <a:ext cx="139501" cy="139501"/>
          </a:xfrm>
          <a:prstGeom prst="ellips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7" name="标题 1"/>
          <p:cNvSpPr txBox="1"/>
          <p:nvPr/>
        </p:nvSpPr>
        <p:spPr>
          <a:xfrm>
            <a:off x="3381911" y="1208990"/>
            <a:ext cx="7200000" cy="429128"/>
          </a:xfrm>
          <a:prstGeom prst="rect">
            <a:avLst/>
          </a:prstGeom>
          <a:noFill/>
          <a:ln cap="sq">
            <a:noFill/>
          </a:ln>
        </p:spPr>
        <p:txBody>
          <a:bodyPr vert="horz" wrap="square" lIns="0" tIns="0" rIns="0" bIns="0" rtlCol="0" anchor="t"/>
          <a:lstStyle/>
          <a:p>
            <a:pPr algn="l">
              <a:lnSpc>
                <a:spcPct val="130000"/>
              </a:lnSpc>
            </a:pPr>
            <a:r>
              <a:rPr kumimoji="1" lang="en-US" altLang="zh-CN" sz="1600">
                <a:ln w="12700">
                  <a:noFill/>
                </a:ln>
                <a:solidFill>
                  <a:srgbClr val="0070C0">
                    <a:alpha val="100000"/>
                  </a:srgbClr>
                </a:solidFill>
                <a:latin typeface="Source Han Sans CN Bold"/>
                <a:ea typeface="Source Han Sans CN Bold"/>
                <a:cs typeface="Source Han Sans CN Bold"/>
              </a:rPr>
              <a:t>分析活跃时间和偏好</a:t>
            </a:r>
            <a:endParaRPr kumimoji="1" lang="zh-CN" altLang="en-US"/>
          </a:p>
        </p:txBody>
      </p:sp>
      <p:sp>
        <p:nvSpPr>
          <p:cNvPr id="8" name="标题 1"/>
          <p:cNvSpPr txBox="1"/>
          <p:nvPr/>
        </p:nvSpPr>
        <p:spPr>
          <a:xfrm>
            <a:off x="1597389" y="2851747"/>
            <a:ext cx="1548002" cy="1548000"/>
          </a:xfrm>
          <a:prstGeom prst="ellipse">
            <a:avLst/>
          </a:prstGeom>
          <a:solidFill>
            <a:schemeClr val="bg1"/>
          </a:solidFill>
          <a:ln w="12700" cap="sq">
            <a:solidFill>
              <a:schemeClr val="accent2">
                <a:lumMod val="40000"/>
                <a:lumOff val="60000"/>
              </a:schemeClr>
            </a:solidFill>
            <a:miter/>
          </a:ln>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a:off x="1734083" y="2990071"/>
            <a:ext cx="1440002" cy="1440000"/>
          </a:xfrm>
          <a:prstGeom prst="ellipse">
            <a:avLst/>
          </a:pr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a:off x="2201161" y="3480767"/>
            <a:ext cx="505846" cy="458609"/>
          </a:xfrm>
          <a:custGeom>
            <a:avLst/>
            <a:gdLst>
              <a:gd name="connsiteX0" fmla="*/ 351048 w 1543905"/>
              <a:gd name="connsiteY0" fmla="*/ 523317 h 1399728"/>
              <a:gd name="connsiteX1" fmla="*/ 351048 w 1543905"/>
              <a:gd name="connsiteY1" fmla="*/ 523317 h 1399728"/>
              <a:gd name="connsiteX2" fmla="*/ 351420 w 1543905"/>
              <a:gd name="connsiteY2" fmla="*/ 523503 h 1399728"/>
              <a:gd name="connsiteX3" fmla="*/ 351420 w 1543905"/>
              <a:gd name="connsiteY3" fmla="*/ 1020031 h 1399728"/>
              <a:gd name="connsiteX4" fmla="*/ 351048 w 1543905"/>
              <a:gd name="connsiteY4" fmla="*/ 1020403 h 1399728"/>
              <a:gd name="connsiteX5" fmla="*/ 163525 w 1543905"/>
              <a:gd name="connsiteY5" fmla="*/ 1020403 h 1399728"/>
              <a:gd name="connsiteX6" fmla="*/ 163153 w 1543905"/>
              <a:gd name="connsiteY6" fmla="*/ 1020031 h 1399728"/>
              <a:gd name="connsiteX7" fmla="*/ 163153 w 1543905"/>
              <a:gd name="connsiteY7" fmla="*/ 523503 h 1399728"/>
              <a:gd name="connsiteX8" fmla="*/ 163153 w 1543905"/>
              <a:gd name="connsiteY8" fmla="*/ 523317 h 1399728"/>
              <a:gd name="connsiteX9" fmla="*/ 163339 w 1543905"/>
              <a:gd name="connsiteY9" fmla="*/ 523131 h 1399728"/>
              <a:gd name="connsiteX10" fmla="*/ 351048 w 1543905"/>
              <a:gd name="connsiteY10" fmla="*/ 523131 h 1399728"/>
              <a:gd name="connsiteX11" fmla="*/ 351048 w 1543905"/>
              <a:gd name="connsiteY11" fmla="*/ 411696 h 1399728"/>
              <a:gd name="connsiteX12" fmla="*/ 163339 w 1543905"/>
              <a:gd name="connsiteY12" fmla="*/ 411696 h 1399728"/>
              <a:gd name="connsiteX13" fmla="*/ 51346 w 1543905"/>
              <a:gd name="connsiteY13" fmla="*/ 523689 h 1399728"/>
              <a:gd name="connsiteX14" fmla="*/ 51346 w 1543905"/>
              <a:gd name="connsiteY14" fmla="*/ 1020217 h 1399728"/>
              <a:gd name="connsiteX15" fmla="*/ 163339 w 1543905"/>
              <a:gd name="connsiteY15" fmla="*/ 1132210 h 1399728"/>
              <a:gd name="connsiteX16" fmla="*/ 351048 w 1543905"/>
              <a:gd name="connsiteY16" fmla="*/ 1132210 h 1399728"/>
              <a:gd name="connsiteX17" fmla="*/ 463042 w 1543905"/>
              <a:gd name="connsiteY17" fmla="*/ 1020217 h 1399728"/>
              <a:gd name="connsiteX18" fmla="*/ 463042 w 1543905"/>
              <a:gd name="connsiteY18" fmla="*/ 523503 h 1399728"/>
              <a:gd name="connsiteX19" fmla="*/ 351048 w 1543905"/>
              <a:gd name="connsiteY19" fmla="*/ 411696 h 1399728"/>
              <a:gd name="connsiteX20" fmla="*/ 865808 w 1543905"/>
              <a:gd name="connsiteY20" fmla="*/ 111621 h 1399728"/>
              <a:gd name="connsiteX21" fmla="*/ 866180 w 1543905"/>
              <a:gd name="connsiteY21" fmla="*/ 111807 h 1399728"/>
              <a:gd name="connsiteX22" fmla="*/ 866180 w 1543905"/>
              <a:gd name="connsiteY22" fmla="*/ 1020031 h 1399728"/>
              <a:gd name="connsiteX23" fmla="*/ 865808 w 1543905"/>
              <a:gd name="connsiteY23" fmla="*/ 1020403 h 1399728"/>
              <a:gd name="connsiteX24" fmla="*/ 678284 w 1543905"/>
              <a:gd name="connsiteY24" fmla="*/ 1020403 h 1399728"/>
              <a:gd name="connsiteX25" fmla="*/ 677912 w 1543905"/>
              <a:gd name="connsiteY25" fmla="*/ 1020031 h 1399728"/>
              <a:gd name="connsiteX26" fmla="*/ 677912 w 1543905"/>
              <a:gd name="connsiteY26" fmla="*/ 111993 h 1399728"/>
              <a:gd name="connsiteX27" fmla="*/ 677912 w 1543905"/>
              <a:gd name="connsiteY27" fmla="*/ 111807 h 1399728"/>
              <a:gd name="connsiteX28" fmla="*/ 678098 w 1543905"/>
              <a:gd name="connsiteY28" fmla="*/ 111621 h 1399728"/>
              <a:gd name="connsiteX29" fmla="*/ 865808 w 1543905"/>
              <a:gd name="connsiteY29" fmla="*/ 111621 h 1399728"/>
              <a:gd name="connsiteX30" fmla="*/ 865808 w 1543905"/>
              <a:gd name="connsiteY30" fmla="*/ 0 h 1399728"/>
              <a:gd name="connsiteX31" fmla="*/ 677912 w 1543905"/>
              <a:gd name="connsiteY31" fmla="*/ 0 h 1399728"/>
              <a:gd name="connsiteX32" fmla="*/ 565919 w 1543905"/>
              <a:gd name="connsiteY32" fmla="*/ 111993 h 1399728"/>
              <a:gd name="connsiteX33" fmla="*/ 565919 w 1543905"/>
              <a:gd name="connsiteY33" fmla="*/ 1020217 h 1399728"/>
              <a:gd name="connsiteX34" fmla="*/ 677912 w 1543905"/>
              <a:gd name="connsiteY34" fmla="*/ 1132210 h 1399728"/>
              <a:gd name="connsiteX35" fmla="*/ 865622 w 1543905"/>
              <a:gd name="connsiteY35" fmla="*/ 1132210 h 1399728"/>
              <a:gd name="connsiteX36" fmla="*/ 977615 w 1543905"/>
              <a:gd name="connsiteY36" fmla="*/ 1020217 h 1399728"/>
              <a:gd name="connsiteX37" fmla="*/ 977615 w 1543905"/>
              <a:gd name="connsiteY37" fmla="*/ 111993 h 1399728"/>
              <a:gd name="connsiteX38" fmla="*/ 865808 w 1543905"/>
              <a:gd name="connsiteY38" fmla="*/ 0 h 1399728"/>
              <a:gd name="connsiteX39" fmla="*/ 1380381 w 1543905"/>
              <a:gd name="connsiteY39" fmla="*/ 729072 h 1399728"/>
              <a:gd name="connsiteX40" fmla="*/ 1380753 w 1543905"/>
              <a:gd name="connsiteY40" fmla="*/ 729258 h 1399728"/>
              <a:gd name="connsiteX41" fmla="*/ 1380753 w 1543905"/>
              <a:gd name="connsiteY41" fmla="*/ 1020031 h 1399728"/>
              <a:gd name="connsiteX42" fmla="*/ 1380381 w 1543905"/>
              <a:gd name="connsiteY42" fmla="*/ 1020403 h 1399728"/>
              <a:gd name="connsiteX43" fmla="*/ 1192858 w 1543905"/>
              <a:gd name="connsiteY43" fmla="*/ 1020403 h 1399728"/>
              <a:gd name="connsiteX44" fmla="*/ 1192485 w 1543905"/>
              <a:gd name="connsiteY44" fmla="*/ 1020031 h 1399728"/>
              <a:gd name="connsiteX45" fmla="*/ 1192485 w 1543905"/>
              <a:gd name="connsiteY45" fmla="*/ 729444 h 1399728"/>
              <a:gd name="connsiteX46" fmla="*/ 1192485 w 1543905"/>
              <a:gd name="connsiteY46" fmla="*/ 729258 h 1399728"/>
              <a:gd name="connsiteX47" fmla="*/ 1192671 w 1543905"/>
              <a:gd name="connsiteY47" fmla="*/ 729072 h 1399728"/>
              <a:gd name="connsiteX48" fmla="*/ 1380381 w 1543905"/>
              <a:gd name="connsiteY48" fmla="*/ 729072 h 1399728"/>
              <a:gd name="connsiteX49" fmla="*/ 1380381 w 1543905"/>
              <a:gd name="connsiteY49" fmla="*/ 617451 h 1399728"/>
              <a:gd name="connsiteX50" fmla="*/ 1192671 w 1543905"/>
              <a:gd name="connsiteY50" fmla="*/ 617451 h 1399728"/>
              <a:gd name="connsiteX51" fmla="*/ 1080678 w 1543905"/>
              <a:gd name="connsiteY51" fmla="*/ 729444 h 1399728"/>
              <a:gd name="connsiteX52" fmla="*/ 1080678 w 1543905"/>
              <a:gd name="connsiteY52" fmla="*/ 1020031 h 1399728"/>
              <a:gd name="connsiteX53" fmla="*/ 1192671 w 1543905"/>
              <a:gd name="connsiteY53" fmla="*/ 1132024 h 1399728"/>
              <a:gd name="connsiteX54" fmla="*/ 1380381 w 1543905"/>
              <a:gd name="connsiteY54" fmla="*/ 1132024 h 1399728"/>
              <a:gd name="connsiteX55" fmla="*/ 1492374 w 1543905"/>
              <a:gd name="connsiteY55" fmla="*/ 1020031 h 1399728"/>
              <a:gd name="connsiteX56" fmla="*/ 1492374 w 1543905"/>
              <a:gd name="connsiteY56" fmla="*/ 729444 h 1399728"/>
              <a:gd name="connsiteX57" fmla="*/ 1380381 w 1543905"/>
              <a:gd name="connsiteY57" fmla="*/ 617451 h 1399728"/>
              <a:gd name="connsiteX58" fmla="*/ 1481956 w 1543905"/>
              <a:gd name="connsiteY58" fmla="*/ 1276201 h 1399728"/>
              <a:gd name="connsiteX59" fmla="*/ 61764 w 1543905"/>
              <a:gd name="connsiteY59" fmla="*/ 1276201 h 1399728"/>
              <a:gd name="connsiteX60" fmla="*/ 0 w 1543905"/>
              <a:gd name="connsiteY60" fmla="*/ 1337965 h 1399728"/>
              <a:gd name="connsiteX61" fmla="*/ 61764 w 1543905"/>
              <a:gd name="connsiteY61" fmla="*/ 1399729 h 1399728"/>
              <a:gd name="connsiteX62" fmla="*/ 1482142 w 1543905"/>
              <a:gd name="connsiteY62" fmla="*/ 1399729 h 1399728"/>
              <a:gd name="connsiteX63" fmla="*/ 1543906 w 1543905"/>
              <a:gd name="connsiteY63" fmla="*/ 1337965 h 1399728"/>
              <a:gd name="connsiteX64" fmla="*/ 1481956 w 1543905"/>
              <a:gd name="connsiteY64" fmla="*/ 1276201 h 1399728"/>
            </a:gdLst>
            <a:ahLst/>
            <a:cxnLst/>
            <a:rect l="l" t="t" r="r" b="b"/>
            <a:pathLst>
              <a:path w="1543905" h="1399728">
                <a:moveTo>
                  <a:pt x="351048" y="523317"/>
                </a:moveTo>
                <a:cubicBezTo>
                  <a:pt x="351234" y="523317"/>
                  <a:pt x="351234" y="523317"/>
                  <a:pt x="351048" y="523317"/>
                </a:cubicBezTo>
                <a:cubicBezTo>
                  <a:pt x="351234" y="523317"/>
                  <a:pt x="351420" y="523503"/>
                  <a:pt x="351420" y="523503"/>
                </a:cubicBezTo>
                <a:lnTo>
                  <a:pt x="351420" y="1020031"/>
                </a:lnTo>
                <a:lnTo>
                  <a:pt x="351048" y="1020403"/>
                </a:lnTo>
                <a:lnTo>
                  <a:pt x="163525" y="1020403"/>
                </a:lnTo>
                <a:lnTo>
                  <a:pt x="163153" y="1020031"/>
                </a:lnTo>
                <a:lnTo>
                  <a:pt x="163153" y="523503"/>
                </a:lnTo>
                <a:lnTo>
                  <a:pt x="163153" y="523317"/>
                </a:lnTo>
                <a:lnTo>
                  <a:pt x="163339" y="523131"/>
                </a:lnTo>
                <a:lnTo>
                  <a:pt x="351048" y="523131"/>
                </a:lnTo>
                <a:moveTo>
                  <a:pt x="351048" y="411696"/>
                </a:moveTo>
                <a:lnTo>
                  <a:pt x="163339" y="411696"/>
                </a:lnTo>
                <a:cubicBezTo>
                  <a:pt x="101575" y="411696"/>
                  <a:pt x="51346" y="461739"/>
                  <a:pt x="51346" y="523689"/>
                </a:cubicBezTo>
                <a:lnTo>
                  <a:pt x="51346" y="1020217"/>
                </a:lnTo>
                <a:cubicBezTo>
                  <a:pt x="51346" y="1081795"/>
                  <a:pt x="101761" y="1132210"/>
                  <a:pt x="163339" y="1132210"/>
                </a:cubicBezTo>
                <a:lnTo>
                  <a:pt x="351048" y="1132210"/>
                </a:lnTo>
                <a:cubicBezTo>
                  <a:pt x="412626" y="1132210"/>
                  <a:pt x="463042" y="1081795"/>
                  <a:pt x="463042" y="1020217"/>
                </a:cubicBezTo>
                <a:lnTo>
                  <a:pt x="463042" y="523503"/>
                </a:lnTo>
                <a:cubicBezTo>
                  <a:pt x="463042" y="461739"/>
                  <a:pt x="412998" y="411696"/>
                  <a:pt x="351048" y="411696"/>
                </a:cubicBezTo>
                <a:close/>
                <a:moveTo>
                  <a:pt x="865808" y="111621"/>
                </a:moveTo>
                <a:cubicBezTo>
                  <a:pt x="865994" y="111621"/>
                  <a:pt x="866180" y="111807"/>
                  <a:pt x="866180" y="111807"/>
                </a:cubicBezTo>
                <a:lnTo>
                  <a:pt x="866180" y="1020031"/>
                </a:lnTo>
                <a:lnTo>
                  <a:pt x="865808" y="1020403"/>
                </a:lnTo>
                <a:lnTo>
                  <a:pt x="678284" y="1020403"/>
                </a:lnTo>
                <a:lnTo>
                  <a:pt x="677912" y="1020031"/>
                </a:lnTo>
                <a:lnTo>
                  <a:pt x="677912" y="111993"/>
                </a:lnTo>
                <a:lnTo>
                  <a:pt x="677912" y="111807"/>
                </a:lnTo>
                <a:lnTo>
                  <a:pt x="678098" y="111621"/>
                </a:lnTo>
                <a:lnTo>
                  <a:pt x="865808" y="111621"/>
                </a:lnTo>
                <a:moveTo>
                  <a:pt x="865808" y="0"/>
                </a:moveTo>
                <a:lnTo>
                  <a:pt x="677912" y="0"/>
                </a:lnTo>
                <a:cubicBezTo>
                  <a:pt x="616148" y="0"/>
                  <a:pt x="565919" y="50043"/>
                  <a:pt x="565919" y="111993"/>
                </a:cubicBezTo>
                <a:lnTo>
                  <a:pt x="565919" y="1020217"/>
                </a:lnTo>
                <a:cubicBezTo>
                  <a:pt x="565919" y="1081795"/>
                  <a:pt x="616335" y="1132210"/>
                  <a:pt x="677912" y="1132210"/>
                </a:cubicBezTo>
                <a:lnTo>
                  <a:pt x="865622" y="1132210"/>
                </a:lnTo>
                <a:cubicBezTo>
                  <a:pt x="927199" y="1132210"/>
                  <a:pt x="977615" y="1081795"/>
                  <a:pt x="977615" y="1020217"/>
                </a:cubicBezTo>
                <a:lnTo>
                  <a:pt x="977615" y="111993"/>
                </a:lnTo>
                <a:cubicBezTo>
                  <a:pt x="977615" y="50043"/>
                  <a:pt x="927571" y="0"/>
                  <a:pt x="865808" y="0"/>
                </a:cubicBezTo>
                <a:close/>
                <a:moveTo>
                  <a:pt x="1380381" y="729072"/>
                </a:moveTo>
                <a:cubicBezTo>
                  <a:pt x="1380567" y="729072"/>
                  <a:pt x="1380753" y="729258"/>
                  <a:pt x="1380753" y="729258"/>
                </a:cubicBezTo>
                <a:lnTo>
                  <a:pt x="1380753" y="1020031"/>
                </a:lnTo>
                <a:lnTo>
                  <a:pt x="1380381" y="1020403"/>
                </a:lnTo>
                <a:lnTo>
                  <a:pt x="1192858" y="1020403"/>
                </a:lnTo>
                <a:lnTo>
                  <a:pt x="1192485" y="1020031"/>
                </a:lnTo>
                <a:lnTo>
                  <a:pt x="1192485" y="729444"/>
                </a:lnTo>
                <a:lnTo>
                  <a:pt x="1192485" y="729258"/>
                </a:lnTo>
                <a:lnTo>
                  <a:pt x="1192671" y="729072"/>
                </a:lnTo>
                <a:lnTo>
                  <a:pt x="1380381" y="729072"/>
                </a:lnTo>
                <a:moveTo>
                  <a:pt x="1380381" y="617451"/>
                </a:moveTo>
                <a:lnTo>
                  <a:pt x="1192671" y="617451"/>
                </a:lnTo>
                <a:cubicBezTo>
                  <a:pt x="1130908" y="617451"/>
                  <a:pt x="1080678" y="667494"/>
                  <a:pt x="1080678" y="729444"/>
                </a:cubicBezTo>
                <a:lnTo>
                  <a:pt x="1080678" y="1020031"/>
                </a:lnTo>
                <a:cubicBezTo>
                  <a:pt x="1080678" y="1081608"/>
                  <a:pt x="1131094" y="1132024"/>
                  <a:pt x="1192671" y="1132024"/>
                </a:cubicBezTo>
                <a:lnTo>
                  <a:pt x="1380381" y="1132024"/>
                </a:lnTo>
                <a:cubicBezTo>
                  <a:pt x="1441959" y="1132024"/>
                  <a:pt x="1492374" y="1081608"/>
                  <a:pt x="1492374" y="1020031"/>
                </a:cubicBezTo>
                <a:lnTo>
                  <a:pt x="1492374" y="729444"/>
                </a:lnTo>
                <a:cubicBezTo>
                  <a:pt x="1492374" y="667680"/>
                  <a:pt x="1442145" y="617451"/>
                  <a:pt x="1380381" y="617451"/>
                </a:cubicBezTo>
                <a:close/>
                <a:moveTo>
                  <a:pt x="1481956" y="1276201"/>
                </a:moveTo>
                <a:lnTo>
                  <a:pt x="61764" y="1276201"/>
                </a:lnTo>
                <a:cubicBezTo>
                  <a:pt x="27719" y="1276201"/>
                  <a:pt x="0" y="1303920"/>
                  <a:pt x="0" y="1337965"/>
                </a:cubicBezTo>
                <a:cubicBezTo>
                  <a:pt x="0" y="1372009"/>
                  <a:pt x="27719" y="1399729"/>
                  <a:pt x="61764" y="1399729"/>
                </a:cubicBezTo>
                <a:lnTo>
                  <a:pt x="1482142" y="1399729"/>
                </a:lnTo>
                <a:cubicBezTo>
                  <a:pt x="1516187" y="1399729"/>
                  <a:pt x="1543906" y="1372009"/>
                  <a:pt x="1543906" y="1337965"/>
                </a:cubicBezTo>
                <a:cubicBezTo>
                  <a:pt x="1543720" y="1303734"/>
                  <a:pt x="1516187" y="1276201"/>
                  <a:pt x="1481956" y="1276201"/>
                </a:cubicBezTo>
                <a:close/>
              </a:path>
            </a:pathLst>
          </a:custGeom>
          <a:solidFill>
            <a:schemeClr val="bg1"/>
          </a:solidFill>
          <a:ln w="1553" cap="flat">
            <a:noFill/>
            <a:miter/>
          </a:ln>
        </p:spPr>
        <p:txBody>
          <a:bodyPr vert="horz" wrap="square" lIns="91440" tIns="45720" rIns="91440" bIns="45720" rtlCol="0" anchor="ctr"/>
          <a:lstStyle/>
          <a:p>
            <a:pPr algn="l">
              <a:lnSpc>
                <a:spcPct val="110000"/>
              </a:lnSpc>
            </a:pPr>
            <a:endParaRPr kumimoji="1" lang="zh-CN" altLang="en-US"/>
          </a:p>
        </p:txBody>
      </p:sp>
      <p:sp>
        <p:nvSpPr>
          <p:cNvPr id="11" name="标题 1"/>
          <p:cNvSpPr txBox="1"/>
          <p:nvPr/>
        </p:nvSpPr>
        <p:spPr>
          <a:xfrm>
            <a:off x="3381908" y="3435038"/>
            <a:ext cx="7200000" cy="936000"/>
          </a:xfrm>
          <a:prstGeom prst="rect">
            <a:avLst/>
          </a:prstGeom>
          <a:noFill/>
          <a:ln cap="sq">
            <a:noFill/>
          </a:ln>
        </p:spPr>
        <p:txBody>
          <a:bodyPr vert="horz" wrap="square" lIns="0" tIns="0" rIns="0" bIns="0" rtlCol="0" anchor="t"/>
          <a:lstStyle/>
          <a:p>
            <a:pPr algn="l">
              <a:lnSpc>
                <a:spcPct val="140000"/>
              </a:lnSpc>
            </a:pPr>
            <a:r>
              <a:rPr kumimoji="1" lang="en-US" altLang="zh-CN" sz="1400">
                <a:ln w="12700">
                  <a:noFill/>
                </a:ln>
                <a:solidFill>
                  <a:srgbClr val="262626">
                    <a:alpha val="100000"/>
                  </a:srgbClr>
                </a:solidFill>
                <a:latin typeface="Source Han Sans"/>
                <a:ea typeface="Source Han Sans"/>
                <a:cs typeface="Source Han Sans"/>
              </a:rPr>
              <a:t>通过OpenDigger的事件响应时间和问题解决时长数据，社区活动组织者可以评估活动的即时反馈和长期效果。这对于不断优化活动设计至关重要，因为有效的活动评估可以帮助组织者了解活动的优势和不足，从而改进活动方案。</a:t>
            </a:r>
            <a:endParaRPr kumimoji="1" lang="zh-CN" altLang="en-US"/>
          </a:p>
        </p:txBody>
      </p:sp>
      <p:sp>
        <p:nvSpPr>
          <p:cNvPr id="12" name="标题 1"/>
          <p:cNvSpPr txBox="1"/>
          <p:nvPr/>
        </p:nvSpPr>
        <p:spPr>
          <a:xfrm>
            <a:off x="1656311" y="3133306"/>
            <a:ext cx="139501" cy="139501"/>
          </a:xfrm>
          <a:prstGeom prst="ellipse">
            <a:avLst/>
          </a:pr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3" name="标题 1"/>
          <p:cNvSpPr txBox="1"/>
          <p:nvPr/>
        </p:nvSpPr>
        <p:spPr>
          <a:xfrm>
            <a:off x="3381911" y="2962365"/>
            <a:ext cx="7200000" cy="429128"/>
          </a:xfrm>
          <a:prstGeom prst="rect">
            <a:avLst/>
          </a:prstGeom>
          <a:noFill/>
          <a:ln cap="sq">
            <a:noFill/>
          </a:ln>
        </p:spPr>
        <p:txBody>
          <a:bodyPr vert="horz" wrap="square" lIns="0" tIns="0" rIns="0" bIns="0" rtlCol="0" anchor="t"/>
          <a:lstStyle/>
          <a:p>
            <a:pPr algn="l">
              <a:lnSpc>
                <a:spcPct val="130000"/>
              </a:lnSpc>
            </a:pPr>
            <a:r>
              <a:rPr kumimoji="1" lang="en-US" altLang="zh-CN" sz="1600">
                <a:ln w="12700">
                  <a:noFill/>
                </a:ln>
                <a:solidFill>
                  <a:srgbClr val="1CADE4">
                    <a:alpha val="100000"/>
                  </a:srgbClr>
                </a:solidFill>
                <a:latin typeface="Source Han Sans CN Bold"/>
                <a:ea typeface="Source Han Sans CN Bold"/>
                <a:cs typeface="Source Han Sans CN Bold"/>
              </a:rPr>
              <a:t>评估活动效果</a:t>
            </a:r>
            <a:endParaRPr kumimoji="1" lang="zh-CN" altLang="en-US"/>
          </a:p>
        </p:txBody>
      </p:sp>
      <p:sp>
        <p:nvSpPr>
          <p:cNvPr id="14" name="标题 1"/>
          <p:cNvSpPr txBox="1"/>
          <p:nvPr/>
        </p:nvSpPr>
        <p:spPr>
          <a:xfrm>
            <a:off x="1597389" y="4605122"/>
            <a:ext cx="1548002" cy="1548000"/>
          </a:xfrm>
          <a:prstGeom prst="ellipse">
            <a:avLst/>
          </a:prstGeom>
          <a:solidFill>
            <a:schemeClr val="bg1"/>
          </a:solidFill>
          <a:ln w="12700" cap="sq">
            <a:solidFill>
              <a:schemeClr val="accent1">
                <a:lumMod val="40000"/>
                <a:lumOff val="60000"/>
              </a:schemeClr>
            </a:solidFill>
            <a:miter/>
          </a:ln>
        </p:spPr>
        <p:txBody>
          <a:bodyPr vert="horz" wrap="square" lIns="91440" tIns="45720" rIns="91440" bIns="45720" rtlCol="0" anchor="ctr"/>
          <a:lstStyle/>
          <a:p>
            <a:pPr algn="ctr">
              <a:lnSpc>
                <a:spcPct val="110000"/>
              </a:lnSpc>
            </a:pPr>
            <a:endParaRPr kumimoji="1" lang="zh-CN" altLang="en-US"/>
          </a:p>
        </p:txBody>
      </p:sp>
      <p:sp>
        <p:nvSpPr>
          <p:cNvPr id="15" name="标题 1"/>
          <p:cNvSpPr txBox="1"/>
          <p:nvPr/>
        </p:nvSpPr>
        <p:spPr>
          <a:xfrm>
            <a:off x="1734083" y="4743446"/>
            <a:ext cx="1440002" cy="1440000"/>
          </a:xfrm>
          <a:prstGeom prst="ellips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6" name="标题 1"/>
          <p:cNvSpPr txBox="1"/>
          <p:nvPr/>
        </p:nvSpPr>
        <p:spPr>
          <a:xfrm>
            <a:off x="2204833" y="5193447"/>
            <a:ext cx="498503" cy="540000"/>
          </a:xfrm>
          <a:custGeom>
            <a:avLst/>
            <a:gdLst>
              <a:gd name="connsiteX0" fmla="*/ 712625 w 1425436"/>
              <a:gd name="connsiteY0" fmla="*/ 111621 h 1544091"/>
              <a:gd name="connsiteX1" fmla="*/ 902567 w 1425436"/>
              <a:gd name="connsiteY1" fmla="*/ 190314 h 1544091"/>
              <a:gd name="connsiteX2" fmla="*/ 981260 w 1425436"/>
              <a:gd name="connsiteY2" fmla="*/ 380256 h 1544091"/>
              <a:gd name="connsiteX3" fmla="*/ 902567 w 1425436"/>
              <a:gd name="connsiteY3" fmla="*/ 570198 h 1544091"/>
              <a:gd name="connsiteX4" fmla="*/ 712625 w 1425436"/>
              <a:gd name="connsiteY4" fmla="*/ 648891 h 1544091"/>
              <a:gd name="connsiteX5" fmla="*/ 522684 w 1425436"/>
              <a:gd name="connsiteY5" fmla="*/ 570198 h 1544091"/>
              <a:gd name="connsiteX6" fmla="*/ 444177 w 1425436"/>
              <a:gd name="connsiteY6" fmla="*/ 380070 h 1544091"/>
              <a:gd name="connsiteX7" fmla="*/ 522870 w 1425436"/>
              <a:gd name="connsiteY7" fmla="*/ 190128 h 1544091"/>
              <a:gd name="connsiteX8" fmla="*/ 712625 w 1425436"/>
              <a:gd name="connsiteY8" fmla="*/ 111621 h 1544091"/>
              <a:gd name="connsiteX9" fmla="*/ 712625 w 1425436"/>
              <a:gd name="connsiteY9" fmla="*/ 0 h 1544091"/>
              <a:gd name="connsiteX10" fmla="*/ 332556 w 1425436"/>
              <a:gd name="connsiteY10" fmla="*/ 380070 h 1544091"/>
              <a:gd name="connsiteX11" fmla="*/ 712625 w 1425436"/>
              <a:gd name="connsiteY11" fmla="*/ 760140 h 1544091"/>
              <a:gd name="connsiteX12" fmla="*/ 1092695 w 1425436"/>
              <a:gd name="connsiteY12" fmla="*/ 380070 h 1544091"/>
              <a:gd name="connsiteX13" fmla="*/ 712625 w 1425436"/>
              <a:gd name="connsiteY13" fmla="*/ 0 h 1544091"/>
              <a:gd name="connsiteX14" fmla="*/ 712625 w 1425436"/>
              <a:gd name="connsiteY14" fmla="*/ 943012 h 1544091"/>
              <a:gd name="connsiteX15" fmla="*/ 978842 w 1425436"/>
              <a:gd name="connsiteY15" fmla="*/ 976685 h 1544091"/>
              <a:gd name="connsiteX16" fmla="*/ 1146087 w 1425436"/>
              <a:gd name="connsiteY16" fmla="*/ 1059470 h 1544091"/>
              <a:gd name="connsiteX17" fmla="*/ 1248593 w 1425436"/>
              <a:gd name="connsiteY17" fmla="*/ 1174440 h 1544091"/>
              <a:gd name="connsiteX18" fmla="*/ 1310356 w 1425436"/>
              <a:gd name="connsiteY18" fmla="*/ 1316385 h 1544091"/>
              <a:gd name="connsiteX19" fmla="*/ 1296590 w 1425436"/>
              <a:gd name="connsiteY19" fmla="*/ 1390241 h 1544091"/>
              <a:gd name="connsiteX20" fmla="*/ 1208595 w 1425436"/>
              <a:gd name="connsiteY20" fmla="*/ 1432285 h 1544091"/>
              <a:gd name="connsiteX21" fmla="*/ 216842 w 1425436"/>
              <a:gd name="connsiteY21" fmla="*/ 1432285 h 1544091"/>
              <a:gd name="connsiteX22" fmla="*/ 128847 w 1425436"/>
              <a:gd name="connsiteY22" fmla="*/ 1390241 h 1544091"/>
              <a:gd name="connsiteX23" fmla="*/ 115081 w 1425436"/>
              <a:gd name="connsiteY23" fmla="*/ 1316385 h 1544091"/>
              <a:gd name="connsiteX24" fmla="*/ 176844 w 1425436"/>
              <a:gd name="connsiteY24" fmla="*/ 1174440 h 1544091"/>
              <a:gd name="connsiteX25" fmla="*/ 279350 w 1425436"/>
              <a:gd name="connsiteY25" fmla="*/ 1059470 h 1544091"/>
              <a:gd name="connsiteX26" fmla="*/ 446595 w 1425436"/>
              <a:gd name="connsiteY26" fmla="*/ 976685 h 1544091"/>
              <a:gd name="connsiteX27" fmla="*/ 712625 w 1425436"/>
              <a:gd name="connsiteY27" fmla="*/ 943012 h 1544091"/>
              <a:gd name="connsiteX28" fmla="*/ 712625 w 1425436"/>
              <a:gd name="connsiteY28" fmla="*/ 831391 h 1544091"/>
              <a:gd name="connsiteX29" fmla="*/ 8296 w 1425436"/>
              <a:gd name="connsiteY29" fmla="*/ 1284387 h 1544091"/>
              <a:gd name="connsiteX30" fmla="*/ 216842 w 1425436"/>
              <a:gd name="connsiteY30" fmla="*/ 1544092 h 1544091"/>
              <a:gd name="connsiteX31" fmla="*/ 1208595 w 1425436"/>
              <a:gd name="connsiteY31" fmla="*/ 1544092 h 1544091"/>
              <a:gd name="connsiteX32" fmla="*/ 1417141 w 1425436"/>
              <a:gd name="connsiteY32" fmla="*/ 1284387 h 1544091"/>
              <a:gd name="connsiteX33" fmla="*/ 712625 w 1425436"/>
              <a:gd name="connsiteY33" fmla="*/ 831391 h 1544091"/>
            </a:gdLst>
            <a:ahLst/>
            <a:cxnLst/>
            <a:rect l="l" t="t" r="r" b="b"/>
            <a:pathLst>
              <a:path w="1425436" h="1544091">
                <a:moveTo>
                  <a:pt x="712625" y="111621"/>
                </a:moveTo>
                <a:cubicBezTo>
                  <a:pt x="784435" y="111621"/>
                  <a:pt x="851780" y="139526"/>
                  <a:pt x="902567" y="190314"/>
                </a:cubicBezTo>
                <a:cubicBezTo>
                  <a:pt x="953355" y="241102"/>
                  <a:pt x="981260" y="308446"/>
                  <a:pt x="981260" y="380256"/>
                </a:cubicBezTo>
                <a:cubicBezTo>
                  <a:pt x="981260" y="452065"/>
                  <a:pt x="953355" y="519410"/>
                  <a:pt x="902567" y="570198"/>
                </a:cubicBezTo>
                <a:cubicBezTo>
                  <a:pt x="851780" y="620985"/>
                  <a:pt x="784435" y="648891"/>
                  <a:pt x="712625" y="648891"/>
                </a:cubicBezTo>
                <a:cubicBezTo>
                  <a:pt x="640816" y="648891"/>
                  <a:pt x="573471" y="620985"/>
                  <a:pt x="522684" y="570198"/>
                </a:cubicBezTo>
                <a:cubicBezTo>
                  <a:pt x="472082" y="519224"/>
                  <a:pt x="444177" y="451693"/>
                  <a:pt x="444177" y="380070"/>
                </a:cubicBezTo>
                <a:cubicBezTo>
                  <a:pt x="444177" y="308446"/>
                  <a:pt x="472082" y="240916"/>
                  <a:pt x="522870" y="190128"/>
                </a:cubicBezTo>
                <a:cubicBezTo>
                  <a:pt x="573471" y="139526"/>
                  <a:pt x="641002" y="111621"/>
                  <a:pt x="712625" y="111621"/>
                </a:cubicBezTo>
                <a:moveTo>
                  <a:pt x="712625" y="0"/>
                </a:moveTo>
                <a:cubicBezTo>
                  <a:pt x="502778" y="0"/>
                  <a:pt x="332556" y="170036"/>
                  <a:pt x="332556" y="380070"/>
                </a:cubicBezTo>
                <a:cubicBezTo>
                  <a:pt x="332556" y="589917"/>
                  <a:pt x="502778" y="760140"/>
                  <a:pt x="712625" y="760140"/>
                </a:cubicBezTo>
                <a:cubicBezTo>
                  <a:pt x="922473" y="760140"/>
                  <a:pt x="1092695" y="589917"/>
                  <a:pt x="1092695" y="380070"/>
                </a:cubicBezTo>
                <a:cubicBezTo>
                  <a:pt x="1092881" y="170036"/>
                  <a:pt x="922659" y="0"/>
                  <a:pt x="712625" y="0"/>
                </a:cubicBezTo>
                <a:close/>
                <a:moveTo>
                  <a:pt x="712625" y="943012"/>
                </a:moveTo>
                <a:cubicBezTo>
                  <a:pt x="813643" y="943012"/>
                  <a:pt x="903126" y="954360"/>
                  <a:pt x="978842" y="976685"/>
                </a:cubicBezTo>
                <a:cubicBezTo>
                  <a:pt x="1043582" y="995846"/>
                  <a:pt x="1099951" y="1023752"/>
                  <a:pt x="1146087" y="1059470"/>
                </a:cubicBezTo>
                <a:cubicBezTo>
                  <a:pt x="1186829" y="1091096"/>
                  <a:pt x="1220315" y="1128675"/>
                  <a:pt x="1248593" y="1174440"/>
                </a:cubicBezTo>
                <a:cubicBezTo>
                  <a:pt x="1273708" y="1215368"/>
                  <a:pt x="1293985" y="1261877"/>
                  <a:pt x="1310356" y="1316385"/>
                </a:cubicBezTo>
                <a:cubicBezTo>
                  <a:pt x="1320774" y="1350801"/>
                  <a:pt x="1306264" y="1377404"/>
                  <a:pt x="1296590" y="1390241"/>
                </a:cubicBezTo>
                <a:cubicBezTo>
                  <a:pt x="1276684" y="1417030"/>
                  <a:pt x="1244686" y="1432285"/>
                  <a:pt x="1208595" y="1432285"/>
                </a:cubicBezTo>
                <a:lnTo>
                  <a:pt x="216842" y="1432285"/>
                </a:lnTo>
                <a:cubicBezTo>
                  <a:pt x="180937" y="1432285"/>
                  <a:pt x="148753" y="1417030"/>
                  <a:pt x="128847" y="1390241"/>
                </a:cubicBezTo>
                <a:cubicBezTo>
                  <a:pt x="119359" y="1377404"/>
                  <a:pt x="104849" y="1350801"/>
                  <a:pt x="115081" y="1316385"/>
                </a:cubicBezTo>
                <a:cubicBezTo>
                  <a:pt x="131452" y="1261877"/>
                  <a:pt x="151543" y="1215368"/>
                  <a:pt x="176844" y="1174440"/>
                </a:cubicBezTo>
                <a:cubicBezTo>
                  <a:pt x="204936" y="1128675"/>
                  <a:pt x="238422" y="1090910"/>
                  <a:pt x="279350" y="1059470"/>
                </a:cubicBezTo>
                <a:cubicBezTo>
                  <a:pt x="325486" y="1023752"/>
                  <a:pt x="381855" y="995846"/>
                  <a:pt x="446595" y="976685"/>
                </a:cubicBezTo>
                <a:cubicBezTo>
                  <a:pt x="522125" y="954360"/>
                  <a:pt x="611794" y="943012"/>
                  <a:pt x="712625" y="943012"/>
                </a:cubicBezTo>
                <a:moveTo>
                  <a:pt x="712625" y="831391"/>
                </a:moveTo>
                <a:cubicBezTo>
                  <a:pt x="244561" y="831391"/>
                  <a:pt x="77501" y="1053331"/>
                  <a:pt x="8296" y="1284387"/>
                </a:cubicBezTo>
                <a:cubicBezTo>
                  <a:pt x="-30771" y="1414611"/>
                  <a:pt x="73037" y="1544092"/>
                  <a:pt x="216842" y="1544092"/>
                </a:cubicBezTo>
                <a:lnTo>
                  <a:pt x="1208595" y="1544092"/>
                </a:lnTo>
                <a:cubicBezTo>
                  <a:pt x="1352400" y="1544092"/>
                  <a:pt x="1456208" y="1414611"/>
                  <a:pt x="1417141" y="1284387"/>
                </a:cubicBezTo>
                <a:cubicBezTo>
                  <a:pt x="1347750" y="1053331"/>
                  <a:pt x="1180690" y="831391"/>
                  <a:pt x="712625" y="831391"/>
                </a:cubicBezTo>
                <a:close/>
              </a:path>
            </a:pathLst>
          </a:custGeom>
          <a:solidFill>
            <a:schemeClr val="bg1"/>
          </a:solidFill>
          <a:ln w="1553" cap="flat">
            <a:noFill/>
            <a:miter/>
          </a:ln>
        </p:spPr>
        <p:txBody>
          <a:bodyPr vert="horz" wrap="square" lIns="91440" tIns="45720" rIns="91440" bIns="45720" rtlCol="0" anchor="ctr"/>
          <a:lstStyle/>
          <a:p>
            <a:pPr algn="l">
              <a:lnSpc>
                <a:spcPct val="110000"/>
              </a:lnSpc>
            </a:pPr>
            <a:endParaRPr kumimoji="1" lang="zh-CN" altLang="en-US"/>
          </a:p>
        </p:txBody>
      </p:sp>
      <p:sp>
        <p:nvSpPr>
          <p:cNvPr id="17" name="标题 1"/>
          <p:cNvSpPr txBox="1"/>
          <p:nvPr/>
        </p:nvSpPr>
        <p:spPr>
          <a:xfrm>
            <a:off x="3381908" y="5188413"/>
            <a:ext cx="7200000" cy="936000"/>
          </a:xfrm>
          <a:prstGeom prst="rect">
            <a:avLst/>
          </a:prstGeom>
          <a:noFill/>
          <a:ln cap="sq">
            <a:noFill/>
          </a:ln>
        </p:spPr>
        <p:txBody>
          <a:bodyPr vert="horz" wrap="square" lIns="0" tIns="0" rIns="0" bIns="0" rtlCol="0" anchor="t"/>
          <a:lstStyle/>
          <a:p>
            <a:pPr algn="l">
              <a:lnSpc>
                <a:spcPct val="140000"/>
              </a:lnSpc>
            </a:pPr>
            <a:r>
              <a:rPr kumimoji="1" lang="en-US" altLang="zh-CN" sz="1400">
                <a:ln w="12700">
                  <a:noFill/>
                </a:ln>
                <a:solidFill>
                  <a:srgbClr val="262626">
                    <a:alpha val="100000"/>
                  </a:srgbClr>
                </a:solidFill>
                <a:latin typeface="Source Han Sans"/>
                <a:ea typeface="Source Han Sans"/>
                <a:cs typeface="Source Han Sans"/>
              </a:rPr>
              <a:t>利用OpenDigger的社区成员网络分析，社区可以发现成员间的潜在联系，设计更具吸引力的社区活动。这种分析可以帮助活动组织者更好地了解成员的兴趣和需求，从而设计出更符合成员期待的活动。</a:t>
            </a:r>
            <a:endParaRPr kumimoji="1" lang="zh-CN" altLang="en-US"/>
          </a:p>
        </p:txBody>
      </p:sp>
      <p:sp>
        <p:nvSpPr>
          <p:cNvPr id="18" name="标题 1"/>
          <p:cNvSpPr txBox="1"/>
          <p:nvPr/>
        </p:nvSpPr>
        <p:spPr>
          <a:xfrm>
            <a:off x="1656311" y="4886681"/>
            <a:ext cx="139501" cy="139501"/>
          </a:xfrm>
          <a:prstGeom prst="ellips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9" name="标题 1"/>
          <p:cNvSpPr txBox="1"/>
          <p:nvPr/>
        </p:nvSpPr>
        <p:spPr>
          <a:xfrm>
            <a:off x="3381911" y="4715740"/>
            <a:ext cx="7200000" cy="429128"/>
          </a:xfrm>
          <a:prstGeom prst="rect">
            <a:avLst/>
          </a:prstGeom>
          <a:noFill/>
          <a:ln cap="sq">
            <a:noFill/>
          </a:ln>
        </p:spPr>
        <p:txBody>
          <a:bodyPr vert="horz" wrap="square" lIns="0" tIns="0" rIns="0" bIns="0" rtlCol="0" anchor="t"/>
          <a:lstStyle/>
          <a:p>
            <a:pPr algn="l">
              <a:lnSpc>
                <a:spcPct val="130000"/>
              </a:lnSpc>
            </a:pPr>
            <a:r>
              <a:rPr kumimoji="1" lang="en-US" altLang="zh-CN" sz="1600">
                <a:ln w="12700">
                  <a:noFill/>
                </a:ln>
                <a:solidFill>
                  <a:srgbClr val="0070C0">
                    <a:alpha val="100000"/>
                  </a:srgbClr>
                </a:solidFill>
                <a:latin typeface="Source Han Sans CN Bold"/>
                <a:ea typeface="Source Han Sans CN Bold"/>
                <a:cs typeface="Source Han Sans CN Bold"/>
              </a:rPr>
              <a:t>设计具吸引力的社区活动</a:t>
            </a:r>
            <a:endParaRPr kumimoji="1" lang="zh-CN" altLang="en-US"/>
          </a:p>
        </p:txBody>
      </p:sp>
      <p:sp>
        <p:nvSpPr>
          <p:cNvPr id="20" name="标题 1"/>
          <p:cNvSpPr txBox="1"/>
          <p:nvPr/>
        </p:nvSpPr>
        <p:spPr>
          <a:xfrm>
            <a:off x="787215" y="385281"/>
            <a:ext cx="10671175" cy="468000"/>
          </a:xfrm>
          <a:prstGeom prst="rect">
            <a:avLst/>
          </a:prstGeom>
          <a:noFill/>
          <a:ln>
            <a:noFill/>
          </a:ln>
        </p:spPr>
        <p:txBody>
          <a:bodyPr vert="horz" wrap="square" lIns="0" tIns="0" rIns="0" bIns="0" rtlCol="0" anchor="ctr"/>
          <a:lstStyle/>
          <a:p>
            <a:pPr algn="l">
              <a:lnSpc>
                <a:spcPct val="110000"/>
              </a:lnSpc>
            </a:pPr>
            <a:r>
              <a:rPr kumimoji="1" lang="en-US" altLang="zh-CN" sz="2800">
                <a:ln w="12700">
                  <a:noFill/>
                </a:ln>
                <a:solidFill>
                  <a:srgbClr val="262626">
                    <a:alpha val="100000"/>
                  </a:srgbClr>
                </a:solidFill>
                <a:latin typeface="Source Han Sans CN Bold"/>
                <a:ea typeface="Source Han Sans CN Bold"/>
                <a:cs typeface="Source Han Sans CN Bold"/>
              </a:rPr>
              <a:t>社区活动优化案例</a:t>
            </a:r>
            <a:endParaRPr kumimoji="1" lang="zh-CN" altLang="en-US"/>
          </a:p>
        </p:txBody>
      </p:sp>
      <p:grpSp>
        <p:nvGrpSpPr>
          <p:cNvPr id="21" name="组合 20"/>
          <p:cNvGrpSpPr/>
          <p:nvPr/>
        </p:nvGrpSpPr>
        <p:grpSpPr>
          <a:xfrm>
            <a:off x="168161" y="408767"/>
            <a:ext cx="489178" cy="391711"/>
            <a:chOff x="168161" y="408767"/>
            <a:chExt cx="489178" cy="391711"/>
          </a:xfrm>
        </p:grpSpPr>
        <p:sp>
          <p:nvSpPr>
            <p:cNvPr id="22" name="标题 1"/>
            <p:cNvSpPr txBox="1"/>
            <p:nvPr/>
          </p:nvSpPr>
          <p:spPr>
            <a:xfrm>
              <a:off x="288094" y="474980"/>
              <a:ext cx="252636" cy="252636"/>
            </a:xfrm>
            <a:prstGeom prst="ellips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3" name="标题 1"/>
            <p:cNvSpPr txBox="1"/>
            <p:nvPr/>
          </p:nvSpPr>
          <p:spPr>
            <a:xfrm rot="2029649">
              <a:off x="165100" y="534815"/>
              <a:ext cx="495300" cy="139615"/>
            </a:xfrm>
            <a:prstGeom prst="ellipse">
              <a:avLst/>
            </a:prstGeom>
            <a:noFill/>
            <a:ln w="127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712060" y="3423245"/>
            <a:ext cx="10767880" cy="792163"/>
          </a:xfrm>
          <a:prstGeom prst="roundRect">
            <a:avLst>
              <a:gd name="adj" fmla="val 50000"/>
            </a:avLst>
          </a:prstGeom>
          <a:solidFill>
            <a:schemeClr val="accent1"/>
          </a:solidFill>
          <a:ln cap="sq">
            <a:noFill/>
            <a:prstDash val="solid"/>
            <a:miter/>
          </a:ln>
          <a:effectLst>
            <a:outerShdw blurRad="190500" algn="ctr" rotWithShape="0">
              <a:schemeClr val="accent1">
                <a:lumMod val="75000"/>
                <a:alpha val="20000"/>
              </a:schemeClr>
            </a:outerShdw>
          </a:effectLst>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2768012" y="3506271"/>
            <a:ext cx="599440" cy="599440"/>
          </a:xfrm>
          <a:prstGeom prst="ellipse">
            <a:avLst/>
          </a:prstGeom>
          <a:solidFill>
            <a:schemeClr val="bg1"/>
          </a:solidFill>
          <a:ln cap="flat">
            <a:noFill/>
            <a:prstDash val="solid"/>
            <a:miter/>
          </a:ln>
          <a:effectLst/>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a:off x="997732" y="1130300"/>
            <a:ext cx="4140000" cy="2000377"/>
          </a:xfrm>
          <a:prstGeom prst="roundRect">
            <a:avLst>
              <a:gd name="adj" fmla="val 6279"/>
            </a:avLst>
          </a:prstGeom>
          <a:solidFill>
            <a:schemeClr val="bg1"/>
          </a:solidFill>
          <a:ln cap="sq">
            <a:noFill/>
            <a:prstDash val="solid"/>
            <a:miter/>
          </a:ln>
          <a:effectLst>
            <a:outerShdw blurRad="304800" sx="102000" sy="102000" algn="ctr" rotWithShape="0">
              <a:schemeClr val="accent1">
                <a:alpha val="13000"/>
              </a:schemeClr>
            </a:outerShdw>
          </a:effectLst>
        </p:spPr>
        <p:txBody>
          <a:bodyPr vert="horz" wrap="square" lIns="85588" tIns="42794" rIns="85588" bIns="42794" rtlCol="0" anchor="ctr"/>
          <a:lstStyle/>
          <a:p>
            <a:pPr algn="ctr">
              <a:lnSpc>
                <a:spcPct val="110000"/>
              </a:lnSpc>
            </a:pPr>
            <a:endParaRPr kumimoji="1" lang="zh-CN" altLang="en-US"/>
          </a:p>
        </p:txBody>
      </p:sp>
      <p:sp>
        <p:nvSpPr>
          <p:cNvPr id="5" name="标题 1"/>
          <p:cNvSpPr txBox="1"/>
          <p:nvPr/>
        </p:nvSpPr>
        <p:spPr>
          <a:xfrm>
            <a:off x="1296239" y="1245562"/>
            <a:ext cx="3561374" cy="636940"/>
          </a:xfrm>
          <a:prstGeom prst="rect">
            <a:avLst/>
          </a:prstGeom>
          <a:noFill/>
          <a:ln>
            <a:noFill/>
          </a:ln>
          <a:effectLst>
            <a:outerShdw blurRad="330200" dist="127000" dir="5400000" algn="ctr" rotWithShape="0">
              <a:schemeClr val="accent1">
                <a:alpha val="23000"/>
              </a:schemeClr>
            </a:outerShdw>
          </a:effectLst>
        </p:spPr>
        <p:txBody>
          <a:bodyPr vert="horz" wrap="square" lIns="0" tIns="0" rIns="0" bIns="0" rtlCol="0" anchor="ctr"/>
          <a:lstStyle/>
          <a:p>
            <a:pPr algn="l">
              <a:lnSpc>
                <a:spcPct val="130000"/>
              </a:lnSpc>
            </a:pPr>
            <a:r>
              <a:rPr kumimoji="1" lang="en-US" altLang="zh-CN" sz="1600">
                <a:ln w="12700">
                  <a:noFill/>
                </a:ln>
                <a:solidFill>
                  <a:srgbClr val="0070C0">
                    <a:alpha val="100000"/>
                  </a:srgbClr>
                </a:solidFill>
                <a:latin typeface="Source Han Sans CN Bold"/>
                <a:ea typeface="Source Han Sans CN Bold"/>
                <a:cs typeface="Source Han Sans CN Bold"/>
              </a:rPr>
              <a:t>分析贡献和互动模式</a:t>
            </a:r>
            <a:endParaRPr kumimoji="1" lang="zh-CN" altLang="en-US"/>
          </a:p>
        </p:txBody>
      </p:sp>
      <p:sp>
        <p:nvSpPr>
          <p:cNvPr id="6" name="标题 1"/>
          <p:cNvSpPr txBox="1"/>
          <p:nvPr/>
        </p:nvSpPr>
        <p:spPr>
          <a:xfrm>
            <a:off x="1263077" y="2045933"/>
            <a:ext cx="3600000" cy="1063040"/>
          </a:xfrm>
          <a:prstGeom prst="rect">
            <a:avLst/>
          </a:prstGeom>
          <a:noFill/>
          <a:ln>
            <a:noFill/>
          </a:ln>
        </p:spPr>
        <p:txBody>
          <a:bodyPr vert="horz" wrap="square" lIns="0" tIns="0" rIns="0" bIns="0" rtlCol="0" anchor="t"/>
          <a:lstStyle/>
          <a:p>
            <a:pPr algn="l">
              <a:lnSpc>
                <a:spcPct val="150000"/>
              </a:lnSpc>
            </a:pPr>
            <a:r>
              <a:rPr kumimoji="1" lang="en-US" altLang="zh-CN" sz="1109">
                <a:ln w="12700">
                  <a:noFill/>
                </a:ln>
                <a:solidFill>
                  <a:srgbClr val="262626">
                    <a:alpha val="100000"/>
                  </a:srgbClr>
                </a:solidFill>
                <a:latin typeface="Source Han Sans"/>
                <a:ea typeface="Source Han Sans"/>
                <a:cs typeface="Source Han Sans"/>
              </a:rPr>
              <a:t>介绍一个基于OpenDigger数据开发的社区治理工具，展示如何通过分析社区成员的贡献和互动模式，设计更有效的社区治理机制。这种分析可以帮助社区治理者更好地了解成员的行为和需求，从而制定出更符合社区实际情况的治理策略。</a:t>
            </a:r>
            <a:endParaRPr kumimoji="1" lang="zh-CN" altLang="en-US"/>
          </a:p>
        </p:txBody>
      </p:sp>
      <p:cxnSp>
        <p:nvCxnSpPr>
          <p:cNvPr id="7" name="标题 1"/>
          <p:cNvCxnSpPr/>
          <p:nvPr/>
        </p:nvCxnSpPr>
        <p:spPr>
          <a:xfrm>
            <a:off x="1257613" y="1933438"/>
            <a:ext cx="3600000" cy="0"/>
          </a:xfrm>
          <a:prstGeom prst="line">
            <a:avLst/>
          </a:prstGeom>
          <a:noFill/>
          <a:ln w="19050" cap="sq">
            <a:solidFill>
              <a:schemeClr val="accent1">
                <a:lumMod val="20000"/>
                <a:lumOff val="80000"/>
              </a:schemeClr>
            </a:solidFill>
            <a:miter/>
          </a:ln>
        </p:spPr>
      </p:cxnSp>
      <p:sp>
        <p:nvSpPr>
          <p:cNvPr id="8" name="标题 1"/>
          <p:cNvSpPr txBox="1"/>
          <p:nvPr/>
        </p:nvSpPr>
        <p:spPr>
          <a:xfrm flipV="1">
            <a:off x="1257613" y="1908062"/>
            <a:ext cx="790842" cy="50748"/>
          </a:xfrm>
          <a:prstGeom prst="roundRect">
            <a:avLst>
              <a:gd name="adj" fmla="val 50000"/>
            </a:avLst>
          </a:prstGeom>
          <a:solidFill>
            <a:schemeClr val="accent1"/>
          </a:solidFill>
          <a:ln cap="flat">
            <a:noFill/>
            <a:prstDash val="solid"/>
            <a:miter/>
          </a:ln>
          <a:effectLst/>
        </p:spPr>
        <p:txBody>
          <a:bodyPr vert="horz" wrap="square" lIns="101498" tIns="50749" rIns="101498" bIns="50749" rtlCol="0" anchor="ctr"/>
          <a:lstStyle/>
          <a:p>
            <a:pPr algn="ctr">
              <a:lnSpc>
                <a:spcPct val="110000"/>
              </a:lnSpc>
            </a:pPr>
            <a:endParaRPr kumimoji="1" lang="zh-CN" altLang="en-US"/>
          </a:p>
        </p:txBody>
      </p:sp>
      <p:sp>
        <p:nvSpPr>
          <p:cNvPr id="9" name="标题 1"/>
          <p:cNvSpPr txBox="1"/>
          <p:nvPr/>
        </p:nvSpPr>
        <p:spPr>
          <a:xfrm>
            <a:off x="8811847" y="3506271"/>
            <a:ext cx="599440" cy="599440"/>
          </a:xfrm>
          <a:prstGeom prst="ellipse">
            <a:avLst/>
          </a:prstGeom>
          <a:solidFill>
            <a:schemeClr val="bg1"/>
          </a:solidFill>
          <a:ln cap="flat">
            <a:noFill/>
            <a:prstDash val="solid"/>
            <a:miter/>
          </a:ln>
          <a:effectLst/>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a:off x="7041568" y="1130300"/>
            <a:ext cx="4140000" cy="2000377"/>
          </a:xfrm>
          <a:prstGeom prst="roundRect">
            <a:avLst>
              <a:gd name="adj" fmla="val 6279"/>
            </a:avLst>
          </a:prstGeom>
          <a:solidFill>
            <a:schemeClr val="bg1"/>
          </a:solidFill>
          <a:ln cap="sq">
            <a:noFill/>
            <a:prstDash val="solid"/>
            <a:miter/>
          </a:ln>
          <a:effectLst>
            <a:outerShdw blurRad="304800" sx="102000" sy="102000" algn="ctr" rotWithShape="0">
              <a:schemeClr val="accent1">
                <a:alpha val="13000"/>
              </a:schemeClr>
            </a:outerShdw>
          </a:effectLst>
        </p:spPr>
        <p:txBody>
          <a:bodyPr vert="horz" wrap="square" lIns="85588" tIns="42794" rIns="85588" bIns="42794" rtlCol="0" anchor="ctr"/>
          <a:lstStyle/>
          <a:p>
            <a:pPr algn="ctr">
              <a:lnSpc>
                <a:spcPct val="110000"/>
              </a:lnSpc>
            </a:pPr>
            <a:endParaRPr kumimoji="1" lang="zh-CN" altLang="en-US"/>
          </a:p>
        </p:txBody>
      </p:sp>
      <p:sp>
        <p:nvSpPr>
          <p:cNvPr id="11" name="标题 1"/>
          <p:cNvSpPr txBox="1"/>
          <p:nvPr/>
        </p:nvSpPr>
        <p:spPr>
          <a:xfrm>
            <a:off x="7340075" y="1245562"/>
            <a:ext cx="3561374" cy="636940"/>
          </a:xfrm>
          <a:prstGeom prst="rect">
            <a:avLst/>
          </a:prstGeom>
          <a:noFill/>
          <a:ln>
            <a:noFill/>
          </a:ln>
          <a:effectLst>
            <a:outerShdw blurRad="330200" dist="127000" dir="5400000" algn="ctr" rotWithShape="0">
              <a:schemeClr val="accent1">
                <a:alpha val="23000"/>
              </a:schemeClr>
            </a:outerShdw>
          </a:effectLst>
        </p:spPr>
        <p:txBody>
          <a:bodyPr vert="horz" wrap="square" lIns="0" tIns="0" rIns="0" bIns="0" rtlCol="0" anchor="ctr"/>
          <a:lstStyle/>
          <a:p>
            <a:pPr algn="l">
              <a:lnSpc>
                <a:spcPct val="130000"/>
              </a:lnSpc>
            </a:pPr>
            <a:r>
              <a:rPr kumimoji="1" lang="en-US" altLang="zh-CN" sz="1600">
                <a:ln w="12700">
                  <a:noFill/>
                </a:ln>
                <a:solidFill>
                  <a:srgbClr val="0070C0">
                    <a:alpha val="100000"/>
                  </a:srgbClr>
                </a:solidFill>
                <a:latin typeface="Source Han Sans CN Bold"/>
                <a:ea typeface="Source Han Sans CN Bold"/>
                <a:cs typeface="Source Han Sans CN Bold"/>
              </a:rPr>
              <a:t>识别关键成员和潜在领导者</a:t>
            </a:r>
            <a:endParaRPr kumimoji="1" lang="zh-CN" altLang="en-US"/>
          </a:p>
        </p:txBody>
      </p:sp>
      <p:sp>
        <p:nvSpPr>
          <p:cNvPr id="12" name="标题 1"/>
          <p:cNvSpPr txBox="1"/>
          <p:nvPr/>
        </p:nvSpPr>
        <p:spPr>
          <a:xfrm>
            <a:off x="7306913" y="2045933"/>
            <a:ext cx="3600000" cy="1063040"/>
          </a:xfrm>
          <a:prstGeom prst="rect">
            <a:avLst/>
          </a:prstGeom>
          <a:noFill/>
          <a:ln>
            <a:noFill/>
          </a:ln>
        </p:spPr>
        <p:txBody>
          <a:bodyPr vert="horz" wrap="square" lIns="0" tIns="0" rIns="0" bIns="0" rtlCol="0" anchor="t"/>
          <a:lstStyle/>
          <a:p>
            <a:pPr algn="l">
              <a:lnSpc>
                <a:spcPct val="150000"/>
              </a:lnSpc>
            </a:pPr>
            <a:r>
              <a:rPr kumimoji="1" lang="en-US" altLang="zh-CN" sz="1109">
                <a:ln w="12700">
                  <a:noFill/>
                </a:ln>
                <a:solidFill>
                  <a:srgbClr val="262626">
                    <a:alpha val="100000"/>
                  </a:srgbClr>
                </a:solidFill>
                <a:latin typeface="Source Han Sans"/>
                <a:ea typeface="Source Han Sans"/>
                <a:cs typeface="Source Han Sans"/>
              </a:rPr>
              <a:t>通过OpenDigger的社区成员活跃度和关注度数据，社区治理工具可以识别关键成员和潜在的社区领导者。这对于社区治理提供支持非常重要，因为关键成员和领导者的领导能力和影响力直接影响社区的发展方向和效率。</a:t>
            </a:r>
            <a:endParaRPr kumimoji="1" lang="zh-CN" altLang="en-US"/>
          </a:p>
        </p:txBody>
      </p:sp>
      <p:cxnSp>
        <p:nvCxnSpPr>
          <p:cNvPr id="13" name="标题 1"/>
          <p:cNvCxnSpPr/>
          <p:nvPr/>
        </p:nvCxnSpPr>
        <p:spPr>
          <a:xfrm>
            <a:off x="7301449" y="1933438"/>
            <a:ext cx="3600000" cy="0"/>
          </a:xfrm>
          <a:prstGeom prst="line">
            <a:avLst/>
          </a:prstGeom>
          <a:noFill/>
          <a:ln w="19050" cap="sq">
            <a:solidFill>
              <a:schemeClr val="accent1">
                <a:lumMod val="20000"/>
                <a:lumOff val="80000"/>
              </a:schemeClr>
            </a:solidFill>
            <a:miter/>
          </a:ln>
        </p:spPr>
      </p:cxnSp>
      <p:sp>
        <p:nvSpPr>
          <p:cNvPr id="14" name="标题 1"/>
          <p:cNvSpPr txBox="1"/>
          <p:nvPr/>
        </p:nvSpPr>
        <p:spPr>
          <a:xfrm flipV="1">
            <a:off x="7301449" y="1908062"/>
            <a:ext cx="790842" cy="50748"/>
          </a:xfrm>
          <a:prstGeom prst="roundRect">
            <a:avLst>
              <a:gd name="adj" fmla="val 50000"/>
            </a:avLst>
          </a:prstGeom>
          <a:solidFill>
            <a:schemeClr val="accent1"/>
          </a:solidFill>
          <a:ln cap="flat">
            <a:noFill/>
            <a:prstDash val="solid"/>
            <a:miter/>
          </a:ln>
          <a:effectLst/>
        </p:spPr>
        <p:txBody>
          <a:bodyPr vert="horz" wrap="square" lIns="101498" tIns="50749" rIns="101498" bIns="50749" rtlCol="0" anchor="ctr"/>
          <a:lstStyle/>
          <a:p>
            <a:pPr algn="ctr">
              <a:lnSpc>
                <a:spcPct val="110000"/>
              </a:lnSpc>
            </a:pPr>
            <a:endParaRPr kumimoji="1" lang="zh-CN" altLang="en-US"/>
          </a:p>
        </p:txBody>
      </p:sp>
      <p:sp>
        <p:nvSpPr>
          <p:cNvPr id="15" name="标题 1"/>
          <p:cNvSpPr txBox="1"/>
          <p:nvPr/>
        </p:nvSpPr>
        <p:spPr>
          <a:xfrm>
            <a:off x="5789930" y="3506271"/>
            <a:ext cx="599440" cy="599440"/>
          </a:xfrm>
          <a:prstGeom prst="ellipse">
            <a:avLst/>
          </a:prstGeom>
          <a:solidFill>
            <a:schemeClr val="bg1"/>
          </a:solidFill>
          <a:ln cap="flat">
            <a:noFill/>
            <a:prstDash val="solid"/>
            <a:miter/>
          </a:ln>
          <a:effectLst/>
        </p:spPr>
        <p:txBody>
          <a:bodyPr vert="horz" wrap="square" lIns="91440" tIns="45720" rIns="91440" bIns="45720" rtlCol="0" anchor="ctr"/>
          <a:lstStyle/>
          <a:p>
            <a:pPr algn="ctr">
              <a:lnSpc>
                <a:spcPct val="110000"/>
              </a:lnSpc>
            </a:pPr>
            <a:endParaRPr kumimoji="1" lang="zh-CN" altLang="en-US"/>
          </a:p>
        </p:txBody>
      </p:sp>
      <p:sp>
        <p:nvSpPr>
          <p:cNvPr id="16" name="标题 1"/>
          <p:cNvSpPr txBox="1"/>
          <p:nvPr/>
        </p:nvSpPr>
        <p:spPr>
          <a:xfrm>
            <a:off x="4019650" y="4322982"/>
            <a:ext cx="4140000" cy="2000377"/>
          </a:xfrm>
          <a:prstGeom prst="roundRect">
            <a:avLst>
              <a:gd name="adj" fmla="val 6279"/>
            </a:avLst>
          </a:prstGeom>
          <a:solidFill>
            <a:schemeClr val="bg1"/>
          </a:solidFill>
          <a:ln cap="sq">
            <a:noFill/>
            <a:prstDash val="solid"/>
            <a:miter/>
          </a:ln>
          <a:effectLst>
            <a:outerShdw blurRad="304800" sx="102000" sy="102000" algn="ctr" rotWithShape="0">
              <a:schemeClr val="accent1">
                <a:alpha val="13000"/>
              </a:schemeClr>
            </a:outerShdw>
          </a:effectLst>
        </p:spPr>
        <p:txBody>
          <a:bodyPr vert="horz" wrap="square" lIns="85588" tIns="42794" rIns="85588" bIns="42794" rtlCol="0" anchor="ctr"/>
          <a:lstStyle/>
          <a:p>
            <a:pPr algn="ctr">
              <a:lnSpc>
                <a:spcPct val="110000"/>
              </a:lnSpc>
            </a:pPr>
            <a:endParaRPr kumimoji="1" lang="zh-CN" altLang="en-US"/>
          </a:p>
        </p:txBody>
      </p:sp>
      <p:sp>
        <p:nvSpPr>
          <p:cNvPr id="17" name="标题 1"/>
          <p:cNvSpPr txBox="1"/>
          <p:nvPr/>
        </p:nvSpPr>
        <p:spPr>
          <a:xfrm>
            <a:off x="4318157" y="4438244"/>
            <a:ext cx="3618590" cy="636940"/>
          </a:xfrm>
          <a:prstGeom prst="rect">
            <a:avLst/>
          </a:prstGeom>
          <a:noFill/>
          <a:ln>
            <a:noFill/>
          </a:ln>
          <a:effectLst>
            <a:outerShdw blurRad="330200" dist="127000" dir="5400000" algn="ctr" rotWithShape="0">
              <a:schemeClr val="accent1">
                <a:alpha val="23000"/>
              </a:schemeClr>
            </a:outerShdw>
          </a:effectLst>
        </p:spPr>
        <p:txBody>
          <a:bodyPr vert="horz" wrap="square" lIns="0" tIns="0" rIns="0" bIns="0" rtlCol="0" anchor="ctr"/>
          <a:lstStyle/>
          <a:p>
            <a:pPr algn="l">
              <a:lnSpc>
                <a:spcPct val="130000"/>
              </a:lnSpc>
            </a:pPr>
            <a:r>
              <a:rPr kumimoji="1" lang="en-US" altLang="zh-CN" sz="1600">
                <a:ln w="12700">
                  <a:noFill/>
                </a:ln>
                <a:solidFill>
                  <a:srgbClr val="0070C0">
                    <a:alpha val="100000"/>
                  </a:srgbClr>
                </a:solidFill>
                <a:latin typeface="Source Han Sans CN Bold"/>
                <a:ea typeface="Source Han Sans CN Bold"/>
                <a:cs typeface="Source Han Sans CN Bold"/>
              </a:rPr>
              <a:t>监控技术进展</a:t>
            </a:r>
            <a:endParaRPr kumimoji="1" lang="zh-CN" altLang="en-US"/>
          </a:p>
        </p:txBody>
      </p:sp>
      <p:sp>
        <p:nvSpPr>
          <p:cNvPr id="18" name="标题 1"/>
          <p:cNvSpPr txBox="1"/>
          <p:nvPr/>
        </p:nvSpPr>
        <p:spPr>
          <a:xfrm>
            <a:off x="4284995" y="5238615"/>
            <a:ext cx="3600000" cy="1063040"/>
          </a:xfrm>
          <a:prstGeom prst="rect">
            <a:avLst/>
          </a:prstGeom>
          <a:noFill/>
          <a:ln>
            <a:noFill/>
          </a:ln>
        </p:spPr>
        <p:txBody>
          <a:bodyPr vert="horz" wrap="square" lIns="0" tIns="0" rIns="0" bIns="0" rtlCol="0" anchor="t"/>
          <a:lstStyle/>
          <a:p>
            <a:pPr algn="l">
              <a:lnSpc>
                <a:spcPct val="150000"/>
              </a:lnSpc>
            </a:pPr>
            <a:r>
              <a:rPr kumimoji="1" lang="en-US" altLang="zh-CN" sz="1109">
                <a:ln w="12700">
                  <a:noFill/>
                </a:ln>
                <a:solidFill>
                  <a:srgbClr val="262626">
                    <a:alpha val="100000"/>
                  </a:srgbClr>
                </a:solidFill>
                <a:latin typeface="Source Han Sans"/>
                <a:ea typeface="Source Han Sans"/>
                <a:cs typeface="Source Han Sans"/>
              </a:rPr>
              <a:t>利用OpenDigger的代码变更和请求分析，社区治理工具可以帮助社区管理者监控项目的技术进展。这对于及时调整开发策略非常重要，因为技术进展直接关系到项目的竞争力和市场地位。</a:t>
            </a:r>
            <a:endParaRPr kumimoji="1" lang="zh-CN" altLang="en-US"/>
          </a:p>
        </p:txBody>
      </p:sp>
      <p:cxnSp>
        <p:nvCxnSpPr>
          <p:cNvPr id="19" name="标题 1"/>
          <p:cNvCxnSpPr/>
          <p:nvPr/>
        </p:nvCxnSpPr>
        <p:spPr>
          <a:xfrm>
            <a:off x="4279531" y="5126120"/>
            <a:ext cx="3600000" cy="0"/>
          </a:xfrm>
          <a:prstGeom prst="line">
            <a:avLst/>
          </a:prstGeom>
          <a:noFill/>
          <a:ln w="19050" cap="sq">
            <a:solidFill>
              <a:schemeClr val="accent1">
                <a:lumMod val="20000"/>
                <a:lumOff val="80000"/>
              </a:schemeClr>
            </a:solidFill>
            <a:miter/>
          </a:ln>
        </p:spPr>
      </p:cxnSp>
      <p:sp>
        <p:nvSpPr>
          <p:cNvPr id="20" name="标题 1"/>
          <p:cNvSpPr txBox="1"/>
          <p:nvPr/>
        </p:nvSpPr>
        <p:spPr>
          <a:xfrm flipV="1">
            <a:off x="4279531" y="5100744"/>
            <a:ext cx="790842" cy="50748"/>
          </a:xfrm>
          <a:prstGeom prst="roundRect">
            <a:avLst>
              <a:gd name="adj" fmla="val 50000"/>
            </a:avLst>
          </a:prstGeom>
          <a:solidFill>
            <a:schemeClr val="accent1"/>
          </a:solidFill>
          <a:ln cap="flat">
            <a:noFill/>
            <a:prstDash val="solid"/>
            <a:miter/>
          </a:ln>
          <a:effectLst/>
        </p:spPr>
        <p:txBody>
          <a:bodyPr vert="horz" wrap="square" lIns="101498" tIns="50749" rIns="101498" bIns="50749" rtlCol="0" anchor="ctr"/>
          <a:lstStyle/>
          <a:p>
            <a:pPr algn="ctr">
              <a:lnSpc>
                <a:spcPct val="110000"/>
              </a:lnSpc>
            </a:pPr>
            <a:endParaRPr kumimoji="1" lang="zh-CN" altLang="en-US"/>
          </a:p>
        </p:txBody>
      </p:sp>
      <p:sp>
        <p:nvSpPr>
          <p:cNvPr id="21" name="标题 1"/>
          <p:cNvSpPr txBox="1"/>
          <p:nvPr/>
        </p:nvSpPr>
        <p:spPr>
          <a:xfrm>
            <a:off x="2781457" y="3600044"/>
            <a:ext cx="583290" cy="421040"/>
          </a:xfrm>
          <a:prstGeom prst="rect">
            <a:avLst/>
          </a:prstGeom>
          <a:noFill/>
          <a:ln>
            <a:noFill/>
          </a:ln>
          <a:effectLst>
            <a:outerShdw blurRad="330200" dist="127000" dir="5400000" algn="ctr" rotWithShape="0">
              <a:schemeClr val="accent1">
                <a:alpha val="23000"/>
              </a:schemeClr>
            </a:outerShdw>
          </a:effectLst>
        </p:spPr>
        <p:txBody>
          <a:bodyPr vert="horz" wrap="square" lIns="0" tIns="0" rIns="0" bIns="0" rtlCol="0" anchor="ctr"/>
          <a:lstStyle/>
          <a:p>
            <a:pPr algn="ctr">
              <a:lnSpc>
                <a:spcPct val="130000"/>
              </a:lnSpc>
            </a:pPr>
            <a:r>
              <a:rPr kumimoji="1" lang="en-US" altLang="zh-CN" sz="2000">
                <a:ln w="12700">
                  <a:noFill/>
                </a:ln>
                <a:solidFill>
                  <a:srgbClr val="0070C0">
                    <a:alpha val="100000"/>
                  </a:srgbClr>
                </a:solidFill>
                <a:latin typeface="OPPOSans H"/>
                <a:ea typeface="OPPOSans H"/>
                <a:cs typeface="OPPOSans H"/>
              </a:rPr>
              <a:t>01</a:t>
            </a:r>
            <a:endParaRPr kumimoji="1" lang="zh-CN" altLang="en-US"/>
          </a:p>
        </p:txBody>
      </p:sp>
      <p:sp>
        <p:nvSpPr>
          <p:cNvPr id="22" name="标题 1"/>
          <p:cNvSpPr txBox="1"/>
          <p:nvPr/>
        </p:nvSpPr>
        <p:spPr>
          <a:xfrm>
            <a:off x="5804057" y="3600044"/>
            <a:ext cx="583290" cy="421040"/>
          </a:xfrm>
          <a:prstGeom prst="rect">
            <a:avLst/>
          </a:prstGeom>
          <a:noFill/>
          <a:ln>
            <a:noFill/>
          </a:ln>
          <a:effectLst>
            <a:outerShdw blurRad="330200" dist="127000" dir="5400000" algn="ctr" rotWithShape="0">
              <a:schemeClr val="accent1">
                <a:alpha val="23000"/>
              </a:schemeClr>
            </a:outerShdw>
          </a:effectLst>
        </p:spPr>
        <p:txBody>
          <a:bodyPr vert="horz" wrap="square" lIns="0" tIns="0" rIns="0" bIns="0" rtlCol="0" anchor="ctr"/>
          <a:lstStyle/>
          <a:p>
            <a:pPr algn="ctr">
              <a:lnSpc>
                <a:spcPct val="130000"/>
              </a:lnSpc>
            </a:pPr>
            <a:r>
              <a:rPr kumimoji="1" lang="en-US" altLang="zh-CN" sz="2000">
                <a:ln w="12700">
                  <a:noFill/>
                </a:ln>
                <a:solidFill>
                  <a:srgbClr val="0070C0">
                    <a:alpha val="100000"/>
                  </a:srgbClr>
                </a:solidFill>
                <a:latin typeface="OPPOSans H"/>
                <a:ea typeface="OPPOSans H"/>
                <a:cs typeface="OPPOSans H"/>
              </a:rPr>
              <a:t>02</a:t>
            </a:r>
            <a:endParaRPr kumimoji="1" lang="zh-CN" altLang="en-US"/>
          </a:p>
        </p:txBody>
      </p:sp>
      <p:sp>
        <p:nvSpPr>
          <p:cNvPr id="23" name="标题 1"/>
          <p:cNvSpPr txBox="1"/>
          <p:nvPr/>
        </p:nvSpPr>
        <p:spPr>
          <a:xfrm>
            <a:off x="8826657" y="3600044"/>
            <a:ext cx="583290" cy="421040"/>
          </a:xfrm>
          <a:prstGeom prst="rect">
            <a:avLst/>
          </a:prstGeom>
          <a:noFill/>
          <a:ln>
            <a:noFill/>
          </a:ln>
          <a:effectLst>
            <a:outerShdw blurRad="330200" dist="127000" dir="5400000" algn="ctr" rotWithShape="0">
              <a:schemeClr val="accent1">
                <a:alpha val="23000"/>
              </a:schemeClr>
            </a:outerShdw>
          </a:effectLst>
        </p:spPr>
        <p:txBody>
          <a:bodyPr vert="horz" wrap="square" lIns="0" tIns="0" rIns="0" bIns="0" rtlCol="0" anchor="ctr"/>
          <a:lstStyle/>
          <a:p>
            <a:pPr algn="ctr">
              <a:lnSpc>
                <a:spcPct val="130000"/>
              </a:lnSpc>
            </a:pPr>
            <a:r>
              <a:rPr kumimoji="1" lang="en-US" altLang="zh-CN" sz="2000">
                <a:ln w="12700">
                  <a:noFill/>
                </a:ln>
                <a:solidFill>
                  <a:srgbClr val="0070C0">
                    <a:alpha val="100000"/>
                  </a:srgbClr>
                </a:solidFill>
                <a:latin typeface="OPPOSans H"/>
                <a:ea typeface="OPPOSans H"/>
                <a:cs typeface="OPPOSans H"/>
              </a:rPr>
              <a:t>03</a:t>
            </a:r>
            <a:endParaRPr kumimoji="1" lang="zh-CN" altLang="en-US"/>
          </a:p>
        </p:txBody>
      </p:sp>
      <p:sp>
        <p:nvSpPr>
          <p:cNvPr id="24" name="标题 1"/>
          <p:cNvSpPr txBox="1"/>
          <p:nvPr/>
        </p:nvSpPr>
        <p:spPr>
          <a:xfrm>
            <a:off x="787215" y="385281"/>
            <a:ext cx="10671175" cy="468000"/>
          </a:xfrm>
          <a:prstGeom prst="rect">
            <a:avLst/>
          </a:prstGeom>
          <a:noFill/>
          <a:ln>
            <a:noFill/>
          </a:ln>
        </p:spPr>
        <p:txBody>
          <a:bodyPr vert="horz" wrap="square" lIns="0" tIns="0" rIns="0" bIns="0" rtlCol="0" anchor="ctr"/>
          <a:lstStyle/>
          <a:p>
            <a:pPr algn="l">
              <a:lnSpc>
                <a:spcPct val="110000"/>
              </a:lnSpc>
            </a:pPr>
            <a:r>
              <a:rPr kumimoji="1" lang="en-US" altLang="zh-CN" sz="2800">
                <a:ln w="12700">
                  <a:noFill/>
                </a:ln>
                <a:solidFill>
                  <a:srgbClr val="262626">
                    <a:alpha val="100000"/>
                  </a:srgbClr>
                </a:solidFill>
                <a:latin typeface="Source Han Sans CN Bold"/>
                <a:ea typeface="Source Han Sans CN Bold"/>
                <a:cs typeface="Source Han Sans CN Bold"/>
              </a:rPr>
              <a:t>社区治理工具开发</a:t>
            </a:r>
            <a:endParaRPr kumimoji="1" lang="zh-CN" altLang="en-US"/>
          </a:p>
        </p:txBody>
      </p:sp>
      <p:grpSp>
        <p:nvGrpSpPr>
          <p:cNvPr id="25" name="组合 24"/>
          <p:cNvGrpSpPr/>
          <p:nvPr/>
        </p:nvGrpSpPr>
        <p:grpSpPr>
          <a:xfrm>
            <a:off x="168161" y="408767"/>
            <a:ext cx="489178" cy="391711"/>
            <a:chOff x="168161" y="408767"/>
            <a:chExt cx="489178" cy="391711"/>
          </a:xfrm>
        </p:grpSpPr>
        <p:sp>
          <p:nvSpPr>
            <p:cNvPr id="26" name="标题 1"/>
            <p:cNvSpPr txBox="1"/>
            <p:nvPr/>
          </p:nvSpPr>
          <p:spPr>
            <a:xfrm>
              <a:off x="288094" y="474980"/>
              <a:ext cx="252636" cy="252636"/>
            </a:xfrm>
            <a:prstGeom prst="ellips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7" name="标题 1"/>
            <p:cNvSpPr txBox="1"/>
            <p:nvPr/>
          </p:nvSpPr>
          <p:spPr>
            <a:xfrm rot="2029649">
              <a:off x="165100" y="534815"/>
              <a:ext cx="495300" cy="139615"/>
            </a:xfrm>
            <a:prstGeom prst="ellipse">
              <a:avLst/>
            </a:prstGeom>
            <a:noFill/>
            <a:ln w="127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660400" y="1254045"/>
            <a:ext cx="9461611" cy="1428584"/>
          </a:xfrm>
          <a:prstGeom prst="roundRect">
            <a:avLst>
              <a:gd name="adj" fmla="val 8797"/>
            </a:avLst>
          </a:prstGeom>
          <a:solidFill>
            <a:schemeClr val="bg1"/>
          </a:solidFill>
          <a:ln w="12700" cap="sq">
            <a:noFill/>
            <a:miter/>
          </a:ln>
          <a:effectLst>
            <a:outerShdw blurRad="203200" dist="38100" dir="2700000" algn="tl" rotWithShape="0">
              <a:srgbClr val="000000">
                <a:alpha val="8000"/>
              </a:srgbClr>
            </a:outerShdw>
          </a:effectLst>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906670" y="1699649"/>
            <a:ext cx="8969071" cy="906780"/>
          </a:xfrm>
          <a:prstGeom prst="rect">
            <a:avLst/>
          </a:prstGeom>
          <a:noFill/>
          <a:ln>
            <a:noFill/>
          </a:ln>
        </p:spPr>
        <p:txBody>
          <a:bodyPr vert="horz" wrap="square" lIns="0" tIns="0" rIns="0" bIns="0" rtlCol="0" anchor="t"/>
          <a:lstStyle/>
          <a:p>
            <a:pPr algn="l">
              <a:lnSpc>
                <a:spcPct val="150000"/>
              </a:lnSpc>
            </a:pPr>
            <a:r>
              <a:rPr kumimoji="1" lang="en-US" altLang="zh-CN" sz="1400">
                <a:ln w="12700">
                  <a:noFill/>
                </a:ln>
                <a:solidFill>
                  <a:srgbClr val="000000">
                    <a:alpha val="100000"/>
                  </a:srgbClr>
                </a:solidFill>
                <a:latin typeface="Source Han Sans"/>
                <a:ea typeface="Source Han Sans"/>
                <a:cs typeface="Source Han Sans"/>
              </a:rPr>
              <a:t>分享一个利用OpenDigger数据实施社区成员留存策略的案例，展示如何通过分析成员的活跃度和留存模式，设计针对性的留存策略。这种分析可以帮助社区管理者更好地了解成员的行为和需求，从而制定出更有效的留存策略。</a:t>
            </a:r>
            <a:endParaRPr kumimoji="1" lang="zh-CN" altLang="en-US"/>
          </a:p>
        </p:txBody>
      </p:sp>
      <p:sp>
        <p:nvSpPr>
          <p:cNvPr id="4" name="标题 1"/>
          <p:cNvSpPr txBox="1"/>
          <p:nvPr/>
        </p:nvSpPr>
        <p:spPr>
          <a:xfrm rot="5400000">
            <a:off x="9962984" y="1130300"/>
            <a:ext cx="274984" cy="274984"/>
          </a:xfrm>
          <a:custGeom>
            <a:avLst/>
            <a:gdLst>
              <a:gd name="connsiteX0" fmla="*/ 0 w 1272540"/>
              <a:gd name="connsiteY0" fmla="*/ 636270 h 1272540"/>
              <a:gd name="connsiteX1" fmla="*/ 152400 w 1272540"/>
              <a:gd name="connsiteY1" fmla="*/ 483870 h 1272540"/>
              <a:gd name="connsiteX2" fmla="*/ 483870 w 1272540"/>
              <a:gd name="connsiteY2" fmla="*/ 483870 h 1272540"/>
              <a:gd name="connsiteX3" fmla="*/ 483870 w 1272540"/>
              <a:gd name="connsiteY3" fmla="*/ 152400 h 1272540"/>
              <a:gd name="connsiteX4" fmla="*/ 636270 w 1272540"/>
              <a:gd name="connsiteY4" fmla="*/ 0 h 1272540"/>
              <a:gd name="connsiteX5" fmla="*/ 788670 w 1272540"/>
              <a:gd name="connsiteY5" fmla="*/ 152400 h 1272540"/>
              <a:gd name="connsiteX6" fmla="*/ 788670 w 1272540"/>
              <a:gd name="connsiteY6" fmla="*/ 483870 h 1272540"/>
              <a:gd name="connsiteX7" fmla="*/ 1120140 w 1272540"/>
              <a:gd name="connsiteY7" fmla="*/ 483870 h 1272540"/>
              <a:gd name="connsiteX8" fmla="*/ 1272540 w 1272540"/>
              <a:gd name="connsiteY8" fmla="*/ 636270 h 1272540"/>
              <a:gd name="connsiteX9" fmla="*/ 1120140 w 1272540"/>
              <a:gd name="connsiteY9" fmla="*/ 788670 h 1272540"/>
              <a:gd name="connsiteX10" fmla="*/ 788670 w 1272540"/>
              <a:gd name="connsiteY10" fmla="*/ 788670 h 1272540"/>
              <a:gd name="connsiteX11" fmla="*/ 788670 w 1272540"/>
              <a:gd name="connsiteY11" fmla="*/ 1120140 h 1272540"/>
              <a:gd name="connsiteX12" fmla="*/ 636270 w 1272540"/>
              <a:gd name="connsiteY12" fmla="*/ 1272540 h 1272540"/>
              <a:gd name="connsiteX13" fmla="*/ 483870 w 1272540"/>
              <a:gd name="connsiteY13" fmla="*/ 1120140 h 1272540"/>
              <a:gd name="connsiteX14" fmla="*/ 483870 w 1272540"/>
              <a:gd name="connsiteY14" fmla="*/ 788670 h 1272540"/>
              <a:gd name="connsiteX15" fmla="*/ 152400 w 1272540"/>
              <a:gd name="connsiteY15" fmla="*/ 788670 h 1272540"/>
              <a:gd name="connsiteX16" fmla="*/ 0 w 1272540"/>
              <a:gd name="connsiteY16" fmla="*/ 636270 h 1272540"/>
            </a:gdLst>
            <a:ahLst/>
            <a:cxnLst/>
            <a:rect l="l" t="t" r="r" b="b"/>
            <a:pathLst>
              <a:path w="1272540" h="1272540">
                <a:moveTo>
                  <a:pt x="0" y="636270"/>
                </a:moveTo>
                <a:cubicBezTo>
                  <a:pt x="0" y="552102"/>
                  <a:pt x="68232" y="483870"/>
                  <a:pt x="152400" y="483870"/>
                </a:cubicBezTo>
                <a:lnTo>
                  <a:pt x="483870" y="483870"/>
                </a:lnTo>
                <a:lnTo>
                  <a:pt x="483870" y="152400"/>
                </a:lnTo>
                <a:cubicBezTo>
                  <a:pt x="483870" y="68232"/>
                  <a:pt x="552102" y="0"/>
                  <a:pt x="636270" y="0"/>
                </a:cubicBezTo>
                <a:cubicBezTo>
                  <a:pt x="720438" y="0"/>
                  <a:pt x="788670" y="68232"/>
                  <a:pt x="788670" y="152400"/>
                </a:cubicBezTo>
                <a:lnTo>
                  <a:pt x="788670" y="483870"/>
                </a:lnTo>
                <a:lnTo>
                  <a:pt x="1120140" y="483870"/>
                </a:lnTo>
                <a:cubicBezTo>
                  <a:pt x="1204308" y="483870"/>
                  <a:pt x="1272540" y="552102"/>
                  <a:pt x="1272540" y="636270"/>
                </a:cubicBezTo>
                <a:cubicBezTo>
                  <a:pt x="1272540" y="720438"/>
                  <a:pt x="1204308" y="788670"/>
                  <a:pt x="1120140" y="788670"/>
                </a:cubicBezTo>
                <a:lnTo>
                  <a:pt x="788670" y="788670"/>
                </a:lnTo>
                <a:lnTo>
                  <a:pt x="788670" y="1120140"/>
                </a:lnTo>
                <a:cubicBezTo>
                  <a:pt x="788670" y="1204308"/>
                  <a:pt x="720438" y="1272540"/>
                  <a:pt x="636270" y="1272540"/>
                </a:cubicBezTo>
                <a:cubicBezTo>
                  <a:pt x="552102" y="1272540"/>
                  <a:pt x="483870" y="1204308"/>
                  <a:pt x="483870" y="1120140"/>
                </a:cubicBezTo>
                <a:lnTo>
                  <a:pt x="483870" y="788670"/>
                </a:lnTo>
                <a:lnTo>
                  <a:pt x="152400" y="788670"/>
                </a:lnTo>
                <a:cubicBezTo>
                  <a:pt x="68232" y="788670"/>
                  <a:pt x="0" y="720438"/>
                  <a:pt x="0" y="636270"/>
                </a:cubicBezTo>
                <a:close/>
              </a:path>
            </a:pathLst>
          </a:custGeom>
          <a:solidFill>
            <a:schemeClr val="bg1"/>
          </a:solidFill>
          <a:ln w="127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a:off x="1193912" y="2934061"/>
            <a:ext cx="9461611" cy="1428584"/>
          </a:xfrm>
          <a:prstGeom prst="roundRect">
            <a:avLst>
              <a:gd name="adj" fmla="val 8797"/>
            </a:avLst>
          </a:prstGeom>
          <a:solidFill>
            <a:schemeClr val="bg1"/>
          </a:solidFill>
          <a:ln w="12700" cap="sq">
            <a:noFill/>
            <a:miter/>
          </a:ln>
          <a:effectLst>
            <a:outerShdw blurRad="203200" dist="38100" dir="2700000" algn="tl" rotWithShape="0">
              <a:srgbClr val="000000">
                <a:alpha val="8000"/>
              </a:srgbClr>
            </a:outerShdw>
          </a:effectLst>
        </p:spPr>
        <p:txBody>
          <a:bodyPr vert="horz" wrap="square" lIns="91440" tIns="45720" rIns="91440" bIns="45720" rtlCol="0" anchor="ctr"/>
          <a:lstStyle/>
          <a:p>
            <a:pPr algn="ctr">
              <a:lnSpc>
                <a:spcPct val="110000"/>
              </a:lnSpc>
            </a:pPr>
            <a:endParaRPr kumimoji="1" lang="zh-CN" altLang="en-US"/>
          </a:p>
        </p:txBody>
      </p:sp>
      <p:sp>
        <p:nvSpPr>
          <p:cNvPr id="6" name="标题 1"/>
          <p:cNvSpPr txBox="1"/>
          <p:nvPr/>
        </p:nvSpPr>
        <p:spPr>
          <a:xfrm>
            <a:off x="1440182" y="3379665"/>
            <a:ext cx="8969071" cy="906780"/>
          </a:xfrm>
          <a:prstGeom prst="rect">
            <a:avLst/>
          </a:prstGeom>
          <a:noFill/>
          <a:ln>
            <a:noFill/>
          </a:ln>
        </p:spPr>
        <p:txBody>
          <a:bodyPr vert="horz" wrap="square" lIns="0" tIns="0" rIns="0" bIns="0" rtlCol="0" anchor="t"/>
          <a:lstStyle/>
          <a:p>
            <a:pPr algn="l">
              <a:lnSpc>
                <a:spcPct val="150000"/>
              </a:lnSpc>
            </a:pPr>
            <a:r>
              <a:rPr kumimoji="1" lang="en-US" altLang="zh-CN" sz="1400">
                <a:ln w="12700">
                  <a:noFill/>
                </a:ln>
                <a:solidFill>
                  <a:srgbClr val="000000">
                    <a:alpha val="100000"/>
                  </a:srgbClr>
                </a:solidFill>
                <a:latin typeface="Source Han Sans"/>
                <a:ea typeface="Source Han Sans"/>
                <a:cs typeface="Source Han Sans"/>
              </a:rPr>
              <a:t>利用OpenDigger的新贡献者和不活跃贡献者数据，社区可以识别新成员的融入情况和老成员的活跃度变化。这对于及时调整社区策略非常重要，因为新成员的融入和老成员的活跃度直接影响社区的活力和创新能力。</a:t>
            </a:r>
            <a:endParaRPr kumimoji="1" lang="zh-CN" altLang="en-US"/>
          </a:p>
        </p:txBody>
      </p:sp>
      <p:sp>
        <p:nvSpPr>
          <p:cNvPr id="7" name="标题 1"/>
          <p:cNvSpPr txBox="1"/>
          <p:nvPr/>
        </p:nvSpPr>
        <p:spPr>
          <a:xfrm rot="5400000">
            <a:off x="10503672" y="2834170"/>
            <a:ext cx="274984" cy="274984"/>
          </a:xfrm>
          <a:custGeom>
            <a:avLst/>
            <a:gdLst>
              <a:gd name="connsiteX0" fmla="*/ 0 w 1272540"/>
              <a:gd name="connsiteY0" fmla="*/ 636270 h 1272540"/>
              <a:gd name="connsiteX1" fmla="*/ 152400 w 1272540"/>
              <a:gd name="connsiteY1" fmla="*/ 483870 h 1272540"/>
              <a:gd name="connsiteX2" fmla="*/ 483870 w 1272540"/>
              <a:gd name="connsiteY2" fmla="*/ 483870 h 1272540"/>
              <a:gd name="connsiteX3" fmla="*/ 483870 w 1272540"/>
              <a:gd name="connsiteY3" fmla="*/ 152400 h 1272540"/>
              <a:gd name="connsiteX4" fmla="*/ 636270 w 1272540"/>
              <a:gd name="connsiteY4" fmla="*/ 0 h 1272540"/>
              <a:gd name="connsiteX5" fmla="*/ 788670 w 1272540"/>
              <a:gd name="connsiteY5" fmla="*/ 152400 h 1272540"/>
              <a:gd name="connsiteX6" fmla="*/ 788670 w 1272540"/>
              <a:gd name="connsiteY6" fmla="*/ 483870 h 1272540"/>
              <a:gd name="connsiteX7" fmla="*/ 1120140 w 1272540"/>
              <a:gd name="connsiteY7" fmla="*/ 483870 h 1272540"/>
              <a:gd name="connsiteX8" fmla="*/ 1272540 w 1272540"/>
              <a:gd name="connsiteY8" fmla="*/ 636270 h 1272540"/>
              <a:gd name="connsiteX9" fmla="*/ 1120140 w 1272540"/>
              <a:gd name="connsiteY9" fmla="*/ 788670 h 1272540"/>
              <a:gd name="connsiteX10" fmla="*/ 788670 w 1272540"/>
              <a:gd name="connsiteY10" fmla="*/ 788670 h 1272540"/>
              <a:gd name="connsiteX11" fmla="*/ 788670 w 1272540"/>
              <a:gd name="connsiteY11" fmla="*/ 1120140 h 1272540"/>
              <a:gd name="connsiteX12" fmla="*/ 636270 w 1272540"/>
              <a:gd name="connsiteY12" fmla="*/ 1272540 h 1272540"/>
              <a:gd name="connsiteX13" fmla="*/ 483870 w 1272540"/>
              <a:gd name="connsiteY13" fmla="*/ 1120140 h 1272540"/>
              <a:gd name="connsiteX14" fmla="*/ 483870 w 1272540"/>
              <a:gd name="connsiteY14" fmla="*/ 788670 h 1272540"/>
              <a:gd name="connsiteX15" fmla="*/ 152400 w 1272540"/>
              <a:gd name="connsiteY15" fmla="*/ 788670 h 1272540"/>
              <a:gd name="connsiteX16" fmla="*/ 0 w 1272540"/>
              <a:gd name="connsiteY16" fmla="*/ 636270 h 1272540"/>
            </a:gdLst>
            <a:ahLst/>
            <a:cxnLst/>
            <a:rect l="l" t="t" r="r" b="b"/>
            <a:pathLst>
              <a:path w="1272540" h="1272540">
                <a:moveTo>
                  <a:pt x="0" y="636270"/>
                </a:moveTo>
                <a:cubicBezTo>
                  <a:pt x="0" y="552102"/>
                  <a:pt x="68232" y="483870"/>
                  <a:pt x="152400" y="483870"/>
                </a:cubicBezTo>
                <a:lnTo>
                  <a:pt x="483870" y="483870"/>
                </a:lnTo>
                <a:lnTo>
                  <a:pt x="483870" y="152400"/>
                </a:lnTo>
                <a:cubicBezTo>
                  <a:pt x="483870" y="68232"/>
                  <a:pt x="552102" y="0"/>
                  <a:pt x="636270" y="0"/>
                </a:cubicBezTo>
                <a:cubicBezTo>
                  <a:pt x="720438" y="0"/>
                  <a:pt x="788670" y="68232"/>
                  <a:pt x="788670" y="152400"/>
                </a:cubicBezTo>
                <a:lnTo>
                  <a:pt x="788670" y="483870"/>
                </a:lnTo>
                <a:lnTo>
                  <a:pt x="1120140" y="483870"/>
                </a:lnTo>
                <a:cubicBezTo>
                  <a:pt x="1204308" y="483870"/>
                  <a:pt x="1272540" y="552102"/>
                  <a:pt x="1272540" y="636270"/>
                </a:cubicBezTo>
                <a:cubicBezTo>
                  <a:pt x="1272540" y="720438"/>
                  <a:pt x="1204308" y="788670"/>
                  <a:pt x="1120140" y="788670"/>
                </a:cubicBezTo>
                <a:lnTo>
                  <a:pt x="788670" y="788670"/>
                </a:lnTo>
                <a:lnTo>
                  <a:pt x="788670" y="1120140"/>
                </a:lnTo>
                <a:cubicBezTo>
                  <a:pt x="788670" y="1204308"/>
                  <a:pt x="720438" y="1272540"/>
                  <a:pt x="636270" y="1272540"/>
                </a:cubicBezTo>
                <a:cubicBezTo>
                  <a:pt x="552102" y="1272540"/>
                  <a:pt x="483870" y="1204308"/>
                  <a:pt x="483870" y="1120140"/>
                </a:cubicBezTo>
                <a:lnTo>
                  <a:pt x="483870" y="788670"/>
                </a:lnTo>
                <a:lnTo>
                  <a:pt x="152400" y="788670"/>
                </a:lnTo>
                <a:cubicBezTo>
                  <a:pt x="68232" y="788670"/>
                  <a:pt x="0" y="720438"/>
                  <a:pt x="0" y="636270"/>
                </a:cubicBezTo>
                <a:close/>
              </a:path>
            </a:pathLst>
          </a:custGeom>
          <a:solidFill>
            <a:schemeClr val="accent1">
              <a:lumMod val="60000"/>
              <a:lumOff val="4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a:off x="1639183" y="4614076"/>
            <a:ext cx="9461611" cy="1428584"/>
          </a:xfrm>
          <a:prstGeom prst="roundRect">
            <a:avLst>
              <a:gd name="adj" fmla="val 8797"/>
            </a:avLst>
          </a:prstGeom>
          <a:solidFill>
            <a:schemeClr val="bg1"/>
          </a:solidFill>
          <a:ln w="12700" cap="sq">
            <a:noFill/>
            <a:miter/>
          </a:ln>
          <a:effectLst>
            <a:outerShdw blurRad="203200" dist="38100" dir="2700000" algn="tl" rotWithShape="0">
              <a:srgbClr val="000000">
                <a:alpha val="8000"/>
              </a:srgbClr>
            </a:outerShdw>
          </a:effectLst>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a:off x="1885453" y="5059680"/>
            <a:ext cx="8969071" cy="906780"/>
          </a:xfrm>
          <a:prstGeom prst="rect">
            <a:avLst/>
          </a:prstGeom>
          <a:noFill/>
          <a:ln>
            <a:noFill/>
          </a:ln>
        </p:spPr>
        <p:txBody>
          <a:bodyPr vert="horz" wrap="square" lIns="0" tIns="0" rIns="0" bIns="0" rtlCol="0" anchor="t"/>
          <a:lstStyle/>
          <a:p>
            <a:pPr algn="l">
              <a:lnSpc>
                <a:spcPct val="150000"/>
              </a:lnSpc>
            </a:pPr>
            <a:r>
              <a:rPr kumimoji="1" lang="en-US" altLang="zh-CN" sz="1400">
                <a:ln w="12700">
                  <a:noFill/>
                </a:ln>
                <a:solidFill>
                  <a:srgbClr val="000000">
                    <a:alpha val="100000"/>
                  </a:srgbClr>
                </a:solidFill>
                <a:latin typeface="Source Han Sans"/>
                <a:ea typeface="Source Han Sans"/>
                <a:cs typeface="Source Han Sans"/>
              </a:rPr>
              <a:t>通过OpenDigger的社区成员网络分析，社区可以发现成员间的潜在联系，设计更具吸引力的社区活动。这种分析可以帮助活动组织者更好地了解成员的兴趣和需求，从而设计出更符合成员期待的活动。</a:t>
            </a:r>
            <a:endParaRPr kumimoji="1" lang="zh-CN" altLang="en-US"/>
          </a:p>
        </p:txBody>
      </p:sp>
      <p:sp>
        <p:nvSpPr>
          <p:cNvPr id="10" name="标题 1"/>
          <p:cNvSpPr txBox="1"/>
          <p:nvPr/>
        </p:nvSpPr>
        <p:spPr>
          <a:xfrm rot="5400000">
            <a:off x="10933043" y="4514185"/>
            <a:ext cx="274984" cy="274984"/>
          </a:xfrm>
          <a:custGeom>
            <a:avLst/>
            <a:gdLst>
              <a:gd name="connsiteX0" fmla="*/ 0 w 1272540"/>
              <a:gd name="connsiteY0" fmla="*/ 636270 h 1272540"/>
              <a:gd name="connsiteX1" fmla="*/ 152400 w 1272540"/>
              <a:gd name="connsiteY1" fmla="*/ 483870 h 1272540"/>
              <a:gd name="connsiteX2" fmla="*/ 483870 w 1272540"/>
              <a:gd name="connsiteY2" fmla="*/ 483870 h 1272540"/>
              <a:gd name="connsiteX3" fmla="*/ 483870 w 1272540"/>
              <a:gd name="connsiteY3" fmla="*/ 152400 h 1272540"/>
              <a:gd name="connsiteX4" fmla="*/ 636270 w 1272540"/>
              <a:gd name="connsiteY4" fmla="*/ 0 h 1272540"/>
              <a:gd name="connsiteX5" fmla="*/ 788670 w 1272540"/>
              <a:gd name="connsiteY5" fmla="*/ 152400 h 1272540"/>
              <a:gd name="connsiteX6" fmla="*/ 788670 w 1272540"/>
              <a:gd name="connsiteY6" fmla="*/ 483870 h 1272540"/>
              <a:gd name="connsiteX7" fmla="*/ 1120140 w 1272540"/>
              <a:gd name="connsiteY7" fmla="*/ 483870 h 1272540"/>
              <a:gd name="connsiteX8" fmla="*/ 1272540 w 1272540"/>
              <a:gd name="connsiteY8" fmla="*/ 636270 h 1272540"/>
              <a:gd name="connsiteX9" fmla="*/ 1120140 w 1272540"/>
              <a:gd name="connsiteY9" fmla="*/ 788670 h 1272540"/>
              <a:gd name="connsiteX10" fmla="*/ 788670 w 1272540"/>
              <a:gd name="connsiteY10" fmla="*/ 788670 h 1272540"/>
              <a:gd name="connsiteX11" fmla="*/ 788670 w 1272540"/>
              <a:gd name="connsiteY11" fmla="*/ 1120140 h 1272540"/>
              <a:gd name="connsiteX12" fmla="*/ 636270 w 1272540"/>
              <a:gd name="connsiteY12" fmla="*/ 1272540 h 1272540"/>
              <a:gd name="connsiteX13" fmla="*/ 483870 w 1272540"/>
              <a:gd name="connsiteY13" fmla="*/ 1120140 h 1272540"/>
              <a:gd name="connsiteX14" fmla="*/ 483870 w 1272540"/>
              <a:gd name="connsiteY14" fmla="*/ 788670 h 1272540"/>
              <a:gd name="connsiteX15" fmla="*/ 152400 w 1272540"/>
              <a:gd name="connsiteY15" fmla="*/ 788670 h 1272540"/>
              <a:gd name="connsiteX16" fmla="*/ 0 w 1272540"/>
              <a:gd name="connsiteY16" fmla="*/ 636270 h 1272540"/>
            </a:gdLst>
            <a:ahLst/>
            <a:cxnLst/>
            <a:rect l="l" t="t" r="r" b="b"/>
            <a:pathLst>
              <a:path w="1272540" h="1272540">
                <a:moveTo>
                  <a:pt x="0" y="636270"/>
                </a:moveTo>
                <a:cubicBezTo>
                  <a:pt x="0" y="552102"/>
                  <a:pt x="68232" y="483870"/>
                  <a:pt x="152400" y="483870"/>
                </a:cubicBezTo>
                <a:lnTo>
                  <a:pt x="483870" y="483870"/>
                </a:lnTo>
                <a:lnTo>
                  <a:pt x="483870" y="152400"/>
                </a:lnTo>
                <a:cubicBezTo>
                  <a:pt x="483870" y="68232"/>
                  <a:pt x="552102" y="0"/>
                  <a:pt x="636270" y="0"/>
                </a:cubicBezTo>
                <a:cubicBezTo>
                  <a:pt x="720438" y="0"/>
                  <a:pt x="788670" y="68232"/>
                  <a:pt x="788670" y="152400"/>
                </a:cubicBezTo>
                <a:lnTo>
                  <a:pt x="788670" y="483870"/>
                </a:lnTo>
                <a:lnTo>
                  <a:pt x="1120140" y="483870"/>
                </a:lnTo>
                <a:cubicBezTo>
                  <a:pt x="1204308" y="483870"/>
                  <a:pt x="1272540" y="552102"/>
                  <a:pt x="1272540" y="636270"/>
                </a:cubicBezTo>
                <a:cubicBezTo>
                  <a:pt x="1272540" y="720438"/>
                  <a:pt x="1204308" y="788670"/>
                  <a:pt x="1120140" y="788670"/>
                </a:cubicBezTo>
                <a:lnTo>
                  <a:pt x="788670" y="788670"/>
                </a:lnTo>
                <a:lnTo>
                  <a:pt x="788670" y="1120140"/>
                </a:lnTo>
                <a:cubicBezTo>
                  <a:pt x="788670" y="1204308"/>
                  <a:pt x="720438" y="1272540"/>
                  <a:pt x="636270" y="1272540"/>
                </a:cubicBezTo>
                <a:cubicBezTo>
                  <a:pt x="552102" y="1272540"/>
                  <a:pt x="483870" y="1204308"/>
                  <a:pt x="483870" y="1120140"/>
                </a:cubicBezTo>
                <a:lnTo>
                  <a:pt x="483870" y="788670"/>
                </a:lnTo>
                <a:lnTo>
                  <a:pt x="152400" y="788670"/>
                </a:lnTo>
                <a:cubicBezTo>
                  <a:pt x="68232" y="788670"/>
                  <a:pt x="0" y="720438"/>
                  <a:pt x="0" y="636270"/>
                </a:cubicBezTo>
                <a:close/>
              </a:path>
            </a:pathLst>
          </a:custGeom>
          <a:solidFill>
            <a:schemeClr val="bg1"/>
          </a:solidFill>
          <a:ln w="127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sp>
        <p:nvSpPr>
          <p:cNvPr id="11" name="标题 1"/>
          <p:cNvSpPr txBox="1"/>
          <p:nvPr/>
        </p:nvSpPr>
        <p:spPr>
          <a:xfrm>
            <a:off x="906670" y="1366307"/>
            <a:ext cx="8967600" cy="389614"/>
          </a:xfrm>
          <a:prstGeom prst="rect">
            <a:avLst/>
          </a:prstGeom>
          <a:noFill/>
          <a:ln>
            <a:noFill/>
          </a:ln>
        </p:spPr>
        <p:txBody>
          <a:bodyPr vert="horz" wrap="square" lIns="0" tIns="0" rIns="0" bIns="0" rtlCol="0" anchor="t"/>
          <a:lstStyle/>
          <a:p>
            <a:pPr algn="l">
              <a:lnSpc>
                <a:spcPct val="150000"/>
              </a:lnSpc>
            </a:pPr>
            <a:r>
              <a:rPr kumimoji="1" lang="en-US" altLang="zh-CN" sz="1600">
                <a:ln w="12700">
                  <a:noFill/>
                </a:ln>
                <a:solidFill>
                  <a:srgbClr val="000000">
                    <a:alpha val="100000"/>
                  </a:srgbClr>
                </a:solidFill>
                <a:latin typeface="Source Han Sans CN Bold"/>
                <a:ea typeface="Source Han Sans CN Bold"/>
                <a:cs typeface="Source Han Sans CN Bold"/>
              </a:rPr>
              <a:t>分析成员活跃度和留存模式</a:t>
            </a:r>
            <a:endParaRPr kumimoji="1" lang="zh-CN" altLang="en-US"/>
          </a:p>
        </p:txBody>
      </p:sp>
      <p:sp>
        <p:nvSpPr>
          <p:cNvPr id="12" name="标题 1"/>
          <p:cNvSpPr txBox="1"/>
          <p:nvPr/>
        </p:nvSpPr>
        <p:spPr>
          <a:xfrm>
            <a:off x="1441653" y="3042707"/>
            <a:ext cx="8967600" cy="389614"/>
          </a:xfrm>
          <a:prstGeom prst="rect">
            <a:avLst/>
          </a:prstGeom>
          <a:noFill/>
          <a:ln>
            <a:noFill/>
          </a:ln>
        </p:spPr>
        <p:txBody>
          <a:bodyPr vert="horz" wrap="square" lIns="0" tIns="0" rIns="0" bIns="0" rtlCol="0" anchor="t"/>
          <a:lstStyle/>
          <a:p>
            <a:pPr algn="l">
              <a:lnSpc>
                <a:spcPct val="150000"/>
              </a:lnSpc>
            </a:pPr>
            <a:r>
              <a:rPr kumimoji="1" lang="en-US" altLang="zh-CN" sz="1600">
                <a:ln w="12700">
                  <a:noFill/>
                </a:ln>
                <a:solidFill>
                  <a:srgbClr val="000000">
                    <a:alpha val="100000"/>
                  </a:srgbClr>
                </a:solidFill>
                <a:latin typeface="Source Han Sans CN Bold"/>
                <a:ea typeface="Source Han Sans CN Bold"/>
                <a:cs typeface="Source Han Sans CN Bold"/>
              </a:rPr>
              <a:t>识别新老成员活跃度变化</a:t>
            </a:r>
            <a:endParaRPr kumimoji="1" lang="zh-CN" altLang="en-US"/>
          </a:p>
        </p:txBody>
      </p:sp>
      <p:sp>
        <p:nvSpPr>
          <p:cNvPr id="13" name="标题 1"/>
          <p:cNvSpPr txBox="1"/>
          <p:nvPr/>
        </p:nvSpPr>
        <p:spPr>
          <a:xfrm>
            <a:off x="1886924" y="4719107"/>
            <a:ext cx="8967600" cy="389614"/>
          </a:xfrm>
          <a:prstGeom prst="rect">
            <a:avLst/>
          </a:prstGeom>
          <a:noFill/>
          <a:ln>
            <a:noFill/>
          </a:ln>
        </p:spPr>
        <p:txBody>
          <a:bodyPr vert="horz" wrap="square" lIns="0" tIns="0" rIns="0" bIns="0" rtlCol="0" anchor="t"/>
          <a:lstStyle/>
          <a:p>
            <a:pPr algn="l">
              <a:lnSpc>
                <a:spcPct val="150000"/>
              </a:lnSpc>
            </a:pPr>
            <a:r>
              <a:rPr kumimoji="1" lang="en-US" altLang="zh-CN" sz="1600">
                <a:ln w="12700">
                  <a:noFill/>
                </a:ln>
                <a:solidFill>
                  <a:srgbClr val="000000">
                    <a:alpha val="100000"/>
                  </a:srgbClr>
                </a:solidFill>
                <a:latin typeface="Source Han Sans CN Bold"/>
                <a:ea typeface="Source Han Sans CN Bold"/>
                <a:cs typeface="Source Han Sans CN Bold"/>
              </a:rPr>
              <a:t>设计具吸引力的社区活动</a:t>
            </a:r>
            <a:endParaRPr kumimoji="1" lang="zh-CN" altLang="en-US"/>
          </a:p>
        </p:txBody>
      </p:sp>
      <p:sp>
        <p:nvSpPr>
          <p:cNvPr id="14" name="标题 1"/>
          <p:cNvSpPr txBox="1"/>
          <p:nvPr/>
        </p:nvSpPr>
        <p:spPr>
          <a:xfrm>
            <a:off x="787215" y="385281"/>
            <a:ext cx="10671175" cy="468000"/>
          </a:xfrm>
          <a:prstGeom prst="rect">
            <a:avLst/>
          </a:prstGeom>
          <a:noFill/>
          <a:ln>
            <a:noFill/>
          </a:ln>
        </p:spPr>
        <p:txBody>
          <a:bodyPr vert="horz" wrap="square" lIns="0" tIns="0" rIns="0" bIns="0" rtlCol="0" anchor="ctr"/>
          <a:lstStyle/>
          <a:p>
            <a:pPr algn="l">
              <a:lnSpc>
                <a:spcPct val="110000"/>
              </a:lnSpc>
            </a:pPr>
            <a:r>
              <a:rPr kumimoji="1" lang="en-US" altLang="zh-CN" sz="2800">
                <a:ln w="12700">
                  <a:noFill/>
                </a:ln>
                <a:solidFill>
                  <a:srgbClr val="262626">
                    <a:alpha val="100000"/>
                  </a:srgbClr>
                </a:solidFill>
                <a:latin typeface="Source Han Sans CN Bold"/>
                <a:ea typeface="Source Han Sans CN Bold"/>
                <a:cs typeface="Source Han Sans CN Bold"/>
              </a:rPr>
              <a:t>社区成员留存策略实施</a:t>
            </a:r>
            <a:endParaRPr kumimoji="1" lang="zh-CN" altLang="en-US"/>
          </a:p>
        </p:txBody>
      </p:sp>
      <p:grpSp>
        <p:nvGrpSpPr>
          <p:cNvPr id="15" name="组合 14"/>
          <p:cNvGrpSpPr/>
          <p:nvPr/>
        </p:nvGrpSpPr>
        <p:grpSpPr>
          <a:xfrm>
            <a:off x="168161" y="408767"/>
            <a:ext cx="489178" cy="391711"/>
            <a:chOff x="168161" y="408767"/>
            <a:chExt cx="489178" cy="391711"/>
          </a:xfrm>
        </p:grpSpPr>
        <p:sp>
          <p:nvSpPr>
            <p:cNvPr id="16" name="标题 1"/>
            <p:cNvSpPr txBox="1"/>
            <p:nvPr/>
          </p:nvSpPr>
          <p:spPr>
            <a:xfrm>
              <a:off x="288094" y="474980"/>
              <a:ext cx="252636" cy="252636"/>
            </a:xfrm>
            <a:prstGeom prst="ellips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7" name="标题 1"/>
            <p:cNvSpPr txBox="1"/>
            <p:nvPr/>
          </p:nvSpPr>
          <p:spPr>
            <a:xfrm rot="2029649">
              <a:off x="165100" y="534815"/>
              <a:ext cx="495300" cy="139615"/>
            </a:xfrm>
            <a:prstGeom prst="ellipse">
              <a:avLst/>
            </a:prstGeom>
            <a:noFill/>
            <a:ln w="127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alphaModFix/>
          </a:blip>
          <a:srcRect l="12488" t="1" r="28622" b="-1"/>
          <a:stretch>
            <a:fillRect/>
          </a:stretch>
        </p:blipFill>
        <p:spPr>
          <a:xfrm>
            <a:off x="4972050" y="49"/>
            <a:ext cx="7219950" cy="6871051"/>
          </a:xfrm>
          <a:prstGeom prst="rect">
            <a:avLst/>
          </a:prstGeom>
          <a:noFill/>
          <a:ln>
            <a:noFill/>
          </a:ln>
        </p:spPr>
      </p:pic>
      <p:sp>
        <p:nvSpPr>
          <p:cNvPr id="3" name="标题 1"/>
          <p:cNvSpPr txBox="1"/>
          <p:nvPr/>
        </p:nvSpPr>
        <p:spPr>
          <a:xfrm flipH="1">
            <a:off x="5528914" y="0"/>
            <a:ext cx="3499981" cy="6858000"/>
          </a:xfrm>
          <a:prstGeom prst="parallelogram">
            <a:avLst>
              <a:gd name="adj" fmla="val 76093"/>
            </a:avLst>
          </a:prstGeom>
          <a:gradFill>
            <a:gsLst>
              <a:gs pos="0">
                <a:schemeClr val="accent1">
                  <a:alpha val="61000"/>
                </a:schemeClr>
              </a:gs>
              <a:gs pos="83000">
                <a:schemeClr val="accent1">
                  <a:lumMod val="60000"/>
                  <a:lumOff val="40000"/>
                  <a:alpha val="56000"/>
                </a:schemeClr>
              </a:gs>
            </a:gsLst>
            <a:lin ang="36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a:off x="333375" y="5470805"/>
            <a:ext cx="428625" cy="882369"/>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a:gsLst>
              <a:gs pos="0">
                <a:srgbClr val="FFFFFF">
                  <a:alpha val="100000"/>
                </a:srgbClr>
              </a:gs>
              <a:gs pos="100000">
                <a:srgbClr val="FFFFFF">
                  <a:alpha val="0"/>
                </a:srgbClr>
              </a:gs>
            </a:gsLst>
            <a:lin ang="54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a:off x="10665246" y="607052"/>
            <a:ext cx="428625" cy="882369"/>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a:gsLst>
              <a:gs pos="0">
                <a:schemeClr val="accent1"/>
              </a:gs>
              <a:gs pos="100000">
                <a:srgbClr val="FFFFFF">
                  <a:alpha val="0"/>
                </a:srgbClr>
              </a:gs>
            </a:gsLst>
            <a:lin ang="54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6" name="标题 1"/>
          <p:cNvSpPr txBox="1"/>
          <p:nvPr/>
        </p:nvSpPr>
        <p:spPr>
          <a:xfrm>
            <a:off x="830124" y="1575024"/>
            <a:ext cx="5089424" cy="3069005"/>
          </a:xfrm>
          <a:prstGeom prst="rect">
            <a:avLst/>
          </a:prstGeom>
          <a:noFill/>
          <a:ln>
            <a:noFill/>
          </a:ln>
        </p:spPr>
        <p:txBody>
          <a:bodyPr vert="horz" wrap="square" lIns="0" tIns="0" rIns="0" bIns="0" rtlCol="0" anchor="ctr"/>
          <a:lstStyle/>
          <a:p>
            <a:pPr algn="l">
              <a:lnSpc>
                <a:spcPct val="130000"/>
              </a:lnSpc>
            </a:pPr>
            <a:r>
              <a:rPr kumimoji="1" lang="en-US" altLang="zh-CN" sz="6000">
                <a:ln w="12700">
                  <a:noFill/>
                </a:ln>
                <a:gradFill>
                  <a:gsLst>
                    <a:gs pos="0">
                      <a:srgbClr val="0070C0">
                        <a:alpha val="100000"/>
                      </a:srgbClr>
                    </a:gs>
                    <a:gs pos="85000">
                      <a:srgbClr val="40AFFF">
                        <a:alpha val="100000"/>
                      </a:srgbClr>
                    </a:gs>
                  </a:gsLst>
                  <a:lin ang="0" scaled="0"/>
                </a:gradFill>
                <a:latin typeface="OPPOSans H"/>
                <a:ea typeface="OPPOSans H"/>
                <a:cs typeface="OPPOSans H"/>
              </a:rPr>
              <a:t>谢谢大家</a:t>
            </a:r>
            <a:endParaRPr kumimoji="1" lang="zh-CN" altLang="en-US"/>
          </a:p>
        </p:txBody>
      </p:sp>
      <p:sp>
        <p:nvSpPr>
          <p:cNvPr id="7" name="标题 1"/>
          <p:cNvSpPr txBox="1"/>
          <p:nvPr/>
        </p:nvSpPr>
        <p:spPr>
          <a:xfrm>
            <a:off x="976314" y="4836300"/>
            <a:ext cx="1164752" cy="369332"/>
          </a:xfrm>
          <a:prstGeom prst="rect">
            <a:avLst/>
          </a:prstGeom>
          <a:noFill/>
          <a:ln>
            <a:noFill/>
          </a:ln>
        </p:spPr>
        <p:txBody>
          <a:bodyPr vert="horz" wrap="square" lIns="0" tIns="0" rIns="0" bIns="0" rtlCol="0" anchor="ctr"/>
          <a:lstStyle/>
          <a:p>
            <a:pPr algn="l">
              <a:lnSpc>
                <a:spcPct val="130000"/>
              </a:lnSpc>
            </a:pPr>
            <a:r>
              <a:rPr kumimoji="1" lang="en-US" altLang="zh-CN" sz="2800">
                <a:ln w="12700">
                  <a:noFill/>
                </a:ln>
                <a:solidFill>
                  <a:srgbClr val="0070C0">
                    <a:alpha val="100000"/>
                  </a:srgbClr>
                </a:solidFill>
                <a:latin typeface="OPPOSans R"/>
                <a:ea typeface="OPPOSans R"/>
                <a:cs typeface="OPPOSans R"/>
              </a:rPr>
              <a:t>2024</a:t>
            </a:r>
            <a:endParaRPr kumimoji="1" lang="zh-CN" altLang="en-US"/>
          </a:p>
        </p:txBody>
      </p:sp>
      <p:sp>
        <p:nvSpPr>
          <p:cNvPr id="8" name="标题 1"/>
          <p:cNvSpPr txBox="1"/>
          <p:nvPr/>
        </p:nvSpPr>
        <p:spPr>
          <a:xfrm>
            <a:off x="5820173" y="1876492"/>
            <a:ext cx="337478" cy="337478"/>
          </a:xfrm>
          <a:prstGeom prst="chevron">
            <a:avLst/>
          </a:prstGeom>
          <a:solidFill>
            <a:schemeClr val="accent1">
              <a:alpha val="54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a:off x="5582070" y="1876492"/>
            <a:ext cx="337478" cy="337478"/>
          </a:xfrm>
          <a:prstGeom prst="chevron">
            <a:avLst/>
          </a:prstGeom>
          <a:solidFill>
            <a:schemeClr val="accent1">
              <a:alpha val="54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a:off x="11407376" y="0"/>
            <a:ext cx="837779" cy="2553186"/>
          </a:xfrm>
          <a:prstGeom prst="rect">
            <a:avLst/>
          </a:prstGeom>
          <a:gradFill>
            <a:gsLst>
              <a:gs pos="0">
                <a:schemeClr val="accent1"/>
              </a:gs>
              <a:gs pos="100000">
                <a:srgbClr val="FFFFFF">
                  <a:alpha val="0"/>
                </a:srgbClr>
              </a:gs>
            </a:gsLst>
            <a:lin ang="5400000" scaled="0"/>
          </a:gradFill>
          <a:ln w="9525" cap="flat">
            <a:noFill/>
            <a:miter/>
          </a:ln>
          <a:effectLst/>
        </p:spPr>
        <p:txBody>
          <a:bodyPr vert="horz" wrap="square" lIns="91440" tIns="45720" rIns="91440" bIns="45720" rtlCol="0" anchor="ctr"/>
          <a:lstStyle/>
          <a:p>
            <a:pPr algn="ctr">
              <a:lnSpc>
                <a:spcPct val="110000"/>
              </a:lnSpc>
            </a:pPr>
            <a:endParaRPr kumimoji="1" lang="zh-CN" altLang="en-US"/>
          </a:p>
        </p:txBody>
      </p:sp>
      <p:sp>
        <p:nvSpPr>
          <p:cNvPr id="11" name="标题 1"/>
          <p:cNvSpPr txBox="1"/>
          <p:nvPr/>
        </p:nvSpPr>
        <p:spPr>
          <a:xfrm>
            <a:off x="474029" y="5401873"/>
            <a:ext cx="1440000" cy="369332"/>
          </a:xfrm>
          <a:prstGeom prst="homePlate">
            <a:avLst/>
          </a:prstGeom>
          <a:solidFill>
            <a:schemeClr val="accent1"/>
          </a:solidFill>
          <a:ln>
            <a:noFill/>
          </a:ln>
        </p:spPr>
        <p:txBody>
          <a:bodyPr vert="horz" wrap="square" lIns="91440" tIns="45720" rIns="91440" bIns="45720" rtlCol="0" anchor="ctr"/>
          <a:lstStyle/>
          <a:p>
            <a:pPr algn="ctr">
              <a:lnSpc>
                <a:spcPct val="110000"/>
              </a:lnSpc>
            </a:pPr>
            <a:r>
              <a:rPr kumimoji="1" lang="en-US" altLang="zh-CN" sz="1800">
                <a:ln w="12700">
                  <a:noFill/>
                </a:ln>
                <a:solidFill>
                  <a:srgbClr val="FFFFFF">
                    <a:alpha val="100000"/>
                  </a:srgbClr>
                </a:solidFill>
                <a:latin typeface="OPPOSans R"/>
                <a:ea typeface="OPPOSans R"/>
                <a:cs typeface="OPPOSans R"/>
              </a:rPr>
              <a:t>团队名</a:t>
            </a:r>
            <a:endParaRPr kumimoji="1" lang="zh-CN" altLang="en-US"/>
          </a:p>
        </p:txBody>
      </p:sp>
      <p:sp>
        <p:nvSpPr>
          <p:cNvPr id="12" name="标题 1"/>
          <p:cNvSpPr txBox="1"/>
          <p:nvPr/>
        </p:nvSpPr>
        <p:spPr>
          <a:xfrm>
            <a:off x="804849" y="6074973"/>
            <a:ext cx="1440000" cy="369332"/>
          </a:xfrm>
          <a:prstGeom prst="homePlate">
            <a:avLst/>
          </a:prstGeom>
          <a:solidFill>
            <a:schemeClr val="accent1"/>
          </a:solidFill>
          <a:ln>
            <a:noFill/>
          </a:ln>
        </p:spPr>
        <p:txBody>
          <a:bodyPr vert="horz" wrap="square" lIns="91440" tIns="45720" rIns="91440" bIns="45720" rtlCol="0" anchor="ctr"/>
          <a:lstStyle/>
          <a:p>
            <a:pPr algn="ctr">
              <a:lnSpc>
                <a:spcPct val="110000"/>
              </a:lnSpc>
            </a:pPr>
            <a:r>
              <a:rPr kumimoji="1" lang="en-US" altLang="zh-CN" sz="1800">
                <a:ln w="12700">
                  <a:noFill/>
                </a:ln>
                <a:solidFill>
                  <a:srgbClr val="FFFFFF">
                    <a:alpha val="100000"/>
                  </a:srgbClr>
                </a:solidFill>
                <a:latin typeface="OPPOSans R"/>
                <a:ea typeface="OPPOSans R"/>
                <a:cs typeface="OPPOSans R"/>
              </a:rPr>
              <a:t>成员</a:t>
            </a:r>
            <a:endParaRPr kumimoji="1" lang="zh-CN" altLang="en-US"/>
          </a:p>
        </p:txBody>
      </p:sp>
      <p:sp>
        <p:nvSpPr>
          <p:cNvPr id="13" name="标题 1"/>
          <p:cNvSpPr txBox="1"/>
          <p:nvPr/>
        </p:nvSpPr>
        <p:spPr>
          <a:xfrm>
            <a:off x="1921291" y="5491339"/>
            <a:ext cx="1453545" cy="519351"/>
          </a:xfrm>
          <a:prstGeom prst="roundRect">
            <a:avLst>
              <a:gd name="adj" fmla="val 50000"/>
            </a:avLst>
          </a:prstGeom>
          <a:noFill/>
          <a:ln cap="sq">
            <a:noFill/>
          </a:ln>
        </p:spPr>
        <p:txBody>
          <a:bodyPr vert="horz" wrap="square" lIns="91440" tIns="45720" rIns="91440" bIns="45720" rtlCol="0" anchor="ctr"/>
          <a:lstStyle/>
          <a:p>
            <a:pPr algn="l">
              <a:lnSpc>
                <a:spcPct val="110000"/>
              </a:lnSpc>
            </a:pPr>
            <a:r>
              <a:rPr kumimoji="1" lang="en-US" altLang="zh-CN" sz="2000" b="1" dirty="0" err="1">
                <a:ln w="12700">
                  <a:noFill/>
                </a:ln>
                <a:solidFill>
                  <a:srgbClr val="0070C0">
                    <a:alpha val="100000"/>
                  </a:srgbClr>
                </a:solidFill>
                <a:latin typeface="OPPOSans R"/>
                <a:ea typeface="OPPOSans R"/>
                <a:cs typeface="OPPOSans R"/>
              </a:rPr>
              <a:t>带头冲锋</a:t>
            </a:r>
            <a:r>
              <a:rPr kumimoji="1" lang="en-US" altLang="zh-CN" sz="2000" b="1" dirty="0">
                <a:ln w="12700">
                  <a:noFill/>
                </a:ln>
                <a:solidFill>
                  <a:srgbClr val="0070C0">
                    <a:alpha val="100000"/>
                  </a:srgbClr>
                </a:solidFill>
                <a:latin typeface="OPPOSans R"/>
                <a:ea typeface="OPPOSans R"/>
                <a:cs typeface="OPPOSans R"/>
              </a:rPr>
              <a:t>
</a:t>
            </a:r>
            <a:endParaRPr kumimoji="1" lang="zh-CN" altLang="en-US" dirty="0"/>
          </a:p>
        </p:txBody>
      </p:sp>
      <p:sp>
        <p:nvSpPr>
          <p:cNvPr id="14" name="标题 1"/>
          <p:cNvSpPr txBox="1"/>
          <p:nvPr/>
        </p:nvSpPr>
        <p:spPr>
          <a:xfrm>
            <a:off x="2244849" y="6161444"/>
            <a:ext cx="2982620" cy="519351"/>
          </a:xfrm>
          <a:prstGeom prst="roundRect">
            <a:avLst>
              <a:gd name="adj" fmla="val 50000"/>
            </a:avLst>
          </a:prstGeom>
          <a:noFill/>
          <a:ln cap="sq">
            <a:noFill/>
          </a:ln>
        </p:spPr>
        <p:txBody>
          <a:bodyPr vert="horz" wrap="square" lIns="91440" tIns="45720" rIns="91440" bIns="45720" rtlCol="0" anchor="ctr"/>
          <a:lstStyle/>
          <a:p>
            <a:pPr algn="l">
              <a:lnSpc>
                <a:spcPct val="110000"/>
              </a:lnSpc>
            </a:pPr>
            <a:r>
              <a:rPr kumimoji="1" lang="en-US" altLang="zh-CN" sz="1900" b="1" dirty="0" err="1">
                <a:ln w="12700">
                  <a:noFill/>
                </a:ln>
                <a:solidFill>
                  <a:srgbClr val="0070C0">
                    <a:alpha val="100000"/>
                  </a:srgbClr>
                </a:solidFill>
                <a:latin typeface="OPPOSans R"/>
                <a:ea typeface="OPPOSans R"/>
                <a:cs typeface="OPPOSans R"/>
              </a:rPr>
              <a:t>刘艺煌、黄子浩、梁展</a:t>
            </a:r>
            <a:r>
              <a:rPr kumimoji="1" lang="en-US" altLang="zh-CN" sz="1900" b="1" dirty="0">
                <a:ln w="12700">
                  <a:noFill/>
                </a:ln>
                <a:solidFill>
                  <a:srgbClr val="0070C0">
                    <a:alpha val="100000"/>
                  </a:srgbClr>
                </a:solidFill>
                <a:latin typeface="OPPOSans R"/>
                <a:ea typeface="OPPOSans R"/>
                <a:cs typeface="OPPOSans R"/>
              </a:rPr>
              <a:t>
</a:t>
            </a:r>
            <a:endParaRPr kumimoji="1" lang="zh-CN" altLang="en-US" dirty="0"/>
          </a:p>
        </p:txBody>
      </p:sp>
      <p:sp>
        <p:nvSpPr>
          <p:cNvPr id="15" name="标题 1"/>
          <p:cNvSpPr txBox="1"/>
          <p:nvPr/>
        </p:nvSpPr>
        <p:spPr>
          <a:xfrm rot="1350575">
            <a:off x="5998888" y="4453605"/>
            <a:ext cx="1044711" cy="1044711"/>
          </a:xfrm>
          <a:prstGeom prst="diamond">
            <a:avLst/>
          </a:prstGeom>
          <a:gradFill>
            <a:gsLst>
              <a:gs pos="0">
                <a:schemeClr val="accent1">
                  <a:alpha val="21000"/>
                </a:schemeClr>
              </a:gs>
              <a:gs pos="95000">
                <a:schemeClr val="accent1">
                  <a:lumMod val="20000"/>
                  <a:lumOff val="80000"/>
                  <a:alpha val="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cxnSp>
        <p:nvCxnSpPr>
          <p:cNvPr id="16" name="标题 1"/>
          <p:cNvCxnSpPr/>
          <p:nvPr/>
        </p:nvCxnSpPr>
        <p:spPr>
          <a:xfrm>
            <a:off x="1916291" y="5020966"/>
            <a:ext cx="3665779" cy="0"/>
          </a:xfrm>
          <a:prstGeom prst="straightConnector1">
            <a:avLst/>
          </a:prstGeom>
          <a:noFill/>
          <a:ln w="6350" cap="sq">
            <a:solidFill>
              <a:schemeClr val="accent1"/>
            </a:solidFill>
            <a:miter/>
            <a:tailEnd type="triangle"/>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1" y="0"/>
            <a:ext cx="12192000" cy="6858000"/>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266699" y="514261"/>
            <a:ext cx="7258050" cy="2914739"/>
          </a:xfrm>
          <a:custGeom>
            <a:avLst/>
            <a:gdLst>
              <a:gd name="connsiteX0" fmla="*/ 0 w 6991351"/>
              <a:gd name="connsiteY0" fmla="*/ 0 h 3200400"/>
              <a:gd name="connsiteX1" fmla="*/ 4989248 w 6991351"/>
              <a:gd name="connsiteY1" fmla="*/ 0 h 3200400"/>
              <a:gd name="connsiteX2" fmla="*/ 6991351 w 6991351"/>
              <a:gd name="connsiteY2" fmla="*/ 3200400 h 3200400"/>
              <a:gd name="connsiteX3" fmla="*/ 0 w 6991351"/>
              <a:gd name="connsiteY3" fmla="*/ 3200400 h 3200400"/>
            </a:gdLst>
            <a:ahLst/>
            <a:cxnLst/>
            <a:rect l="l" t="t" r="r" b="b"/>
            <a:pathLst>
              <a:path w="6991351" h="3200400">
                <a:moveTo>
                  <a:pt x="0" y="0"/>
                </a:moveTo>
                <a:lnTo>
                  <a:pt x="4989248" y="0"/>
                </a:lnTo>
                <a:lnTo>
                  <a:pt x="6991351" y="3200400"/>
                </a:lnTo>
                <a:lnTo>
                  <a:pt x="0" y="3200400"/>
                </a:lnTo>
                <a:close/>
              </a:path>
            </a:pathLst>
          </a:custGeom>
          <a:solidFill>
            <a:schemeClr val="tx1">
              <a:lumMod val="85000"/>
              <a:lumOff val="15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flipH="1" flipV="1">
            <a:off x="4943476" y="0"/>
            <a:ext cx="7258050" cy="2914739"/>
          </a:xfrm>
          <a:custGeom>
            <a:avLst/>
            <a:gdLst>
              <a:gd name="connsiteX0" fmla="*/ 0 w 6991351"/>
              <a:gd name="connsiteY0" fmla="*/ 0 h 3200400"/>
              <a:gd name="connsiteX1" fmla="*/ 4989248 w 6991351"/>
              <a:gd name="connsiteY1" fmla="*/ 0 h 3200400"/>
              <a:gd name="connsiteX2" fmla="*/ 6991351 w 6991351"/>
              <a:gd name="connsiteY2" fmla="*/ 3200400 h 3200400"/>
              <a:gd name="connsiteX3" fmla="*/ 0 w 6991351"/>
              <a:gd name="connsiteY3" fmla="*/ 3200400 h 3200400"/>
            </a:gdLst>
            <a:ahLst/>
            <a:cxnLst/>
            <a:rect l="l" t="t" r="r" b="b"/>
            <a:pathLst>
              <a:path w="6991351" h="3200400">
                <a:moveTo>
                  <a:pt x="0" y="0"/>
                </a:moveTo>
                <a:lnTo>
                  <a:pt x="4989248" y="0"/>
                </a:lnTo>
                <a:lnTo>
                  <a:pt x="6991351" y="3200400"/>
                </a:lnTo>
                <a:lnTo>
                  <a:pt x="0" y="3200400"/>
                </a:lnTo>
                <a:close/>
              </a:path>
            </a:pathLst>
          </a:cu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a:off x="1058572" y="2341967"/>
            <a:ext cx="2768600" cy="393700"/>
          </a:xfrm>
          <a:prstGeom prst="rect">
            <a:avLst/>
          </a:prstGeom>
          <a:noFill/>
          <a:ln w="12700" cap="sq">
            <a:noFill/>
            <a:miter/>
          </a:ln>
        </p:spPr>
        <p:txBody>
          <a:bodyPr vert="horz" wrap="square" lIns="0" tIns="0" rIns="0" bIns="0" rtlCol="0" anchor="ctr">
            <a:spAutoFit/>
          </a:bodyPr>
          <a:lstStyle/>
          <a:p>
            <a:pPr algn="dist">
              <a:lnSpc>
                <a:spcPct val="110000"/>
              </a:lnSpc>
            </a:pPr>
            <a:r>
              <a:rPr kumimoji="1" lang="en-US" altLang="zh-CN" sz="2800">
                <a:ln w="12700">
                  <a:noFill/>
                </a:ln>
                <a:solidFill>
                  <a:srgbClr val="FFFFFF">
                    <a:alpha val="47000"/>
                  </a:srgbClr>
                </a:solidFill>
                <a:latin typeface="OPPOSans B"/>
                <a:ea typeface="OPPOSans B"/>
                <a:cs typeface="OPPOSans B"/>
              </a:rPr>
              <a:t>CATALOGUE</a:t>
            </a:r>
            <a:endParaRPr kumimoji="1" lang="zh-CN" altLang="en-US"/>
          </a:p>
        </p:txBody>
      </p:sp>
      <p:cxnSp>
        <p:nvCxnSpPr>
          <p:cNvPr id="6" name="标题 1"/>
          <p:cNvCxnSpPr/>
          <p:nvPr/>
        </p:nvCxnSpPr>
        <p:spPr>
          <a:xfrm flipH="1">
            <a:off x="1058571" y="2929009"/>
            <a:ext cx="4558651" cy="0"/>
          </a:xfrm>
          <a:prstGeom prst="line">
            <a:avLst/>
          </a:prstGeom>
          <a:noFill/>
          <a:ln w="12700" cap="sq">
            <a:solidFill>
              <a:schemeClr val="bg1"/>
            </a:solidFill>
            <a:miter/>
          </a:ln>
        </p:spPr>
      </p:cxnSp>
      <p:sp>
        <p:nvSpPr>
          <p:cNvPr id="7" name="标题 1"/>
          <p:cNvSpPr txBox="1"/>
          <p:nvPr/>
        </p:nvSpPr>
        <p:spPr>
          <a:xfrm>
            <a:off x="660400" y="4239315"/>
            <a:ext cx="432000" cy="430887"/>
          </a:xfrm>
          <a:prstGeom prst="rect">
            <a:avLst/>
          </a:prstGeom>
          <a:noFill/>
          <a:ln w="12700" cap="sq">
            <a:noFill/>
            <a:miter/>
          </a:ln>
        </p:spPr>
        <p:txBody>
          <a:bodyPr vert="horz" wrap="square" lIns="0" tIns="0" rIns="0" bIns="0" rtlCol="0" anchor="ctr"/>
          <a:lstStyle/>
          <a:p>
            <a:pPr algn="l">
              <a:lnSpc>
                <a:spcPct val="110000"/>
              </a:lnSpc>
            </a:pPr>
            <a:r>
              <a:rPr kumimoji="1" lang="en-US" altLang="zh-CN" sz="2800">
                <a:ln w="12700">
                  <a:noFill/>
                </a:ln>
                <a:solidFill>
                  <a:srgbClr val="1CADE4">
                    <a:alpha val="100000"/>
                  </a:srgbClr>
                </a:solidFill>
                <a:latin typeface="OPPOSans B"/>
                <a:ea typeface="OPPOSans B"/>
                <a:cs typeface="OPPOSans B"/>
              </a:rPr>
              <a:t>1.</a:t>
            </a:r>
            <a:endParaRPr kumimoji="1" lang="zh-CN" altLang="en-US"/>
          </a:p>
        </p:txBody>
      </p:sp>
      <p:sp>
        <p:nvSpPr>
          <p:cNvPr id="8" name="标题 1"/>
          <p:cNvSpPr txBox="1"/>
          <p:nvPr/>
        </p:nvSpPr>
        <p:spPr>
          <a:xfrm>
            <a:off x="1058990" y="4278155"/>
            <a:ext cx="2952000" cy="1152000"/>
          </a:xfrm>
          <a:prstGeom prst="rect">
            <a:avLst/>
          </a:prstGeom>
          <a:noFill/>
          <a:ln>
            <a:noFill/>
          </a:ln>
        </p:spPr>
        <p:txBody>
          <a:bodyPr vert="horz" wrap="square" lIns="0" tIns="0" rIns="0" bIns="0" rtlCol="0" anchor="t"/>
          <a:lstStyle/>
          <a:p>
            <a:pPr algn="l">
              <a:lnSpc>
                <a:spcPct val="120000"/>
              </a:lnSpc>
            </a:pPr>
            <a:r>
              <a:rPr kumimoji="1" lang="en-US" altLang="zh-CN" sz="2000">
                <a:ln w="12700">
                  <a:noFill/>
                </a:ln>
                <a:solidFill>
                  <a:srgbClr val="000000">
                    <a:alpha val="100000"/>
                  </a:srgbClr>
                </a:solidFill>
                <a:latin typeface="OPPOSans B"/>
                <a:ea typeface="OPPOSans B"/>
                <a:cs typeface="OPPOSans B"/>
              </a:rPr>
              <a:t>开源社区运营工具的重要性</a:t>
            </a:r>
            <a:endParaRPr kumimoji="1" lang="zh-CN" altLang="en-US"/>
          </a:p>
        </p:txBody>
      </p:sp>
      <p:sp>
        <p:nvSpPr>
          <p:cNvPr id="9" name="标题 1"/>
          <p:cNvSpPr txBox="1"/>
          <p:nvPr/>
        </p:nvSpPr>
        <p:spPr>
          <a:xfrm>
            <a:off x="8638900" y="4278155"/>
            <a:ext cx="2952000" cy="1152000"/>
          </a:xfrm>
          <a:prstGeom prst="rect">
            <a:avLst/>
          </a:prstGeom>
          <a:noFill/>
          <a:ln>
            <a:noFill/>
          </a:ln>
        </p:spPr>
        <p:txBody>
          <a:bodyPr vert="horz" wrap="square" lIns="0" tIns="0" rIns="0" bIns="0" rtlCol="0" anchor="t"/>
          <a:lstStyle/>
          <a:p>
            <a:pPr algn="l">
              <a:lnSpc>
                <a:spcPct val="120000"/>
              </a:lnSpc>
            </a:pPr>
            <a:r>
              <a:rPr kumimoji="1" lang="en-US" altLang="zh-CN" sz="2000">
                <a:ln w="12700">
                  <a:noFill/>
                </a:ln>
                <a:solidFill>
                  <a:srgbClr val="000000">
                    <a:alpha val="100000"/>
                  </a:srgbClr>
                </a:solidFill>
                <a:latin typeface="OPPOSans B"/>
                <a:ea typeface="OPPOSans B"/>
                <a:cs typeface="OPPOSans B"/>
              </a:rPr>
              <a:t>创新实践案例分享</a:t>
            </a:r>
            <a:endParaRPr kumimoji="1" lang="zh-CN" altLang="en-US"/>
          </a:p>
        </p:txBody>
      </p:sp>
      <p:sp>
        <p:nvSpPr>
          <p:cNvPr id="10" name="标题 1"/>
          <p:cNvSpPr txBox="1"/>
          <p:nvPr/>
        </p:nvSpPr>
        <p:spPr>
          <a:xfrm>
            <a:off x="4842170" y="4278155"/>
            <a:ext cx="2952000" cy="1152000"/>
          </a:xfrm>
          <a:prstGeom prst="rect">
            <a:avLst/>
          </a:prstGeom>
          <a:noFill/>
          <a:ln>
            <a:noFill/>
          </a:ln>
        </p:spPr>
        <p:txBody>
          <a:bodyPr vert="horz" wrap="square" lIns="0" tIns="0" rIns="0" bIns="0" rtlCol="0" anchor="t"/>
          <a:lstStyle/>
          <a:p>
            <a:pPr algn="l">
              <a:lnSpc>
                <a:spcPct val="120000"/>
              </a:lnSpc>
            </a:pPr>
            <a:r>
              <a:rPr kumimoji="1" lang="en-US" altLang="zh-CN" sz="2000">
                <a:ln w="12700">
                  <a:noFill/>
                </a:ln>
                <a:solidFill>
                  <a:srgbClr val="000000">
                    <a:alpha val="100000"/>
                  </a:srgbClr>
                </a:solidFill>
                <a:latin typeface="OPPOSans B"/>
                <a:ea typeface="OPPOSans B"/>
                <a:cs typeface="OPPOSans B"/>
              </a:rPr>
              <a:t>利用OpenDigger进行应用创新</a:t>
            </a:r>
            <a:endParaRPr kumimoji="1" lang="zh-CN" altLang="en-US"/>
          </a:p>
        </p:txBody>
      </p:sp>
      <p:sp>
        <p:nvSpPr>
          <p:cNvPr id="11" name="标题 1"/>
          <p:cNvSpPr txBox="1"/>
          <p:nvPr/>
        </p:nvSpPr>
        <p:spPr>
          <a:xfrm>
            <a:off x="4469830" y="4239315"/>
            <a:ext cx="432000" cy="430887"/>
          </a:xfrm>
          <a:prstGeom prst="rect">
            <a:avLst/>
          </a:prstGeom>
          <a:noFill/>
          <a:ln w="12700" cap="sq">
            <a:noFill/>
            <a:miter/>
          </a:ln>
        </p:spPr>
        <p:txBody>
          <a:bodyPr vert="horz" wrap="square" lIns="0" tIns="0" rIns="0" bIns="0" rtlCol="0" anchor="ctr"/>
          <a:lstStyle/>
          <a:p>
            <a:pPr algn="l">
              <a:lnSpc>
                <a:spcPct val="110000"/>
              </a:lnSpc>
            </a:pPr>
            <a:r>
              <a:rPr kumimoji="1" lang="en-US" altLang="zh-CN" sz="2800">
                <a:ln w="12700">
                  <a:noFill/>
                </a:ln>
                <a:solidFill>
                  <a:srgbClr val="1CADE4">
                    <a:alpha val="100000"/>
                  </a:srgbClr>
                </a:solidFill>
                <a:latin typeface="OPPOSans B"/>
                <a:ea typeface="OPPOSans B"/>
                <a:cs typeface="OPPOSans B"/>
              </a:rPr>
              <a:t>2.</a:t>
            </a:r>
            <a:endParaRPr kumimoji="1" lang="zh-CN" altLang="en-US"/>
          </a:p>
        </p:txBody>
      </p:sp>
      <p:sp>
        <p:nvSpPr>
          <p:cNvPr id="12" name="标题 1"/>
          <p:cNvSpPr txBox="1"/>
          <p:nvPr/>
        </p:nvSpPr>
        <p:spPr>
          <a:xfrm>
            <a:off x="8240309" y="4239315"/>
            <a:ext cx="432000" cy="430887"/>
          </a:xfrm>
          <a:prstGeom prst="rect">
            <a:avLst/>
          </a:prstGeom>
          <a:noFill/>
          <a:ln w="12700" cap="sq">
            <a:noFill/>
            <a:miter/>
          </a:ln>
        </p:spPr>
        <p:txBody>
          <a:bodyPr vert="horz" wrap="square" lIns="0" tIns="0" rIns="0" bIns="0" rtlCol="0" anchor="ctr"/>
          <a:lstStyle/>
          <a:p>
            <a:pPr algn="l">
              <a:lnSpc>
                <a:spcPct val="110000"/>
              </a:lnSpc>
            </a:pPr>
            <a:r>
              <a:rPr kumimoji="1" lang="en-US" altLang="zh-CN" sz="2800">
                <a:ln w="12700">
                  <a:noFill/>
                </a:ln>
                <a:solidFill>
                  <a:srgbClr val="1CADE4">
                    <a:alpha val="100000"/>
                  </a:srgbClr>
                </a:solidFill>
                <a:latin typeface="OPPOSans B"/>
                <a:ea typeface="OPPOSans B"/>
                <a:cs typeface="OPPOSans B"/>
              </a:rPr>
              <a:t>3.</a:t>
            </a:r>
            <a:endParaRPr kumimoji="1" lang="zh-CN" altLang="en-US"/>
          </a:p>
        </p:txBody>
      </p:sp>
      <p:sp>
        <p:nvSpPr>
          <p:cNvPr id="13" name="标题 1"/>
          <p:cNvSpPr txBox="1"/>
          <p:nvPr/>
        </p:nvSpPr>
        <p:spPr>
          <a:xfrm>
            <a:off x="1002343" y="1653998"/>
            <a:ext cx="1600200" cy="609600"/>
          </a:xfrm>
          <a:prstGeom prst="rect">
            <a:avLst/>
          </a:prstGeom>
          <a:noFill/>
          <a:ln w="12700" cap="sq">
            <a:noFill/>
            <a:miter/>
          </a:ln>
        </p:spPr>
        <p:txBody>
          <a:bodyPr vert="horz" wrap="square" lIns="0" tIns="0" rIns="0" bIns="0" rtlCol="0" anchor="ctr">
            <a:spAutoFit/>
          </a:bodyPr>
          <a:lstStyle/>
          <a:p>
            <a:pPr algn="l">
              <a:lnSpc>
                <a:spcPct val="110000"/>
              </a:lnSpc>
            </a:pPr>
            <a:r>
              <a:rPr kumimoji="1" lang="en-US" altLang="zh-CN" sz="4400">
                <a:ln w="12700">
                  <a:noFill/>
                </a:ln>
                <a:solidFill>
                  <a:srgbClr val="FFFFFF">
                    <a:alpha val="100000"/>
                  </a:srgbClr>
                </a:solidFill>
                <a:latin typeface="OPPOSans H"/>
                <a:ea typeface="OPPOSans H"/>
                <a:cs typeface="OPPOSans H"/>
              </a:rPr>
              <a:t>目录</a:t>
            </a:r>
            <a:endParaRPr kumimoji="1"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alphaModFix/>
          </a:blip>
          <a:srcRect l="20555" r="20555"/>
          <a:stretch>
            <a:fillRect/>
          </a:stretch>
        </p:blipFill>
        <p:spPr>
          <a:xfrm>
            <a:off x="0" y="-3576"/>
            <a:ext cx="7219950" cy="6871051"/>
          </a:xfrm>
          <a:prstGeom prst="rect">
            <a:avLst/>
          </a:prstGeom>
          <a:noFill/>
          <a:ln>
            <a:noFill/>
          </a:ln>
        </p:spPr>
      </p:pic>
      <p:sp>
        <p:nvSpPr>
          <p:cNvPr id="3" name="标题 1"/>
          <p:cNvSpPr txBox="1"/>
          <p:nvPr/>
        </p:nvSpPr>
        <p:spPr>
          <a:xfrm flipH="1">
            <a:off x="4644339" y="14213"/>
            <a:ext cx="7547660" cy="6858000"/>
          </a:xfrm>
          <a:custGeom>
            <a:avLst/>
            <a:gdLst>
              <a:gd name="connsiteX0" fmla="*/ 0 w 8940573"/>
              <a:gd name="connsiteY0" fmla="*/ 0 h 6858000"/>
              <a:gd name="connsiteX1" fmla="*/ 6236464 w 8940573"/>
              <a:gd name="connsiteY1" fmla="*/ 0 h 6858000"/>
              <a:gd name="connsiteX2" fmla="*/ 8940573 w 8940573"/>
              <a:gd name="connsiteY2" fmla="*/ 6858000 h 6858000"/>
              <a:gd name="connsiteX3" fmla="*/ 0 w 8940573"/>
              <a:gd name="connsiteY3" fmla="*/ 6858000 h 6858000"/>
            </a:gdLst>
            <a:ahLst/>
            <a:cxnLst/>
            <a:rect l="l" t="t" r="r" b="b"/>
            <a:pathLst>
              <a:path w="8940573" h="6858000">
                <a:moveTo>
                  <a:pt x="0" y="0"/>
                </a:moveTo>
                <a:lnTo>
                  <a:pt x="6236464" y="0"/>
                </a:lnTo>
                <a:lnTo>
                  <a:pt x="8940573" y="6858000"/>
                </a:lnTo>
                <a:lnTo>
                  <a:pt x="0" y="6858000"/>
                </a:lnTo>
                <a:close/>
              </a:path>
            </a:pathLst>
          </a:custGeom>
          <a:gradFill>
            <a:gsLst>
              <a:gs pos="70000">
                <a:schemeClr val="bg1"/>
              </a:gs>
              <a:gs pos="85000">
                <a:schemeClr val="bg1">
                  <a:alpha val="64000"/>
                </a:schemeClr>
              </a:gs>
            </a:gsLst>
            <a:lin ang="0" scaled="0"/>
          </a:gradFill>
          <a:ln w="12700" cap="sq">
            <a:noFill/>
            <a:miter/>
          </a:ln>
          <a:effectLst>
            <a:outerShdw blurRad="330200" dist="190500" dir="10800000" algn="r" rotWithShape="0">
              <a:srgbClr val="002060">
                <a:alpha val="12000"/>
              </a:srgbClr>
            </a:outerShdw>
          </a:effectLst>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a:off x="4508947" y="-4820"/>
            <a:ext cx="2832788" cy="6858000"/>
          </a:xfrm>
          <a:prstGeom prst="parallelogram">
            <a:avLst>
              <a:gd name="adj" fmla="val 76093"/>
            </a:avLst>
          </a:prstGeom>
          <a:gradFill>
            <a:gsLst>
              <a:gs pos="0">
                <a:schemeClr val="accent1">
                  <a:alpha val="61000"/>
                </a:schemeClr>
              </a:gs>
              <a:gs pos="83000">
                <a:schemeClr val="accent1">
                  <a:lumMod val="60000"/>
                  <a:lumOff val="40000"/>
                  <a:alpha val="56000"/>
                </a:schemeClr>
              </a:gs>
            </a:gsLst>
            <a:lin ang="36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a:off x="7255328" y="1601004"/>
            <a:ext cx="3204795" cy="1200329"/>
          </a:xfrm>
          <a:prstGeom prst="rect">
            <a:avLst/>
          </a:prstGeom>
          <a:noFill/>
          <a:ln>
            <a:noFill/>
          </a:ln>
        </p:spPr>
        <p:txBody>
          <a:bodyPr vert="horz" wrap="square" lIns="91440" tIns="45720" rIns="91440" bIns="45720" rtlCol="0" anchor="b"/>
          <a:lstStyle/>
          <a:p>
            <a:pPr algn="r">
              <a:lnSpc>
                <a:spcPct val="110000"/>
              </a:lnSpc>
            </a:pPr>
            <a:r>
              <a:rPr kumimoji="1" lang="en-US" altLang="zh-CN" sz="7200">
                <a:ln w="12700">
                  <a:noFill/>
                </a:ln>
                <a:solidFill>
                  <a:srgbClr val="0070C0">
                    <a:alpha val="100000"/>
                  </a:srgbClr>
                </a:solidFill>
                <a:latin typeface="OPPOSans H"/>
                <a:ea typeface="OPPOSans H"/>
                <a:cs typeface="OPPOSans H"/>
              </a:rPr>
              <a:t>Part </a:t>
            </a:r>
            <a:endParaRPr kumimoji="1" lang="zh-CN" altLang="en-US"/>
          </a:p>
        </p:txBody>
      </p:sp>
      <p:sp>
        <p:nvSpPr>
          <p:cNvPr id="6" name="标题 1"/>
          <p:cNvSpPr txBox="1"/>
          <p:nvPr/>
        </p:nvSpPr>
        <p:spPr>
          <a:xfrm>
            <a:off x="6566493" y="2853492"/>
            <a:ext cx="5057740" cy="2182043"/>
          </a:xfrm>
          <a:prstGeom prst="rect">
            <a:avLst/>
          </a:prstGeom>
          <a:noFill/>
          <a:ln>
            <a:noFill/>
          </a:ln>
        </p:spPr>
        <p:txBody>
          <a:bodyPr vert="horz" wrap="square" lIns="91440" tIns="45720" rIns="91440" bIns="45720" rtlCol="0" anchor="t"/>
          <a:lstStyle/>
          <a:p>
            <a:pPr algn="r">
              <a:lnSpc>
                <a:spcPct val="130000"/>
              </a:lnSpc>
            </a:pPr>
            <a:r>
              <a:rPr kumimoji="1" lang="en-US" altLang="zh-CN" sz="3600">
                <a:ln w="12700">
                  <a:noFill/>
                </a:ln>
                <a:solidFill>
                  <a:srgbClr val="0070C0">
                    <a:alpha val="100000"/>
                  </a:srgbClr>
                </a:solidFill>
                <a:latin typeface="OPPOSans H"/>
                <a:ea typeface="OPPOSans H"/>
                <a:cs typeface="OPPOSans H"/>
              </a:rPr>
              <a:t>开源社区运营工具的重要性</a:t>
            </a:r>
            <a:endParaRPr kumimoji="1" lang="zh-CN" altLang="en-US"/>
          </a:p>
        </p:txBody>
      </p:sp>
      <p:sp>
        <p:nvSpPr>
          <p:cNvPr id="7" name="标题 1"/>
          <p:cNvSpPr txBox="1"/>
          <p:nvPr/>
        </p:nvSpPr>
        <p:spPr>
          <a:xfrm rot="3457351">
            <a:off x="10925675" y="-1184005"/>
            <a:ext cx="2117558" cy="2117558"/>
          </a:xfrm>
          <a:prstGeom prst="diamond">
            <a:avLst/>
          </a:prstGeom>
          <a:gradFill>
            <a:gsLst>
              <a:gs pos="0">
                <a:schemeClr val="accent1">
                  <a:alpha val="58000"/>
                </a:schemeClr>
              </a:gs>
              <a:gs pos="95000">
                <a:schemeClr val="accent1">
                  <a:lumMod val="20000"/>
                  <a:lumOff val="80000"/>
                  <a:alpha val="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rot="20002303">
            <a:off x="7131575" y="3557110"/>
            <a:ext cx="1044711" cy="1044711"/>
          </a:xfrm>
          <a:prstGeom prst="diamond">
            <a:avLst/>
          </a:prstGeom>
          <a:gradFill>
            <a:gsLst>
              <a:gs pos="0">
                <a:schemeClr val="accent1">
                  <a:alpha val="21000"/>
                </a:schemeClr>
              </a:gs>
              <a:gs pos="95000">
                <a:schemeClr val="accent1">
                  <a:lumMod val="20000"/>
                  <a:lumOff val="80000"/>
                  <a:alpha val="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a:off x="304523" y="5035536"/>
            <a:ext cx="3005821" cy="952563"/>
          </a:xfrm>
          <a:prstGeom prst="rect">
            <a:avLst/>
          </a:prstGeom>
          <a:noFill/>
          <a:ln cap="sq">
            <a:noFill/>
          </a:ln>
          <a:effectLst/>
        </p:spPr>
        <p:txBody>
          <a:bodyPr vert="horz" wrap="square" lIns="0" tIns="0" rIns="0" bIns="0" rtlCol="0" anchor="t"/>
          <a:lstStyle/>
          <a:p>
            <a:pPr algn="l">
              <a:lnSpc>
                <a:spcPct val="110000"/>
              </a:lnSpc>
            </a:pPr>
            <a:r>
              <a:rPr kumimoji="1" lang="en-US" altLang="zh-CN" sz="7452">
                <a:ln w="12700">
                  <a:noFill/>
                </a:ln>
                <a:solidFill>
                  <a:srgbClr val="FFFFFF">
                    <a:alpha val="55000"/>
                  </a:srgbClr>
                </a:solidFill>
                <a:latin typeface="OPPOSans H"/>
                <a:ea typeface="OPPOSans H"/>
                <a:cs typeface="OPPOSans H"/>
              </a:rPr>
              <a:t>2024</a:t>
            </a:r>
            <a:endParaRPr kumimoji="1" lang="zh-CN" altLang="en-US"/>
          </a:p>
        </p:txBody>
      </p:sp>
      <p:sp>
        <p:nvSpPr>
          <p:cNvPr id="10" name="标题 1"/>
          <p:cNvSpPr txBox="1"/>
          <p:nvPr/>
        </p:nvSpPr>
        <p:spPr>
          <a:xfrm>
            <a:off x="304523" y="6158141"/>
            <a:ext cx="3275955" cy="527742"/>
          </a:xfrm>
          <a:custGeom>
            <a:avLst/>
            <a:gdLst>
              <a:gd name="connsiteX0" fmla="*/ 2948025 w 3275955"/>
              <a:gd name="connsiteY0" fmla="*/ 13935 h 527742"/>
              <a:gd name="connsiteX1" fmla="*/ 3083362 w 3275955"/>
              <a:gd name="connsiteY1" fmla="*/ 13935 h 527742"/>
              <a:gd name="connsiteX2" fmla="*/ 3275955 w 3275955"/>
              <a:gd name="connsiteY2" fmla="*/ 270839 h 527742"/>
              <a:gd name="connsiteX3" fmla="*/ 3083362 w 3275955"/>
              <a:gd name="connsiteY3" fmla="*/ 527742 h 527742"/>
              <a:gd name="connsiteX4" fmla="*/ 2948025 w 3275955"/>
              <a:gd name="connsiteY4" fmla="*/ 527742 h 527742"/>
              <a:gd name="connsiteX5" fmla="*/ 3140618 w 3275955"/>
              <a:gd name="connsiteY5" fmla="*/ 270839 h 527742"/>
              <a:gd name="connsiteX6" fmla="*/ 2620097 w 3275955"/>
              <a:gd name="connsiteY6" fmla="*/ 13935 h 527742"/>
              <a:gd name="connsiteX7" fmla="*/ 2755434 w 3275955"/>
              <a:gd name="connsiteY7" fmla="*/ 13935 h 527742"/>
              <a:gd name="connsiteX8" fmla="*/ 2948027 w 3275955"/>
              <a:gd name="connsiteY8" fmla="*/ 270839 h 527742"/>
              <a:gd name="connsiteX9" fmla="*/ 2755434 w 3275955"/>
              <a:gd name="connsiteY9" fmla="*/ 527742 h 527742"/>
              <a:gd name="connsiteX10" fmla="*/ 2620097 w 3275955"/>
              <a:gd name="connsiteY10" fmla="*/ 527742 h 527742"/>
              <a:gd name="connsiteX11" fmla="*/ 2812690 w 3275955"/>
              <a:gd name="connsiteY11" fmla="*/ 270839 h 527742"/>
              <a:gd name="connsiteX12" fmla="*/ 2292168 w 3275955"/>
              <a:gd name="connsiteY12" fmla="*/ 13935 h 527742"/>
              <a:gd name="connsiteX13" fmla="*/ 2427505 w 3275955"/>
              <a:gd name="connsiteY13" fmla="*/ 13935 h 527742"/>
              <a:gd name="connsiteX14" fmla="*/ 2620098 w 3275955"/>
              <a:gd name="connsiteY14" fmla="*/ 270839 h 527742"/>
              <a:gd name="connsiteX15" fmla="*/ 2427505 w 3275955"/>
              <a:gd name="connsiteY15" fmla="*/ 527742 h 527742"/>
              <a:gd name="connsiteX16" fmla="*/ 2292168 w 3275955"/>
              <a:gd name="connsiteY16" fmla="*/ 527742 h 527742"/>
              <a:gd name="connsiteX17" fmla="*/ 2484761 w 3275955"/>
              <a:gd name="connsiteY17" fmla="*/ 270839 h 527742"/>
              <a:gd name="connsiteX18" fmla="*/ 1964239 w 3275955"/>
              <a:gd name="connsiteY18" fmla="*/ 13935 h 527742"/>
              <a:gd name="connsiteX19" fmla="*/ 2099576 w 3275955"/>
              <a:gd name="connsiteY19" fmla="*/ 13935 h 527742"/>
              <a:gd name="connsiteX20" fmla="*/ 2292169 w 3275955"/>
              <a:gd name="connsiteY20" fmla="*/ 270839 h 527742"/>
              <a:gd name="connsiteX21" fmla="*/ 2099576 w 3275955"/>
              <a:gd name="connsiteY21" fmla="*/ 527742 h 527742"/>
              <a:gd name="connsiteX22" fmla="*/ 1964239 w 3275955"/>
              <a:gd name="connsiteY22" fmla="*/ 527742 h 527742"/>
              <a:gd name="connsiteX23" fmla="*/ 2156832 w 3275955"/>
              <a:gd name="connsiteY23" fmla="*/ 270839 h 527742"/>
              <a:gd name="connsiteX24" fmla="*/ 1636311 w 3275955"/>
              <a:gd name="connsiteY24" fmla="*/ 13935 h 527742"/>
              <a:gd name="connsiteX25" fmla="*/ 1771648 w 3275955"/>
              <a:gd name="connsiteY25" fmla="*/ 13935 h 527742"/>
              <a:gd name="connsiteX26" fmla="*/ 1964241 w 3275955"/>
              <a:gd name="connsiteY26" fmla="*/ 270839 h 527742"/>
              <a:gd name="connsiteX27" fmla="*/ 1771648 w 3275955"/>
              <a:gd name="connsiteY27" fmla="*/ 527742 h 527742"/>
              <a:gd name="connsiteX28" fmla="*/ 1636311 w 3275955"/>
              <a:gd name="connsiteY28" fmla="*/ 527742 h 527742"/>
              <a:gd name="connsiteX29" fmla="*/ 1828904 w 3275955"/>
              <a:gd name="connsiteY29" fmla="*/ 270839 h 527742"/>
              <a:gd name="connsiteX30" fmla="*/ 1311716 w 3275955"/>
              <a:gd name="connsiteY30" fmla="*/ 0 h 527742"/>
              <a:gd name="connsiteX31" fmla="*/ 1447053 w 3275955"/>
              <a:gd name="connsiteY31" fmla="*/ 0 h 527742"/>
              <a:gd name="connsiteX32" fmla="*/ 1639646 w 3275955"/>
              <a:gd name="connsiteY32" fmla="*/ 256904 h 527742"/>
              <a:gd name="connsiteX33" fmla="*/ 1447053 w 3275955"/>
              <a:gd name="connsiteY33" fmla="*/ 513807 h 527742"/>
              <a:gd name="connsiteX34" fmla="*/ 1311716 w 3275955"/>
              <a:gd name="connsiteY34" fmla="*/ 513807 h 527742"/>
              <a:gd name="connsiteX35" fmla="*/ 1504309 w 3275955"/>
              <a:gd name="connsiteY35" fmla="*/ 256904 h 527742"/>
              <a:gd name="connsiteX36" fmla="*/ 983787 w 3275955"/>
              <a:gd name="connsiteY36" fmla="*/ 0 h 527742"/>
              <a:gd name="connsiteX37" fmla="*/ 1119124 w 3275955"/>
              <a:gd name="connsiteY37" fmla="*/ 0 h 527742"/>
              <a:gd name="connsiteX38" fmla="*/ 1311717 w 3275955"/>
              <a:gd name="connsiteY38" fmla="*/ 256904 h 527742"/>
              <a:gd name="connsiteX39" fmla="*/ 1119124 w 3275955"/>
              <a:gd name="connsiteY39" fmla="*/ 513807 h 527742"/>
              <a:gd name="connsiteX40" fmla="*/ 983787 w 3275955"/>
              <a:gd name="connsiteY40" fmla="*/ 513807 h 527742"/>
              <a:gd name="connsiteX41" fmla="*/ 1176380 w 3275955"/>
              <a:gd name="connsiteY41" fmla="*/ 256904 h 527742"/>
              <a:gd name="connsiteX42" fmla="*/ 655858 w 3275955"/>
              <a:gd name="connsiteY42" fmla="*/ 0 h 527742"/>
              <a:gd name="connsiteX43" fmla="*/ 791195 w 3275955"/>
              <a:gd name="connsiteY43" fmla="*/ 0 h 527742"/>
              <a:gd name="connsiteX44" fmla="*/ 983788 w 3275955"/>
              <a:gd name="connsiteY44" fmla="*/ 256904 h 527742"/>
              <a:gd name="connsiteX45" fmla="*/ 791195 w 3275955"/>
              <a:gd name="connsiteY45" fmla="*/ 513807 h 527742"/>
              <a:gd name="connsiteX46" fmla="*/ 655858 w 3275955"/>
              <a:gd name="connsiteY46" fmla="*/ 513807 h 527742"/>
              <a:gd name="connsiteX47" fmla="*/ 848451 w 3275955"/>
              <a:gd name="connsiteY47" fmla="*/ 256904 h 527742"/>
              <a:gd name="connsiteX48" fmla="*/ 327929 w 3275955"/>
              <a:gd name="connsiteY48" fmla="*/ 0 h 527742"/>
              <a:gd name="connsiteX49" fmla="*/ 463266 w 3275955"/>
              <a:gd name="connsiteY49" fmla="*/ 0 h 527742"/>
              <a:gd name="connsiteX50" fmla="*/ 655859 w 3275955"/>
              <a:gd name="connsiteY50" fmla="*/ 256904 h 527742"/>
              <a:gd name="connsiteX51" fmla="*/ 463266 w 3275955"/>
              <a:gd name="connsiteY51" fmla="*/ 513807 h 527742"/>
              <a:gd name="connsiteX52" fmla="*/ 327929 w 3275955"/>
              <a:gd name="connsiteY52" fmla="*/ 513807 h 527742"/>
              <a:gd name="connsiteX53" fmla="*/ 520522 w 3275955"/>
              <a:gd name="connsiteY53" fmla="*/ 256904 h 527742"/>
              <a:gd name="connsiteX54" fmla="*/ 0 w 3275955"/>
              <a:gd name="connsiteY54" fmla="*/ 0 h 527742"/>
              <a:gd name="connsiteX55" fmla="*/ 135337 w 3275955"/>
              <a:gd name="connsiteY55" fmla="*/ 0 h 527742"/>
              <a:gd name="connsiteX56" fmla="*/ 327930 w 3275955"/>
              <a:gd name="connsiteY56" fmla="*/ 256904 h 527742"/>
              <a:gd name="connsiteX57" fmla="*/ 135337 w 3275955"/>
              <a:gd name="connsiteY57" fmla="*/ 513807 h 527742"/>
              <a:gd name="connsiteX58" fmla="*/ 0 w 3275955"/>
              <a:gd name="connsiteY58" fmla="*/ 513807 h 527742"/>
              <a:gd name="connsiteX59" fmla="*/ 192593 w 3275955"/>
              <a:gd name="connsiteY59" fmla="*/ 256904 h 527742"/>
            </a:gdLst>
            <a:ahLst/>
            <a:cxnLst/>
            <a:rect l="l" t="t" r="r" b="b"/>
            <a:pathLst>
              <a:path w="3275955" h="527742">
                <a:moveTo>
                  <a:pt x="2948025" y="13935"/>
                </a:moveTo>
                <a:lnTo>
                  <a:pt x="3083362" y="13935"/>
                </a:lnTo>
                <a:lnTo>
                  <a:pt x="3275955" y="270839"/>
                </a:lnTo>
                <a:lnTo>
                  <a:pt x="3083362" y="527742"/>
                </a:lnTo>
                <a:lnTo>
                  <a:pt x="2948025" y="527742"/>
                </a:lnTo>
                <a:lnTo>
                  <a:pt x="3140618" y="270839"/>
                </a:lnTo>
                <a:close/>
                <a:moveTo>
                  <a:pt x="2620097" y="13935"/>
                </a:moveTo>
                <a:lnTo>
                  <a:pt x="2755434" y="13935"/>
                </a:lnTo>
                <a:lnTo>
                  <a:pt x="2948027" y="270839"/>
                </a:lnTo>
                <a:lnTo>
                  <a:pt x="2755434" y="527742"/>
                </a:lnTo>
                <a:lnTo>
                  <a:pt x="2620097" y="527742"/>
                </a:lnTo>
                <a:lnTo>
                  <a:pt x="2812690" y="270839"/>
                </a:lnTo>
                <a:close/>
                <a:moveTo>
                  <a:pt x="2292168" y="13935"/>
                </a:moveTo>
                <a:lnTo>
                  <a:pt x="2427505" y="13935"/>
                </a:lnTo>
                <a:lnTo>
                  <a:pt x="2620098" y="270839"/>
                </a:lnTo>
                <a:lnTo>
                  <a:pt x="2427505" y="527742"/>
                </a:lnTo>
                <a:lnTo>
                  <a:pt x="2292168" y="527742"/>
                </a:lnTo>
                <a:lnTo>
                  <a:pt x="2484761" y="270839"/>
                </a:lnTo>
                <a:close/>
                <a:moveTo>
                  <a:pt x="1964239" y="13935"/>
                </a:moveTo>
                <a:lnTo>
                  <a:pt x="2099576" y="13935"/>
                </a:lnTo>
                <a:lnTo>
                  <a:pt x="2292169" y="270839"/>
                </a:lnTo>
                <a:lnTo>
                  <a:pt x="2099576" y="527742"/>
                </a:lnTo>
                <a:lnTo>
                  <a:pt x="1964239" y="527742"/>
                </a:lnTo>
                <a:lnTo>
                  <a:pt x="2156832" y="270839"/>
                </a:lnTo>
                <a:close/>
                <a:moveTo>
                  <a:pt x="1636311" y="13935"/>
                </a:moveTo>
                <a:lnTo>
                  <a:pt x="1771648" y="13935"/>
                </a:lnTo>
                <a:lnTo>
                  <a:pt x="1964241" y="270839"/>
                </a:lnTo>
                <a:lnTo>
                  <a:pt x="1771648" y="527742"/>
                </a:lnTo>
                <a:lnTo>
                  <a:pt x="1636311" y="527742"/>
                </a:lnTo>
                <a:lnTo>
                  <a:pt x="1828904" y="270839"/>
                </a:lnTo>
                <a:close/>
                <a:moveTo>
                  <a:pt x="1311716" y="0"/>
                </a:moveTo>
                <a:lnTo>
                  <a:pt x="1447053" y="0"/>
                </a:lnTo>
                <a:lnTo>
                  <a:pt x="1639646" y="256904"/>
                </a:lnTo>
                <a:lnTo>
                  <a:pt x="1447053" y="513807"/>
                </a:lnTo>
                <a:lnTo>
                  <a:pt x="1311716" y="513807"/>
                </a:lnTo>
                <a:lnTo>
                  <a:pt x="1504309" y="256904"/>
                </a:lnTo>
                <a:close/>
                <a:moveTo>
                  <a:pt x="983787" y="0"/>
                </a:moveTo>
                <a:lnTo>
                  <a:pt x="1119124" y="0"/>
                </a:lnTo>
                <a:lnTo>
                  <a:pt x="1311717" y="256904"/>
                </a:lnTo>
                <a:lnTo>
                  <a:pt x="1119124" y="513807"/>
                </a:lnTo>
                <a:lnTo>
                  <a:pt x="983787" y="513807"/>
                </a:lnTo>
                <a:lnTo>
                  <a:pt x="1176380" y="256904"/>
                </a:lnTo>
                <a:close/>
                <a:moveTo>
                  <a:pt x="655858" y="0"/>
                </a:moveTo>
                <a:lnTo>
                  <a:pt x="791195" y="0"/>
                </a:lnTo>
                <a:lnTo>
                  <a:pt x="983788" y="256904"/>
                </a:lnTo>
                <a:lnTo>
                  <a:pt x="791195" y="513807"/>
                </a:lnTo>
                <a:lnTo>
                  <a:pt x="655858" y="513807"/>
                </a:lnTo>
                <a:lnTo>
                  <a:pt x="848451" y="256904"/>
                </a:lnTo>
                <a:close/>
                <a:moveTo>
                  <a:pt x="327929" y="0"/>
                </a:moveTo>
                <a:lnTo>
                  <a:pt x="463266" y="0"/>
                </a:lnTo>
                <a:lnTo>
                  <a:pt x="655859" y="256904"/>
                </a:lnTo>
                <a:lnTo>
                  <a:pt x="463266" y="513807"/>
                </a:lnTo>
                <a:lnTo>
                  <a:pt x="327929" y="513807"/>
                </a:lnTo>
                <a:lnTo>
                  <a:pt x="520522" y="256904"/>
                </a:lnTo>
                <a:close/>
                <a:moveTo>
                  <a:pt x="0" y="0"/>
                </a:moveTo>
                <a:lnTo>
                  <a:pt x="135337" y="0"/>
                </a:lnTo>
                <a:lnTo>
                  <a:pt x="327930" y="256904"/>
                </a:lnTo>
                <a:lnTo>
                  <a:pt x="135337" y="513807"/>
                </a:lnTo>
                <a:lnTo>
                  <a:pt x="0" y="513807"/>
                </a:lnTo>
                <a:lnTo>
                  <a:pt x="192593" y="256904"/>
                </a:lnTo>
                <a:close/>
              </a:path>
            </a:pathLst>
          </a:custGeom>
          <a:solidFill>
            <a:schemeClr val="bg1">
              <a:alpha val="35000"/>
            </a:schemeClr>
          </a:solidFill>
          <a:ln w="12700" cap="sq">
            <a:noFill/>
            <a:miter/>
          </a:ln>
          <a:effectLst/>
        </p:spPr>
        <p:txBody>
          <a:bodyPr vert="horz" wrap="square" lIns="149911" tIns="74955" rIns="149911" bIns="74955" rtlCol="0" anchor="ctr"/>
          <a:lstStyle/>
          <a:p>
            <a:pPr algn="ctr">
              <a:lnSpc>
                <a:spcPct val="110000"/>
              </a:lnSpc>
            </a:pPr>
            <a:endParaRPr kumimoji="1"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1" y="0"/>
            <a:ext cx="12192000" cy="6858000"/>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7601341" y="1155118"/>
            <a:ext cx="3917557" cy="620672"/>
          </a:xfrm>
          <a:prstGeom prst="rect">
            <a:avLst/>
          </a:prstGeom>
          <a:noFill/>
          <a:ln>
            <a:noFill/>
          </a:ln>
        </p:spPr>
        <p:txBody>
          <a:bodyPr vert="horz" wrap="square" lIns="0" tIns="0" rIns="0" bIns="0" rtlCol="0" anchor="b"/>
          <a:lstStyle/>
          <a:p>
            <a:pPr algn="l">
              <a:lnSpc>
                <a:spcPct val="130000"/>
              </a:lnSpc>
            </a:pPr>
            <a:r>
              <a:rPr kumimoji="1" lang="en-US" altLang="zh-CN" sz="1600">
                <a:ln w="12700">
                  <a:noFill/>
                </a:ln>
                <a:solidFill>
                  <a:srgbClr val="262626">
                    <a:alpha val="100000"/>
                  </a:srgbClr>
                </a:solidFill>
                <a:latin typeface="Source Han Sans CN Bold"/>
                <a:ea typeface="Source Han Sans CN Bold"/>
                <a:cs typeface="Source Han Sans CN Bold"/>
              </a:rPr>
              <a:t>量化社区活跃度</a:t>
            </a:r>
            <a:endParaRPr kumimoji="1" lang="zh-CN" altLang="en-US"/>
          </a:p>
        </p:txBody>
      </p:sp>
      <p:sp>
        <p:nvSpPr>
          <p:cNvPr id="4" name="标题 1"/>
          <p:cNvSpPr txBox="1"/>
          <p:nvPr/>
        </p:nvSpPr>
        <p:spPr>
          <a:xfrm>
            <a:off x="7601342" y="1819831"/>
            <a:ext cx="3917557" cy="1303129"/>
          </a:xfrm>
          <a:prstGeom prst="rect">
            <a:avLst/>
          </a:prstGeom>
          <a:noFill/>
          <a:ln>
            <a:noFill/>
          </a:ln>
        </p:spPr>
        <p:txBody>
          <a:bodyPr vert="horz" wrap="square" lIns="0" tIns="0" rIns="0" bIns="0" rtlCol="0" anchor="t"/>
          <a:lstStyle/>
          <a:p>
            <a:pPr algn="l">
              <a:lnSpc>
                <a:spcPct val="150000"/>
              </a:lnSpc>
            </a:pPr>
            <a:r>
              <a:rPr kumimoji="1" lang="en-US" altLang="zh-CN" sz="1151">
                <a:ln w="12700">
                  <a:noFill/>
                </a:ln>
                <a:solidFill>
                  <a:srgbClr val="262626">
                    <a:alpha val="100000"/>
                  </a:srgbClr>
                </a:solidFill>
                <a:latin typeface="Source Han Sans"/>
                <a:ea typeface="Source Han Sans"/>
                <a:cs typeface="Source Han Sans"/>
              </a:rPr>
              <a:t>利用OpenDigger的活动度指标，社区管理者可以量化社区活跃度，识别出最活跃的成员和关键贡献者。这有助于设计激励机制，比如通过颁发徽章、公开表扬等方式，鼓励更多的社区成员参与到项目中来，从而提升整体的社区参与度。</a:t>
            </a:r>
            <a:endParaRPr kumimoji="1" lang="zh-CN" altLang="en-US"/>
          </a:p>
        </p:txBody>
      </p:sp>
      <p:sp>
        <p:nvSpPr>
          <p:cNvPr id="5" name="标题 1"/>
          <p:cNvSpPr txBox="1"/>
          <p:nvPr/>
        </p:nvSpPr>
        <p:spPr>
          <a:xfrm>
            <a:off x="645348" y="2729638"/>
            <a:ext cx="3917557" cy="620672"/>
          </a:xfrm>
          <a:prstGeom prst="rect">
            <a:avLst/>
          </a:prstGeom>
          <a:noFill/>
          <a:ln>
            <a:noFill/>
          </a:ln>
        </p:spPr>
        <p:txBody>
          <a:bodyPr vert="horz" wrap="square" lIns="0" tIns="0" rIns="0" bIns="0" rtlCol="0" anchor="b"/>
          <a:lstStyle/>
          <a:p>
            <a:pPr algn="r">
              <a:lnSpc>
                <a:spcPct val="130000"/>
              </a:lnSpc>
            </a:pPr>
            <a:r>
              <a:rPr kumimoji="1" lang="en-US" altLang="zh-CN" sz="1600">
                <a:ln w="12700">
                  <a:noFill/>
                </a:ln>
                <a:solidFill>
                  <a:srgbClr val="262626">
                    <a:alpha val="100000"/>
                  </a:srgbClr>
                </a:solidFill>
                <a:latin typeface="Source Han Sans CN Bold"/>
                <a:ea typeface="Source Han Sans CN Bold"/>
                <a:cs typeface="Source Han Sans CN Bold"/>
              </a:rPr>
              <a:t>分析社区互动模式</a:t>
            </a:r>
            <a:endParaRPr kumimoji="1" lang="zh-CN" altLang="en-US"/>
          </a:p>
        </p:txBody>
      </p:sp>
      <p:sp>
        <p:nvSpPr>
          <p:cNvPr id="6" name="标题 1"/>
          <p:cNvSpPr txBox="1"/>
          <p:nvPr/>
        </p:nvSpPr>
        <p:spPr>
          <a:xfrm>
            <a:off x="671651" y="3388410"/>
            <a:ext cx="3917557" cy="1303129"/>
          </a:xfrm>
          <a:prstGeom prst="rect">
            <a:avLst/>
          </a:prstGeom>
          <a:noFill/>
          <a:ln>
            <a:noFill/>
          </a:ln>
        </p:spPr>
        <p:txBody>
          <a:bodyPr vert="horz" wrap="square" lIns="0" tIns="0" rIns="0" bIns="0" rtlCol="0" anchor="t"/>
          <a:lstStyle/>
          <a:p>
            <a:pPr algn="r">
              <a:lnSpc>
                <a:spcPct val="150000"/>
              </a:lnSpc>
            </a:pPr>
            <a:r>
              <a:rPr kumimoji="1" lang="en-US" altLang="zh-CN" sz="1151">
                <a:ln w="12700">
                  <a:noFill/>
                </a:ln>
                <a:solidFill>
                  <a:srgbClr val="262626">
                    <a:alpha val="100000"/>
                  </a:srgbClr>
                </a:solidFill>
                <a:latin typeface="Source Han Sans"/>
                <a:ea typeface="Source Han Sans"/>
                <a:cs typeface="Source Han Sans"/>
              </a:rPr>
              <a:t>通过OpenDigger的参与者数据，可以深入分析社区成员之间的互动模式。这种分析可以帮助优化社区讨论和协作流程，比如通过改进沟通渠道、增加协作工具等方式，增强社区成员之间的联系和凝聚力。</a:t>
            </a:r>
            <a:endParaRPr kumimoji="1" lang="zh-CN" altLang="en-US"/>
          </a:p>
        </p:txBody>
      </p:sp>
      <p:sp>
        <p:nvSpPr>
          <p:cNvPr id="7" name="标题 1"/>
          <p:cNvSpPr txBox="1"/>
          <p:nvPr/>
        </p:nvSpPr>
        <p:spPr>
          <a:xfrm>
            <a:off x="7601341" y="4254793"/>
            <a:ext cx="3917557" cy="620672"/>
          </a:xfrm>
          <a:prstGeom prst="rect">
            <a:avLst/>
          </a:prstGeom>
          <a:noFill/>
          <a:ln>
            <a:noFill/>
          </a:ln>
        </p:spPr>
        <p:txBody>
          <a:bodyPr vert="horz" wrap="square" lIns="0" tIns="0" rIns="0" bIns="0" rtlCol="0" anchor="b"/>
          <a:lstStyle/>
          <a:p>
            <a:pPr algn="l">
              <a:lnSpc>
                <a:spcPct val="130000"/>
              </a:lnSpc>
            </a:pPr>
            <a:r>
              <a:rPr kumimoji="1" lang="en-US" altLang="zh-CN" sz="1600">
                <a:ln w="12700">
                  <a:noFill/>
                </a:ln>
                <a:solidFill>
                  <a:srgbClr val="262626">
                    <a:alpha val="100000"/>
                  </a:srgbClr>
                </a:solidFill>
                <a:latin typeface="Source Han Sans CN Bold"/>
                <a:ea typeface="Source Han Sans CN Bold"/>
                <a:cs typeface="Source Han Sans CN Bold"/>
              </a:rPr>
              <a:t>可视化社区联系</a:t>
            </a:r>
            <a:endParaRPr kumimoji="1" lang="zh-CN" altLang="en-US"/>
          </a:p>
        </p:txBody>
      </p:sp>
      <p:sp>
        <p:nvSpPr>
          <p:cNvPr id="8" name="标题 1"/>
          <p:cNvSpPr txBox="1"/>
          <p:nvPr/>
        </p:nvSpPr>
        <p:spPr>
          <a:xfrm>
            <a:off x="7601343" y="4869071"/>
            <a:ext cx="3917557" cy="1303129"/>
          </a:xfrm>
          <a:prstGeom prst="rect">
            <a:avLst/>
          </a:prstGeom>
          <a:noFill/>
          <a:ln>
            <a:noFill/>
          </a:ln>
        </p:spPr>
        <p:txBody>
          <a:bodyPr vert="horz" wrap="square" lIns="0" tIns="0" rIns="0" bIns="0" rtlCol="0" anchor="t"/>
          <a:lstStyle/>
          <a:p>
            <a:pPr algn="l">
              <a:lnSpc>
                <a:spcPct val="150000"/>
              </a:lnSpc>
            </a:pPr>
            <a:r>
              <a:rPr kumimoji="1" lang="en-US" altLang="zh-CN" sz="1400">
                <a:ln w="12700">
                  <a:noFill/>
                </a:ln>
                <a:solidFill>
                  <a:srgbClr val="262626">
                    <a:alpha val="100000"/>
                  </a:srgbClr>
                </a:solidFill>
                <a:latin typeface="Source Han Sans"/>
                <a:ea typeface="Source Han Sans"/>
                <a:cs typeface="Source Han Sans"/>
              </a:rPr>
              <a:t>OpenDigger的网络分析工具可以帮助社区管理者可视化社区成员间的联系，识别出潜在的领导者和影响者。这对于社区发展至关重要，因为这些关键人物往往能够引导社区方向，推动项目前进。</a:t>
            </a:r>
            <a:endParaRPr kumimoji="1" lang="zh-CN" altLang="en-US"/>
          </a:p>
        </p:txBody>
      </p:sp>
      <p:sp>
        <p:nvSpPr>
          <p:cNvPr id="9" name="标题 1"/>
          <p:cNvSpPr txBox="1"/>
          <p:nvPr/>
        </p:nvSpPr>
        <p:spPr>
          <a:xfrm>
            <a:off x="5987553" y="1704875"/>
            <a:ext cx="1417052" cy="775193"/>
          </a:xfrm>
          <a:prstGeom prst="rightArrow">
            <a:avLst/>
          </a:prstGeom>
          <a:solidFill>
            <a:schemeClr val="accent1"/>
          </a:solidFill>
          <a:ln cap="sq">
            <a:noFill/>
            <a:prstDash val="solid"/>
            <a:miter/>
          </a:ln>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a:off x="5172652" y="1514819"/>
            <a:ext cx="1155309" cy="1155306"/>
          </a:xfrm>
          <a:prstGeom prst="ellipse">
            <a:avLst/>
          </a:prstGeom>
          <a:solidFill>
            <a:schemeClr val="accent1"/>
          </a:solidFill>
          <a:ln cap="sq">
            <a:noFill/>
            <a:prstDash val="solid"/>
            <a:miter/>
          </a:ln>
        </p:spPr>
        <p:txBody>
          <a:bodyPr vert="horz" wrap="square" lIns="91440" tIns="45720" rIns="91440" bIns="45720" rtlCol="0" anchor="ctr"/>
          <a:lstStyle/>
          <a:p>
            <a:pPr algn="ctr">
              <a:lnSpc>
                <a:spcPct val="110000"/>
              </a:lnSpc>
            </a:pPr>
            <a:endParaRPr kumimoji="1" lang="zh-CN" altLang="en-US"/>
          </a:p>
        </p:txBody>
      </p:sp>
      <p:sp>
        <p:nvSpPr>
          <p:cNvPr id="11" name="标题 1"/>
          <p:cNvSpPr txBox="1"/>
          <p:nvPr/>
        </p:nvSpPr>
        <p:spPr>
          <a:xfrm>
            <a:off x="5269926" y="1612092"/>
            <a:ext cx="960761" cy="960759"/>
          </a:xfrm>
          <a:prstGeom prst="ellipse">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2" name="标题 1"/>
          <p:cNvSpPr txBox="1"/>
          <p:nvPr/>
        </p:nvSpPr>
        <p:spPr>
          <a:xfrm>
            <a:off x="5486400" y="1828565"/>
            <a:ext cx="527814" cy="527814"/>
          </a:xfrm>
          <a:custGeom>
            <a:avLst/>
            <a:gdLst>
              <a:gd name="connsiteX0" fmla="*/ 457070 w 720001"/>
              <a:gd name="connsiteY0" fmla="*/ 57166 h 720001"/>
              <a:gd name="connsiteX1" fmla="*/ 457070 w 720001"/>
              <a:gd name="connsiteY1" fmla="*/ 263017 h 720001"/>
              <a:gd name="connsiteX2" fmla="*/ 662921 w 720001"/>
              <a:gd name="connsiteY2" fmla="*/ 263017 h 720001"/>
              <a:gd name="connsiteX3" fmla="*/ 647393 w 720001"/>
              <a:gd name="connsiteY3" fmla="*/ 212704 h 720001"/>
              <a:gd name="connsiteX4" fmla="*/ 591008 w 720001"/>
              <a:gd name="connsiteY4" fmla="*/ 129080 h 720001"/>
              <a:gd name="connsiteX5" fmla="*/ 507383 w 720001"/>
              <a:gd name="connsiteY5" fmla="*/ 72694 h 720001"/>
              <a:gd name="connsiteX6" fmla="*/ 457070 w 720001"/>
              <a:gd name="connsiteY6" fmla="*/ 57166 h 720001"/>
              <a:gd name="connsiteX7" fmla="*/ 405022 w 720001"/>
              <a:gd name="connsiteY7" fmla="*/ 0 h 720001"/>
              <a:gd name="connsiteX8" fmla="*/ 720001 w 720001"/>
              <a:gd name="connsiteY8" fmla="*/ 314979 h 720001"/>
              <a:gd name="connsiteX9" fmla="*/ 405022 w 720001"/>
              <a:gd name="connsiteY9" fmla="*/ 314979 h 720001"/>
              <a:gd name="connsiteX10" fmla="*/ 360000 w 720001"/>
              <a:gd name="connsiteY10" fmla="*/ 0 h 720001"/>
              <a:gd name="connsiteX11" fmla="*/ 360000 w 720001"/>
              <a:gd name="connsiteY11" fmla="*/ 360000 h 720001"/>
              <a:gd name="connsiteX12" fmla="*/ 720000 w 720001"/>
              <a:gd name="connsiteY12" fmla="*/ 360000 h 720001"/>
              <a:gd name="connsiteX13" fmla="*/ 360000 w 720001"/>
              <a:gd name="connsiteY13" fmla="*/ 720001 h 720001"/>
              <a:gd name="connsiteX14" fmla="*/ 0 w 720001"/>
              <a:gd name="connsiteY14" fmla="*/ 360000 h 720001"/>
              <a:gd name="connsiteX15" fmla="*/ 360000 w 720001"/>
              <a:gd name="connsiteY15" fmla="*/ 0 h 720001"/>
            </a:gdLst>
            <a:ahLst/>
            <a:cxnLst/>
            <a:rect l="l" t="t" r="r" b="b"/>
            <a:pathLst>
              <a:path w="720001" h="720001">
                <a:moveTo>
                  <a:pt x="457070" y="57166"/>
                </a:moveTo>
                <a:lnTo>
                  <a:pt x="457070" y="263017"/>
                </a:lnTo>
                <a:lnTo>
                  <a:pt x="662921" y="263017"/>
                </a:lnTo>
                <a:cubicBezTo>
                  <a:pt x="659451" y="245755"/>
                  <a:pt x="654246" y="229012"/>
                  <a:pt x="647393" y="212704"/>
                </a:cubicBezTo>
                <a:cubicBezTo>
                  <a:pt x="634121" y="181388"/>
                  <a:pt x="615210" y="153282"/>
                  <a:pt x="591008" y="129080"/>
                </a:cubicBezTo>
                <a:cubicBezTo>
                  <a:pt x="566806" y="104878"/>
                  <a:pt x="538699" y="85967"/>
                  <a:pt x="507383" y="72694"/>
                </a:cubicBezTo>
                <a:cubicBezTo>
                  <a:pt x="491075" y="65755"/>
                  <a:pt x="474246" y="60637"/>
                  <a:pt x="457070" y="57166"/>
                </a:cubicBezTo>
                <a:close/>
                <a:moveTo>
                  <a:pt x="405022" y="0"/>
                </a:moveTo>
                <a:cubicBezTo>
                  <a:pt x="578950" y="0"/>
                  <a:pt x="720001" y="141051"/>
                  <a:pt x="720001" y="314979"/>
                </a:cubicBezTo>
                <a:lnTo>
                  <a:pt x="405022" y="314979"/>
                </a:lnTo>
                <a:close/>
                <a:moveTo>
                  <a:pt x="360000" y="0"/>
                </a:moveTo>
                <a:lnTo>
                  <a:pt x="360000" y="360000"/>
                </a:lnTo>
                <a:lnTo>
                  <a:pt x="720000" y="360000"/>
                </a:lnTo>
                <a:cubicBezTo>
                  <a:pt x="720000" y="558825"/>
                  <a:pt x="558824" y="720001"/>
                  <a:pt x="360000" y="720001"/>
                </a:cubicBezTo>
                <a:cubicBezTo>
                  <a:pt x="161176" y="720001"/>
                  <a:pt x="0" y="558825"/>
                  <a:pt x="0" y="360000"/>
                </a:cubicBezTo>
                <a:cubicBezTo>
                  <a:pt x="0" y="161176"/>
                  <a:pt x="161176" y="0"/>
                  <a:pt x="360000" y="0"/>
                </a:cubicBezTo>
                <a:close/>
              </a:path>
            </a:pathLst>
          </a:custGeom>
          <a:solidFill>
            <a:schemeClr val="accent1"/>
          </a:solidFill>
          <a:ln cap="sq">
            <a:noFill/>
            <a:prstDash val="solid"/>
            <a:miter/>
          </a:ln>
        </p:spPr>
        <p:txBody>
          <a:bodyPr vert="horz" wrap="square" lIns="91440" tIns="45720" rIns="91440" bIns="45720" rtlCol="0" anchor="ctr"/>
          <a:lstStyle/>
          <a:p>
            <a:pPr algn="ctr">
              <a:lnSpc>
                <a:spcPct val="110000"/>
              </a:lnSpc>
            </a:pPr>
            <a:endParaRPr kumimoji="1" lang="zh-CN" altLang="en-US"/>
          </a:p>
        </p:txBody>
      </p:sp>
      <p:sp>
        <p:nvSpPr>
          <p:cNvPr id="13" name="标题 1"/>
          <p:cNvSpPr txBox="1"/>
          <p:nvPr/>
        </p:nvSpPr>
        <p:spPr>
          <a:xfrm flipH="1">
            <a:off x="4787395" y="3230030"/>
            <a:ext cx="1417052" cy="775193"/>
          </a:xfrm>
          <a:prstGeom prst="rightArrow">
            <a:avLst/>
          </a:prstGeom>
          <a:solidFill>
            <a:schemeClr val="accent1">
              <a:lumMod val="60000"/>
              <a:lumOff val="4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4" name="标题 1"/>
          <p:cNvSpPr txBox="1"/>
          <p:nvPr/>
        </p:nvSpPr>
        <p:spPr>
          <a:xfrm flipH="1">
            <a:off x="5864039" y="3039974"/>
            <a:ext cx="1155309" cy="1155306"/>
          </a:xfrm>
          <a:prstGeom prst="ellipse">
            <a:avLst/>
          </a:prstGeom>
          <a:solidFill>
            <a:schemeClr val="accent1">
              <a:lumMod val="60000"/>
              <a:lumOff val="4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5" name="标题 1"/>
          <p:cNvSpPr txBox="1"/>
          <p:nvPr/>
        </p:nvSpPr>
        <p:spPr>
          <a:xfrm flipH="1">
            <a:off x="5961313" y="3137247"/>
            <a:ext cx="960761" cy="960759"/>
          </a:xfrm>
          <a:prstGeom prst="ellipse">
            <a:avLst/>
          </a:prstGeom>
          <a:solidFill>
            <a:schemeClr val="bg1"/>
          </a:solidFill>
          <a:ln cap="sq">
            <a:noFill/>
            <a:prstDash val="solid"/>
            <a:miter/>
          </a:ln>
        </p:spPr>
        <p:txBody>
          <a:bodyPr vert="horz" wrap="square" lIns="91440" tIns="45720" rIns="91440" bIns="45720" rtlCol="0" anchor="ctr"/>
          <a:lstStyle/>
          <a:p>
            <a:pPr algn="ctr">
              <a:lnSpc>
                <a:spcPct val="110000"/>
              </a:lnSpc>
            </a:pPr>
            <a:endParaRPr kumimoji="1" lang="zh-CN" altLang="en-US"/>
          </a:p>
        </p:txBody>
      </p:sp>
      <p:sp>
        <p:nvSpPr>
          <p:cNvPr id="16" name="标题 1"/>
          <p:cNvSpPr txBox="1"/>
          <p:nvPr/>
        </p:nvSpPr>
        <p:spPr>
          <a:xfrm flipH="1">
            <a:off x="6177787" y="3373496"/>
            <a:ext cx="527812" cy="488262"/>
          </a:xfrm>
          <a:custGeom>
            <a:avLst/>
            <a:gdLst>
              <a:gd name="connsiteX0" fmla="*/ 2136435 w 5834559"/>
              <a:gd name="connsiteY0" fmla="*/ 643126 h 5397372"/>
              <a:gd name="connsiteX1" fmla="*/ 3716657 w 5834559"/>
              <a:gd name="connsiteY1" fmla="*/ 643126 h 5397372"/>
              <a:gd name="connsiteX2" fmla="*/ 3716657 w 5834559"/>
              <a:gd name="connsiteY2" fmla="*/ 1064855 h 5397372"/>
              <a:gd name="connsiteX3" fmla="*/ 2136435 w 5834559"/>
              <a:gd name="connsiteY3" fmla="*/ 1064855 h 5397372"/>
              <a:gd name="connsiteX4" fmla="*/ 693741 w 5834559"/>
              <a:gd name="connsiteY4" fmla="*/ 643126 h 5397372"/>
              <a:gd name="connsiteX5" fmla="*/ 1550121 w 5834559"/>
              <a:gd name="connsiteY5" fmla="*/ 643126 h 5397372"/>
              <a:gd name="connsiteX6" fmla="*/ 1550121 w 5834559"/>
              <a:gd name="connsiteY6" fmla="*/ 1064855 h 5397372"/>
              <a:gd name="connsiteX7" fmla="*/ 693741 w 5834559"/>
              <a:gd name="connsiteY7" fmla="*/ 1064855 h 5397372"/>
              <a:gd name="connsiteX8" fmla="*/ 421729 w 5834559"/>
              <a:gd name="connsiteY8" fmla="*/ 1336867 h 5397372"/>
              <a:gd name="connsiteX9" fmla="*/ 421729 w 5834559"/>
              <a:gd name="connsiteY9" fmla="*/ 2079805 h 5397372"/>
              <a:gd name="connsiteX10" fmla="*/ 5412133 w 5834559"/>
              <a:gd name="connsiteY10" fmla="*/ 2079805 h 5397372"/>
              <a:gd name="connsiteX11" fmla="*/ 5412133 w 5834559"/>
              <a:gd name="connsiteY11" fmla="*/ 1336867 h 5397372"/>
              <a:gd name="connsiteX12" fmla="*/ 5140113 w 5834559"/>
              <a:gd name="connsiteY12" fmla="*/ 1064855 h 5397372"/>
              <a:gd name="connsiteX13" fmla="*/ 4302971 w 5834559"/>
              <a:gd name="connsiteY13" fmla="*/ 1064855 h 5397372"/>
              <a:gd name="connsiteX14" fmla="*/ 4302971 w 5834559"/>
              <a:gd name="connsiteY14" fmla="*/ 643126 h 5397372"/>
              <a:gd name="connsiteX15" fmla="*/ 5140113 w 5834559"/>
              <a:gd name="connsiteY15" fmla="*/ 643126 h 5397372"/>
              <a:gd name="connsiteX16" fmla="*/ 5834559 w 5834559"/>
              <a:gd name="connsiteY16" fmla="*/ 1336867 h 5397372"/>
              <a:gd name="connsiteX17" fmla="*/ 5834559 w 5834559"/>
              <a:gd name="connsiteY17" fmla="*/ 4703631 h 5397372"/>
              <a:gd name="connsiteX18" fmla="*/ 5140818 w 5834559"/>
              <a:gd name="connsiteY18" fmla="*/ 5397372 h 5397372"/>
              <a:gd name="connsiteX19" fmla="*/ 693741 w 5834559"/>
              <a:gd name="connsiteY19" fmla="*/ 5397372 h 5397372"/>
              <a:gd name="connsiteX20" fmla="*/ 0 w 5834559"/>
              <a:gd name="connsiteY20" fmla="*/ 4703631 h 5397372"/>
              <a:gd name="connsiteX21" fmla="*/ 0 w 5834559"/>
              <a:gd name="connsiteY21" fmla="*/ 2501529 h 5397372"/>
              <a:gd name="connsiteX22" fmla="*/ 0 w 5834559"/>
              <a:gd name="connsiteY22" fmla="*/ 2079805 h 5397372"/>
              <a:gd name="connsiteX23" fmla="*/ 0 w 5834559"/>
              <a:gd name="connsiteY23" fmla="*/ 1336867 h 5397372"/>
              <a:gd name="connsiteX24" fmla="*/ 693741 w 5834559"/>
              <a:gd name="connsiteY24" fmla="*/ 643126 h 5397372"/>
              <a:gd name="connsiteX25" fmla="*/ 3997242 w 5834559"/>
              <a:gd name="connsiteY25" fmla="*/ 0 h 5397372"/>
              <a:gd name="connsiteX26" fmla="*/ 4208106 w 5834559"/>
              <a:gd name="connsiteY26" fmla="*/ 210864 h 5397372"/>
              <a:gd name="connsiteX27" fmla="*/ 4208106 w 5834559"/>
              <a:gd name="connsiteY27" fmla="*/ 1506961 h 5397372"/>
              <a:gd name="connsiteX28" fmla="*/ 3997242 w 5834559"/>
              <a:gd name="connsiteY28" fmla="*/ 1718528 h 5397372"/>
              <a:gd name="connsiteX29" fmla="*/ 3786378 w 5834559"/>
              <a:gd name="connsiteY29" fmla="*/ 1507664 h 5397372"/>
              <a:gd name="connsiteX30" fmla="*/ 3786378 w 5834559"/>
              <a:gd name="connsiteY30" fmla="*/ 210864 h 5397372"/>
              <a:gd name="connsiteX31" fmla="*/ 3997242 w 5834559"/>
              <a:gd name="connsiteY31" fmla="*/ 0 h 5397372"/>
              <a:gd name="connsiteX32" fmla="*/ 1836609 w 5834559"/>
              <a:gd name="connsiteY32" fmla="*/ 0 h 5397372"/>
              <a:gd name="connsiteX33" fmla="*/ 2047469 w 5834559"/>
              <a:gd name="connsiteY33" fmla="*/ 210864 h 5397372"/>
              <a:gd name="connsiteX34" fmla="*/ 2047469 w 5834559"/>
              <a:gd name="connsiteY34" fmla="*/ 1506961 h 5397372"/>
              <a:gd name="connsiteX35" fmla="*/ 1836609 w 5834559"/>
              <a:gd name="connsiteY35" fmla="*/ 1718528 h 5397372"/>
              <a:gd name="connsiteX36" fmla="*/ 1625745 w 5834559"/>
              <a:gd name="connsiteY36" fmla="*/ 1507664 h 5397372"/>
              <a:gd name="connsiteX37" fmla="*/ 1625745 w 5834559"/>
              <a:gd name="connsiteY37" fmla="*/ 210864 h 5397372"/>
              <a:gd name="connsiteX38" fmla="*/ 1836609 w 5834559"/>
              <a:gd name="connsiteY38" fmla="*/ 0 h 5397372"/>
            </a:gdLst>
            <a:ahLst/>
            <a:cxnLst/>
            <a:rect l="l" t="t" r="r" b="b"/>
            <a:pathLst>
              <a:path w="5834559" h="5397372">
                <a:moveTo>
                  <a:pt x="2136435" y="643126"/>
                </a:moveTo>
                <a:lnTo>
                  <a:pt x="3716657" y="643126"/>
                </a:lnTo>
                <a:lnTo>
                  <a:pt x="3716657" y="1064855"/>
                </a:lnTo>
                <a:lnTo>
                  <a:pt x="2136435" y="1064855"/>
                </a:lnTo>
                <a:close/>
                <a:moveTo>
                  <a:pt x="693741" y="643126"/>
                </a:moveTo>
                <a:lnTo>
                  <a:pt x="1550121" y="643126"/>
                </a:lnTo>
                <a:lnTo>
                  <a:pt x="1550121" y="1064855"/>
                </a:lnTo>
                <a:lnTo>
                  <a:pt x="693741" y="1064855"/>
                </a:lnTo>
                <a:cubicBezTo>
                  <a:pt x="543320" y="1064855"/>
                  <a:pt x="421729" y="1187151"/>
                  <a:pt x="421729" y="1336867"/>
                </a:cubicBezTo>
                <a:lnTo>
                  <a:pt x="421729" y="2079805"/>
                </a:lnTo>
                <a:lnTo>
                  <a:pt x="5412133" y="2079805"/>
                </a:lnTo>
                <a:lnTo>
                  <a:pt x="5412133" y="1336867"/>
                </a:lnTo>
                <a:cubicBezTo>
                  <a:pt x="5412133" y="1186446"/>
                  <a:pt x="5289830" y="1064855"/>
                  <a:pt x="5140113" y="1064855"/>
                </a:cubicBezTo>
                <a:lnTo>
                  <a:pt x="4302971" y="1064855"/>
                </a:lnTo>
                <a:lnTo>
                  <a:pt x="4302971" y="643126"/>
                </a:lnTo>
                <a:lnTo>
                  <a:pt x="5140113" y="643126"/>
                </a:lnTo>
                <a:cubicBezTo>
                  <a:pt x="5523184" y="643126"/>
                  <a:pt x="5833854" y="953797"/>
                  <a:pt x="5834559" y="1336867"/>
                </a:cubicBezTo>
                <a:lnTo>
                  <a:pt x="5834559" y="4703631"/>
                </a:lnTo>
                <a:cubicBezTo>
                  <a:pt x="5834559" y="5085292"/>
                  <a:pt x="5522479" y="5397372"/>
                  <a:pt x="5140818" y="5397372"/>
                </a:cubicBezTo>
                <a:lnTo>
                  <a:pt x="693741" y="5397372"/>
                </a:lnTo>
                <a:cubicBezTo>
                  <a:pt x="312080" y="5397372"/>
                  <a:pt x="0" y="5085292"/>
                  <a:pt x="0" y="4703631"/>
                </a:cubicBezTo>
                <a:lnTo>
                  <a:pt x="0" y="2501529"/>
                </a:lnTo>
                <a:lnTo>
                  <a:pt x="0" y="2079805"/>
                </a:lnTo>
                <a:lnTo>
                  <a:pt x="0" y="1336867"/>
                </a:lnTo>
                <a:cubicBezTo>
                  <a:pt x="0" y="953797"/>
                  <a:pt x="310671" y="643126"/>
                  <a:pt x="693741" y="643126"/>
                </a:cubicBezTo>
                <a:close/>
                <a:moveTo>
                  <a:pt x="3997242" y="0"/>
                </a:moveTo>
                <a:cubicBezTo>
                  <a:pt x="4113920" y="0"/>
                  <a:pt x="4208106" y="94186"/>
                  <a:pt x="4208106" y="210864"/>
                </a:cubicBezTo>
                <a:lnTo>
                  <a:pt x="4208106" y="1506961"/>
                </a:lnTo>
                <a:cubicBezTo>
                  <a:pt x="4208106" y="1623639"/>
                  <a:pt x="4113920" y="1718528"/>
                  <a:pt x="3997242" y="1718528"/>
                </a:cubicBezTo>
                <a:cubicBezTo>
                  <a:pt x="3880564" y="1718528"/>
                  <a:pt x="3786378" y="1624342"/>
                  <a:pt x="3786378" y="1507664"/>
                </a:cubicBezTo>
                <a:lnTo>
                  <a:pt x="3786378" y="210864"/>
                </a:lnTo>
                <a:cubicBezTo>
                  <a:pt x="3786378" y="94186"/>
                  <a:pt x="3880564" y="0"/>
                  <a:pt x="3997242" y="0"/>
                </a:cubicBezTo>
                <a:close/>
                <a:moveTo>
                  <a:pt x="1836609" y="0"/>
                </a:moveTo>
                <a:cubicBezTo>
                  <a:pt x="1953287" y="0"/>
                  <a:pt x="2047469" y="94186"/>
                  <a:pt x="2047469" y="210864"/>
                </a:cubicBezTo>
                <a:lnTo>
                  <a:pt x="2047469" y="1506961"/>
                </a:lnTo>
                <a:cubicBezTo>
                  <a:pt x="2047469" y="1623639"/>
                  <a:pt x="1953287" y="1718528"/>
                  <a:pt x="1836609" y="1718528"/>
                </a:cubicBezTo>
                <a:cubicBezTo>
                  <a:pt x="1719932" y="1718528"/>
                  <a:pt x="1625745" y="1624342"/>
                  <a:pt x="1625745" y="1507664"/>
                </a:cubicBezTo>
                <a:lnTo>
                  <a:pt x="1625745" y="210864"/>
                </a:lnTo>
                <a:cubicBezTo>
                  <a:pt x="1625745" y="94186"/>
                  <a:pt x="1719932" y="0"/>
                  <a:pt x="1836609" y="0"/>
                </a:cubicBezTo>
                <a:close/>
              </a:path>
            </a:pathLst>
          </a:custGeom>
          <a:solidFill>
            <a:schemeClr val="accent1">
              <a:lumMod val="60000"/>
              <a:lumOff val="4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7" name="标题 1"/>
          <p:cNvSpPr txBox="1"/>
          <p:nvPr/>
        </p:nvSpPr>
        <p:spPr>
          <a:xfrm>
            <a:off x="5987553" y="4755185"/>
            <a:ext cx="1417052" cy="775193"/>
          </a:xfrm>
          <a:prstGeom prst="rightArrow">
            <a:avLst/>
          </a:prstGeom>
          <a:solidFill>
            <a:schemeClr val="accent1"/>
          </a:solidFill>
          <a:ln cap="sq">
            <a:noFill/>
            <a:prstDash val="solid"/>
            <a:miter/>
          </a:ln>
        </p:spPr>
        <p:txBody>
          <a:bodyPr vert="horz" wrap="square" lIns="91440" tIns="45720" rIns="91440" bIns="45720" rtlCol="0" anchor="ctr"/>
          <a:lstStyle/>
          <a:p>
            <a:pPr algn="ctr">
              <a:lnSpc>
                <a:spcPct val="110000"/>
              </a:lnSpc>
            </a:pPr>
            <a:endParaRPr kumimoji="1" lang="zh-CN" altLang="en-US"/>
          </a:p>
        </p:txBody>
      </p:sp>
      <p:sp>
        <p:nvSpPr>
          <p:cNvPr id="18" name="标题 1"/>
          <p:cNvSpPr txBox="1"/>
          <p:nvPr/>
        </p:nvSpPr>
        <p:spPr>
          <a:xfrm>
            <a:off x="5172652" y="4565129"/>
            <a:ext cx="1155309" cy="1155306"/>
          </a:xfrm>
          <a:prstGeom prst="ellipse">
            <a:avLst/>
          </a:prstGeom>
          <a:solidFill>
            <a:schemeClr val="accent1"/>
          </a:solidFill>
          <a:ln cap="sq">
            <a:noFill/>
            <a:prstDash val="solid"/>
            <a:miter/>
          </a:ln>
        </p:spPr>
        <p:txBody>
          <a:bodyPr vert="horz" wrap="square" lIns="91440" tIns="45720" rIns="91440" bIns="45720" rtlCol="0" anchor="ctr"/>
          <a:lstStyle/>
          <a:p>
            <a:pPr algn="ctr">
              <a:lnSpc>
                <a:spcPct val="110000"/>
              </a:lnSpc>
            </a:pPr>
            <a:endParaRPr kumimoji="1" lang="zh-CN" altLang="en-US"/>
          </a:p>
        </p:txBody>
      </p:sp>
      <p:sp>
        <p:nvSpPr>
          <p:cNvPr id="19" name="标题 1"/>
          <p:cNvSpPr txBox="1"/>
          <p:nvPr/>
        </p:nvSpPr>
        <p:spPr>
          <a:xfrm>
            <a:off x="5269926" y="4662402"/>
            <a:ext cx="960761" cy="960759"/>
          </a:xfrm>
          <a:prstGeom prst="ellipse">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0" name="标题 1"/>
          <p:cNvSpPr txBox="1"/>
          <p:nvPr/>
        </p:nvSpPr>
        <p:spPr>
          <a:xfrm>
            <a:off x="5486400" y="4911735"/>
            <a:ext cx="527814" cy="462093"/>
          </a:xfrm>
          <a:custGeom>
            <a:avLst/>
            <a:gdLst>
              <a:gd name="connsiteX0" fmla="*/ 411293 w 822401"/>
              <a:gd name="connsiteY0" fmla="*/ 234366 h 720000"/>
              <a:gd name="connsiteX1" fmla="*/ 536928 w 822401"/>
              <a:gd name="connsiteY1" fmla="*/ 360000 h 720000"/>
              <a:gd name="connsiteX2" fmla="*/ 411293 w 822401"/>
              <a:gd name="connsiteY2" fmla="*/ 485635 h 720000"/>
              <a:gd name="connsiteX3" fmla="*/ 285659 w 822401"/>
              <a:gd name="connsiteY3" fmla="*/ 360000 h 720000"/>
              <a:gd name="connsiteX4" fmla="*/ 411293 w 822401"/>
              <a:gd name="connsiteY4" fmla="*/ 234366 h 720000"/>
              <a:gd name="connsiteX5" fmla="*/ 411293 w 822401"/>
              <a:gd name="connsiteY5" fmla="*/ 178938 h 720000"/>
              <a:gd name="connsiteX6" fmla="*/ 230231 w 822401"/>
              <a:gd name="connsiteY6" fmla="*/ 360000 h 720000"/>
              <a:gd name="connsiteX7" fmla="*/ 411293 w 822401"/>
              <a:gd name="connsiteY7" fmla="*/ 541063 h 720000"/>
              <a:gd name="connsiteX8" fmla="*/ 592355 w 822401"/>
              <a:gd name="connsiteY8" fmla="*/ 360000 h 720000"/>
              <a:gd name="connsiteX9" fmla="*/ 411293 w 822401"/>
              <a:gd name="connsiteY9" fmla="*/ 178938 h 720000"/>
              <a:gd name="connsiteX10" fmla="*/ 219884 w 822401"/>
              <a:gd name="connsiteY10" fmla="*/ 0 h 720000"/>
              <a:gd name="connsiteX11" fmla="*/ 602517 w 822401"/>
              <a:gd name="connsiteY11" fmla="*/ 0 h 720000"/>
              <a:gd name="connsiteX12" fmla="*/ 627275 w 822401"/>
              <a:gd name="connsiteY12" fmla="*/ 14319 h 720000"/>
              <a:gd name="connsiteX13" fmla="*/ 818591 w 822401"/>
              <a:gd name="connsiteY13" fmla="*/ 345682 h 720000"/>
              <a:gd name="connsiteX14" fmla="*/ 818591 w 822401"/>
              <a:gd name="connsiteY14" fmla="*/ 374319 h 720000"/>
              <a:gd name="connsiteX15" fmla="*/ 627367 w 822401"/>
              <a:gd name="connsiteY15" fmla="*/ 705682 h 720000"/>
              <a:gd name="connsiteX16" fmla="*/ 602609 w 822401"/>
              <a:gd name="connsiteY16" fmla="*/ 720000 h 720000"/>
              <a:gd name="connsiteX17" fmla="*/ 219977 w 822401"/>
              <a:gd name="connsiteY17" fmla="*/ 720000 h 720000"/>
              <a:gd name="connsiteX18" fmla="*/ 195219 w 822401"/>
              <a:gd name="connsiteY18" fmla="*/ 705682 h 720000"/>
              <a:gd name="connsiteX19" fmla="*/ 3811 w 822401"/>
              <a:gd name="connsiteY19" fmla="*/ 374319 h 720000"/>
              <a:gd name="connsiteX20" fmla="*/ 3811 w 822401"/>
              <a:gd name="connsiteY20" fmla="*/ 345682 h 720000"/>
              <a:gd name="connsiteX21" fmla="*/ 195127 w 822401"/>
              <a:gd name="connsiteY21" fmla="*/ 14319 h 720000"/>
              <a:gd name="connsiteX22" fmla="*/ 219884 w 822401"/>
              <a:gd name="connsiteY22" fmla="*/ 0 h 720000"/>
            </a:gdLst>
            <a:ahLst/>
            <a:cxnLst/>
            <a:rect l="l" t="t" r="r" b="b"/>
            <a:pathLst>
              <a:path w="822401" h="720000">
                <a:moveTo>
                  <a:pt x="411293" y="234366"/>
                </a:moveTo>
                <a:cubicBezTo>
                  <a:pt x="480577" y="234366"/>
                  <a:pt x="536928" y="290716"/>
                  <a:pt x="536928" y="360000"/>
                </a:cubicBezTo>
                <a:cubicBezTo>
                  <a:pt x="536928" y="429284"/>
                  <a:pt x="480577" y="485635"/>
                  <a:pt x="411293" y="485635"/>
                </a:cubicBezTo>
                <a:cubicBezTo>
                  <a:pt x="342009" y="485635"/>
                  <a:pt x="285659" y="429284"/>
                  <a:pt x="285659" y="360000"/>
                </a:cubicBezTo>
                <a:cubicBezTo>
                  <a:pt x="285659" y="290716"/>
                  <a:pt x="342009" y="234366"/>
                  <a:pt x="411293" y="234366"/>
                </a:cubicBezTo>
                <a:close/>
                <a:moveTo>
                  <a:pt x="411293" y="178938"/>
                </a:moveTo>
                <a:cubicBezTo>
                  <a:pt x="311432" y="178938"/>
                  <a:pt x="230231" y="260139"/>
                  <a:pt x="230231" y="360000"/>
                </a:cubicBezTo>
                <a:cubicBezTo>
                  <a:pt x="230231" y="459862"/>
                  <a:pt x="311432" y="541063"/>
                  <a:pt x="411293" y="541063"/>
                </a:cubicBezTo>
                <a:cubicBezTo>
                  <a:pt x="511154" y="541063"/>
                  <a:pt x="592355" y="459862"/>
                  <a:pt x="592355" y="360000"/>
                </a:cubicBezTo>
                <a:cubicBezTo>
                  <a:pt x="592355" y="260139"/>
                  <a:pt x="511154" y="178938"/>
                  <a:pt x="411293" y="178938"/>
                </a:cubicBezTo>
                <a:close/>
                <a:moveTo>
                  <a:pt x="219884" y="0"/>
                </a:moveTo>
                <a:lnTo>
                  <a:pt x="602517" y="0"/>
                </a:lnTo>
                <a:cubicBezTo>
                  <a:pt x="612679" y="0"/>
                  <a:pt x="622194" y="5451"/>
                  <a:pt x="627275" y="14319"/>
                </a:cubicBezTo>
                <a:lnTo>
                  <a:pt x="818591" y="345682"/>
                </a:lnTo>
                <a:cubicBezTo>
                  <a:pt x="823672" y="354550"/>
                  <a:pt x="823672" y="365451"/>
                  <a:pt x="818591" y="374319"/>
                </a:cubicBezTo>
                <a:lnTo>
                  <a:pt x="627367" y="705682"/>
                </a:lnTo>
                <a:cubicBezTo>
                  <a:pt x="622286" y="714550"/>
                  <a:pt x="612771" y="720000"/>
                  <a:pt x="602609" y="720000"/>
                </a:cubicBezTo>
                <a:lnTo>
                  <a:pt x="219977" y="720000"/>
                </a:lnTo>
                <a:cubicBezTo>
                  <a:pt x="209815" y="720000"/>
                  <a:pt x="200300" y="714550"/>
                  <a:pt x="195219" y="705682"/>
                </a:cubicBezTo>
                <a:lnTo>
                  <a:pt x="3811" y="374319"/>
                </a:lnTo>
                <a:cubicBezTo>
                  <a:pt x="-1270" y="365543"/>
                  <a:pt x="-1270" y="354550"/>
                  <a:pt x="3811" y="345682"/>
                </a:cubicBezTo>
                <a:lnTo>
                  <a:pt x="195127" y="14319"/>
                </a:lnTo>
                <a:cubicBezTo>
                  <a:pt x="200208" y="5451"/>
                  <a:pt x="209723" y="0"/>
                  <a:pt x="219884" y="0"/>
                </a:cubicBezTo>
                <a:close/>
              </a:path>
            </a:pathLst>
          </a:custGeom>
          <a:solidFill>
            <a:schemeClr val="accent1"/>
          </a:solidFill>
          <a:ln cap="sq">
            <a:noFill/>
            <a:prstDash val="solid"/>
            <a:miter/>
          </a:ln>
        </p:spPr>
        <p:txBody>
          <a:bodyPr vert="horz" wrap="square" lIns="91440" tIns="45720" rIns="91440" bIns="45720" rtlCol="0" anchor="ctr"/>
          <a:lstStyle/>
          <a:p>
            <a:pPr algn="ctr">
              <a:lnSpc>
                <a:spcPct val="110000"/>
              </a:lnSpc>
            </a:pPr>
            <a:endParaRPr kumimoji="1" lang="zh-CN" altLang="en-US"/>
          </a:p>
        </p:txBody>
      </p:sp>
      <p:sp>
        <p:nvSpPr>
          <p:cNvPr id="21" name="标题 1"/>
          <p:cNvSpPr txBox="1"/>
          <p:nvPr/>
        </p:nvSpPr>
        <p:spPr>
          <a:xfrm>
            <a:off x="787215" y="385281"/>
            <a:ext cx="10671175" cy="468000"/>
          </a:xfrm>
          <a:prstGeom prst="rect">
            <a:avLst/>
          </a:prstGeom>
          <a:noFill/>
          <a:ln>
            <a:noFill/>
          </a:ln>
        </p:spPr>
        <p:txBody>
          <a:bodyPr vert="horz" wrap="square" lIns="0" tIns="0" rIns="0" bIns="0" rtlCol="0" anchor="ctr"/>
          <a:lstStyle/>
          <a:p>
            <a:pPr algn="l">
              <a:lnSpc>
                <a:spcPct val="110000"/>
              </a:lnSpc>
            </a:pPr>
            <a:r>
              <a:rPr kumimoji="1" lang="en-US" altLang="zh-CN" sz="2800">
                <a:ln w="12700">
                  <a:noFill/>
                </a:ln>
                <a:solidFill>
                  <a:srgbClr val="262626">
                    <a:alpha val="100000"/>
                  </a:srgbClr>
                </a:solidFill>
                <a:latin typeface="Source Han Sans CN Bold"/>
                <a:ea typeface="Source Han Sans CN Bold"/>
                <a:cs typeface="Source Han Sans CN Bold"/>
              </a:rPr>
              <a:t>提升社区活跃度</a:t>
            </a:r>
            <a:endParaRPr kumimoji="1" lang="zh-CN" altLang="en-US"/>
          </a:p>
        </p:txBody>
      </p:sp>
      <p:grpSp>
        <p:nvGrpSpPr>
          <p:cNvPr id="22" name="组合 21"/>
          <p:cNvGrpSpPr/>
          <p:nvPr/>
        </p:nvGrpSpPr>
        <p:grpSpPr>
          <a:xfrm>
            <a:off x="168161" y="408767"/>
            <a:ext cx="489178" cy="391711"/>
            <a:chOff x="168161" y="408767"/>
            <a:chExt cx="489178" cy="391711"/>
          </a:xfrm>
        </p:grpSpPr>
        <p:sp>
          <p:nvSpPr>
            <p:cNvPr id="23" name="标题 1"/>
            <p:cNvSpPr txBox="1"/>
            <p:nvPr/>
          </p:nvSpPr>
          <p:spPr>
            <a:xfrm>
              <a:off x="288094" y="474980"/>
              <a:ext cx="252636" cy="252636"/>
            </a:xfrm>
            <a:prstGeom prst="ellips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4" name="标题 1"/>
            <p:cNvSpPr txBox="1"/>
            <p:nvPr/>
          </p:nvSpPr>
          <p:spPr>
            <a:xfrm rot="2029649">
              <a:off x="165100" y="534815"/>
              <a:ext cx="495300" cy="139615"/>
            </a:xfrm>
            <a:prstGeom prst="ellipse">
              <a:avLst/>
            </a:prstGeom>
            <a:noFill/>
            <a:ln w="127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1" y="0"/>
            <a:ext cx="12192000" cy="6858000"/>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516000" y="3536473"/>
            <a:ext cx="11160000" cy="191453"/>
          </a:xfrm>
          <a:prstGeom prst="roundRect">
            <a:avLst>
              <a:gd name="adj" fmla="val 50000"/>
            </a:avLst>
          </a:prstGeom>
          <a:solidFill>
            <a:schemeClr val="bg1">
              <a:lumMod val="95000"/>
            </a:schemeClr>
          </a:solidFill>
          <a:ln cap="sq">
            <a:noFill/>
            <a:prstDash val="solid"/>
            <a:miter/>
          </a:ln>
          <a:effectLst/>
        </p:spPr>
        <p:txBody>
          <a:bodyPr vert="horz" wrap="square" lIns="0" tIns="0" rIns="0" bIns="0" rtlCol="0" anchor="t"/>
          <a:lstStyle/>
          <a:p>
            <a:pPr algn="ctr">
              <a:lnSpc>
                <a:spcPct val="110000"/>
              </a:lnSpc>
            </a:pPr>
            <a:endParaRPr kumimoji="1" lang="zh-CN" altLang="en-US"/>
          </a:p>
        </p:txBody>
      </p:sp>
      <p:sp>
        <p:nvSpPr>
          <p:cNvPr id="4" name="标题 1"/>
          <p:cNvSpPr txBox="1"/>
          <p:nvPr/>
        </p:nvSpPr>
        <p:spPr>
          <a:xfrm>
            <a:off x="882722" y="1367246"/>
            <a:ext cx="4500000" cy="533355"/>
          </a:xfrm>
          <a:prstGeom prst="rect">
            <a:avLst/>
          </a:prstGeom>
          <a:noFill/>
          <a:ln w="12700" cap="sq">
            <a:noFill/>
            <a:miter/>
          </a:ln>
        </p:spPr>
        <p:txBody>
          <a:bodyPr vert="horz" wrap="square" lIns="0" tIns="0" rIns="0" bIns="0" rtlCol="0" anchor="b"/>
          <a:lstStyle/>
          <a:p>
            <a:pPr algn="ctr">
              <a:lnSpc>
                <a:spcPct val="130000"/>
              </a:lnSpc>
            </a:pPr>
            <a:r>
              <a:rPr kumimoji="1" lang="en-US" altLang="zh-CN" sz="1600">
                <a:ln w="12700">
                  <a:noFill/>
                </a:ln>
                <a:solidFill>
                  <a:srgbClr val="262626">
                    <a:alpha val="100000"/>
                  </a:srgbClr>
                </a:solidFill>
                <a:latin typeface="Source Han Sans CN Bold"/>
                <a:ea typeface="Source Han Sans CN Bold"/>
                <a:cs typeface="Source Han Sans CN Bold"/>
              </a:rPr>
              <a:t>实时数据监控和报告</a:t>
            </a:r>
            <a:endParaRPr kumimoji="1" lang="zh-CN" altLang="en-US"/>
          </a:p>
        </p:txBody>
      </p:sp>
      <p:sp>
        <p:nvSpPr>
          <p:cNvPr id="5" name="标题 1"/>
          <p:cNvSpPr txBox="1"/>
          <p:nvPr/>
        </p:nvSpPr>
        <p:spPr>
          <a:xfrm>
            <a:off x="882722" y="1938061"/>
            <a:ext cx="4500000" cy="1260000"/>
          </a:xfrm>
          <a:prstGeom prst="rect">
            <a:avLst/>
          </a:prstGeom>
          <a:noFill/>
          <a:ln>
            <a:noFill/>
          </a:ln>
        </p:spPr>
        <p:txBody>
          <a:bodyPr vert="horz" wrap="square" lIns="0" tIns="0" rIns="0" bIns="0" rtlCol="0" anchor="t"/>
          <a:lstStyle/>
          <a:p>
            <a:pPr algn="ctr">
              <a:lnSpc>
                <a:spcPct val="150000"/>
              </a:lnSpc>
            </a:pPr>
            <a:r>
              <a:rPr kumimoji="1" lang="en-US" altLang="zh-CN" sz="1400">
                <a:ln w="12700">
                  <a:noFill/>
                </a:ln>
                <a:solidFill>
                  <a:srgbClr val="262626">
                    <a:alpha val="100000"/>
                  </a:srgbClr>
                </a:solidFill>
                <a:latin typeface="Source Han Sans"/>
                <a:ea typeface="Source Han Sans"/>
                <a:cs typeface="Source Han Sans"/>
              </a:rPr>
              <a:t>开源社区运营工具能够提供实时的数据监控和报告，增强社区透明度。成员可以清晰地看到项目进展和贡献分布，这有助于提升成员的信任感和归属感，同时也能够激发成员的参与热情。</a:t>
            </a:r>
            <a:endParaRPr kumimoji="1" lang="zh-CN" altLang="en-US"/>
          </a:p>
        </p:txBody>
      </p:sp>
      <p:sp>
        <p:nvSpPr>
          <p:cNvPr id="6" name="标题 1"/>
          <p:cNvSpPr txBox="1"/>
          <p:nvPr/>
        </p:nvSpPr>
        <p:spPr>
          <a:xfrm>
            <a:off x="3839650" y="4060780"/>
            <a:ext cx="4500000" cy="533355"/>
          </a:xfrm>
          <a:prstGeom prst="rect">
            <a:avLst/>
          </a:prstGeom>
          <a:noFill/>
          <a:ln w="12700" cap="sq">
            <a:noFill/>
            <a:miter/>
          </a:ln>
        </p:spPr>
        <p:txBody>
          <a:bodyPr vert="horz" wrap="square" lIns="0" tIns="0" rIns="0" bIns="0" rtlCol="0" anchor="b"/>
          <a:lstStyle/>
          <a:p>
            <a:pPr algn="ctr">
              <a:lnSpc>
                <a:spcPct val="130000"/>
              </a:lnSpc>
            </a:pPr>
            <a:r>
              <a:rPr kumimoji="1" lang="en-US" altLang="zh-CN" sz="1600">
                <a:ln w="12700">
                  <a:noFill/>
                </a:ln>
                <a:solidFill>
                  <a:srgbClr val="262626">
                    <a:alpha val="100000"/>
                  </a:srgbClr>
                </a:solidFill>
                <a:latin typeface="Source Han Sans CN Bold"/>
                <a:ea typeface="Source Han Sans CN Bold"/>
                <a:cs typeface="Source Han Sans CN Bold"/>
              </a:rPr>
              <a:t>快速响应问题和请求</a:t>
            </a:r>
            <a:endParaRPr kumimoji="1" lang="zh-CN" altLang="en-US"/>
          </a:p>
        </p:txBody>
      </p:sp>
      <p:sp>
        <p:nvSpPr>
          <p:cNvPr id="7" name="标题 1"/>
          <p:cNvSpPr txBox="1"/>
          <p:nvPr/>
        </p:nvSpPr>
        <p:spPr>
          <a:xfrm>
            <a:off x="3839650" y="4631597"/>
            <a:ext cx="4500000" cy="1260000"/>
          </a:xfrm>
          <a:prstGeom prst="rect">
            <a:avLst/>
          </a:prstGeom>
          <a:noFill/>
          <a:ln>
            <a:noFill/>
          </a:ln>
        </p:spPr>
        <p:txBody>
          <a:bodyPr vert="horz" wrap="square" lIns="0" tIns="0" rIns="0" bIns="0" rtlCol="0" anchor="t"/>
          <a:lstStyle/>
          <a:p>
            <a:pPr algn="ctr">
              <a:lnSpc>
                <a:spcPct val="150000"/>
              </a:lnSpc>
            </a:pPr>
            <a:r>
              <a:rPr kumimoji="1" lang="en-US" altLang="zh-CN" sz="1400">
                <a:ln w="12700">
                  <a:noFill/>
                </a:ln>
                <a:solidFill>
                  <a:srgbClr val="262626">
                    <a:alpha val="100000"/>
                  </a:srgbClr>
                </a:solidFill>
                <a:latin typeface="Source Han Sans"/>
                <a:ea typeface="Source Han Sans"/>
                <a:cs typeface="Source Han Sans"/>
              </a:rPr>
              <a:t>利用OpenDigger的Issues和PR分析工具，社区管理者可以快速响应社区成员提出的问题和请求。这种快速响应机制能够提高社区的响应速度和问题解决效率，从而提升用户体验。</a:t>
            </a:r>
            <a:endParaRPr kumimoji="1" lang="zh-CN" altLang="en-US"/>
          </a:p>
        </p:txBody>
      </p:sp>
      <p:sp>
        <p:nvSpPr>
          <p:cNvPr id="8" name="标题 1"/>
          <p:cNvSpPr txBox="1"/>
          <p:nvPr/>
        </p:nvSpPr>
        <p:spPr>
          <a:xfrm>
            <a:off x="6796577" y="1367246"/>
            <a:ext cx="4500000" cy="533355"/>
          </a:xfrm>
          <a:prstGeom prst="rect">
            <a:avLst/>
          </a:prstGeom>
          <a:noFill/>
          <a:ln w="12700" cap="sq">
            <a:noFill/>
            <a:miter/>
          </a:ln>
        </p:spPr>
        <p:txBody>
          <a:bodyPr vert="horz" wrap="square" lIns="0" tIns="0" rIns="0" bIns="0" rtlCol="0" anchor="b"/>
          <a:lstStyle/>
          <a:p>
            <a:pPr algn="ctr">
              <a:lnSpc>
                <a:spcPct val="130000"/>
              </a:lnSpc>
            </a:pPr>
            <a:r>
              <a:rPr kumimoji="1" lang="en-US" altLang="zh-CN" sz="1600">
                <a:ln w="12700">
                  <a:noFill/>
                </a:ln>
                <a:solidFill>
                  <a:srgbClr val="262626">
                    <a:alpha val="100000"/>
                  </a:srgbClr>
                </a:solidFill>
                <a:latin typeface="Source Han Sans CN Bold"/>
                <a:ea typeface="Source Han Sans CN Bold"/>
                <a:cs typeface="Source Han Sans CN Bold"/>
              </a:rPr>
              <a:t>追踪代码质量变化</a:t>
            </a:r>
            <a:endParaRPr kumimoji="1" lang="zh-CN" altLang="en-US"/>
          </a:p>
        </p:txBody>
      </p:sp>
      <p:sp>
        <p:nvSpPr>
          <p:cNvPr id="9" name="标题 1"/>
          <p:cNvSpPr txBox="1"/>
          <p:nvPr/>
        </p:nvSpPr>
        <p:spPr>
          <a:xfrm>
            <a:off x="6796577" y="1938061"/>
            <a:ext cx="4500000" cy="1260000"/>
          </a:xfrm>
          <a:prstGeom prst="rect">
            <a:avLst/>
          </a:prstGeom>
          <a:noFill/>
          <a:ln>
            <a:noFill/>
          </a:ln>
        </p:spPr>
        <p:txBody>
          <a:bodyPr vert="horz" wrap="square" lIns="0" tIns="0" rIns="0" bIns="0" rtlCol="0" anchor="t"/>
          <a:lstStyle/>
          <a:p>
            <a:pPr algn="ctr">
              <a:lnSpc>
                <a:spcPct val="150000"/>
              </a:lnSpc>
            </a:pPr>
            <a:r>
              <a:rPr kumimoji="1" lang="en-US" altLang="zh-CN" sz="1400">
                <a:ln w="12700">
                  <a:noFill/>
                </a:ln>
                <a:solidFill>
                  <a:srgbClr val="262626">
                    <a:alpha val="100000"/>
                  </a:srgbClr>
                </a:solidFill>
                <a:latin typeface="Source Han Sans"/>
                <a:ea typeface="Source Han Sans"/>
                <a:cs typeface="Source Han Sans"/>
              </a:rPr>
              <a:t>通过OpenDigger的代码变更分析，社区可以追踪代码质量的变化。这对于确保项目的健康发展至关重要，因为代码质量直接关系到项目的稳定性和可靠性。</a:t>
            </a:r>
            <a:endParaRPr kumimoji="1" lang="zh-CN" altLang="en-US"/>
          </a:p>
        </p:txBody>
      </p:sp>
      <p:sp>
        <p:nvSpPr>
          <p:cNvPr id="10" name="标题 1"/>
          <p:cNvSpPr txBox="1"/>
          <p:nvPr/>
        </p:nvSpPr>
        <p:spPr>
          <a:xfrm>
            <a:off x="8812261" y="3397884"/>
            <a:ext cx="468634" cy="468631"/>
          </a:xfrm>
          <a:prstGeom prst="ellipse">
            <a:avLst/>
          </a:prstGeom>
          <a:solidFill>
            <a:schemeClr val="accent1"/>
          </a:solidFill>
          <a:ln w="12700" cap="sq">
            <a:noFill/>
            <a:miter/>
          </a:ln>
          <a:effectLst>
            <a:outerShdw blurRad="127000" dist="63500" dir="5400000" algn="ctr" rotWithShape="0">
              <a:schemeClr val="accent1">
                <a:alpha val="15000"/>
              </a:schemeClr>
            </a:outerShdw>
          </a:effectLst>
        </p:spPr>
        <p:txBody>
          <a:bodyPr vert="horz" wrap="square" lIns="0" tIns="0" rIns="0" bIns="0" rtlCol="0" anchor="t"/>
          <a:lstStyle/>
          <a:p>
            <a:pPr algn="ctr">
              <a:lnSpc>
                <a:spcPct val="110000"/>
              </a:lnSpc>
            </a:pPr>
            <a:endParaRPr kumimoji="1" lang="zh-CN" altLang="en-US"/>
          </a:p>
        </p:txBody>
      </p:sp>
      <p:sp>
        <p:nvSpPr>
          <p:cNvPr id="11" name="标题 1"/>
          <p:cNvSpPr txBox="1"/>
          <p:nvPr/>
        </p:nvSpPr>
        <p:spPr>
          <a:xfrm>
            <a:off x="8965460" y="3551083"/>
            <a:ext cx="162235" cy="162233"/>
          </a:xfrm>
          <a:prstGeom prst="ellipse">
            <a:avLst/>
          </a:prstGeom>
          <a:solidFill>
            <a:schemeClr val="bg1"/>
          </a:solidFill>
          <a:ln cap="sq">
            <a:noFill/>
            <a:prstDash val="solid"/>
            <a:miter/>
          </a:ln>
          <a:effectLst>
            <a:outerShdw blurRad="38100" dist="12700" dir="5400000" algn="ctr" rotWithShape="0">
              <a:srgbClr val="000000">
                <a:alpha val="15000"/>
              </a:srgbClr>
            </a:outerShdw>
          </a:effectLst>
        </p:spPr>
        <p:txBody>
          <a:bodyPr vert="horz" wrap="square" lIns="0" tIns="0" rIns="0" bIns="0" rtlCol="0" anchor="t"/>
          <a:lstStyle/>
          <a:p>
            <a:pPr algn="ctr">
              <a:lnSpc>
                <a:spcPct val="110000"/>
              </a:lnSpc>
            </a:pPr>
            <a:endParaRPr kumimoji="1" lang="zh-CN" altLang="en-US"/>
          </a:p>
        </p:txBody>
      </p:sp>
      <p:sp>
        <p:nvSpPr>
          <p:cNvPr id="12" name="标题 1"/>
          <p:cNvSpPr txBox="1"/>
          <p:nvPr/>
        </p:nvSpPr>
        <p:spPr>
          <a:xfrm>
            <a:off x="5855333" y="3397884"/>
            <a:ext cx="468634" cy="468631"/>
          </a:xfrm>
          <a:prstGeom prst="ellipse">
            <a:avLst/>
          </a:prstGeom>
          <a:solidFill>
            <a:schemeClr val="accent1"/>
          </a:solidFill>
          <a:ln w="12700" cap="sq">
            <a:noFill/>
            <a:miter/>
          </a:ln>
          <a:effectLst>
            <a:outerShdw blurRad="127000" dist="63500" dir="5400000" algn="ctr" rotWithShape="0">
              <a:schemeClr val="accent1">
                <a:alpha val="15000"/>
              </a:schemeClr>
            </a:outerShdw>
          </a:effectLst>
        </p:spPr>
        <p:txBody>
          <a:bodyPr vert="horz" wrap="square" lIns="0" tIns="0" rIns="0" bIns="0" rtlCol="0" anchor="t"/>
          <a:lstStyle/>
          <a:p>
            <a:pPr algn="ctr">
              <a:lnSpc>
                <a:spcPct val="110000"/>
              </a:lnSpc>
            </a:pPr>
            <a:endParaRPr kumimoji="1" lang="zh-CN" altLang="en-US"/>
          </a:p>
        </p:txBody>
      </p:sp>
      <p:sp>
        <p:nvSpPr>
          <p:cNvPr id="13" name="标题 1"/>
          <p:cNvSpPr txBox="1"/>
          <p:nvPr/>
        </p:nvSpPr>
        <p:spPr>
          <a:xfrm>
            <a:off x="6008529" y="3551083"/>
            <a:ext cx="162235" cy="162233"/>
          </a:xfrm>
          <a:prstGeom prst="ellipse">
            <a:avLst/>
          </a:prstGeom>
          <a:solidFill>
            <a:schemeClr val="bg1"/>
          </a:solidFill>
          <a:ln cap="sq">
            <a:noFill/>
            <a:prstDash val="solid"/>
            <a:miter/>
          </a:ln>
          <a:effectLst>
            <a:outerShdw blurRad="38100" dist="12700" dir="5400000" algn="ctr" rotWithShape="0">
              <a:srgbClr val="000000">
                <a:alpha val="15000"/>
              </a:srgbClr>
            </a:outerShdw>
          </a:effectLst>
        </p:spPr>
        <p:txBody>
          <a:bodyPr vert="horz" wrap="square" lIns="0" tIns="0" rIns="0" bIns="0" rtlCol="0" anchor="t"/>
          <a:lstStyle/>
          <a:p>
            <a:pPr algn="ctr">
              <a:lnSpc>
                <a:spcPct val="110000"/>
              </a:lnSpc>
            </a:pPr>
            <a:endParaRPr kumimoji="1" lang="zh-CN" altLang="en-US"/>
          </a:p>
        </p:txBody>
      </p:sp>
      <p:sp>
        <p:nvSpPr>
          <p:cNvPr id="14" name="标题 1"/>
          <p:cNvSpPr txBox="1"/>
          <p:nvPr/>
        </p:nvSpPr>
        <p:spPr>
          <a:xfrm>
            <a:off x="2898406" y="3397884"/>
            <a:ext cx="468634" cy="468631"/>
          </a:xfrm>
          <a:prstGeom prst="ellipse">
            <a:avLst/>
          </a:prstGeom>
          <a:solidFill>
            <a:schemeClr val="accent1"/>
          </a:solidFill>
          <a:ln w="12700" cap="sq">
            <a:noFill/>
            <a:miter/>
          </a:ln>
          <a:effectLst>
            <a:outerShdw blurRad="127000" dist="63500" dir="5400000" algn="ctr" rotWithShape="0">
              <a:schemeClr val="accent1">
                <a:alpha val="15000"/>
              </a:schemeClr>
            </a:outerShdw>
          </a:effectLst>
        </p:spPr>
        <p:txBody>
          <a:bodyPr vert="horz" wrap="square" lIns="0" tIns="0" rIns="0" bIns="0" rtlCol="0" anchor="t"/>
          <a:lstStyle/>
          <a:p>
            <a:pPr algn="ctr">
              <a:lnSpc>
                <a:spcPct val="110000"/>
              </a:lnSpc>
            </a:pPr>
            <a:endParaRPr kumimoji="1" lang="zh-CN" altLang="en-US"/>
          </a:p>
        </p:txBody>
      </p:sp>
      <p:sp>
        <p:nvSpPr>
          <p:cNvPr id="15" name="标题 1"/>
          <p:cNvSpPr txBox="1"/>
          <p:nvPr/>
        </p:nvSpPr>
        <p:spPr>
          <a:xfrm>
            <a:off x="3045586" y="3551083"/>
            <a:ext cx="162235" cy="162233"/>
          </a:xfrm>
          <a:prstGeom prst="ellipse">
            <a:avLst/>
          </a:prstGeom>
          <a:solidFill>
            <a:schemeClr val="bg1"/>
          </a:solidFill>
          <a:ln cap="sq">
            <a:noFill/>
            <a:prstDash val="solid"/>
            <a:miter/>
          </a:ln>
          <a:effectLst>
            <a:outerShdw blurRad="38100" dist="12700" dir="5400000" algn="ctr" rotWithShape="0">
              <a:srgbClr val="000000">
                <a:alpha val="15000"/>
              </a:srgbClr>
            </a:outerShdw>
          </a:effectLst>
        </p:spPr>
        <p:txBody>
          <a:bodyPr vert="horz" wrap="square" lIns="0" tIns="0" rIns="0" bIns="0" rtlCol="0" anchor="t"/>
          <a:lstStyle/>
          <a:p>
            <a:pPr algn="ctr">
              <a:lnSpc>
                <a:spcPct val="110000"/>
              </a:lnSpc>
            </a:pPr>
            <a:endParaRPr kumimoji="1" lang="zh-CN" altLang="en-US"/>
          </a:p>
        </p:txBody>
      </p:sp>
      <p:sp>
        <p:nvSpPr>
          <p:cNvPr id="16" name="标题 1"/>
          <p:cNvSpPr txBox="1"/>
          <p:nvPr/>
        </p:nvSpPr>
        <p:spPr>
          <a:xfrm>
            <a:off x="787215" y="385281"/>
            <a:ext cx="10671175" cy="468000"/>
          </a:xfrm>
          <a:prstGeom prst="rect">
            <a:avLst/>
          </a:prstGeom>
          <a:noFill/>
          <a:ln>
            <a:noFill/>
          </a:ln>
        </p:spPr>
        <p:txBody>
          <a:bodyPr vert="horz" wrap="square" lIns="0" tIns="0" rIns="0" bIns="0" rtlCol="0" anchor="ctr"/>
          <a:lstStyle/>
          <a:p>
            <a:pPr algn="l">
              <a:lnSpc>
                <a:spcPct val="110000"/>
              </a:lnSpc>
            </a:pPr>
            <a:r>
              <a:rPr kumimoji="1" lang="en-US" altLang="zh-CN" sz="2800">
                <a:ln w="12700">
                  <a:noFill/>
                </a:ln>
                <a:solidFill>
                  <a:srgbClr val="262626">
                    <a:alpha val="100000"/>
                  </a:srgbClr>
                </a:solidFill>
                <a:latin typeface="Source Han Sans CN Bold"/>
                <a:ea typeface="Source Han Sans CN Bold"/>
                <a:cs typeface="Source Han Sans CN Bold"/>
              </a:rPr>
              <a:t>增强社区透明度</a:t>
            </a:r>
            <a:endParaRPr kumimoji="1" lang="zh-CN" altLang="en-US"/>
          </a:p>
        </p:txBody>
      </p:sp>
      <p:grpSp>
        <p:nvGrpSpPr>
          <p:cNvPr id="17" name="组合 16"/>
          <p:cNvGrpSpPr/>
          <p:nvPr/>
        </p:nvGrpSpPr>
        <p:grpSpPr>
          <a:xfrm>
            <a:off x="168161" y="408767"/>
            <a:ext cx="489178" cy="391711"/>
            <a:chOff x="168161" y="408767"/>
            <a:chExt cx="489178" cy="391711"/>
          </a:xfrm>
        </p:grpSpPr>
        <p:sp>
          <p:nvSpPr>
            <p:cNvPr id="18" name="标题 1"/>
            <p:cNvSpPr txBox="1"/>
            <p:nvPr/>
          </p:nvSpPr>
          <p:spPr>
            <a:xfrm>
              <a:off x="288094" y="474980"/>
              <a:ext cx="252636" cy="252636"/>
            </a:xfrm>
            <a:prstGeom prst="ellips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9" name="标题 1"/>
            <p:cNvSpPr txBox="1"/>
            <p:nvPr/>
          </p:nvSpPr>
          <p:spPr>
            <a:xfrm rot="2029649">
              <a:off x="165100" y="534815"/>
              <a:ext cx="495300" cy="139615"/>
            </a:xfrm>
            <a:prstGeom prst="ellipse">
              <a:avLst/>
            </a:prstGeom>
            <a:noFill/>
            <a:ln w="127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rot="5400000">
            <a:off x="250385" y="2244021"/>
            <a:ext cx="4243228" cy="3401356"/>
          </a:xfrm>
          <a:prstGeom prst="hexagon">
            <a:avLst>
              <a:gd name="adj" fmla="val 29010"/>
              <a:gd name="vf" fmla="val 115470"/>
            </a:avLst>
          </a:prstGeom>
          <a:solidFill>
            <a:schemeClr val="bg1"/>
          </a:solidFill>
          <a:ln w="12700" cap="sq">
            <a:solidFill>
              <a:schemeClr val="accent1">
                <a:lumMod val="20000"/>
                <a:lumOff val="80000"/>
              </a:schemeClr>
            </a:solid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rot="5400000">
            <a:off x="407384" y="2369871"/>
            <a:ext cx="3929230" cy="3149656"/>
          </a:xfrm>
          <a:prstGeom prst="hexagon">
            <a:avLst>
              <a:gd name="adj" fmla="val 29010"/>
              <a:gd name="vf" fmla="val 115470"/>
            </a:avLst>
          </a:prstGeom>
          <a:solidFill>
            <a:schemeClr val="bg1"/>
          </a:solidFill>
          <a:ln w="381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a:off x="1981513" y="2405921"/>
            <a:ext cx="780972" cy="755776"/>
          </a:xfrm>
          <a:custGeom>
            <a:avLst/>
            <a:gdLst>
              <a:gd name="connsiteX0" fmla="*/ 311954 w 744004"/>
              <a:gd name="connsiteY0" fmla="*/ 337123 h 720001"/>
              <a:gd name="connsiteX1" fmla="*/ 168770 w 744004"/>
              <a:gd name="connsiteY1" fmla="*/ 337123 h 720001"/>
              <a:gd name="connsiteX2" fmla="*/ 49673 w 744004"/>
              <a:gd name="connsiteY2" fmla="*/ 287618 h 720001"/>
              <a:gd name="connsiteX3" fmla="*/ 167 w 744004"/>
              <a:gd name="connsiteY3" fmla="*/ 168520 h 720001"/>
              <a:gd name="connsiteX4" fmla="*/ 49590 w 744004"/>
              <a:gd name="connsiteY4" fmla="*/ 49507 h 720001"/>
              <a:gd name="connsiteX5" fmla="*/ 168687 w 744004"/>
              <a:gd name="connsiteY5" fmla="*/ 0 h 720001"/>
              <a:gd name="connsiteX6" fmla="*/ 287784 w 744004"/>
              <a:gd name="connsiteY6" fmla="*/ 49507 h 720001"/>
              <a:gd name="connsiteX7" fmla="*/ 337290 w 744004"/>
              <a:gd name="connsiteY7" fmla="*/ 168604 h 720001"/>
              <a:gd name="connsiteX8" fmla="*/ 337290 w 744004"/>
              <a:gd name="connsiteY8" fmla="*/ 311787 h 720001"/>
              <a:gd name="connsiteX9" fmla="*/ 311954 w 744004"/>
              <a:gd name="connsiteY9" fmla="*/ 337123 h 720001"/>
              <a:gd name="connsiteX10" fmla="*/ 575401 w 744004"/>
              <a:gd name="connsiteY10" fmla="*/ 337207 h 720001"/>
              <a:gd name="connsiteX11" fmla="*/ 432218 w 744004"/>
              <a:gd name="connsiteY11" fmla="*/ 337207 h 720001"/>
              <a:gd name="connsiteX12" fmla="*/ 406882 w 744004"/>
              <a:gd name="connsiteY12" fmla="*/ 311870 h 720001"/>
              <a:gd name="connsiteX13" fmla="*/ 406882 w 744004"/>
              <a:gd name="connsiteY13" fmla="*/ 168687 h 720001"/>
              <a:gd name="connsiteX14" fmla="*/ 456387 w 744004"/>
              <a:gd name="connsiteY14" fmla="*/ 49590 h 720001"/>
              <a:gd name="connsiteX15" fmla="*/ 575401 w 744004"/>
              <a:gd name="connsiteY15" fmla="*/ 0 h 720001"/>
              <a:gd name="connsiteX16" fmla="*/ 694498 w 744004"/>
              <a:gd name="connsiteY16" fmla="*/ 49507 h 720001"/>
              <a:gd name="connsiteX17" fmla="*/ 744004 w 744004"/>
              <a:gd name="connsiteY17" fmla="*/ 168604 h 720001"/>
              <a:gd name="connsiteX18" fmla="*/ 694498 w 744004"/>
              <a:gd name="connsiteY18" fmla="*/ 287701 h 720001"/>
              <a:gd name="connsiteX19" fmla="*/ 575401 w 744004"/>
              <a:gd name="connsiteY19" fmla="*/ 337207 h 720001"/>
              <a:gd name="connsiteX20" fmla="*/ 168604 w 744004"/>
              <a:gd name="connsiteY20" fmla="*/ 720001 h 720001"/>
              <a:gd name="connsiteX21" fmla="*/ 49507 w 744004"/>
              <a:gd name="connsiteY21" fmla="*/ 670495 h 720001"/>
              <a:gd name="connsiteX22" fmla="*/ 0 w 744004"/>
              <a:gd name="connsiteY22" fmla="*/ 551398 h 720001"/>
              <a:gd name="connsiteX23" fmla="*/ 49507 w 744004"/>
              <a:gd name="connsiteY23" fmla="*/ 432301 h 720001"/>
              <a:gd name="connsiteX24" fmla="*/ 168687 w 744004"/>
              <a:gd name="connsiteY24" fmla="*/ 382879 h 720001"/>
              <a:gd name="connsiteX25" fmla="*/ 311871 w 744004"/>
              <a:gd name="connsiteY25" fmla="*/ 382879 h 720001"/>
              <a:gd name="connsiteX26" fmla="*/ 337207 w 744004"/>
              <a:gd name="connsiteY26" fmla="*/ 408215 h 720001"/>
              <a:gd name="connsiteX27" fmla="*/ 337207 w 744004"/>
              <a:gd name="connsiteY27" fmla="*/ 551398 h 720001"/>
              <a:gd name="connsiteX28" fmla="*/ 287701 w 744004"/>
              <a:gd name="connsiteY28" fmla="*/ 670495 h 720001"/>
              <a:gd name="connsiteX29" fmla="*/ 168604 w 744004"/>
              <a:gd name="connsiteY29" fmla="*/ 720001 h 720001"/>
              <a:gd name="connsiteX30" fmla="*/ 575401 w 744004"/>
              <a:gd name="connsiteY30" fmla="*/ 720001 h 720001"/>
              <a:gd name="connsiteX31" fmla="*/ 456304 w 744004"/>
              <a:gd name="connsiteY31" fmla="*/ 670495 h 720001"/>
              <a:gd name="connsiteX32" fmla="*/ 406798 w 744004"/>
              <a:gd name="connsiteY32" fmla="*/ 551398 h 720001"/>
              <a:gd name="connsiteX33" fmla="*/ 406798 w 744004"/>
              <a:gd name="connsiteY33" fmla="*/ 408215 h 720001"/>
              <a:gd name="connsiteX34" fmla="*/ 432218 w 744004"/>
              <a:gd name="connsiteY34" fmla="*/ 382879 h 720001"/>
              <a:gd name="connsiteX35" fmla="*/ 575401 w 744004"/>
              <a:gd name="connsiteY35" fmla="*/ 382879 h 720001"/>
              <a:gd name="connsiteX36" fmla="*/ 694498 w 744004"/>
              <a:gd name="connsiteY36" fmla="*/ 432385 h 720001"/>
              <a:gd name="connsiteX37" fmla="*/ 744004 w 744004"/>
              <a:gd name="connsiteY37" fmla="*/ 551398 h 720001"/>
              <a:gd name="connsiteX38" fmla="*/ 694498 w 744004"/>
              <a:gd name="connsiteY38" fmla="*/ 670495 h 720001"/>
              <a:gd name="connsiteX39" fmla="*/ 575401 w 744004"/>
              <a:gd name="connsiteY39" fmla="*/ 720001 h 720001"/>
            </a:gdLst>
            <a:ahLst/>
            <a:cxnLst/>
            <a:rect l="l" t="t" r="r" b="b"/>
            <a:pathLst>
              <a:path w="744004" h="720001">
                <a:moveTo>
                  <a:pt x="311954" y="337123"/>
                </a:moveTo>
                <a:lnTo>
                  <a:pt x="168770" y="337123"/>
                </a:lnTo>
                <a:cubicBezTo>
                  <a:pt x="123932" y="337123"/>
                  <a:pt x="81594" y="319538"/>
                  <a:pt x="49673" y="287618"/>
                </a:cubicBezTo>
                <a:cubicBezTo>
                  <a:pt x="17753" y="255697"/>
                  <a:pt x="167" y="213442"/>
                  <a:pt x="167" y="168520"/>
                </a:cubicBezTo>
                <a:cubicBezTo>
                  <a:pt x="167" y="123598"/>
                  <a:pt x="17669" y="81427"/>
                  <a:pt x="49590" y="49507"/>
                </a:cubicBezTo>
                <a:cubicBezTo>
                  <a:pt x="81510" y="17586"/>
                  <a:pt x="123848" y="0"/>
                  <a:pt x="168687" y="0"/>
                </a:cubicBezTo>
                <a:cubicBezTo>
                  <a:pt x="213526" y="0"/>
                  <a:pt x="255864" y="17586"/>
                  <a:pt x="287784" y="49507"/>
                </a:cubicBezTo>
                <a:cubicBezTo>
                  <a:pt x="319705" y="81427"/>
                  <a:pt x="337290" y="123682"/>
                  <a:pt x="337290" y="168604"/>
                </a:cubicBezTo>
                <a:lnTo>
                  <a:pt x="337290" y="311787"/>
                </a:lnTo>
                <a:cubicBezTo>
                  <a:pt x="337290" y="325789"/>
                  <a:pt x="325956" y="337123"/>
                  <a:pt x="311954" y="337123"/>
                </a:cubicBezTo>
                <a:close/>
                <a:moveTo>
                  <a:pt x="575401" y="337207"/>
                </a:moveTo>
                <a:lnTo>
                  <a:pt x="432218" y="337207"/>
                </a:lnTo>
                <a:cubicBezTo>
                  <a:pt x="418216" y="337207"/>
                  <a:pt x="406882" y="325872"/>
                  <a:pt x="406882" y="311870"/>
                </a:cubicBezTo>
                <a:lnTo>
                  <a:pt x="406882" y="168687"/>
                </a:lnTo>
                <a:cubicBezTo>
                  <a:pt x="406882" y="123849"/>
                  <a:pt x="424467" y="81510"/>
                  <a:pt x="456387" y="49590"/>
                </a:cubicBezTo>
                <a:cubicBezTo>
                  <a:pt x="488308" y="17669"/>
                  <a:pt x="530563" y="0"/>
                  <a:pt x="575401" y="0"/>
                </a:cubicBezTo>
                <a:cubicBezTo>
                  <a:pt x="620240" y="0"/>
                  <a:pt x="662578" y="17586"/>
                  <a:pt x="694498" y="49507"/>
                </a:cubicBezTo>
                <a:cubicBezTo>
                  <a:pt x="726419" y="81427"/>
                  <a:pt x="744004" y="123765"/>
                  <a:pt x="744004" y="168604"/>
                </a:cubicBezTo>
                <a:cubicBezTo>
                  <a:pt x="744004" y="213442"/>
                  <a:pt x="726419" y="255780"/>
                  <a:pt x="694498" y="287701"/>
                </a:cubicBezTo>
                <a:cubicBezTo>
                  <a:pt x="662578" y="319621"/>
                  <a:pt x="620323" y="337207"/>
                  <a:pt x="575401" y="337207"/>
                </a:cubicBezTo>
                <a:close/>
                <a:moveTo>
                  <a:pt x="168604" y="720001"/>
                </a:moveTo>
                <a:cubicBezTo>
                  <a:pt x="123682" y="720001"/>
                  <a:pt x="81427" y="702416"/>
                  <a:pt x="49507" y="670495"/>
                </a:cubicBezTo>
                <a:cubicBezTo>
                  <a:pt x="17586" y="638575"/>
                  <a:pt x="0" y="596320"/>
                  <a:pt x="0" y="551398"/>
                </a:cubicBezTo>
                <a:cubicBezTo>
                  <a:pt x="0" y="506476"/>
                  <a:pt x="17586" y="464221"/>
                  <a:pt x="49507" y="432301"/>
                </a:cubicBezTo>
                <a:cubicBezTo>
                  <a:pt x="81510" y="400464"/>
                  <a:pt x="123848" y="382879"/>
                  <a:pt x="168687" y="382879"/>
                </a:cubicBezTo>
                <a:lnTo>
                  <a:pt x="311871" y="382879"/>
                </a:lnTo>
                <a:cubicBezTo>
                  <a:pt x="325872" y="382879"/>
                  <a:pt x="337207" y="394297"/>
                  <a:pt x="337207" y="408215"/>
                </a:cubicBezTo>
                <a:lnTo>
                  <a:pt x="337207" y="551398"/>
                </a:lnTo>
                <a:cubicBezTo>
                  <a:pt x="337207" y="596237"/>
                  <a:pt x="319621" y="638575"/>
                  <a:pt x="287701" y="670495"/>
                </a:cubicBezTo>
                <a:cubicBezTo>
                  <a:pt x="255781" y="702416"/>
                  <a:pt x="213526" y="720001"/>
                  <a:pt x="168604" y="720001"/>
                </a:cubicBezTo>
                <a:close/>
                <a:moveTo>
                  <a:pt x="575401" y="720001"/>
                </a:moveTo>
                <a:cubicBezTo>
                  <a:pt x="530563" y="720001"/>
                  <a:pt x="488224" y="702416"/>
                  <a:pt x="456304" y="670495"/>
                </a:cubicBezTo>
                <a:cubicBezTo>
                  <a:pt x="424383" y="638575"/>
                  <a:pt x="406798" y="596320"/>
                  <a:pt x="406798" y="551398"/>
                </a:cubicBezTo>
                <a:lnTo>
                  <a:pt x="406798" y="408215"/>
                </a:lnTo>
                <a:cubicBezTo>
                  <a:pt x="406882" y="394213"/>
                  <a:pt x="418216" y="382879"/>
                  <a:pt x="432218" y="382879"/>
                </a:cubicBezTo>
                <a:lnTo>
                  <a:pt x="575401" y="382879"/>
                </a:lnTo>
                <a:cubicBezTo>
                  <a:pt x="620240" y="382879"/>
                  <a:pt x="662578" y="400464"/>
                  <a:pt x="694498" y="432385"/>
                </a:cubicBezTo>
                <a:cubicBezTo>
                  <a:pt x="726419" y="464305"/>
                  <a:pt x="744004" y="506560"/>
                  <a:pt x="744004" y="551398"/>
                </a:cubicBezTo>
                <a:cubicBezTo>
                  <a:pt x="744004" y="596237"/>
                  <a:pt x="726419" y="638575"/>
                  <a:pt x="694498" y="670495"/>
                </a:cubicBezTo>
                <a:cubicBezTo>
                  <a:pt x="662578" y="702416"/>
                  <a:pt x="620323" y="720001"/>
                  <a:pt x="575401" y="720001"/>
                </a:cubicBezTo>
                <a:close/>
              </a:path>
            </a:pathLst>
          </a:custGeom>
          <a:gradFill>
            <a:gsLst>
              <a:gs pos="0">
                <a:schemeClr val="accent1">
                  <a:alpha val="53000"/>
                </a:schemeClr>
              </a:gs>
              <a:gs pos="100000">
                <a:schemeClr val="bg1">
                  <a:alpha val="0"/>
                </a:schemeClr>
              </a:gs>
            </a:gsLst>
            <a:lin ang="5400000" scaled="0"/>
          </a:gradFill>
          <a:ln cap="sq">
            <a:noFill/>
            <a:prstDash val="solid"/>
            <a:miter/>
          </a:ln>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a:off x="1025435" y="3057729"/>
            <a:ext cx="2693128" cy="510971"/>
          </a:xfrm>
          <a:prstGeom prst="rect">
            <a:avLst/>
          </a:prstGeom>
          <a:noFill/>
          <a:ln>
            <a:noFill/>
          </a:ln>
        </p:spPr>
        <p:txBody>
          <a:bodyPr vert="horz" wrap="square" lIns="0" tIns="0" rIns="0" bIns="0" rtlCol="0" anchor="ctr"/>
          <a:lstStyle/>
          <a:p>
            <a:pPr algn="ctr">
              <a:lnSpc>
                <a:spcPct val="130000"/>
              </a:lnSpc>
            </a:pPr>
            <a:r>
              <a:rPr kumimoji="1" lang="en-US" altLang="zh-CN" sz="1600">
                <a:ln w="12700">
                  <a:noFill/>
                </a:ln>
                <a:solidFill>
                  <a:srgbClr val="262626">
                    <a:alpha val="100000"/>
                  </a:srgbClr>
                </a:solidFill>
                <a:latin typeface="Source Han Sans CN Bold"/>
                <a:ea typeface="Source Han Sans CN Bold"/>
                <a:cs typeface="Source Han Sans CN Bold"/>
              </a:rPr>
              <a:t>识别流失模式</a:t>
            </a:r>
            <a:endParaRPr kumimoji="1" lang="zh-CN" altLang="en-US"/>
          </a:p>
        </p:txBody>
      </p:sp>
      <p:sp>
        <p:nvSpPr>
          <p:cNvPr id="6" name="标题 1"/>
          <p:cNvSpPr txBox="1"/>
          <p:nvPr/>
        </p:nvSpPr>
        <p:spPr>
          <a:xfrm>
            <a:off x="1025435" y="3636354"/>
            <a:ext cx="2693128" cy="1481746"/>
          </a:xfrm>
          <a:prstGeom prst="rect">
            <a:avLst/>
          </a:prstGeom>
          <a:noFill/>
          <a:ln>
            <a:noFill/>
          </a:ln>
        </p:spPr>
        <p:txBody>
          <a:bodyPr vert="horz" wrap="square" lIns="0" tIns="0" rIns="0" bIns="0" rtlCol="0" anchor="t"/>
          <a:lstStyle/>
          <a:p>
            <a:pPr algn="ctr">
              <a:lnSpc>
                <a:spcPct val="150000"/>
              </a:lnSpc>
            </a:pPr>
            <a:r>
              <a:rPr kumimoji="1" lang="en-US" altLang="zh-CN" sz="1175">
                <a:ln w="12700">
                  <a:noFill/>
                </a:ln>
                <a:solidFill>
                  <a:srgbClr val="262626">
                    <a:alpha val="100000"/>
                  </a:srgbClr>
                </a:solidFill>
                <a:latin typeface="Source Han Sans"/>
                <a:ea typeface="Source Han Sans"/>
                <a:cs typeface="Source Han Sans"/>
              </a:rPr>
              <a:t>利用OpenDigger的数据分析工具，社区管理者可以识别出社区成员的流失模式。这有助于制定针对性的留存策略，比如通过定期组织社区活动、提供专属福利等方式，提高成员的满意度和忠诚度。</a:t>
            </a:r>
            <a:endParaRPr kumimoji="1" lang="zh-CN" altLang="en-US"/>
          </a:p>
        </p:txBody>
      </p:sp>
      <p:sp>
        <p:nvSpPr>
          <p:cNvPr id="7" name="标题 1"/>
          <p:cNvSpPr txBox="1"/>
          <p:nvPr/>
        </p:nvSpPr>
        <p:spPr>
          <a:xfrm rot="5400000">
            <a:off x="3974387" y="1710621"/>
            <a:ext cx="4243228" cy="3401356"/>
          </a:xfrm>
          <a:prstGeom prst="hexagon">
            <a:avLst>
              <a:gd name="adj" fmla="val 29010"/>
              <a:gd name="vf" fmla="val 115470"/>
            </a:avLst>
          </a:prstGeom>
          <a:solidFill>
            <a:schemeClr val="bg1"/>
          </a:solidFill>
          <a:ln w="12700" cap="sq">
            <a:solidFill>
              <a:schemeClr val="accent1">
                <a:lumMod val="20000"/>
                <a:lumOff val="80000"/>
              </a:schemeClr>
            </a:solidFill>
            <a:miter/>
          </a:ln>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rot="5400000">
            <a:off x="4131386" y="1836471"/>
            <a:ext cx="3929230" cy="3149656"/>
          </a:xfrm>
          <a:prstGeom prst="hexagon">
            <a:avLst>
              <a:gd name="adj" fmla="val 29010"/>
              <a:gd name="vf" fmla="val 115470"/>
            </a:avLst>
          </a:prstGeom>
          <a:solidFill>
            <a:schemeClr val="bg1"/>
          </a:solidFill>
          <a:ln w="381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a:off x="5705515" y="1896389"/>
            <a:ext cx="780972" cy="708041"/>
          </a:xfrm>
          <a:custGeom>
            <a:avLst/>
            <a:gdLst>
              <a:gd name="connsiteX0" fmla="*/ 31770 w 794163"/>
              <a:gd name="connsiteY0" fmla="*/ 656460 h 720001"/>
              <a:gd name="connsiteX1" fmla="*/ 762297 w 794163"/>
              <a:gd name="connsiteY1" fmla="*/ 656460 h 720001"/>
              <a:gd name="connsiteX2" fmla="*/ 794163 w 794163"/>
              <a:gd name="connsiteY2" fmla="*/ 688230 h 720001"/>
              <a:gd name="connsiteX3" fmla="*/ 762392 w 794163"/>
              <a:gd name="connsiteY3" fmla="*/ 720001 h 720001"/>
              <a:gd name="connsiteX4" fmla="*/ 31770 w 794163"/>
              <a:gd name="connsiteY4" fmla="*/ 720001 h 720001"/>
              <a:gd name="connsiteX5" fmla="*/ 0 w 794163"/>
              <a:gd name="connsiteY5" fmla="*/ 688230 h 720001"/>
              <a:gd name="connsiteX6" fmla="*/ 31770 w 794163"/>
              <a:gd name="connsiteY6" fmla="*/ 656460 h 720001"/>
              <a:gd name="connsiteX7" fmla="*/ 613493 w 794163"/>
              <a:gd name="connsiteY7" fmla="*/ 317608 h 720001"/>
              <a:gd name="connsiteX8" fmla="*/ 710048 w 794163"/>
              <a:gd name="connsiteY8" fmla="*/ 317608 h 720001"/>
              <a:gd name="connsiteX9" fmla="*/ 767655 w 794163"/>
              <a:gd name="connsiteY9" fmla="*/ 375216 h 720001"/>
              <a:gd name="connsiteX10" fmla="*/ 767655 w 794163"/>
              <a:gd name="connsiteY10" fmla="*/ 524689 h 720001"/>
              <a:gd name="connsiteX11" fmla="*/ 710048 w 794163"/>
              <a:gd name="connsiteY11" fmla="*/ 582297 h 720001"/>
              <a:gd name="connsiteX12" fmla="*/ 613493 w 794163"/>
              <a:gd name="connsiteY12" fmla="*/ 582297 h 720001"/>
              <a:gd name="connsiteX13" fmla="*/ 555885 w 794163"/>
              <a:gd name="connsiteY13" fmla="*/ 524689 h 720001"/>
              <a:gd name="connsiteX14" fmla="*/ 555885 w 794163"/>
              <a:gd name="connsiteY14" fmla="*/ 375216 h 720001"/>
              <a:gd name="connsiteX15" fmla="*/ 613493 w 794163"/>
              <a:gd name="connsiteY15" fmla="*/ 317608 h 720001"/>
              <a:gd name="connsiteX16" fmla="*/ 84019 w 794163"/>
              <a:gd name="connsiteY16" fmla="*/ 211770 h 720001"/>
              <a:gd name="connsiteX17" fmla="*/ 180574 w 794163"/>
              <a:gd name="connsiteY17" fmla="*/ 211770 h 720001"/>
              <a:gd name="connsiteX18" fmla="*/ 238182 w 794163"/>
              <a:gd name="connsiteY18" fmla="*/ 269282 h 720001"/>
              <a:gd name="connsiteX19" fmla="*/ 238182 w 794163"/>
              <a:gd name="connsiteY19" fmla="*/ 524785 h 720001"/>
              <a:gd name="connsiteX20" fmla="*/ 180574 w 794163"/>
              <a:gd name="connsiteY20" fmla="*/ 582393 h 720001"/>
              <a:gd name="connsiteX21" fmla="*/ 84019 w 794163"/>
              <a:gd name="connsiteY21" fmla="*/ 582393 h 720001"/>
              <a:gd name="connsiteX22" fmla="*/ 26411 w 794163"/>
              <a:gd name="connsiteY22" fmla="*/ 524785 h 720001"/>
              <a:gd name="connsiteX23" fmla="*/ 26411 w 794163"/>
              <a:gd name="connsiteY23" fmla="*/ 269378 h 720001"/>
              <a:gd name="connsiteX24" fmla="*/ 84019 w 794163"/>
              <a:gd name="connsiteY24" fmla="*/ 211770 h 720001"/>
              <a:gd name="connsiteX25" fmla="*/ 348708 w 794163"/>
              <a:gd name="connsiteY25" fmla="*/ 0 h 720001"/>
              <a:gd name="connsiteX26" fmla="*/ 445359 w 794163"/>
              <a:gd name="connsiteY26" fmla="*/ 0 h 720001"/>
              <a:gd name="connsiteX27" fmla="*/ 502871 w 794163"/>
              <a:gd name="connsiteY27" fmla="*/ 57607 h 720001"/>
              <a:gd name="connsiteX28" fmla="*/ 502871 w 794163"/>
              <a:gd name="connsiteY28" fmla="*/ 524785 h 720001"/>
              <a:gd name="connsiteX29" fmla="*/ 445263 w 794163"/>
              <a:gd name="connsiteY29" fmla="*/ 582393 h 720001"/>
              <a:gd name="connsiteX30" fmla="*/ 348708 w 794163"/>
              <a:gd name="connsiteY30" fmla="*/ 582393 h 720001"/>
              <a:gd name="connsiteX31" fmla="*/ 291100 w 794163"/>
              <a:gd name="connsiteY31" fmla="*/ 524785 h 720001"/>
              <a:gd name="connsiteX32" fmla="*/ 291100 w 794163"/>
              <a:gd name="connsiteY32" fmla="*/ 57607 h 720001"/>
              <a:gd name="connsiteX33" fmla="*/ 348708 w 794163"/>
              <a:gd name="connsiteY33" fmla="*/ 0 h 720001"/>
            </a:gdLst>
            <a:ahLst/>
            <a:cxnLst/>
            <a:rect l="l" t="t" r="r" b="b"/>
            <a:pathLst>
              <a:path w="794163" h="720001">
                <a:moveTo>
                  <a:pt x="31770" y="656460"/>
                </a:moveTo>
                <a:lnTo>
                  <a:pt x="762297" y="656460"/>
                </a:lnTo>
                <a:cubicBezTo>
                  <a:pt x="779904" y="656460"/>
                  <a:pt x="794067" y="670622"/>
                  <a:pt x="794163" y="688230"/>
                </a:cubicBezTo>
                <a:cubicBezTo>
                  <a:pt x="794163" y="705742"/>
                  <a:pt x="779904" y="720001"/>
                  <a:pt x="762392" y="720001"/>
                </a:cubicBezTo>
                <a:lnTo>
                  <a:pt x="31770" y="720001"/>
                </a:lnTo>
                <a:cubicBezTo>
                  <a:pt x="14258" y="720001"/>
                  <a:pt x="0" y="705742"/>
                  <a:pt x="0" y="688230"/>
                </a:cubicBezTo>
                <a:cubicBezTo>
                  <a:pt x="0" y="670718"/>
                  <a:pt x="14258" y="656460"/>
                  <a:pt x="31770" y="656460"/>
                </a:cubicBezTo>
                <a:close/>
                <a:moveTo>
                  <a:pt x="613493" y="317608"/>
                </a:moveTo>
                <a:lnTo>
                  <a:pt x="710048" y="317608"/>
                </a:lnTo>
                <a:cubicBezTo>
                  <a:pt x="741818" y="317608"/>
                  <a:pt x="767655" y="343445"/>
                  <a:pt x="767655" y="375216"/>
                </a:cubicBezTo>
                <a:lnTo>
                  <a:pt x="767655" y="524689"/>
                </a:lnTo>
                <a:cubicBezTo>
                  <a:pt x="767655" y="556364"/>
                  <a:pt x="741723" y="582297"/>
                  <a:pt x="710048" y="582297"/>
                </a:cubicBezTo>
                <a:lnTo>
                  <a:pt x="613493" y="582297"/>
                </a:lnTo>
                <a:cubicBezTo>
                  <a:pt x="581818" y="582297"/>
                  <a:pt x="555885" y="556364"/>
                  <a:pt x="555885" y="524689"/>
                </a:cubicBezTo>
                <a:lnTo>
                  <a:pt x="555885" y="375216"/>
                </a:lnTo>
                <a:cubicBezTo>
                  <a:pt x="555885" y="343349"/>
                  <a:pt x="581722" y="317608"/>
                  <a:pt x="613493" y="317608"/>
                </a:cubicBezTo>
                <a:close/>
                <a:moveTo>
                  <a:pt x="84019" y="211770"/>
                </a:moveTo>
                <a:lnTo>
                  <a:pt x="180574" y="211770"/>
                </a:lnTo>
                <a:cubicBezTo>
                  <a:pt x="212440" y="211770"/>
                  <a:pt x="238182" y="237512"/>
                  <a:pt x="238182" y="269282"/>
                </a:cubicBezTo>
                <a:lnTo>
                  <a:pt x="238182" y="524785"/>
                </a:lnTo>
                <a:cubicBezTo>
                  <a:pt x="238182" y="556460"/>
                  <a:pt x="212248" y="582393"/>
                  <a:pt x="180574" y="582393"/>
                </a:cubicBezTo>
                <a:lnTo>
                  <a:pt x="84019" y="582393"/>
                </a:lnTo>
                <a:cubicBezTo>
                  <a:pt x="52344" y="582393"/>
                  <a:pt x="26411" y="556460"/>
                  <a:pt x="26411" y="524785"/>
                </a:cubicBezTo>
                <a:lnTo>
                  <a:pt x="26411" y="269378"/>
                </a:lnTo>
                <a:cubicBezTo>
                  <a:pt x="26411" y="237512"/>
                  <a:pt x="52248" y="211770"/>
                  <a:pt x="84019" y="211770"/>
                </a:cubicBezTo>
                <a:close/>
                <a:moveTo>
                  <a:pt x="348708" y="0"/>
                </a:moveTo>
                <a:lnTo>
                  <a:pt x="445359" y="0"/>
                </a:lnTo>
                <a:cubicBezTo>
                  <a:pt x="477129" y="0"/>
                  <a:pt x="502871" y="25741"/>
                  <a:pt x="502871" y="57607"/>
                </a:cubicBezTo>
                <a:lnTo>
                  <a:pt x="502871" y="524785"/>
                </a:lnTo>
                <a:cubicBezTo>
                  <a:pt x="502871" y="556460"/>
                  <a:pt x="476937" y="582393"/>
                  <a:pt x="445263" y="582393"/>
                </a:cubicBezTo>
                <a:lnTo>
                  <a:pt x="348708" y="582393"/>
                </a:lnTo>
                <a:cubicBezTo>
                  <a:pt x="317033" y="582393"/>
                  <a:pt x="291100" y="556460"/>
                  <a:pt x="291100" y="524785"/>
                </a:cubicBezTo>
                <a:lnTo>
                  <a:pt x="291100" y="57607"/>
                </a:lnTo>
                <a:cubicBezTo>
                  <a:pt x="291100" y="25741"/>
                  <a:pt x="316937" y="0"/>
                  <a:pt x="348708" y="0"/>
                </a:cubicBezTo>
                <a:close/>
              </a:path>
            </a:pathLst>
          </a:custGeom>
          <a:gradFill>
            <a:gsLst>
              <a:gs pos="0">
                <a:schemeClr val="accent1">
                  <a:alpha val="53000"/>
                </a:schemeClr>
              </a:gs>
              <a:gs pos="100000">
                <a:schemeClr val="bg1">
                  <a:alpha val="0"/>
                </a:schemeClr>
              </a:gs>
            </a:gsLst>
            <a:lin ang="5400000" scaled="0"/>
          </a:gradFill>
          <a:ln cap="sq">
            <a:noFill/>
            <a:prstDash val="solid"/>
            <a:miter/>
          </a:ln>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a:off x="4749437" y="2524329"/>
            <a:ext cx="2693128" cy="510971"/>
          </a:xfrm>
          <a:prstGeom prst="rect">
            <a:avLst/>
          </a:prstGeom>
          <a:noFill/>
          <a:ln>
            <a:noFill/>
          </a:ln>
        </p:spPr>
        <p:txBody>
          <a:bodyPr vert="horz" wrap="square" lIns="0" tIns="0" rIns="0" bIns="0" rtlCol="0" anchor="ctr"/>
          <a:lstStyle/>
          <a:p>
            <a:pPr algn="ctr">
              <a:lnSpc>
                <a:spcPct val="130000"/>
              </a:lnSpc>
            </a:pPr>
            <a:r>
              <a:rPr kumimoji="1" lang="en-US" altLang="zh-CN" sz="1600">
                <a:ln w="12700">
                  <a:noFill/>
                </a:ln>
                <a:solidFill>
                  <a:srgbClr val="262626">
                    <a:alpha val="100000"/>
                  </a:srgbClr>
                </a:solidFill>
                <a:latin typeface="Source Han Sans CN Bold"/>
                <a:ea typeface="Source Han Sans CN Bold"/>
                <a:cs typeface="Source Han Sans CN Bold"/>
              </a:rPr>
              <a:t>培养核心成员</a:t>
            </a:r>
            <a:endParaRPr kumimoji="1" lang="zh-CN" altLang="en-US"/>
          </a:p>
        </p:txBody>
      </p:sp>
      <p:sp>
        <p:nvSpPr>
          <p:cNvPr id="11" name="标题 1"/>
          <p:cNvSpPr txBox="1"/>
          <p:nvPr/>
        </p:nvSpPr>
        <p:spPr>
          <a:xfrm>
            <a:off x="4749437" y="3102954"/>
            <a:ext cx="2693128" cy="1468951"/>
          </a:xfrm>
          <a:prstGeom prst="rect">
            <a:avLst/>
          </a:prstGeom>
          <a:noFill/>
          <a:ln>
            <a:noFill/>
          </a:ln>
        </p:spPr>
        <p:txBody>
          <a:bodyPr vert="horz" wrap="square" lIns="0" tIns="0" rIns="0" bIns="0" rtlCol="0" anchor="t"/>
          <a:lstStyle/>
          <a:p>
            <a:pPr algn="ctr">
              <a:lnSpc>
                <a:spcPct val="150000"/>
              </a:lnSpc>
            </a:pPr>
            <a:r>
              <a:rPr kumimoji="1" lang="en-US" altLang="zh-CN" sz="1174">
                <a:ln w="12700">
                  <a:noFill/>
                </a:ln>
                <a:solidFill>
                  <a:srgbClr val="262626">
                    <a:alpha val="100000"/>
                  </a:srgbClr>
                </a:solidFill>
                <a:latin typeface="Source Han Sans"/>
                <a:ea typeface="Source Han Sans"/>
                <a:cs typeface="Source Han Sans"/>
              </a:rPr>
              <a:t>通过OpenDigger的活跃度和关注度指标，社区可以识别和培养潜在的核心成员。构建一个稳定的社区核心团队对于社区的长期发展至关重要，因为这些核心成员往往能够在社区中发挥领导作用，推动项目前进。</a:t>
            </a:r>
            <a:endParaRPr kumimoji="1" lang="zh-CN" altLang="en-US"/>
          </a:p>
        </p:txBody>
      </p:sp>
      <p:sp>
        <p:nvSpPr>
          <p:cNvPr id="12" name="标题 1"/>
          <p:cNvSpPr txBox="1"/>
          <p:nvPr/>
        </p:nvSpPr>
        <p:spPr>
          <a:xfrm rot="5400000">
            <a:off x="7698388" y="2244021"/>
            <a:ext cx="4243228" cy="3401356"/>
          </a:xfrm>
          <a:prstGeom prst="hexagon">
            <a:avLst>
              <a:gd name="adj" fmla="val 29010"/>
              <a:gd name="vf" fmla="val 115470"/>
            </a:avLst>
          </a:prstGeom>
          <a:solidFill>
            <a:schemeClr val="bg1"/>
          </a:solidFill>
          <a:ln w="12700" cap="sq">
            <a:solidFill>
              <a:schemeClr val="accent1">
                <a:lumMod val="20000"/>
                <a:lumOff val="80000"/>
              </a:schemeClr>
            </a:solidFill>
            <a:miter/>
          </a:ln>
        </p:spPr>
        <p:txBody>
          <a:bodyPr vert="horz" wrap="square" lIns="91440" tIns="45720" rIns="91440" bIns="45720" rtlCol="0" anchor="ctr"/>
          <a:lstStyle/>
          <a:p>
            <a:pPr algn="ctr">
              <a:lnSpc>
                <a:spcPct val="110000"/>
              </a:lnSpc>
            </a:pPr>
            <a:endParaRPr kumimoji="1" lang="zh-CN" altLang="en-US"/>
          </a:p>
        </p:txBody>
      </p:sp>
      <p:sp>
        <p:nvSpPr>
          <p:cNvPr id="13" name="标题 1"/>
          <p:cNvSpPr txBox="1"/>
          <p:nvPr/>
        </p:nvSpPr>
        <p:spPr>
          <a:xfrm rot="5400000">
            <a:off x="7855387" y="2369871"/>
            <a:ext cx="3929230" cy="3149656"/>
          </a:xfrm>
          <a:prstGeom prst="hexagon">
            <a:avLst>
              <a:gd name="adj" fmla="val 29010"/>
              <a:gd name="vf" fmla="val 115470"/>
            </a:avLst>
          </a:prstGeom>
          <a:solidFill>
            <a:schemeClr val="bg1"/>
          </a:solidFill>
          <a:ln w="381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sp>
        <p:nvSpPr>
          <p:cNvPr id="14" name="标题 1"/>
          <p:cNvSpPr txBox="1"/>
          <p:nvPr/>
        </p:nvSpPr>
        <p:spPr>
          <a:xfrm>
            <a:off x="9429516" y="2393323"/>
            <a:ext cx="780972" cy="780972"/>
          </a:xfrm>
          <a:custGeom>
            <a:avLst/>
            <a:gdLst>
              <a:gd name="connsiteX0" fmla="*/ 457070 w 720001"/>
              <a:gd name="connsiteY0" fmla="*/ 57166 h 720001"/>
              <a:gd name="connsiteX1" fmla="*/ 457070 w 720001"/>
              <a:gd name="connsiteY1" fmla="*/ 263017 h 720001"/>
              <a:gd name="connsiteX2" fmla="*/ 662921 w 720001"/>
              <a:gd name="connsiteY2" fmla="*/ 263017 h 720001"/>
              <a:gd name="connsiteX3" fmla="*/ 647393 w 720001"/>
              <a:gd name="connsiteY3" fmla="*/ 212704 h 720001"/>
              <a:gd name="connsiteX4" fmla="*/ 591008 w 720001"/>
              <a:gd name="connsiteY4" fmla="*/ 129080 h 720001"/>
              <a:gd name="connsiteX5" fmla="*/ 507383 w 720001"/>
              <a:gd name="connsiteY5" fmla="*/ 72694 h 720001"/>
              <a:gd name="connsiteX6" fmla="*/ 457070 w 720001"/>
              <a:gd name="connsiteY6" fmla="*/ 57166 h 720001"/>
              <a:gd name="connsiteX7" fmla="*/ 405022 w 720001"/>
              <a:gd name="connsiteY7" fmla="*/ 0 h 720001"/>
              <a:gd name="connsiteX8" fmla="*/ 720001 w 720001"/>
              <a:gd name="connsiteY8" fmla="*/ 314979 h 720001"/>
              <a:gd name="connsiteX9" fmla="*/ 405022 w 720001"/>
              <a:gd name="connsiteY9" fmla="*/ 314979 h 720001"/>
              <a:gd name="connsiteX10" fmla="*/ 360000 w 720001"/>
              <a:gd name="connsiteY10" fmla="*/ 0 h 720001"/>
              <a:gd name="connsiteX11" fmla="*/ 360000 w 720001"/>
              <a:gd name="connsiteY11" fmla="*/ 360000 h 720001"/>
              <a:gd name="connsiteX12" fmla="*/ 720000 w 720001"/>
              <a:gd name="connsiteY12" fmla="*/ 360000 h 720001"/>
              <a:gd name="connsiteX13" fmla="*/ 360000 w 720001"/>
              <a:gd name="connsiteY13" fmla="*/ 720001 h 720001"/>
              <a:gd name="connsiteX14" fmla="*/ 0 w 720001"/>
              <a:gd name="connsiteY14" fmla="*/ 360000 h 720001"/>
              <a:gd name="connsiteX15" fmla="*/ 360000 w 720001"/>
              <a:gd name="connsiteY15" fmla="*/ 0 h 720001"/>
            </a:gdLst>
            <a:ahLst/>
            <a:cxnLst/>
            <a:rect l="l" t="t" r="r" b="b"/>
            <a:pathLst>
              <a:path w="720001" h="720001">
                <a:moveTo>
                  <a:pt x="457070" y="57166"/>
                </a:moveTo>
                <a:lnTo>
                  <a:pt x="457070" y="263017"/>
                </a:lnTo>
                <a:lnTo>
                  <a:pt x="662921" y="263017"/>
                </a:lnTo>
                <a:cubicBezTo>
                  <a:pt x="659451" y="245755"/>
                  <a:pt x="654246" y="229012"/>
                  <a:pt x="647393" y="212704"/>
                </a:cubicBezTo>
                <a:cubicBezTo>
                  <a:pt x="634121" y="181388"/>
                  <a:pt x="615210" y="153282"/>
                  <a:pt x="591008" y="129080"/>
                </a:cubicBezTo>
                <a:cubicBezTo>
                  <a:pt x="566806" y="104878"/>
                  <a:pt x="538699" y="85967"/>
                  <a:pt x="507383" y="72694"/>
                </a:cubicBezTo>
                <a:cubicBezTo>
                  <a:pt x="491075" y="65755"/>
                  <a:pt x="474246" y="60637"/>
                  <a:pt x="457070" y="57166"/>
                </a:cubicBezTo>
                <a:close/>
                <a:moveTo>
                  <a:pt x="405022" y="0"/>
                </a:moveTo>
                <a:cubicBezTo>
                  <a:pt x="578950" y="0"/>
                  <a:pt x="720001" y="141051"/>
                  <a:pt x="720001" y="314979"/>
                </a:cubicBezTo>
                <a:lnTo>
                  <a:pt x="405022" y="314979"/>
                </a:lnTo>
                <a:close/>
                <a:moveTo>
                  <a:pt x="360000" y="0"/>
                </a:moveTo>
                <a:lnTo>
                  <a:pt x="360000" y="360000"/>
                </a:lnTo>
                <a:lnTo>
                  <a:pt x="720000" y="360000"/>
                </a:lnTo>
                <a:cubicBezTo>
                  <a:pt x="720000" y="558825"/>
                  <a:pt x="558824" y="720001"/>
                  <a:pt x="360000" y="720001"/>
                </a:cubicBezTo>
                <a:cubicBezTo>
                  <a:pt x="161176" y="720001"/>
                  <a:pt x="0" y="558825"/>
                  <a:pt x="0" y="360000"/>
                </a:cubicBezTo>
                <a:cubicBezTo>
                  <a:pt x="0" y="161176"/>
                  <a:pt x="161176" y="0"/>
                  <a:pt x="360000" y="0"/>
                </a:cubicBezTo>
                <a:close/>
              </a:path>
            </a:pathLst>
          </a:custGeom>
          <a:gradFill>
            <a:gsLst>
              <a:gs pos="0">
                <a:schemeClr val="accent1">
                  <a:alpha val="53000"/>
                </a:schemeClr>
              </a:gs>
              <a:gs pos="100000">
                <a:schemeClr val="bg1">
                  <a:alpha val="0"/>
                </a:schemeClr>
              </a:gs>
            </a:gsLst>
            <a:lin ang="5400000" scaled="0"/>
          </a:gradFill>
          <a:ln cap="sq">
            <a:noFill/>
            <a:prstDash val="solid"/>
            <a:miter/>
          </a:ln>
        </p:spPr>
        <p:txBody>
          <a:bodyPr vert="horz" wrap="square" lIns="91440" tIns="45720" rIns="91440" bIns="45720" rtlCol="0" anchor="ctr"/>
          <a:lstStyle/>
          <a:p>
            <a:pPr algn="ctr">
              <a:lnSpc>
                <a:spcPct val="110000"/>
              </a:lnSpc>
            </a:pPr>
            <a:endParaRPr kumimoji="1" lang="zh-CN" altLang="en-US"/>
          </a:p>
        </p:txBody>
      </p:sp>
      <p:sp>
        <p:nvSpPr>
          <p:cNvPr id="15" name="标题 1"/>
          <p:cNvSpPr txBox="1"/>
          <p:nvPr/>
        </p:nvSpPr>
        <p:spPr>
          <a:xfrm>
            <a:off x="8473438" y="3057729"/>
            <a:ext cx="2693128" cy="510971"/>
          </a:xfrm>
          <a:prstGeom prst="rect">
            <a:avLst/>
          </a:prstGeom>
          <a:noFill/>
          <a:ln>
            <a:noFill/>
          </a:ln>
        </p:spPr>
        <p:txBody>
          <a:bodyPr vert="horz" wrap="square" lIns="0" tIns="0" rIns="0" bIns="0" rtlCol="0" anchor="ctr"/>
          <a:lstStyle/>
          <a:p>
            <a:pPr algn="ctr">
              <a:lnSpc>
                <a:spcPct val="130000"/>
              </a:lnSpc>
            </a:pPr>
            <a:r>
              <a:rPr kumimoji="1" lang="en-US" altLang="zh-CN" sz="1600">
                <a:ln w="12700">
                  <a:noFill/>
                </a:ln>
                <a:solidFill>
                  <a:srgbClr val="262626">
                    <a:alpha val="100000"/>
                  </a:srgbClr>
                </a:solidFill>
                <a:latin typeface="Source Han Sans CN Bold"/>
                <a:ea typeface="Source Han Sans CN Bold"/>
                <a:cs typeface="Source Han Sans CN Bold"/>
              </a:rPr>
              <a:t>促进项目间协作</a:t>
            </a:r>
            <a:endParaRPr kumimoji="1" lang="zh-CN" altLang="en-US"/>
          </a:p>
        </p:txBody>
      </p:sp>
      <p:sp>
        <p:nvSpPr>
          <p:cNvPr id="16" name="标题 1"/>
          <p:cNvSpPr txBox="1"/>
          <p:nvPr/>
        </p:nvSpPr>
        <p:spPr>
          <a:xfrm>
            <a:off x="8473438" y="3636354"/>
            <a:ext cx="2693128" cy="1481746"/>
          </a:xfrm>
          <a:prstGeom prst="rect">
            <a:avLst/>
          </a:prstGeom>
          <a:noFill/>
          <a:ln>
            <a:noFill/>
          </a:ln>
        </p:spPr>
        <p:txBody>
          <a:bodyPr vert="horz" wrap="square" lIns="0" tIns="0" rIns="0" bIns="0" rtlCol="0" anchor="t"/>
          <a:lstStyle/>
          <a:p>
            <a:pPr algn="ctr">
              <a:lnSpc>
                <a:spcPct val="150000"/>
              </a:lnSpc>
            </a:pPr>
            <a:r>
              <a:rPr kumimoji="1" lang="en-US" altLang="zh-CN" sz="1175">
                <a:ln w="12700">
                  <a:noFill/>
                </a:ln>
                <a:solidFill>
                  <a:srgbClr val="262626">
                    <a:alpha val="100000"/>
                  </a:srgbClr>
                </a:solidFill>
                <a:latin typeface="Source Han Sans"/>
                <a:ea typeface="Source Han Sans"/>
                <a:cs typeface="Source Han Sans"/>
              </a:rPr>
              <a:t>利用OpenDigger的网络分析工具，社区可以发现成员间的合作机会，促进项目间的协作。这不仅能够增强成员的归属感，还能够促进资源共享和知识传播，提高整个社区的创新能力。</a:t>
            </a:r>
            <a:endParaRPr kumimoji="1" lang="zh-CN" altLang="en-US"/>
          </a:p>
        </p:txBody>
      </p:sp>
      <p:sp>
        <p:nvSpPr>
          <p:cNvPr id="17" name="标题 1"/>
          <p:cNvSpPr txBox="1"/>
          <p:nvPr/>
        </p:nvSpPr>
        <p:spPr>
          <a:xfrm>
            <a:off x="787215" y="385281"/>
            <a:ext cx="10671175" cy="468000"/>
          </a:xfrm>
          <a:prstGeom prst="rect">
            <a:avLst/>
          </a:prstGeom>
          <a:noFill/>
          <a:ln>
            <a:noFill/>
          </a:ln>
        </p:spPr>
        <p:txBody>
          <a:bodyPr vert="horz" wrap="square" lIns="0" tIns="0" rIns="0" bIns="0" rtlCol="0" anchor="ctr"/>
          <a:lstStyle/>
          <a:p>
            <a:pPr algn="l">
              <a:lnSpc>
                <a:spcPct val="110000"/>
              </a:lnSpc>
            </a:pPr>
            <a:r>
              <a:rPr kumimoji="1" lang="en-US" altLang="zh-CN" sz="2800">
                <a:ln w="12700">
                  <a:noFill/>
                </a:ln>
                <a:solidFill>
                  <a:srgbClr val="262626">
                    <a:alpha val="100000"/>
                  </a:srgbClr>
                </a:solidFill>
                <a:latin typeface="Source Han Sans CN Bold"/>
                <a:ea typeface="Source Han Sans CN Bold"/>
                <a:cs typeface="Source Han Sans CN Bold"/>
              </a:rPr>
              <a:t>社区成员留存策略</a:t>
            </a:r>
            <a:endParaRPr kumimoji="1" lang="zh-CN" altLang="en-US"/>
          </a:p>
        </p:txBody>
      </p:sp>
      <p:grpSp>
        <p:nvGrpSpPr>
          <p:cNvPr id="18" name="组合 17"/>
          <p:cNvGrpSpPr/>
          <p:nvPr/>
        </p:nvGrpSpPr>
        <p:grpSpPr>
          <a:xfrm>
            <a:off x="168161" y="408767"/>
            <a:ext cx="489178" cy="391711"/>
            <a:chOff x="168161" y="408767"/>
            <a:chExt cx="489178" cy="391711"/>
          </a:xfrm>
        </p:grpSpPr>
        <p:sp>
          <p:nvSpPr>
            <p:cNvPr id="19" name="标题 1"/>
            <p:cNvSpPr txBox="1"/>
            <p:nvPr/>
          </p:nvSpPr>
          <p:spPr>
            <a:xfrm>
              <a:off x="288094" y="474980"/>
              <a:ext cx="252636" cy="252636"/>
            </a:xfrm>
            <a:prstGeom prst="ellips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0" name="标题 1"/>
            <p:cNvSpPr txBox="1"/>
            <p:nvPr/>
          </p:nvSpPr>
          <p:spPr>
            <a:xfrm rot="2029649">
              <a:off x="165100" y="534815"/>
              <a:ext cx="495300" cy="139615"/>
            </a:xfrm>
            <a:prstGeom prst="ellipse">
              <a:avLst/>
            </a:prstGeom>
            <a:noFill/>
            <a:ln w="127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alphaModFix/>
          </a:blip>
          <a:srcRect l="20555" r="20555"/>
          <a:stretch>
            <a:fillRect/>
          </a:stretch>
        </p:blipFill>
        <p:spPr>
          <a:xfrm>
            <a:off x="0" y="-3576"/>
            <a:ext cx="7219950" cy="6871051"/>
          </a:xfrm>
          <a:prstGeom prst="rect">
            <a:avLst/>
          </a:prstGeom>
          <a:noFill/>
          <a:ln>
            <a:noFill/>
          </a:ln>
        </p:spPr>
      </p:pic>
      <p:sp>
        <p:nvSpPr>
          <p:cNvPr id="3" name="标题 1"/>
          <p:cNvSpPr txBox="1"/>
          <p:nvPr/>
        </p:nvSpPr>
        <p:spPr>
          <a:xfrm flipH="1">
            <a:off x="4644339" y="14213"/>
            <a:ext cx="7547660" cy="6858000"/>
          </a:xfrm>
          <a:custGeom>
            <a:avLst/>
            <a:gdLst>
              <a:gd name="connsiteX0" fmla="*/ 0 w 8940573"/>
              <a:gd name="connsiteY0" fmla="*/ 0 h 6858000"/>
              <a:gd name="connsiteX1" fmla="*/ 6236464 w 8940573"/>
              <a:gd name="connsiteY1" fmla="*/ 0 h 6858000"/>
              <a:gd name="connsiteX2" fmla="*/ 8940573 w 8940573"/>
              <a:gd name="connsiteY2" fmla="*/ 6858000 h 6858000"/>
              <a:gd name="connsiteX3" fmla="*/ 0 w 8940573"/>
              <a:gd name="connsiteY3" fmla="*/ 6858000 h 6858000"/>
            </a:gdLst>
            <a:ahLst/>
            <a:cxnLst/>
            <a:rect l="l" t="t" r="r" b="b"/>
            <a:pathLst>
              <a:path w="8940573" h="6858000">
                <a:moveTo>
                  <a:pt x="0" y="0"/>
                </a:moveTo>
                <a:lnTo>
                  <a:pt x="6236464" y="0"/>
                </a:lnTo>
                <a:lnTo>
                  <a:pt x="8940573" y="6858000"/>
                </a:lnTo>
                <a:lnTo>
                  <a:pt x="0" y="6858000"/>
                </a:lnTo>
                <a:close/>
              </a:path>
            </a:pathLst>
          </a:custGeom>
          <a:gradFill>
            <a:gsLst>
              <a:gs pos="70000">
                <a:schemeClr val="bg1"/>
              </a:gs>
              <a:gs pos="85000">
                <a:schemeClr val="bg1">
                  <a:alpha val="64000"/>
                </a:schemeClr>
              </a:gs>
            </a:gsLst>
            <a:lin ang="0" scaled="0"/>
          </a:gradFill>
          <a:ln w="12700" cap="sq">
            <a:noFill/>
            <a:miter/>
          </a:ln>
          <a:effectLst>
            <a:outerShdw blurRad="330200" dist="190500" dir="10800000" algn="r" rotWithShape="0">
              <a:srgbClr val="002060">
                <a:alpha val="12000"/>
              </a:srgbClr>
            </a:outerShdw>
          </a:effectLst>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a:off x="4508947" y="-4820"/>
            <a:ext cx="2832788" cy="6858000"/>
          </a:xfrm>
          <a:prstGeom prst="parallelogram">
            <a:avLst>
              <a:gd name="adj" fmla="val 76093"/>
            </a:avLst>
          </a:prstGeom>
          <a:gradFill>
            <a:gsLst>
              <a:gs pos="0">
                <a:schemeClr val="accent1">
                  <a:alpha val="61000"/>
                </a:schemeClr>
              </a:gs>
              <a:gs pos="83000">
                <a:schemeClr val="accent1">
                  <a:lumMod val="60000"/>
                  <a:lumOff val="40000"/>
                  <a:alpha val="56000"/>
                </a:schemeClr>
              </a:gs>
            </a:gsLst>
            <a:lin ang="36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a:off x="7255328" y="1601004"/>
            <a:ext cx="3204795" cy="1200329"/>
          </a:xfrm>
          <a:prstGeom prst="rect">
            <a:avLst/>
          </a:prstGeom>
          <a:noFill/>
          <a:ln>
            <a:noFill/>
          </a:ln>
        </p:spPr>
        <p:txBody>
          <a:bodyPr vert="horz" wrap="square" lIns="91440" tIns="45720" rIns="91440" bIns="45720" rtlCol="0" anchor="b"/>
          <a:lstStyle/>
          <a:p>
            <a:pPr algn="r">
              <a:lnSpc>
                <a:spcPct val="110000"/>
              </a:lnSpc>
            </a:pPr>
            <a:r>
              <a:rPr kumimoji="1" lang="en-US" altLang="zh-CN" sz="7200">
                <a:ln w="12700">
                  <a:noFill/>
                </a:ln>
                <a:solidFill>
                  <a:srgbClr val="0070C0">
                    <a:alpha val="100000"/>
                  </a:srgbClr>
                </a:solidFill>
                <a:latin typeface="OPPOSans H"/>
                <a:ea typeface="OPPOSans H"/>
                <a:cs typeface="OPPOSans H"/>
              </a:rPr>
              <a:t>Part </a:t>
            </a:r>
            <a:endParaRPr kumimoji="1" lang="zh-CN" altLang="en-US"/>
          </a:p>
        </p:txBody>
      </p:sp>
      <p:sp>
        <p:nvSpPr>
          <p:cNvPr id="6" name="标题 1"/>
          <p:cNvSpPr txBox="1"/>
          <p:nvPr/>
        </p:nvSpPr>
        <p:spPr>
          <a:xfrm>
            <a:off x="6566493" y="2853492"/>
            <a:ext cx="5057740" cy="2182043"/>
          </a:xfrm>
          <a:prstGeom prst="rect">
            <a:avLst/>
          </a:prstGeom>
          <a:noFill/>
          <a:ln>
            <a:noFill/>
          </a:ln>
        </p:spPr>
        <p:txBody>
          <a:bodyPr vert="horz" wrap="square" lIns="91440" tIns="45720" rIns="91440" bIns="45720" rtlCol="0" anchor="t"/>
          <a:lstStyle/>
          <a:p>
            <a:pPr algn="r">
              <a:lnSpc>
                <a:spcPct val="130000"/>
              </a:lnSpc>
            </a:pPr>
            <a:r>
              <a:rPr kumimoji="1" lang="en-US" altLang="zh-CN" sz="3600">
                <a:ln w="12700">
                  <a:noFill/>
                </a:ln>
                <a:solidFill>
                  <a:srgbClr val="0070C0">
                    <a:alpha val="100000"/>
                  </a:srgbClr>
                </a:solidFill>
                <a:latin typeface="OPPOSans H"/>
                <a:ea typeface="OPPOSans H"/>
                <a:cs typeface="OPPOSans H"/>
              </a:rPr>
              <a:t>利用OpenDigger进行应用创新</a:t>
            </a:r>
            <a:endParaRPr kumimoji="1" lang="zh-CN" altLang="en-US"/>
          </a:p>
        </p:txBody>
      </p:sp>
      <p:sp>
        <p:nvSpPr>
          <p:cNvPr id="7" name="标题 1"/>
          <p:cNvSpPr txBox="1"/>
          <p:nvPr/>
        </p:nvSpPr>
        <p:spPr>
          <a:xfrm>
            <a:off x="10048395" y="197708"/>
            <a:ext cx="1613479" cy="2603847"/>
          </a:xfrm>
          <a:prstGeom prst="rect">
            <a:avLst/>
          </a:prstGeom>
          <a:noFill/>
          <a:ln>
            <a:noFill/>
          </a:ln>
        </p:spPr>
        <p:txBody>
          <a:bodyPr vert="horz" wrap="square" lIns="91440" tIns="45720" rIns="91440" bIns="45720" rtlCol="0" anchor="b"/>
          <a:lstStyle/>
          <a:p>
            <a:pPr algn="r">
              <a:lnSpc>
                <a:spcPct val="110000"/>
              </a:lnSpc>
            </a:pPr>
            <a:r>
              <a:rPr kumimoji="1" lang="en-US" altLang="zh-CN" sz="7200">
                <a:ln w="12700">
                  <a:noFill/>
                </a:ln>
                <a:solidFill>
                  <a:srgbClr val="0070C0">
                    <a:alpha val="100000"/>
                  </a:srgbClr>
                </a:solidFill>
                <a:latin typeface="OPPOSans H"/>
                <a:ea typeface="OPPOSans H"/>
                <a:cs typeface="OPPOSans H"/>
              </a:rPr>
              <a:t>02</a:t>
            </a:r>
            <a:endParaRPr kumimoji="1" lang="zh-CN" altLang="en-US"/>
          </a:p>
        </p:txBody>
      </p:sp>
      <p:sp>
        <p:nvSpPr>
          <p:cNvPr id="8" name="标题 1"/>
          <p:cNvSpPr txBox="1"/>
          <p:nvPr/>
        </p:nvSpPr>
        <p:spPr>
          <a:xfrm rot="3457351">
            <a:off x="10925675" y="-1184005"/>
            <a:ext cx="2117558" cy="2117558"/>
          </a:xfrm>
          <a:prstGeom prst="diamond">
            <a:avLst/>
          </a:prstGeom>
          <a:gradFill>
            <a:gsLst>
              <a:gs pos="0">
                <a:schemeClr val="accent1">
                  <a:alpha val="58000"/>
                </a:schemeClr>
              </a:gs>
              <a:gs pos="95000">
                <a:schemeClr val="accent1">
                  <a:lumMod val="20000"/>
                  <a:lumOff val="80000"/>
                  <a:alpha val="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rot="20002303">
            <a:off x="7131575" y="3557110"/>
            <a:ext cx="1044711" cy="1044711"/>
          </a:xfrm>
          <a:prstGeom prst="diamond">
            <a:avLst/>
          </a:prstGeom>
          <a:gradFill>
            <a:gsLst>
              <a:gs pos="0">
                <a:schemeClr val="accent1">
                  <a:alpha val="21000"/>
                </a:schemeClr>
              </a:gs>
              <a:gs pos="95000">
                <a:schemeClr val="accent1">
                  <a:lumMod val="20000"/>
                  <a:lumOff val="80000"/>
                  <a:alpha val="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a:off x="304523" y="5035536"/>
            <a:ext cx="3005821" cy="952563"/>
          </a:xfrm>
          <a:prstGeom prst="rect">
            <a:avLst/>
          </a:prstGeom>
          <a:noFill/>
          <a:ln cap="sq">
            <a:noFill/>
          </a:ln>
          <a:effectLst/>
        </p:spPr>
        <p:txBody>
          <a:bodyPr vert="horz" wrap="square" lIns="0" tIns="0" rIns="0" bIns="0" rtlCol="0" anchor="t"/>
          <a:lstStyle/>
          <a:p>
            <a:pPr algn="l">
              <a:lnSpc>
                <a:spcPct val="110000"/>
              </a:lnSpc>
            </a:pPr>
            <a:r>
              <a:rPr kumimoji="1" lang="en-US" altLang="zh-CN" sz="7452">
                <a:ln w="12700">
                  <a:noFill/>
                </a:ln>
                <a:solidFill>
                  <a:srgbClr val="FFFFFF">
                    <a:alpha val="55000"/>
                  </a:srgbClr>
                </a:solidFill>
                <a:latin typeface="OPPOSans H"/>
                <a:ea typeface="OPPOSans H"/>
                <a:cs typeface="OPPOSans H"/>
              </a:rPr>
              <a:t>2024</a:t>
            </a:r>
            <a:endParaRPr kumimoji="1" lang="zh-CN" altLang="en-US"/>
          </a:p>
        </p:txBody>
      </p:sp>
      <p:sp>
        <p:nvSpPr>
          <p:cNvPr id="11" name="标题 1"/>
          <p:cNvSpPr txBox="1"/>
          <p:nvPr/>
        </p:nvSpPr>
        <p:spPr>
          <a:xfrm>
            <a:off x="304523" y="6158141"/>
            <a:ext cx="3275955" cy="527742"/>
          </a:xfrm>
          <a:custGeom>
            <a:avLst/>
            <a:gdLst>
              <a:gd name="connsiteX0" fmla="*/ 2948025 w 3275955"/>
              <a:gd name="connsiteY0" fmla="*/ 13935 h 527742"/>
              <a:gd name="connsiteX1" fmla="*/ 3083362 w 3275955"/>
              <a:gd name="connsiteY1" fmla="*/ 13935 h 527742"/>
              <a:gd name="connsiteX2" fmla="*/ 3275955 w 3275955"/>
              <a:gd name="connsiteY2" fmla="*/ 270839 h 527742"/>
              <a:gd name="connsiteX3" fmla="*/ 3083362 w 3275955"/>
              <a:gd name="connsiteY3" fmla="*/ 527742 h 527742"/>
              <a:gd name="connsiteX4" fmla="*/ 2948025 w 3275955"/>
              <a:gd name="connsiteY4" fmla="*/ 527742 h 527742"/>
              <a:gd name="connsiteX5" fmla="*/ 3140618 w 3275955"/>
              <a:gd name="connsiteY5" fmla="*/ 270839 h 527742"/>
              <a:gd name="connsiteX6" fmla="*/ 2620097 w 3275955"/>
              <a:gd name="connsiteY6" fmla="*/ 13935 h 527742"/>
              <a:gd name="connsiteX7" fmla="*/ 2755434 w 3275955"/>
              <a:gd name="connsiteY7" fmla="*/ 13935 h 527742"/>
              <a:gd name="connsiteX8" fmla="*/ 2948027 w 3275955"/>
              <a:gd name="connsiteY8" fmla="*/ 270839 h 527742"/>
              <a:gd name="connsiteX9" fmla="*/ 2755434 w 3275955"/>
              <a:gd name="connsiteY9" fmla="*/ 527742 h 527742"/>
              <a:gd name="connsiteX10" fmla="*/ 2620097 w 3275955"/>
              <a:gd name="connsiteY10" fmla="*/ 527742 h 527742"/>
              <a:gd name="connsiteX11" fmla="*/ 2812690 w 3275955"/>
              <a:gd name="connsiteY11" fmla="*/ 270839 h 527742"/>
              <a:gd name="connsiteX12" fmla="*/ 2292168 w 3275955"/>
              <a:gd name="connsiteY12" fmla="*/ 13935 h 527742"/>
              <a:gd name="connsiteX13" fmla="*/ 2427505 w 3275955"/>
              <a:gd name="connsiteY13" fmla="*/ 13935 h 527742"/>
              <a:gd name="connsiteX14" fmla="*/ 2620098 w 3275955"/>
              <a:gd name="connsiteY14" fmla="*/ 270839 h 527742"/>
              <a:gd name="connsiteX15" fmla="*/ 2427505 w 3275955"/>
              <a:gd name="connsiteY15" fmla="*/ 527742 h 527742"/>
              <a:gd name="connsiteX16" fmla="*/ 2292168 w 3275955"/>
              <a:gd name="connsiteY16" fmla="*/ 527742 h 527742"/>
              <a:gd name="connsiteX17" fmla="*/ 2484761 w 3275955"/>
              <a:gd name="connsiteY17" fmla="*/ 270839 h 527742"/>
              <a:gd name="connsiteX18" fmla="*/ 1964239 w 3275955"/>
              <a:gd name="connsiteY18" fmla="*/ 13935 h 527742"/>
              <a:gd name="connsiteX19" fmla="*/ 2099576 w 3275955"/>
              <a:gd name="connsiteY19" fmla="*/ 13935 h 527742"/>
              <a:gd name="connsiteX20" fmla="*/ 2292169 w 3275955"/>
              <a:gd name="connsiteY20" fmla="*/ 270839 h 527742"/>
              <a:gd name="connsiteX21" fmla="*/ 2099576 w 3275955"/>
              <a:gd name="connsiteY21" fmla="*/ 527742 h 527742"/>
              <a:gd name="connsiteX22" fmla="*/ 1964239 w 3275955"/>
              <a:gd name="connsiteY22" fmla="*/ 527742 h 527742"/>
              <a:gd name="connsiteX23" fmla="*/ 2156832 w 3275955"/>
              <a:gd name="connsiteY23" fmla="*/ 270839 h 527742"/>
              <a:gd name="connsiteX24" fmla="*/ 1636311 w 3275955"/>
              <a:gd name="connsiteY24" fmla="*/ 13935 h 527742"/>
              <a:gd name="connsiteX25" fmla="*/ 1771648 w 3275955"/>
              <a:gd name="connsiteY25" fmla="*/ 13935 h 527742"/>
              <a:gd name="connsiteX26" fmla="*/ 1964241 w 3275955"/>
              <a:gd name="connsiteY26" fmla="*/ 270839 h 527742"/>
              <a:gd name="connsiteX27" fmla="*/ 1771648 w 3275955"/>
              <a:gd name="connsiteY27" fmla="*/ 527742 h 527742"/>
              <a:gd name="connsiteX28" fmla="*/ 1636311 w 3275955"/>
              <a:gd name="connsiteY28" fmla="*/ 527742 h 527742"/>
              <a:gd name="connsiteX29" fmla="*/ 1828904 w 3275955"/>
              <a:gd name="connsiteY29" fmla="*/ 270839 h 527742"/>
              <a:gd name="connsiteX30" fmla="*/ 1311716 w 3275955"/>
              <a:gd name="connsiteY30" fmla="*/ 0 h 527742"/>
              <a:gd name="connsiteX31" fmla="*/ 1447053 w 3275955"/>
              <a:gd name="connsiteY31" fmla="*/ 0 h 527742"/>
              <a:gd name="connsiteX32" fmla="*/ 1639646 w 3275955"/>
              <a:gd name="connsiteY32" fmla="*/ 256904 h 527742"/>
              <a:gd name="connsiteX33" fmla="*/ 1447053 w 3275955"/>
              <a:gd name="connsiteY33" fmla="*/ 513807 h 527742"/>
              <a:gd name="connsiteX34" fmla="*/ 1311716 w 3275955"/>
              <a:gd name="connsiteY34" fmla="*/ 513807 h 527742"/>
              <a:gd name="connsiteX35" fmla="*/ 1504309 w 3275955"/>
              <a:gd name="connsiteY35" fmla="*/ 256904 h 527742"/>
              <a:gd name="connsiteX36" fmla="*/ 983787 w 3275955"/>
              <a:gd name="connsiteY36" fmla="*/ 0 h 527742"/>
              <a:gd name="connsiteX37" fmla="*/ 1119124 w 3275955"/>
              <a:gd name="connsiteY37" fmla="*/ 0 h 527742"/>
              <a:gd name="connsiteX38" fmla="*/ 1311717 w 3275955"/>
              <a:gd name="connsiteY38" fmla="*/ 256904 h 527742"/>
              <a:gd name="connsiteX39" fmla="*/ 1119124 w 3275955"/>
              <a:gd name="connsiteY39" fmla="*/ 513807 h 527742"/>
              <a:gd name="connsiteX40" fmla="*/ 983787 w 3275955"/>
              <a:gd name="connsiteY40" fmla="*/ 513807 h 527742"/>
              <a:gd name="connsiteX41" fmla="*/ 1176380 w 3275955"/>
              <a:gd name="connsiteY41" fmla="*/ 256904 h 527742"/>
              <a:gd name="connsiteX42" fmla="*/ 655858 w 3275955"/>
              <a:gd name="connsiteY42" fmla="*/ 0 h 527742"/>
              <a:gd name="connsiteX43" fmla="*/ 791195 w 3275955"/>
              <a:gd name="connsiteY43" fmla="*/ 0 h 527742"/>
              <a:gd name="connsiteX44" fmla="*/ 983788 w 3275955"/>
              <a:gd name="connsiteY44" fmla="*/ 256904 h 527742"/>
              <a:gd name="connsiteX45" fmla="*/ 791195 w 3275955"/>
              <a:gd name="connsiteY45" fmla="*/ 513807 h 527742"/>
              <a:gd name="connsiteX46" fmla="*/ 655858 w 3275955"/>
              <a:gd name="connsiteY46" fmla="*/ 513807 h 527742"/>
              <a:gd name="connsiteX47" fmla="*/ 848451 w 3275955"/>
              <a:gd name="connsiteY47" fmla="*/ 256904 h 527742"/>
              <a:gd name="connsiteX48" fmla="*/ 327929 w 3275955"/>
              <a:gd name="connsiteY48" fmla="*/ 0 h 527742"/>
              <a:gd name="connsiteX49" fmla="*/ 463266 w 3275955"/>
              <a:gd name="connsiteY49" fmla="*/ 0 h 527742"/>
              <a:gd name="connsiteX50" fmla="*/ 655859 w 3275955"/>
              <a:gd name="connsiteY50" fmla="*/ 256904 h 527742"/>
              <a:gd name="connsiteX51" fmla="*/ 463266 w 3275955"/>
              <a:gd name="connsiteY51" fmla="*/ 513807 h 527742"/>
              <a:gd name="connsiteX52" fmla="*/ 327929 w 3275955"/>
              <a:gd name="connsiteY52" fmla="*/ 513807 h 527742"/>
              <a:gd name="connsiteX53" fmla="*/ 520522 w 3275955"/>
              <a:gd name="connsiteY53" fmla="*/ 256904 h 527742"/>
              <a:gd name="connsiteX54" fmla="*/ 0 w 3275955"/>
              <a:gd name="connsiteY54" fmla="*/ 0 h 527742"/>
              <a:gd name="connsiteX55" fmla="*/ 135337 w 3275955"/>
              <a:gd name="connsiteY55" fmla="*/ 0 h 527742"/>
              <a:gd name="connsiteX56" fmla="*/ 327930 w 3275955"/>
              <a:gd name="connsiteY56" fmla="*/ 256904 h 527742"/>
              <a:gd name="connsiteX57" fmla="*/ 135337 w 3275955"/>
              <a:gd name="connsiteY57" fmla="*/ 513807 h 527742"/>
              <a:gd name="connsiteX58" fmla="*/ 0 w 3275955"/>
              <a:gd name="connsiteY58" fmla="*/ 513807 h 527742"/>
              <a:gd name="connsiteX59" fmla="*/ 192593 w 3275955"/>
              <a:gd name="connsiteY59" fmla="*/ 256904 h 527742"/>
            </a:gdLst>
            <a:ahLst/>
            <a:cxnLst/>
            <a:rect l="l" t="t" r="r" b="b"/>
            <a:pathLst>
              <a:path w="3275955" h="527742">
                <a:moveTo>
                  <a:pt x="2948025" y="13935"/>
                </a:moveTo>
                <a:lnTo>
                  <a:pt x="3083362" y="13935"/>
                </a:lnTo>
                <a:lnTo>
                  <a:pt x="3275955" y="270839"/>
                </a:lnTo>
                <a:lnTo>
                  <a:pt x="3083362" y="527742"/>
                </a:lnTo>
                <a:lnTo>
                  <a:pt x="2948025" y="527742"/>
                </a:lnTo>
                <a:lnTo>
                  <a:pt x="3140618" y="270839"/>
                </a:lnTo>
                <a:close/>
                <a:moveTo>
                  <a:pt x="2620097" y="13935"/>
                </a:moveTo>
                <a:lnTo>
                  <a:pt x="2755434" y="13935"/>
                </a:lnTo>
                <a:lnTo>
                  <a:pt x="2948027" y="270839"/>
                </a:lnTo>
                <a:lnTo>
                  <a:pt x="2755434" y="527742"/>
                </a:lnTo>
                <a:lnTo>
                  <a:pt x="2620097" y="527742"/>
                </a:lnTo>
                <a:lnTo>
                  <a:pt x="2812690" y="270839"/>
                </a:lnTo>
                <a:close/>
                <a:moveTo>
                  <a:pt x="2292168" y="13935"/>
                </a:moveTo>
                <a:lnTo>
                  <a:pt x="2427505" y="13935"/>
                </a:lnTo>
                <a:lnTo>
                  <a:pt x="2620098" y="270839"/>
                </a:lnTo>
                <a:lnTo>
                  <a:pt x="2427505" y="527742"/>
                </a:lnTo>
                <a:lnTo>
                  <a:pt x="2292168" y="527742"/>
                </a:lnTo>
                <a:lnTo>
                  <a:pt x="2484761" y="270839"/>
                </a:lnTo>
                <a:close/>
                <a:moveTo>
                  <a:pt x="1964239" y="13935"/>
                </a:moveTo>
                <a:lnTo>
                  <a:pt x="2099576" y="13935"/>
                </a:lnTo>
                <a:lnTo>
                  <a:pt x="2292169" y="270839"/>
                </a:lnTo>
                <a:lnTo>
                  <a:pt x="2099576" y="527742"/>
                </a:lnTo>
                <a:lnTo>
                  <a:pt x="1964239" y="527742"/>
                </a:lnTo>
                <a:lnTo>
                  <a:pt x="2156832" y="270839"/>
                </a:lnTo>
                <a:close/>
                <a:moveTo>
                  <a:pt x="1636311" y="13935"/>
                </a:moveTo>
                <a:lnTo>
                  <a:pt x="1771648" y="13935"/>
                </a:lnTo>
                <a:lnTo>
                  <a:pt x="1964241" y="270839"/>
                </a:lnTo>
                <a:lnTo>
                  <a:pt x="1771648" y="527742"/>
                </a:lnTo>
                <a:lnTo>
                  <a:pt x="1636311" y="527742"/>
                </a:lnTo>
                <a:lnTo>
                  <a:pt x="1828904" y="270839"/>
                </a:lnTo>
                <a:close/>
                <a:moveTo>
                  <a:pt x="1311716" y="0"/>
                </a:moveTo>
                <a:lnTo>
                  <a:pt x="1447053" y="0"/>
                </a:lnTo>
                <a:lnTo>
                  <a:pt x="1639646" y="256904"/>
                </a:lnTo>
                <a:lnTo>
                  <a:pt x="1447053" y="513807"/>
                </a:lnTo>
                <a:lnTo>
                  <a:pt x="1311716" y="513807"/>
                </a:lnTo>
                <a:lnTo>
                  <a:pt x="1504309" y="256904"/>
                </a:lnTo>
                <a:close/>
                <a:moveTo>
                  <a:pt x="983787" y="0"/>
                </a:moveTo>
                <a:lnTo>
                  <a:pt x="1119124" y="0"/>
                </a:lnTo>
                <a:lnTo>
                  <a:pt x="1311717" y="256904"/>
                </a:lnTo>
                <a:lnTo>
                  <a:pt x="1119124" y="513807"/>
                </a:lnTo>
                <a:lnTo>
                  <a:pt x="983787" y="513807"/>
                </a:lnTo>
                <a:lnTo>
                  <a:pt x="1176380" y="256904"/>
                </a:lnTo>
                <a:close/>
                <a:moveTo>
                  <a:pt x="655858" y="0"/>
                </a:moveTo>
                <a:lnTo>
                  <a:pt x="791195" y="0"/>
                </a:lnTo>
                <a:lnTo>
                  <a:pt x="983788" y="256904"/>
                </a:lnTo>
                <a:lnTo>
                  <a:pt x="791195" y="513807"/>
                </a:lnTo>
                <a:lnTo>
                  <a:pt x="655858" y="513807"/>
                </a:lnTo>
                <a:lnTo>
                  <a:pt x="848451" y="256904"/>
                </a:lnTo>
                <a:close/>
                <a:moveTo>
                  <a:pt x="327929" y="0"/>
                </a:moveTo>
                <a:lnTo>
                  <a:pt x="463266" y="0"/>
                </a:lnTo>
                <a:lnTo>
                  <a:pt x="655859" y="256904"/>
                </a:lnTo>
                <a:lnTo>
                  <a:pt x="463266" y="513807"/>
                </a:lnTo>
                <a:lnTo>
                  <a:pt x="327929" y="513807"/>
                </a:lnTo>
                <a:lnTo>
                  <a:pt x="520522" y="256904"/>
                </a:lnTo>
                <a:close/>
                <a:moveTo>
                  <a:pt x="0" y="0"/>
                </a:moveTo>
                <a:lnTo>
                  <a:pt x="135337" y="0"/>
                </a:lnTo>
                <a:lnTo>
                  <a:pt x="327930" y="256904"/>
                </a:lnTo>
                <a:lnTo>
                  <a:pt x="135337" y="513807"/>
                </a:lnTo>
                <a:lnTo>
                  <a:pt x="0" y="513807"/>
                </a:lnTo>
                <a:lnTo>
                  <a:pt x="192593" y="256904"/>
                </a:lnTo>
                <a:close/>
              </a:path>
            </a:pathLst>
          </a:custGeom>
          <a:solidFill>
            <a:schemeClr val="bg1">
              <a:alpha val="35000"/>
            </a:schemeClr>
          </a:solidFill>
          <a:ln w="12700" cap="sq">
            <a:noFill/>
            <a:miter/>
          </a:ln>
          <a:effectLst/>
        </p:spPr>
        <p:txBody>
          <a:bodyPr vert="horz" wrap="square" lIns="149911" tIns="74955" rIns="149911" bIns="74955" rtlCol="0" anchor="ctr"/>
          <a:lstStyle/>
          <a:p>
            <a:pPr algn="ctr">
              <a:lnSpc>
                <a:spcPct val="110000"/>
              </a:lnSpc>
            </a:pPr>
            <a:endParaRPr kumimoji="1"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1" y="0"/>
            <a:ext cx="12192000" cy="6858000"/>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3198585" y="2114758"/>
            <a:ext cx="1832430" cy="1628932"/>
          </a:xfrm>
          <a:custGeom>
            <a:avLst/>
            <a:gdLst>
              <a:gd name="connsiteX0" fmla="*/ 5274051 w 5335865"/>
              <a:gd name="connsiteY0" fmla="*/ 2141364 h 4743296"/>
              <a:gd name="connsiteX1" fmla="*/ 4170340 w 5335865"/>
              <a:gd name="connsiteY1" fmla="*/ 230284 h 4743296"/>
              <a:gd name="connsiteX2" fmla="*/ 3771242 w 5335865"/>
              <a:gd name="connsiteY2" fmla="*/ 0 h 4743296"/>
              <a:gd name="connsiteX3" fmla="*/ 1564737 w 5335865"/>
              <a:gd name="connsiteY3" fmla="*/ 0 h 4743296"/>
              <a:gd name="connsiteX4" fmla="*/ 1165640 w 5335865"/>
              <a:gd name="connsiteY4" fmla="*/ 230284 h 4743296"/>
              <a:gd name="connsiteX5" fmla="*/ 61929 w 5335865"/>
              <a:gd name="connsiteY5" fmla="*/ 2141364 h 4743296"/>
              <a:gd name="connsiteX6" fmla="*/ 61929 w 5335865"/>
              <a:gd name="connsiteY6" fmla="*/ 2602849 h 4743296"/>
              <a:gd name="connsiteX7" fmla="*/ 1165640 w 5335865"/>
              <a:gd name="connsiteY7" fmla="*/ 4513012 h 4743296"/>
              <a:gd name="connsiteX8" fmla="*/ 1564737 w 5335865"/>
              <a:gd name="connsiteY8" fmla="*/ 4743296 h 4743296"/>
              <a:gd name="connsiteX9" fmla="*/ 3771242 w 5335865"/>
              <a:gd name="connsiteY9" fmla="*/ 4743296 h 4743296"/>
              <a:gd name="connsiteX10" fmla="*/ 4170340 w 5335865"/>
              <a:gd name="connsiteY10" fmla="*/ 4513012 h 4743296"/>
              <a:gd name="connsiteX11" fmla="*/ 5273133 w 5335865"/>
              <a:gd name="connsiteY11" fmla="*/ 2601932 h 4743296"/>
              <a:gd name="connsiteX12" fmla="*/ 5274051 w 5335865"/>
              <a:gd name="connsiteY12" fmla="*/ 2141364 h 4743296"/>
            </a:gdLst>
            <a:ahLst/>
            <a:cxnLst/>
            <a:rect l="l" t="t" r="r" b="b"/>
            <a:pathLst>
              <a:path w="5335865" h="4743296">
                <a:moveTo>
                  <a:pt x="5274051" y="2141364"/>
                </a:moveTo>
                <a:lnTo>
                  <a:pt x="4170340" y="230284"/>
                </a:lnTo>
                <a:cubicBezTo>
                  <a:pt x="4088685" y="88077"/>
                  <a:pt x="3936386" y="0"/>
                  <a:pt x="3771242" y="0"/>
                </a:cubicBezTo>
                <a:lnTo>
                  <a:pt x="1564737" y="0"/>
                </a:lnTo>
                <a:cubicBezTo>
                  <a:pt x="1399594" y="0"/>
                  <a:pt x="1247294" y="88077"/>
                  <a:pt x="1165640" y="230284"/>
                </a:cubicBezTo>
                <a:lnTo>
                  <a:pt x="61929" y="2141364"/>
                </a:lnTo>
                <a:cubicBezTo>
                  <a:pt x="-20643" y="2284489"/>
                  <a:pt x="-20643" y="2459725"/>
                  <a:pt x="61929" y="2602849"/>
                </a:cubicBezTo>
                <a:lnTo>
                  <a:pt x="1165640" y="4513012"/>
                </a:lnTo>
                <a:cubicBezTo>
                  <a:pt x="1248212" y="4656137"/>
                  <a:pt x="1400511" y="4743296"/>
                  <a:pt x="1564737" y="4743296"/>
                </a:cubicBezTo>
                <a:lnTo>
                  <a:pt x="3771242" y="4743296"/>
                </a:lnTo>
                <a:cubicBezTo>
                  <a:pt x="3936386" y="4743296"/>
                  <a:pt x="4088685" y="4655220"/>
                  <a:pt x="4170340" y="4513012"/>
                </a:cubicBezTo>
                <a:lnTo>
                  <a:pt x="5273133" y="2601932"/>
                </a:lnTo>
                <a:cubicBezTo>
                  <a:pt x="5356623" y="2459725"/>
                  <a:pt x="5356623" y="2284489"/>
                  <a:pt x="5274051" y="2141364"/>
                </a:cubicBezTo>
                <a:close/>
              </a:path>
            </a:pathLst>
          </a:custGeom>
          <a:noFill/>
          <a:ln w="25400" cap="flat">
            <a:solidFill>
              <a:schemeClr val="bg1">
                <a:lumMod val="85000"/>
              </a:schemeClr>
            </a:solidFill>
            <a:miter/>
          </a:ln>
        </p:spPr>
        <p:txBody>
          <a:bodyPr vert="horz" wrap="square" lIns="91440" tIns="45720" rIns="91440" bIns="45720" rtlCol="0" anchor="ctr"/>
          <a:lstStyle/>
          <a:p>
            <a:pPr algn="l">
              <a:lnSpc>
                <a:spcPct val="110000"/>
              </a:lnSpc>
            </a:pPr>
            <a:endParaRPr kumimoji="1" lang="zh-CN" altLang="en-US"/>
          </a:p>
        </p:txBody>
      </p:sp>
      <p:sp>
        <p:nvSpPr>
          <p:cNvPr id="4" name="标题 1"/>
          <p:cNvSpPr txBox="1"/>
          <p:nvPr/>
        </p:nvSpPr>
        <p:spPr>
          <a:xfrm>
            <a:off x="7160985" y="2114758"/>
            <a:ext cx="1832430" cy="1628932"/>
          </a:xfrm>
          <a:custGeom>
            <a:avLst/>
            <a:gdLst>
              <a:gd name="connsiteX0" fmla="*/ 5274051 w 5335865"/>
              <a:gd name="connsiteY0" fmla="*/ 2141364 h 4743296"/>
              <a:gd name="connsiteX1" fmla="*/ 4170340 w 5335865"/>
              <a:gd name="connsiteY1" fmla="*/ 230284 h 4743296"/>
              <a:gd name="connsiteX2" fmla="*/ 3771242 w 5335865"/>
              <a:gd name="connsiteY2" fmla="*/ 0 h 4743296"/>
              <a:gd name="connsiteX3" fmla="*/ 1564737 w 5335865"/>
              <a:gd name="connsiteY3" fmla="*/ 0 h 4743296"/>
              <a:gd name="connsiteX4" fmla="*/ 1165640 w 5335865"/>
              <a:gd name="connsiteY4" fmla="*/ 230284 h 4743296"/>
              <a:gd name="connsiteX5" fmla="*/ 61929 w 5335865"/>
              <a:gd name="connsiteY5" fmla="*/ 2141364 h 4743296"/>
              <a:gd name="connsiteX6" fmla="*/ 61929 w 5335865"/>
              <a:gd name="connsiteY6" fmla="*/ 2602849 h 4743296"/>
              <a:gd name="connsiteX7" fmla="*/ 1165640 w 5335865"/>
              <a:gd name="connsiteY7" fmla="*/ 4513012 h 4743296"/>
              <a:gd name="connsiteX8" fmla="*/ 1564737 w 5335865"/>
              <a:gd name="connsiteY8" fmla="*/ 4743296 h 4743296"/>
              <a:gd name="connsiteX9" fmla="*/ 3771242 w 5335865"/>
              <a:gd name="connsiteY9" fmla="*/ 4743296 h 4743296"/>
              <a:gd name="connsiteX10" fmla="*/ 4170340 w 5335865"/>
              <a:gd name="connsiteY10" fmla="*/ 4513012 h 4743296"/>
              <a:gd name="connsiteX11" fmla="*/ 5273133 w 5335865"/>
              <a:gd name="connsiteY11" fmla="*/ 2601932 h 4743296"/>
              <a:gd name="connsiteX12" fmla="*/ 5274051 w 5335865"/>
              <a:gd name="connsiteY12" fmla="*/ 2141364 h 4743296"/>
            </a:gdLst>
            <a:ahLst/>
            <a:cxnLst/>
            <a:rect l="l" t="t" r="r" b="b"/>
            <a:pathLst>
              <a:path w="5335865" h="4743296">
                <a:moveTo>
                  <a:pt x="5274051" y="2141364"/>
                </a:moveTo>
                <a:lnTo>
                  <a:pt x="4170340" y="230284"/>
                </a:lnTo>
                <a:cubicBezTo>
                  <a:pt x="4088685" y="88077"/>
                  <a:pt x="3936386" y="0"/>
                  <a:pt x="3771242" y="0"/>
                </a:cubicBezTo>
                <a:lnTo>
                  <a:pt x="1564737" y="0"/>
                </a:lnTo>
                <a:cubicBezTo>
                  <a:pt x="1399594" y="0"/>
                  <a:pt x="1247294" y="88077"/>
                  <a:pt x="1165640" y="230284"/>
                </a:cubicBezTo>
                <a:lnTo>
                  <a:pt x="61929" y="2141364"/>
                </a:lnTo>
                <a:cubicBezTo>
                  <a:pt x="-20643" y="2284489"/>
                  <a:pt x="-20643" y="2459725"/>
                  <a:pt x="61929" y="2602849"/>
                </a:cubicBezTo>
                <a:lnTo>
                  <a:pt x="1165640" y="4513012"/>
                </a:lnTo>
                <a:cubicBezTo>
                  <a:pt x="1248212" y="4656137"/>
                  <a:pt x="1400511" y="4743296"/>
                  <a:pt x="1564737" y="4743296"/>
                </a:cubicBezTo>
                <a:lnTo>
                  <a:pt x="3771242" y="4743296"/>
                </a:lnTo>
                <a:cubicBezTo>
                  <a:pt x="3936386" y="4743296"/>
                  <a:pt x="4088685" y="4655220"/>
                  <a:pt x="4170340" y="4513012"/>
                </a:cubicBezTo>
                <a:lnTo>
                  <a:pt x="5273133" y="2601932"/>
                </a:lnTo>
                <a:cubicBezTo>
                  <a:pt x="5356623" y="2459725"/>
                  <a:pt x="5356623" y="2284489"/>
                  <a:pt x="5274051" y="2141364"/>
                </a:cubicBezTo>
                <a:close/>
              </a:path>
            </a:pathLst>
          </a:custGeom>
          <a:noFill/>
          <a:ln w="25400" cap="flat">
            <a:solidFill>
              <a:schemeClr val="bg1">
                <a:lumMod val="85000"/>
              </a:schemeClr>
            </a:solidFill>
            <a:miter/>
          </a:ln>
        </p:spPr>
        <p:txBody>
          <a:bodyPr vert="horz" wrap="square" lIns="91440" tIns="45720" rIns="91440" bIns="45720" rtlCol="0" anchor="ctr"/>
          <a:lstStyle/>
          <a:p>
            <a:pPr algn="l">
              <a:lnSpc>
                <a:spcPct val="110000"/>
              </a:lnSpc>
            </a:pPr>
            <a:endParaRPr kumimoji="1" lang="zh-CN" altLang="en-US"/>
          </a:p>
        </p:txBody>
      </p:sp>
      <p:sp>
        <p:nvSpPr>
          <p:cNvPr id="5" name="标题 1"/>
          <p:cNvSpPr txBox="1"/>
          <p:nvPr/>
        </p:nvSpPr>
        <p:spPr>
          <a:xfrm>
            <a:off x="4798029" y="1775398"/>
            <a:ext cx="2595942" cy="2307652"/>
          </a:xfrm>
          <a:custGeom>
            <a:avLst/>
            <a:gdLst>
              <a:gd name="connsiteX0" fmla="*/ 5274051 w 5335865"/>
              <a:gd name="connsiteY0" fmla="*/ 2141364 h 4743296"/>
              <a:gd name="connsiteX1" fmla="*/ 4170340 w 5335865"/>
              <a:gd name="connsiteY1" fmla="*/ 230284 h 4743296"/>
              <a:gd name="connsiteX2" fmla="*/ 3771242 w 5335865"/>
              <a:gd name="connsiteY2" fmla="*/ 0 h 4743296"/>
              <a:gd name="connsiteX3" fmla="*/ 1564737 w 5335865"/>
              <a:gd name="connsiteY3" fmla="*/ 0 h 4743296"/>
              <a:gd name="connsiteX4" fmla="*/ 1165640 w 5335865"/>
              <a:gd name="connsiteY4" fmla="*/ 230284 h 4743296"/>
              <a:gd name="connsiteX5" fmla="*/ 61929 w 5335865"/>
              <a:gd name="connsiteY5" fmla="*/ 2141364 h 4743296"/>
              <a:gd name="connsiteX6" fmla="*/ 61929 w 5335865"/>
              <a:gd name="connsiteY6" fmla="*/ 2602849 h 4743296"/>
              <a:gd name="connsiteX7" fmla="*/ 1165640 w 5335865"/>
              <a:gd name="connsiteY7" fmla="*/ 4513012 h 4743296"/>
              <a:gd name="connsiteX8" fmla="*/ 1564737 w 5335865"/>
              <a:gd name="connsiteY8" fmla="*/ 4743296 h 4743296"/>
              <a:gd name="connsiteX9" fmla="*/ 3771242 w 5335865"/>
              <a:gd name="connsiteY9" fmla="*/ 4743296 h 4743296"/>
              <a:gd name="connsiteX10" fmla="*/ 4170340 w 5335865"/>
              <a:gd name="connsiteY10" fmla="*/ 4513012 h 4743296"/>
              <a:gd name="connsiteX11" fmla="*/ 5273133 w 5335865"/>
              <a:gd name="connsiteY11" fmla="*/ 2601932 h 4743296"/>
              <a:gd name="connsiteX12" fmla="*/ 5274051 w 5335865"/>
              <a:gd name="connsiteY12" fmla="*/ 2141364 h 4743296"/>
            </a:gdLst>
            <a:ahLst/>
            <a:cxnLst/>
            <a:rect l="l" t="t" r="r" b="b"/>
            <a:pathLst>
              <a:path w="5335865" h="4743296">
                <a:moveTo>
                  <a:pt x="5274051" y="2141364"/>
                </a:moveTo>
                <a:lnTo>
                  <a:pt x="4170340" y="230284"/>
                </a:lnTo>
                <a:cubicBezTo>
                  <a:pt x="4088685" y="88077"/>
                  <a:pt x="3936386" y="0"/>
                  <a:pt x="3771242" y="0"/>
                </a:cubicBezTo>
                <a:lnTo>
                  <a:pt x="1564737" y="0"/>
                </a:lnTo>
                <a:cubicBezTo>
                  <a:pt x="1399594" y="0"/>
                  <a:pt x="1247294" y="88077"/>
                  <a:pt x="1165640" y="230284"/>
                </a:cubicBezTo>
                <a:lnTo>
                  <a:pt x="61929" y="2141364"/>
                </a:lnTo>
                <a:cubicBezTo>
                  <a:pt x="-20643" y="2284489"/>
                  <a:pt x="-20643" y="2459725"/>
                  <a:pt x="61929" y="2602849"/>
                </a:cubicBezTo>
                <a:lnTo>
                  <a:pt x="1165640" y="4513012"/>
                </a:lnTo>
                <a:cubicBezTo>
                  <a:pt x="1248212" y="4656137"/>
                  <a:pt x="1400511" y="4743296"/>
                  <a:pt x="1564737" y="4743296"/>
                </a:cubicBezTo>
                <a:lnTo>
                  <a:pt x="3771242" y="4743296"/>
                </a:lnTo>
                <a:cubicBezTo>
                  <a:pt x="3936386" y="4743296"/>
                  <a:pt x="4088685" y="4655220"/>
                  <a:pt x="4170340" y="4513012"/>
                </a:cubicBezTo>
                <a:lnTo>
                  <a:pt x="5273133" y="2601932"/>
                </a:lnTo>
                <a:cubicBezTo>
                  <a:pt x="5356623" y="2459725"/>
                  <a:pt x="5356623" y="2284489"/>
                  <a:pt x="5274051" y="2141364"/>
                </a:cubicBezTo>
                <a:close/>
              </a:path>
            </a:pathLst>
          </a:custGeom>
          <a:solidFill>
            <a:schemeClr val="accent2"/>
          </a:solidFill>
          <a:ln>
            <a:noFill/>
          </a:ln>
          <a:effectLst/>
        </p:spPr>
        <p:txBody>
          <a:bodyPr vert="horz" wrap="square" lIns="91440" tIns="45720" rIns="91440" bIns="45720" rtlCol="0" anchor="ctr"/>
          <a:lstStyle/>
          <a:p>
            <a:pPr algn="ctr">
              <a:lnSpc>
                <a:spcPct val="110000"/>
              </a:lnSpc>
            </a:pPr>
            <a:endParaRPr kumimoji="1" lang="zh-CN" altLang="en-US"/>
          </a:p>
        </p:txBody>
      </p:sp>
      <p:sp>
        <p:nvSpPr>
          <p:cNvPr id="6" name="标题 1"/>
          <p:cNvSpPr txBox="1"/>
          <p:nvPr/>
        </p:nvSpPr>
        <p:spPr>
          <a:xfrm>
            <a:off x="835629" y="1775398"/>
            <a:ext cx="2595942" cy="2307652"/>
          </a:xfrm>
          <a:custGeom>
            <a:avLst/>
            <a:gdLst>
              <a:gd name="connsiteX0" fmla="*/ 5274051 w 5335865"/>
              <a:gd name="connsiteY0" fmla="*/ 2141364 h 4743296"/>
              <a:gd name="connsiteX1" fmla="*/ 4170340 w 5335865"/>
              <a:gd name="connsiteY1" fmla="*/ 230284 h 4743296"/>
              <a:gd name="connsiteX2" fmla="*/ 3771242 w 5335865"/>
              <a:gd name="connsiteY2" fmla="*/ 0 h 4743296"/>
              <a:gd name="connsiteX3" fmla="*/ 1564737 w 5335865"/>
              <a:gd name="connsiteY3" fmla="*/ 0 h 4743296"/>
              <a:gd name="connsiteX4" fmla="*/ 1165640 w 5335865"/>
              <a:gd name="connsiteY4" fmla="*/ 230284 h 4743296"/>
              <a:gd name="connsiteX5" fmla="*/ 61929 w 5335865"/>
              <a:gd name="connsiteY5" fmla="*/ 2141364 h 4743296"/>
              <a:gd name="connsiteX6" fmla="*/ 61929 w 5335865"/>
              <a:gd name="connsiteY6" fmla="*/ 2602849 h 4743296"/>
              <a:gd name="connsiteX7" fmla="*/ 1165640 w 5335865"/>
              <a:gd name="connsiteY7" fmla="*/ 4513012 h 4743296"/>
              <a:gd name="connsiteX8" fmla="*/ 1564737 w 5335865"/>
              <a:gd name="connsiteY8" fmla="*/ 4743296 h 4743296"/>
              <a:gd name="connsiteX9" fmla="*/ 3771242 w 5335865"/>
              <a:gd name="connsiteY9" fmla="*/ 4743296 h 4743296"/>
              <a:gd name="connsiteX10" fmla="*/ 4170340 w 5335865"/>
              <a:gd name="connsiteY10" fmla="*/ 4513012 h 4743296"/>
              <a:gd name="connsiteX11" fmla="*/ 5273133 w 5335865"/>
              <a:gd name="connsiteY11" fmla="*/ 2601932 h 4743296"/>
              <a:gd name="connsiteX12" fmla="*/ 5274051 w 5335865"/>
              <a:gd name="connsiteY12" fmla="*/ 2141364 h 4743296"/>
            </a:gdLst>
            <a:ahLst/>
            <a:cxnLst/>
            <a:rect l="l" t="t" r="r" b="b"/>
            <a:pathLst>
              <a:path w="5335865" h="4743296">
                <a:moveTo>
                  <a:pt x="5274051" y="2141364"/>
                </a:moveTo>
                <a:lnTo>
                  <a:pt x="4170340" y="230284"/>
                </a:lnTo>
                <a:cubicBezTo>
                  <a:pt x="4088685" y="88077"/>
                  <a:pt x="3936386" y="0"/>
                  <a:pt x="3771242" y="0"/>
                </a:cubicBezTo>
                <a:lnTo>
                  <a:pt x="1564737" y="0"/>
                </a:lnTo>
                <a:cubicBezTo>
                  <a:pt x="1399594" y="0"/>
                  <a:pt x="1247294" y="88077"/>
                  <a:pt x="1165640" y="230284"/>
                </a:cubicBezTo>
                <a:lnTo>
                  <a:pt x="61929" y="2141364"/>
                </a:lnTo>
                <a:cubicBezTo>
                  <a:pt x="-20643" y="2284489"/>
                  <a:pt x="-20643" y="2459725"/>
                  <a:pt x="61929" y="2602849"/>
                </a:cubicBezTo>
                <a:lnTo>
                  <a:pt x="1165640" y="4513012"/>
                </a:lnTo>
                <a:cubicBezTo>
                  <a:pt x="1248212" y="4656137"/>
                  <a:pt x="1400511" y="4743296"/>
                  <a:pt x="1564737" y="4743296"/>
                </a:cubicBezTo>
                <a:lnTo>
                  <a:pt x="3771242" y="4743296"/>
                </a:lnTo>
                <a:cubicBezTo>
                  <a:pt x="3936386" y="4743296"/>
                  <a:pt x="4088685" y="4655220"/>
                  <a:pt x="4170340" y="4513012"/>
                </a:cubicBezTo>
                <a:lnTo>
                  <a:pt x="5273133" y="2601932"/>
                </a:lnTo>
                <a:cubicBezTo>
                  <a:pt x="5356623" y="2459725"/>
                  <a:pt x="5356623" y="2284489"/>
                  <a:pt x="5274051" y="2141364"/>
                </a:cubicBezTo>
                <a:close/>
              </a:path>
            </a:pathLst>
          </a:custGeom>
          <a:solidFill>
            <a:schemeClr val="accent1"/>
          </a:solidFill>
          <a:ln>
            <a:noFill/>
          </a:ln>
          <a:effectLst/>
        </p:spPr>
        <p:txBody>
          <a:bodyPr vert="horz" wrap="square" lIns="91440" tIns="45720" rIns="91440" bIns="45720" rtlCol="0" anchor="ctr"/>
          <a:lstStyle/>
          <a:p>
            <a:pPr algn="ctr">
              <a:lnSpc>
                <a:spcPct val="110000"/>
              </a:lnSpc>
            </a:pPr>
            <a:endParaRPr kumimoji="1" lang="zh-CN" altLang="en-US"/>
          </a:p>
        </p:txBody>
      </p:sp>
      <p:sp>
        <p:nvSpPr>
          <p:cNvPr id="7" name="标题 1"/>
          <p:cNvSpPr txBox="1"/>
          <p:nvPr/>
        </p:nvSpPr>
        <p:spPr>
          <a:xfrm>
            <a:off x="8760429" y="1775398"/>
            <a:ext cx="2595942" cy="2307652"/>
          </a:xfrm>
          <a:custGeom>
            <a:avLst/>
            <a:gdLst>
              <a:gd name="connsiteX0" fmla="*/ 5274051 w 5335865"/>
              <a:gd name="connsiteY0" fmla="*/ 2141364 h 4743296"/>
              <a:gd name="connsiteX1" fmla="*/ 4170340 w 5335865"/>
              <a:gd name="connsiteY1" fmla="*/ 230284 h 4743296"/>
              <a:gd name="connsiteX2" fmla="*/ 3771242 w 5335865"/>
              <a:gd name="connsiteY2" fmla="*/ 0 h 4743296"/>
              <a:gd name="connsiteX3" fmla="*/ 1564737 w 5335865"/>
              <a:gd name="connsiteY3" fmla="*/ 0 h 4743296"/>
              <a:gd name="connsiteX4" fmla="*/ 1165640 w 5335865"/>
              <a:gd name="connsiteY4" fmla="*/ 230284 h 4743296"/>
              <a:gd name="connsiteX5" fmla="*/ 61929 w 5335865"/>
              <a:gd name="connsiteY5" fmla="*/ 2141364 h 4743296"/>
              <a:gd name="connsiteX6" fmla="*/ 61929 w 5335865"/>
              <a:gd name="connsiteY6" fmla="*/ 2602849 h 4743296"/>
              <a:gd name="connsiteX7" fmla="*/ 1165640 w 5335865"/>
              <a:gd name="connsiteY7" fmla="*/ 4513012 h 4743296"/>
              <a:gd name="connsiteX8" fmla="*/ 1564737 w 5335865"/>
              <a:gd name="connsiteY8" fmla="*/ 4743296 h 4743296"/>
              <a:gd name="connsiteX9" fmla="*/ 3771242 w 5335865"/>
              <a:gd name="connsiteY9" fmla="*/ 4743296 h 4743296"/>
              <a:gd name="connsiteX10" fmla="*/ 4170340 w 5335865"/>
              <a:gd name="connsiteY10" fmla="*/ 4513012 h 4743296"/>
              <a:gd name="connsiteX11" fmla="*/ 5273133 w 5335865"/>
              <a:gd name="connsiteY11" fmla="*/ 2601932 h 4743296"/>
              <a:gd name="connsiteX12" fmla="*/ 5274051 w 5335865"/>
              <a:gd name="connsiteY12" fmla="*/ 2141364 h 4743296"/>
            </a:gdLst>
            <a:ahLst/>
            <a:cxnLst/>
            <a:rect l="l" t="t" r="r" b="b"/>
            <a:pathLst>
              <a:path w="5335865" h="4743296">
                <a:moveTo>
                  <a:pt x="5274051" y="2141364"/>
                </a:moveTo>
                <a:lnTo>
                  <a:pt x="4170340" y="230284"/>
                </a:lnTo>
                <a:cubicBezTo>
                  <a:pt x="4088685" y="88077"/>
                  <a:pt x="3936386" y="0"/>
                  <a:pt x="3771242" y="0"/>
                </a:cubicBezTo>
                <a:lnTo>
                  <a:pt x="1564737" y="0"/>
                </a:lnTo>
                <a:cubicBezTo>
                  <a:pt x="1399594" y="0"/>
                  <a:pt x="1247294" y="88077"/>
                  <a:pt x="1165640" y="230284"/>
                </a:cubicBezTo>
                <a:lnTo>
                  <a:pt x="61929" y="2141364"/>
                </a:lnTo>
                <a:cubicBezTo>
                  <a:pt x="-20643" y="2284489"/>
                  <a:pt x="-20643" y="2459725"/>
                  <a:pt x="61929" y="2602849"/>
                </a:cubicBezTo>
                <a:lnTo>
                  <a:pt x="1165640" y="4513012"/>
                </a:lnTo>
                <a:cubicBezTo>
                  <a:pt x="1248212" y="4656137"/>
                  <a:pt x="1400511" y="4743296"/>
                  <a:pt x="1564737" y="4743296"/>
                </a:cubicBezTo>
                <a:lnTo>
                  <a:pt x="3771242" y="4743296"/>
                </a:lnTo>
                <a:cubicBezTo>
                  <a:pt x="3936386" y="4743296"/>
                  <a:pt x="4088685" y="4655220"/>
                  <a:pt x="4170340" y="4513012"/>
                </a:cubicBezTo>
                <a:lnTo>
                  <a:pt x="5273133" y="2601932"/>
                </a:lnTo>
                <a:cubicBezTo>
                  <a:pt x="5356623" y="2459725"/>
                  <a:pt x="5356623" y="2284489"/>
                  <a:pt x="5274051" y="2141364"/>
                </a:cubicBezTo>
                <a:close/>
              </a:path>
            </a:pathLst>
          </a:custGeom>
          <a:solidFill>
            <a:schemeClr val="accent3"/>
          </a:solidFill>
          <a:ln>
            <a:noFill/>
          </a:ln>
          <a:effectLst/>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a:off x="9743173" y="2569224"/>
            <a:ext cx="630455" cy="720000"/>
          </a:xfrm>
          <a:custGeom>
            <a:avLst/>
            <a:gdLst>
              <a:gd name="connsiteX0" fmla="*/ 1449958 w 1449958"/>
              <a:gd name="connsiteY0" fmla="*/ 669913 h 1655898"/>
              <a:gd name="connsiteX1" fmla="*/ 1449586 w 1449958"/>
              <a:gd name="connsiteY1" fmla="*/ 666192 h 1655898"/>
              <a:gd name="connsiteX2" fmla="*/ 1449586 w 1449958"/>
              <a:gd name="connsiteY2" fmla="*/ 665634 h 1655898"/>
              <a:gd name="connsiteX3" fmla="*/ 1448098 w 1449958"/>
              <a:gd name="connsiteY3" fmla="*/ 658006 h 1655898"/>
              <a:gd name="connsiteX4" fmla="*/ 1445307 w 1449958"/>
              <a:gd name="connsiteY4" fmla="*/ 650379 h 1655898"/>
              <a:gd name="connsiteX5" fmla="*/ 1443633 w 1449958"/>
              <a:gd name="connsiteY5" fmla="*/ 646844 h 1655898"/>
              <a:gd name="connsiteX6" fmla="*/ 1441772 w 1449958"/>
              <a:gd name="connsiteY6" fmla="*/ 643496 h 1655898"/>
              <a:gd name="connsiteX7" fmla="*/ 1441400 w 1449958"/>
              <a:gd name="connsiteY7" fmla="*/ 643124 h 1655898"/>
              <a:gd name="connsiteX8" fmla="*/ 1439354 w 1449958"/>
              <a:gd name="connsiteY8" fmla="*/ 640147 h 1655898"/>
              <a:gd name="connsiteX9" fmla="*/ 1439168 w 1449958"/>
              <a:gd name="connsiteY9" fmla="*/ 639775 h 1655898"/>
              <a:gd name="connsiteX10" fmla="*/ 1436936 w 1449958"/>
              <a:gd name="connsiteY10" fmla="*/ 636798 h 1655898"/>
              <a:gd name="connsiteX11" fmla="*/ 1436378 w 1449958"/>
              <a:gd name="connsiteY11" fmla="*/ 636240 h 1655898"/>
              <a:gd name="connsiteX12" fmla="*/ 1433773 w 1449958"/>
              <a:gd name="connsiteY12" fmla="*/ 633450 h 1655898"/>
              <a:gd name="connsiteX13" fmla="*/ 816136 w 1449958"/>
              <a:gd name="connsiteY13" fmla="*/ 15813 h 1655898"/>
              <a:gd name="connsiteX14" fmla="*/ 813346 w 1449958"/>
              <a:gd name="connsiteY14" fmla="*/ 13208 h 1655898"/>
              <a:gd name="connsiteX15" fmla="*/ 812788 w 1449958"/>
              <a:gd name="connsiteY15" fmla="*/ 12650 h 1655898"/>
              <a:gd name="connsiteX16" fmla="*/ 809997 w 1449958"/>
              <a:gd name="connsiteY16" fmla="*/ 10418 h 1655898"/>
              <a:gd name="connsiteX17" fmla="*/ 809625 w 1449958"/>
              <a:gd name="connsiteY17" fmla="*/ 10232 h 1655898"/>
              <a:gd name="connsiteX18" fmla="*/ 806834 w 1449958"/>
              <a:gd name="connsiteY18" fmla="*/ 8372 h 1655898"/>
              <a:gd name="connsiteX19" fmla="*/ 806276 w 1449958"/>
              <a:gd name="connsiteY19" fmla="*/ 8000 h 1655898"/>
              <a:gd name="connsiteX20" fmla="*/ 802928 w 1449958"/>
              <a:gd name="connsiteY20" fmla="*/ 6139 h 1655898"/>
              <a:gd name="connsiteX21" fmla="*/ 802742 w 1449958"/>
              <a:gd name="connsiteY21" fmla="*/ 6139 h 1655898"/>
              <a:gd name="connsiteX22" fmla="*/ 799207 w 1449958"/>
              <a:gd name="connsiteY22" fmla="*/ 4465 h 1655898"/>
              <a:gd name="connsiteX23" fmla="*/ 799021 w 1449958"/>
              <a:gd name="connsiteY23" fmla="*/ 4465 h 1655898"/>
              <a:gd name="connsiteX24" fmla="*/ 791580 w 1449958"/>
              <a:gd name="connsiteY24" fmla="*/ 1860 h 1655898"/>
              <a:gd name="connsiteX25" fmla="*/ 791394 w 1449958"/>
              <a:gd name="connsiteY25" fmla="*/ 1860 h 1655898"/>
              <a:gd name="connsiteX26" fmla="*/ 783766 w 1449958"/>
              <a:gd name="connsiteY26" fmla="*/ 372 h 1655898"/>
              <a:gd name="connsiteX27" fmla="*/ 783022 w 1449958"/>
              <a:gd name="connsiteY27" fmla="*/ 372 h 1655898"/>
              <a:gd name="connsiteX28" fmla="*/ 779301 w 1449958"/>
              <a:gd name="connsiteY28" fmla="*/ 0 h 1655898"/>
              <a:gd name="connsiteX29" fmla="*/ 261751 w 1449958"/>
              <a:gd name="connsiteY29" fmla="*/ 0 h 1655898"/>
              <a:gd name="connsiteX30" fmla="*/ 0 w 1449958"/>
              <a:gd name="connsiteY30" fmla="*/ 261751 h 1655898"/>
              <a:gd name="connsiteX31" fmla="*/ 0 w 1449958"/>
              <a:gd name="connsiteY31" fmla="*/ 1394148 h 1655898"/>
              <a:gd name="connsiteX32" fmla="*/ 261751 w 1449958"/>
              <a:gd name="connsiteY32" fmla="*/ 1655899 h 1655898"/>
              <a:gd name="connsiteX33" fmla="*/ 1188207 w 1449958"/>
              <a:gd name="connsiteY33" fmla="*/ 1655899 h 1655898"/>
              <a:gd name="connsiteX34" fmla="*/ 1449958 w 1449958"/>
              <a:gd name="connsiteY34" fmla="*/ 1394148 h 1655898"/>
              <a:gd name="connsiteX35" fmla="*/ 1449958 w 1449958"/>
              <a:gd name="connsiteY35" fmla="*/ 672889 h 1655898"/>
              <a:gd name="connsiteX36" fmla="*/ 1449958 w 1449958"/>
              <a:gd name="connsiteY36" fmla="*/ 669913 h 1655898"/>
              <a:gd name="connsiteX37" fmla="*/ 832321 w 1449958"/>
              <a:gd name="connsiteY37" fmla="*/ 466948 h 1655898"/>
              <a:gd name="connsiteX38" fmla="*/ 832321 w 1449958"/>
              <a:gd name="connsiteY38" fmla="*/ 189942 h 1655898"/>
              <a:gd name="connsiteX39" fmla="*/ 1259458 w 1449958"/>
              <a:gd name="connsiteY39" fmla="*/ 617079 h 1655898"/>
              <a:gd name="connsiteX40" fmla="*/ 982452 w 1449958"/>
              <a:gd name="connsiteY40" fmla="*/ 617079 h 1655898"/>
              <a:gd name="connsiteX41" fmla="*/ 832321 w 1449958"/>
              <a:gd name="connsiteY41" fmla="*/ 466948 h 1655898"/>
              <a:gd name="connsiteX42" fmla="*/ 1338337 w 1449958"/>
              <a:gd name="connsiteY42" fmla="*/ 1393403 h 1655898"/>
              <a:gd name="connsiteX43" fmla="*/ 1188207 w 1449958"/>
              <a:gd name="connsiteY43" fmla="*/ 1543534 h 1655898"/>
              <a:gd name="connsiteX44" fmla="*/ 261751 w 1449958"/>
              <a:gd name="connsiteY44" fmla="*/ 1543534 h 1655898"/>
              <a:gd name="connsiteX45" fmla="*/ 111621 w 1449958"/>
              <a:gd name="connsiteY45" fmla="*/ 1393403 h 1655898"/>
              <a:gd name="connsiteX46" fmla="*/ 111621 w 1449958"/>
              <a:gd name="connsiteY46" fmla="*/ 261007 h 1655898"/>
              <a:gd name="connsiteX47" fmla="*/ 261751 w 1449958"/>
              <a:gd name="connsiteY47" fmla="*/ 110877 h 1655898"/>
              <a:gd name="connsiteX48" fmla="*/ 720700 w 1449958"/>
              <a:gd name="connsiteY48" fmla="*/ 110877 h 1655898"/>
              <a:gd name="connsiteX49" fmla="*/ 720700 w 1449958"/>
              <a:gd name="connsiteY49" fmla="*/ 466948 h 1655898"/>
              <a:gd name="connsiteX50" fmla="*/ 982452 w 1449958"/>
              <a:gd name="connsiteY50" fmla="*/ 728700 h 1655898"/>
              <a:gd name="connsiteX51" fmla="*/ 1338523 w 1449958"/>
              <a:gd name="connsiteY51" fmla="*/ 728700 h 1655898"/>
              <a:gd name="connsiteX52" fmla="*/ 1338523 w 1449958"/>
              <a:gd name="connsiteY52" fmla="*/ 1393403 h 1655898"/>
            </a:gdLst>
            <a:ahLst/>
            <a:cxnLst/>
            <a:rect l="l" t="t" r="r" b="b"/>
            <a:pathLst>
              <a:path w="1449958" h="1655898">
                <a:moveTo>
                  <a:pt x="1449958" y="669913"/>
                </a:moveTo>
                <a:cubicBezTo>
                  <a:pt x="1449958" y="668610"/>
                  <a:pt x="1449772" y="667308"/>
                  <a:pt x="1449586" y="666192"/>
                </a:cubicBezTo>
                <a:lnTo>
                  <a:pt x="1449586" y="665634"/>
                </a:lnTo>
                <a:cubicBezTo>
                  <a:pt x="1449214" y="663029"/>
                  <a:pt x="1448656" y="660425"/>
                  <a:pt x="1448098" y="658006"/>
                </a:cubicBezTo>
                <a:cubicBezTo>
                  <a:pt x="1447354" y="655402"/>
                  <a:pt x="1446423" y="652797"/>
                  <a:pt x="1445307" y="650379"/>
                </a:cubicBezTo>
                <a:cubicBezTo>
                  <a:pt x="1444749" y="649077"/>
                  <a:pt x="1444191" y="647960"/>
                  <a:pt x="1443633" y="646844"/>
                </a:cubicBezTo>
                <a:cubicBezTo>
                  <a:pt x="1443075" y="645728"/>
                  <a:pt x="1442331" y="644612"/>
                  <a:pt x="1441772" y="643496"/>
                </a:cubicBezTo>
                <a:cubicBezTo>
                  <a:pt x="1441587" y="643310"/>
                  <a:pt x="1441587" y="643124"/>
                  <a:pt x="1441400" y="643124"/>
                </a:cubicBezTo>
                <a:cubicBezTo>
                  <a:pt x="1440842" y="642193"/>
                  <a:pt x="1440098" y="641077"/>
                  <a:pt x="1439354" y="640147"/>
                </a:cubicBezTo>
                <a:cubicBezTo>
                  <a:pt x="1439354" y="640147"/>
                  <a:pt x="1439168" y="639961"/>
                  <a:pt x="1439168" y="639775"/>
                </a:cubicBezTo>
                <a:cubicBezTo>
                  <a:pt x="1438424" y="638845"/>
                  <a:pt x="1437680" y="637729"/>
                  <a:pt x="1436936" y="636798"/>
                </a:cubicBezTo>
                <a:lnTo>
                  <a:pt x="1436378" y="636240"/>
                </a:lnTo>
                <a:cubicBezTo>
                  <a:pt x="1435633" y="635310"/>
                  <a:pt x="1434703" y="634380"/>
                  <a:pt x="1433773" y="633450"/>
                </a:cubicBezTo>
                <a:lnTo>
                  <a:pt x="816136" y="15813"/>
                </a:lnTo>
                <a:cubicBezTo>
                  <a:pt x="815206" y="14883"/>
                  <a:pt x="814276" y="14139"/>
                  <a:pt x="813346" y="13208"/>
                </a:cubicBezTo>
                <a:lnTo>
                  <a:pt x="812788" y="12650"/>
                </a:lnTo>
                <a:lnTo>
                  <a:pt x="809997" y="10418"/>
                </a:lnTo>
                <a:cubicBezTo>
                  <a:pt x="809811" y="10418"/>
                  <a:pt x="809811" y="10232"/>
                  <a:pt x="809625" y="10232"/>
                </a:cubicBezTo>
                <a:cubicBezTo>
                  <a:pt x="808695" y="9488"/>
                  <a:pt x="807765" y="8930"/>
                  <a:pt x="806834" y="8372"/>
                </a:cubicBezTo>
                <a:cubicBezTo>
                  <a:pt x="806649" y="8186"/>
                  <a:pt x="806462" y="8186"/>
                  <a:pt x="806276" y="8000"/>
                </a:cubicBezTo>
                <a:cubicBezTo>
                  <a:pt x="805160" y="7255"/>
                  <a:pt x="804044" y="6697"/>
                  <a:pt x="802928" y="6139"/>
                </a:cubicBezTo>
                <a:lnTo>
                  <a:pt x="802742" y="6139"/>
                </a:lnTo>
                <a:cubicBezTo>
                  <a:pt x="801626" y="5581"/>
                  <a:pt x="800509" y="5023"/>
                  <a:pt x="799207" y="4465"/>
                </a:cubicBezTo>
                <a:lnTo>
                  <a:pt x="799021" y="4465"/>
                </a:lnTo>
                <a:cubicBezTo>
                  <a:pt x="796603" y="3349"/>
                  <a:pt x="793998" y="2418"/>
                  <a:pt x="791580" y="1860"/>
                </a:cubicBezTo>
                <a:lnTo>
                  <a:pt x="791394" y="1860"/>
                </a:lnTo>
                <a:cubicBezTo>
                  <a:pt x="788975" y="1116"/>
                  <a:pt x="786371" y="744"/>
                  <a:pt x="783766" y="372"/>
                </a:cubicBezTo>
                <a:lnTo>
                  <a:pt x="783022" y="372"/>
                </a:lnTo>
                <a:cubicBezTo>
                  <a:pt x="781720" y="186"/>
                  <a:pt x="780604" y="186"/>
                  <a:pt x="779301" y="0"/>
                </a:cubicBezTo>
                <a:lnTo>
                  <a:pt x="261751" y="0"/>
                </a:lnTo>
                <a:cubicBezTo>
                  <a:pt x="117388" y="0"/>
                  <a:pt x="0" y="117388"/>
                  <a:pt x="0" y="261751"/>
                </a:cubicBezTo>
                <a:lnTo>
                  <a:pt x="0" y="1394148"/>
                </a:lnTo>
                <a:cubicBezTo>
                  <a:pt x="0" y="1538511"/>
                  <a:pt x="117388" y="1655899"/>
                  <a:pt x="261751" y="1655899"/>
                </a:cubicBezTo>
                <a:lnTo>
                  <a:pt x="1188207" y="1655899"/>
                </a:lnTo>
                <a:cubicBezTo>
                  <a:pt x="1332570" y="1655899"/>
                  <a:pt x="1449958" y="1538511"/>
                  <a:pt x="1449958" y="1394148"/>
                </a:cubicBezTo>
                <a:lnTo>
                  <a:pt x="1449958" y="672889"/>
                </a:lnTo>
                <a:lnTo>
                  <a:pt x="1449958" y="669913"/>
                </a:lnTo>
                <a:close/>
                <a:moveTo>
                  <a:pt x="832321" y="466948"/>
                </a:moveTo>
                <a:lnTo>
                  <a:pt x="832321" y="189942"/>
                </a:lnTo>
                <a:lnTo>
                  <a:pt x="1259458" y="617079"/>
                </a:lnTo>
                <a:lnTo>
                  <a:pt x="982452" y="617079"/>
                </a:lnTo>
                <a:cubicBezTo>
                  <a:pt x="899666" y="617079"/>
                  <a:pt x="832321" y="549734"/>
                  <a:pt x="832321" y="466948"/>
                </a:cubicBezTo>
                <a:close/>
                <a:moveTo>
                  <a:pt x="1338337" y="1393403"/>
                </a:moveTo>
                <a:cubicBezTo>
                  <a:pt x="1338337" y="1476189"/>
                  <a:pt x="1270992" y="1543534"/>
                  <a:pt x="1188207" y="1543534"/>
                </a:cubicBezTo>
                <a:lnTo>
                  <a:pt x="261751" y="1543534"/>
                </a:lnTo>
                <a:cubicBezTo>
                  <a:pt x="178966" y="1543534"/>
                  <a:pt x="111621" y="1476189"/>
                  <a:pt x="111621" y="1393403"/>
                </a:cubicBezTo>
                <a:lnTo>
                  <a:pt x="111621" y="261007"/>
                </a:lnTo>
                <a:cubicBezTo>
                  <a:pt x="111621" y="178222"/>
                  <a:pt x="178966" y="110877"/>
                  <a:pt x="261751" y="110877"/>
                </a:cubicBezTo>
                <a:lnTo>
                  <a:pt x="720700" y="110877"/>
                </a:lnTo>
                <a:lnTo>
                  <a:pt x="720700" y="466948"/>
                </a:lnTo>
                <a:cubicBezTo>
                  <a:pt x="720700" y="611312"/>
                  <a:pt x="838088" y="728700"/>
                  <a:pt x="982452" y="728700"/>
                </a:cubicBezTo>
                <a:lnTo>
                  <a:pt x="1338523" y="728700"/>
                </a:lnTo>
                <a:lnTo>
                  <a:pt x="1338523" y="1393403"/>
                </a:lnTo>
                <a:close/>
              </a:path>
            </a:pathLst>
          </a:custGeom>
          <a:solidFill>
            <a:schemeClr val="bg1"/>
          </a:solidFill>
          <a:ln w="1860" cap="flat">
            <a:noFill/>
            <a:miter/>
          </a:ln>
        </p:spPr>
        <p:txBody>
          <a:bodyPr vert="horz" wrap="square" lIns="91440" tIns="45720" rIns="91440" bIns="45720" rtlCol="0" anchor="ctr"/>
          <a:lstStyle/>
          <a:p>
            <a:pPr algn="l">
              <a:lnSpc>
                <a:spcPct val="110000"/>
              </a:lnSpc>
            </a:pPr>
            <a:endParaRPr kumimoji="1" lang="zh-CN" altLang="en-US"/>
          </a:p>
        </p:txBody>
      </p:sp>
      <p:sp>
        <p:nvSpPr>
          <p:cNvPr id="9" name="标题 1"/>
          <p:cNvSpPr txBox="1"/>
          <p:nvPr/>
        </p:nvSpPr>
        <p:spPr>
          <a:xfrm>
            <a:off x="5684800" y="2569224"/>
            <a:ext cx="822400" cy="720000"/>
          </a:xfrm>
          <a:custGeom>
            <a:avLst/>
            <a:gdLst>
              <a:gd name="connsiteX0" fmla="*/ 411292 w 822400"/>
              <a:gd name="connsiteY0" fmla="*/ 234366 h 720000"/>
              <a:gd name="connsiteX1" fmla="*/ 285658 w 822400"/>
              <a:gd name="connsiteY1" fmla="*/ 360000 h 720000"/>
              <a:gd name="connsiteX2" fmla="*/ 411292 w 822400"/>
              <a:gd name="connsiteY2" fmla="*/ 485635 h 720000"/>
              <a:gd name="connsiteX3" fmla="*/ 536927 w 822400"/>
              <a:gd name="connsiteY3" fmla="*/ 360000 h 720000"/>
              <a:gd name="connsiteX4" fmla="*/ 411292 w 822400"/>
              <a:gd name="connsiteY4" fmla="*/ 234366 h 720000"/>
              <a:gd name="connsiteX5" fmla="*/ 411292 w 822400"/>
              <a:gd name="connsiteY5" fmla="*/ 178938 h 720000"/>
              <a:gd name="connsiteX6" fmla="*/ 592354 w 822400"/>
              <a:gd name="connsiteY6" fmla="*/ 360000 h 720000"/>
              <a:gd name="connsiteX7" fmla="*/ 411292 w 822400"/>
              <a:gd name="connsiteY7" fmla="*/ 541063 h 720000"/>
              <a:gd name="connsiteX8" fmla="*/ 230230 w 822400"/>
              <a:gd name="connsiteY8" fmla="*/ 360000 h 720000"/>
              <a:gd name="connsiteX9" fmla="*/ 411292 w 822400"/>
              <a:gd name="connsiteY9" fmla="*/ 178938 h 720000"/>
              <a:gd name="connsiteX10" fmla="*/ 235403 w 822400"/>
              <a:gd name="connsiteY10" fmla="*/ 55427 h 720000"/>
              <a:gd name="connsiteX11" fmla="*/ 59514 w 822400"/>
              <a:gd name="connsiteY11" fmla="*/ 360000 h 720000"/>
              <a:gd name="connsiteX12" fmla="*/ 235403 w 822400"/>
              <a:gd name="connsiteY12" fmla="*/ 664573 h 720000"/>
              <a:gd name="connsiteX13" fmla="*/ 587089 w 822400"/>
              <a:gd name="connsiteY13" fmla="*/ 664573 h 720000"/>
              <a:gd name="connsiteX14" fmla="*/ 762978 w 822400"/>
              <a:gd name="connsiteY14" fmla="*/ 360000 h 720000"/>
              <a:gd name="connsiteX15" fmla="*/ 587089 w 822400"/>
              <a:gd name="connsiteY15" fmla="*/ 55427 h 720000"/>
              <a:gd name="connsiteX16" fmla="*/ 219883 w 822400"/>
              <a:gd name="connsiteY16" fmla="*/ 0 h 720000"/>
              <a:gd name="connsiteX17" fmla="*/ 602516 w 822400"/>
              <a:gd name="connsiteY17" fmla="*/ 0 h 720000"/>
              <a:gd name="connsiteX18" fmla="*/ 627274 w 822400"/>
              <a:gd name="connsiteY18" fmla="*/ 14319 h 720000"/>
              <a:gd name="connsiteX19" fmla="*/ 818590 w 822400"/>
              <a:gd name="connsiteY19" fmla="*/ 345682 h 720000"/>
              <a:gd name="connsiteX20" fmla="*/ 818590 w 822400"/>
              <a:gd name="connsiteY20" fmla="*/ 374319 h 720000"/>
              <a:gd name="connsiteX21" fmla="*/ 627366 w 822400"/>
              <a:gd name="connsiteY21" fmla="*/ 705682 h 720000"/>
              <a:gd name="connsiteX22" fmla="*/ 602608 w 822400"/>
              <a:gd name="connsiteY22" fmla="*/ 720000 h 720000"/>
              <a:gd name="connsiteX23" fmla="*/ 219976 w 822400"/>
              <a:gd name="connsiteY23" fmla="*/ 720000 h 720000"/>
              <a:gd name="connsiteX24" fmla="*/ 195218 w 822400"/>
              <a:gd name="connsiteY24" fmla="*/ 705682 h 720000"/>
              <a:gd name="connsiteX25" fmla="*/ 3810 w 822400"/>
              <a:gd name="connsiteY25" fmla="*/ 374319 h 720000"/>
              <a:gd name="connsiteX26" fmla="*/ 3810 w 822400"/>
              <a:gd name="connsiteY26" fmla="*/ 345682 h 720000"/>
              <a:gd name="connsiteX27" fmla="*/ 195126 w 822400"/>
              <a:gd name="connsiteY27" fmla="*/ 14319 h 720000"/>
              <a:gd name="connsiteX28" fmla="*/ 219883 w 822400"/>
              <a:gd name="connsiteY28" fmla="*/ 0 h 720000"/>
            </a:gdLst>
            <a:ahLst/>
            <a:cxnLst/>
            <a:rect l="l" t="t" r="r" b="b"/>
            <a:pathLst>
              <a:path w="822400" h="720000">
                <a:moveTo>
                  <a:pt x="411292" y="234366"/>
                </a:moveTo>
                <a:cubicBezTo>
                  <a:pt x="342008" y="234366"/>
                  <a:pt x="285658" y="290716"/>
                  <a:pt x="285658" y="360000"/>
                </a:cubicBezTo>
                <a:cubicBezTo>
                  <a:pt x="285658" y="429284"/>
                  <a:pt x="342008" y="485635"/>
                  <a:pt x="411292" y="485635"/>
                </a:cubicBezTo>
                <a:cubicBezTo>
                  <a:pt x="480576" y="485635"/>
                  <a:pt x="536927" y="429284"/>
                  <a:pt x="536927" y="360000"/>
                </a:cubicBezTo>
                <a:cubicBezTo>
                  <a:pt x="536927" y="290716"/>
                  <a:pt x="480576" y="234366"/>
                  <a:pt x="411292" y="234366"/>
                </a:cubicBezTo>
                <a:close/>
                <a:moveTo>
                  <a:pt x="411292" y="178938"/>
                </a:moveTo>
                <a:cubicBezTo>
                  <a:pt x="511153" y="178938"/>
                  <a:pt x="592354" y="260139"/>
                  <a:pt x="592354" y="360000"/>
                </a:cubicBezTo>
                <a:cubicBezTo>
                  <a:pt x="592354" y="459861"/>
                  <a:pt x="511153" y="541063"/>
                  <a:pt x="411292" y="541063"/>
                </a:cubicBezTo>
                <a:cubicBezTo>
                  <a:pt x="311431" y="541063"/>
                  <a:pt x="230230" y="459861"/>
                  <a:pt x="230230" y="360000"/>
                </a:cubicBezTo>
                <a:cubicBezTo>
                  <a:pt x="230230" y="260139"/>
                  <a:pt x="311431" y="178938"/>
                  <a:pt x="411292" y="178938"/>
                </a:cubicBezTo>
                <a:close/>
                <a:moveTo>
                  <a:pt x="235403" y="55427"/>
                </a:moveTo>
                <a:lnTo>
                  <a:pt x="59514" y="360000"/>
                </a:lnTo>
                <a:lnTo>
                  <a:pt x="235403" y="664573"/>
                </a:lnTo>
                <a:lnTo>
                  <a:pt x="587089" y="664573"/>
                </a:lnTo>
                <a:lnTo>
                  <a:pt x="762978" y="360000"/>
                </a:lnTo>
                <a:lnTo>
                  <a:pt x="587089" y="55427"/>
                </a:lnTo>
                <a:close/>
                <a:moveTo>
                  <a:pt x="219883" y="0"/>
                </a:moveTo>
                <a:lnTo>
                  <a:pt x="602516" y="0"/>
                </a:lnTo>
                <a:cubicBezTo>
                  <a:pt x="612678" y="0"/>
                  <a:pt x="622193" y="5450"/>
                  <a:pt x="627274" y="14319"/>
                </a:cubicBezTo>
                <a:lnTo>
                  <a:pt x="818590" y="345682"/>
                </a:lnTo>
                <a:cubicBezTo>
                  <a:pt x="823671" y="354550"/>
                  <a:pt x="823671" y="365451"/>
                  <a:pt x="818590" y="374319"/>
                </a:cubicBezTo>
                <a:lnTo>
                  <a:pt x="627366" y="705682"/>
                </a:lnTo>
                <a:cubicBezTo>
                  <a:pt x="622285" y="714550"/>
                  <a:pt x="612770" y="720000"/>
                  <a:pt x="602608" y="720000"/>
                </a:cubicBezTo>
                <a:lnTo>
                  <a:pt x="219976" y="720000"/>
                </a:lnTo>
                <a:cubicBezTo>
                  <a:pt x="209814" y="720000"/>
                  <a:pt x="200299" y="714550"/>
                  <a:pt x="195218" y="705682"/>
                </a:cubicBezTo>
                <a:lnTo>
                  <a:pt x="3810" y="374319"/>
                </a:lnTo>
                <a:cubicBezTo>
                  <a:pt x="-1271" y="365543"/>
                  <a:pt x="-1271" y="354550"/>
                  <a:pt x="3810" y="345682"/>
                </a:cubicBezTo>
                <a:lnTo>
                  <a:pt x="195126" y="14319"/>
                </a:lnTo>
                <a:cubicBezTo>
                  <a:pt x="200207" y="5450"/>
                  <a:pt x="209721" y="0"/>
                  <a:pt x="219883" y="0"/>
                </a:cubicBezTo>
                <a:close/>
              </a:path>
            </a:pathLst>
          </a:custGeom>
          <a:solidFill>
            <a:schemeClr val="bg1"/>
          </a:solidFill>
          <a:ln w="1553" cap="flat">
            <a:noFill/>
            <a:miter/>
          </a:ln>
        </p:spPr>
        <p:txBody>
          <a:bodyPr vert="horz" wrap="square" lIns="91440" tIns="45720" rIns="91440" bIns="45720" rtlCol="0" anchor="ctr"/>
          <a:lstStyle/>
          <a:p>
            <a:pPr algn="l">
              <a:lnSpc>
                <a:spcPct val="110000"/>
              </a:lnSpc>
            </a:pPr>
            <a:endParaRPr kumimoji="1" lang="zh-CN" altLang="en-US"/>
          </a:p>
        </p:txBody>
      </p:sp>
      <p:sp>
        <p:nvSpPr>
          <p:cNvPr id="10" name="标题 1"/>
          <p:cNvSpPr txBox="1"/>
          <p:nvPr/>
        </p:nvSpPr>
        <p:spPr>
          <a:xfrm>
            <a:off x="1773600" y="2569224"/>
            <a:ext cx="720000" cy="720000"/>
          </a:xfrm>
          <a:custGeom>
            <a:avLst/>
            <a:gdLst>
              <a:gd name="connsiteX0" fmla="*/ 438553 w 720000"/>
              <a:gd name="connsiteY0" fmla="*/ 189601 h 720000"/>
              <a:gd name="connsiteX1" fmla="*/ 373556 w 720000"/>
              <a:gd name="connsiteY1" fmla="*/ 216451 h 720000"/>
              <a:gd name="connsiteX2" fmla="*/ 232180 w 720000"/>
              <a:gd name="connsiteY2" fmla="*/ 357827 h 720000"/>
              <a:gd name="connsiteX3" fmla="*/ 191861 w 720000"/>
              <a:gd name="connsiteY3" fmla="*/ 528226 h 720000"/>
              <a:gd name="connsiteX4" fmla="*/ 362260 w 720000"/>
              <a:gd name="connsiteY4" fmla="*/ 487907 h 720000"/>
              <a:gd name="connsiteX5" fmla="*/ 503636 w 720000"/>
              <a:gd name="connsiteY5" fmla="*/ 346444 h 720000"/>
              <a:gd name="connsiteX6" fmla="*/ 503636 w 720000"/>
              <a:gd name="connsiteY6" fmla="*/ 216365 h 720000"/>
              <a:gd name="connsiteX7" fmla="*/ 438553 w 720000"/>
              <a:gd name="connsiteY7" fmla="*/ 189601 h 720000"/>
              <a:gd name="connsiteX8" fmla="*/ 438553 w 720000"/>
              <a:gd name="connsiteY8" fmla="*/ 141636 h 720000"/>
              <a:gd name="connsiteX9" fmla="*/ 537524 w 720000"/>
              <a:gd name="connsiteY9" fmla="*/ 182476 h 720000"/>
              <a:gd name="connsiteX10" fmla="*/ 537524 w 720000"/>
              <a:gd name="connsiteY10" fmla="*/ 380420 h 720000"/>
              <a:gd name="connsiteX11" fmla="*/ 396149 w 720000"/>
              <a:gd name="connsiteY11" fmla="*/ 521796 h 720000"/>
              <a:gd name="connsiteX12" fmla="*/ 141637 w 720000"/>
              <a:gd name="connsiteY12" fmla="*/ 578364 h 720000"/>
              <a:gd name="connsiteX13" fmla="*/ 198205 w 720000"/>
              <a:gd name="connsiteY13" fmla="*/ 323852 h 720000"/>
              <a:gd name="connsiteX14" fmla="*/ 339581 w 720000"/>
              <a:gd name="connsiteY14" fmla="*/ 182476 h 720000"/>
              <a:gd name="connsiteX15" fmla="*/ 438553 w 720000"/>
              <a:gd name="connsiteY15" fmla="*/ 141636 h 720000"/>
              <a:gd name="connsiteX16" fmla="*/ 120000 w 720000"/>
              <a:gd name="connsiteY16" fmla="*/ 47965 h 720000"/>
              <a:gd name="connsiteX17" fmla="*/ 47965 w 720000"/>
              <a:gd name="connsiteY17" fmla="*/ 120000 h 720000"/>
              <a:gd name="connsiteX18" fmla="*/ 47965 w 720000"/>
              <a:gd name="connsiteY18" fmla="*/ 600000 h 720000"/>
              <a:gd name="connsiteX19" fmla="*/ 120000 w 720000"/>
              <a:gd name="connsiteY19" fmla="*/ 672035 h 720000"/>
              <a:gd name="connsiteX20" fmla="*/ 600000 w 720000"/>
              <a:gd name="connsiteY20" fmla="*/ 672035 h 720000"/>
              <a:gd name="connsiteX21" fmla="*/ 672035 w 720000"/>
              <a:gd name="connsiteY21" fmla="*/ 600000 h 720000"/>
              <a:gd name="connsiteX22" fmla="*/ 672035 w 720000"/>
              <a:gd name="connsiteY22" fmla="*/ 120000 h 720000"/>
              <a:gd name="connsiteX23" fmla="*/ 600000 w 720000"/>
              <a:gd name="connsiteY23" fmla="*/ 47965 h 720000"/>
              <a:gd name="connsiteX24" fmla="*/ 120000 w 720000"/>
              <a:gd name="connsiteY24" fmla="*/ 0 h 720000"/>
              <a:gd name="connsiteX25" fmla="*/ 600000 w 720000"/>
              <a:gd name="connsiteY25" fmla="*/ 0 h 720000"/>
              <a:gd name="connsiteX26" fmla="*/ 720000 w 720000"/>
              <a:gd name="connsiteY26" fmla="*/ 120000 h 720000"/>
              <a:gd name="connsiteX27" fmla="*/ 720000 w 720000"/>
              <a:gd name="connsiteY27" fmla="*/ 600000 h 720000"/>
              <a:gd name="connsiteX28" fmla="*/ 600000 w 720000"/>
              <a:gd name="connsiteY28" fmla="*/ 720000 h 720000"/>
              <a:gd name="connsiteX29" fmla="*/ 120000 w 720000"/>
              <a:gd name="connsiteY29" fmla="*/ 720000 h 720000"/>
              <a:gd name="connsiteX30" fmla="*/ 0 w 720000"/>
              <a:gd name="connsiteY30" fmla="*/ 600000 h 720000"/>
              <a:gd name="connsiteX31" fmla="*/ 0 w 720000"/>
              <a:gd name="connsiteY31" fmla="*/ 120000 h 720000"/>
              <a:gd name="connsiteX32" fmla="*/ 120000 w 720000"/>
              <a:gd name="connsiteY32" fmla="*/ 0 h 720000"/>
            </a:gdLst>
            <a:ahLst/>
            <a:cxnLst/>
            <a:rect l="l" t="t" r="r" b="b"/>
            <a:pathLst>
              <a:path w="720000" h="720000">
                <a:moveTo>
                  <a:pt x="438553" y="189601"/>
                </a:moveTo>
                <a:cubicBezTo>
                  <a:pt x="413875" y="189601"/>
                  <a:pt x="390761" y="199073"/>
                  <a:pt x="373556" y="216451"/>
                </a:cubicBezTo>
                <a:lnTo>
                  <a:pt x="232180" y="357827"/>
                </a:lnTo>
                <a:cubicBezTo>
                  <a:pt x="212456" y="377465"/>
                  <a:pt x="197336" y="453584"/>
                  <a:pt x="191861" y="528226"/>
                </a:cubicBezTo>
                <a:cubicBezTo>
                  <a:pt x="266503" y="522665"/>
                  <a:pt x="342622" y="507545"/>
                  <a:pt x="362260" y="487907"/>
                </a:cubicBezTo>
                <a:lnTo>
                  <a:pt x="503636" y="346444"/>
                </a:lnTo>
                <a:cubicBezTo>
                  <a:pt x="539523" y="310557"/>
                  <a:pt x="539523" y="252252"/>
                  <a:pt x="503636" y="216365"/>
                </a:cubicBezTo>
                <a:cubicBezTo>
                  <a:pt x="486344" y="199073"/>
                  <a:pt x="463230" y="189601"/>
                  <a:pt x="438553" y="189601"/>
                </a:cubicBezTo>
                <a:close/>
                <a:moveTo>
                  <a:pt x="438553" y="141636"/>
                </a:moveTo>
                <a:cubicBezTo>
                  <a:pt x="474440" y="141636"/>
                  <a:pt x="510327" y="155191"/>
                  <a:pt x="537524" y="182476"/>
                </a:cubicBezTo>
                <a:cubicBezTo>
                  <a:pt x="592007" y="236872"/>
                  <a:pt x="592007" y="325938"/>
                  <a:pt x="537524" y="380420"/>
                </a:cubicBezTo>
                <a:lnTo>
                  <a:pt x="396149" y="521796"/>
                </a:lnTo>
                <a:cubicBezTo>
                  <a:pt x="341753" y="576278"/>
                  <a:pt x="141637" y="578364"/>
                  <a:pt x="141637" y="578364"/>
                </a:cubicBezTo>
                <a:cubicBezTo>
                  <a:pt x="141637" y="578364"/>
                  <a:pt x="143723" y="378334"/>
                  <a:pt x="198205" y="323852"/>
                </a:cubicBezTo>
                <a:lnTo>
                  <a:pt x="339581" y="182476"/>
                </a:lnTo>
                <a:cubicBezTo>
                  <a:pt x="366778" y="155278"/>
                  <a:pt x="402666" y="141636"/>
                  <a:pt x="438553" y="141636"/>
                </a:cubicBezTo>
                <a:close/>
                <a:moveTo>
                  <a:pt x="120000" y="47965"/>
                </a:moveTo>
                <a:cubicBezTo>
                  <a:pt x="80290" y="47965"/>
                  <a:pt x="47965" y="80290"/>
                  <a:pt x="47965" y="120000"/>
                </a:cubicBezTo>
                <a:lnTo>
                  <a:pt x="47965" y="600000"/>
                </a:lnTo>
                <a:cubicBezTo>
                  <a:pt x="47965" y="639711"/>
                  <a:pt x="80290" y="672035"/>
                  <a:pt x="120000" y="672035"/>
                </a:cubicBezTo>
                <a:lnTo>
                  <a:pt x="600000" y="672035"/>
                </a:lnTo>
                <a:cubicBezTo>
                  <a:pt x="639711" y="672035"/>
                  <a:pt x="672035" y="639711"/>
                  <a:pt x="672035" y="600000"/>
                </a:cubicBezTo>
                <a:lnTo>
                  <a:pt x="672035" y="120000"/>
                </a:lnTo>
                <a:cubicBezTo>
                  <a:pt x="672035" y="80290"/>
                  <a:pt x="639711" y="47965"/>
                  <a:pt x="600000" y="47965"/>
                </a:cubicBezTo>
                <a:close/>
                <a:moveTo>
                  <a:pt x="120000" y="0"/>
                </a:moveTo>
                <a:lnTo>
                  <a:pt x="600000" y="0"/>
                </a:lnTo>
                <a:cubicBezTo>
                  <a:pt x="666040" y="0"/>
                  <a:pt x="720000" y="54048"/>
                  <a:pt x="720000" y="120000"/>
                </a:cubicBezTo>
                <a:lnTo>
                  <a:pt x="720000" y="600000"/>
                </a:lnTo>
                <a:cubicBezTo>
                  <a:pt x="720000" y="666039"/>
                  <a:pt x="666040" y="720000"/>
                  <a:pt x="600000" y="720000"/>
                </a:cubicBezTo>
                <a:lnTo>
                  <a:pt x="120000" y="720000"/>
                </a:lnTo>
                <a:cubicBezTo>
                  <a:pt x="53961" y="720000"/>
                  <a:pt x="0" y="666039"/>
                  <a:pt x="0" y="600000"/>
                </a:cubicBezTo>
                <a:lnTo>
                  <a:pt x="0" y="120000"/>
                </a:lnTo>
                <a:cubicBezTo>
                  <a:pt x="0" y="53961"/>
                  <a:pt x="53961" y="0"/>
                  <a:pt x="120000" y="0"/>
                </a:cubicBezTo>
                <a:close/>
              </a:path>
            </a:pathLst>
          </a:custGeom>
          <a:solidFill>
            <a:schemeClr val="bg1"/>
          </a:solidFill>
          <a:ln w="1860" cap="flat">
            <a:noFill/>
            <a:miter/>
          </a:ln>
        </p:spPr>
        <p:txBody>
          <a:bodyPr vert="horz" wrap="square" lIns="91440" tIns="45720" rIns="91440" bIns="45720" rtlCol="0" anchor="ctr"/>
          <a:lstStyle/>
          <a:p>
            <a:pPr algn="l">
              <a:lnSpc>
                <a:spcPct val="110000"/>
              </a:lnSpc>
            </a:pPr>
            <a:endParaRPr kumimoji="1" lang="zh-CN" altLang="en-US"/>
          </a:p>
        </p:txBody>
      </p:sp>
      <p:sp>
        <p:nvSpPr>
          <p:cNvPr id="11" name="标题 1"/>
          <p:cNvSpPr txBox="1"/>
          <p:nvPr/>
        </p:nvSpPr>
        <p:spPr>
          <a:xfrm>
            <a:off x="744588" y="4489774"/>
            <a:ext cx="2781300" cy="1477272"/>
          </a:xfrm>
          <a:prstGeom prst="rect">
            <a:avLst/>
          </a:prstGeom>
          <a:noFill/>
          <a:ln cap="sq">
            <a:noFill/>
          </a:ln>
        </p:spPr>
        <p:txBody>
          <a:bodyPr vert="horz" wrap="square" lIns="38102" tIns="38102" rIns="38102" bIns="38102" rtlCol="0" anchor="t"/>
          <a:lstStyle/>
          <a:p>
            <a:pPr algn="ctr">
              <a:lnSpc>
                <a:spcPct val="150000"/>
              </a:lnSpc>
            </a:pPr>
            <a:r>
              <a:rPr kumimoji="1" lang="en-US" altLang="zh-CN" sz="1164">
                <a:ln w="12700">
                  <a:noFill/>
                </a:ln>
                <a:solidFill>
                  <a:srgbClr val="005490">
                    <a:alpha val="100000"/>
                  </a:srgbClr>
                </a:solidFill>
                <a:latin typeface="Source Han Sans"/>
                <a:ea typeface="Source Han Sans"/>
                <a:cs typeface="Source Han Sans"/>
              </a:rPr>
              <a:t>OpenDigger提供的开源数据可以帮助社区运营者基于数据做出更精准的决策。通过分析社区成员的活跃度和贡献模式，社区可以优化资源分配，比如将更多的资源投入到活跃度较高的项目中，以提高资源利用效率。</a:t>
            </a:r>
            <a:endParaRPr kumimoji="1" lang="zh-CN" altLang="en-US"/>
          </a:p>
        </p:txBody>
      </p:sp>
      <p:sp>
        <p:nvSpPr>
          <p:cNvPr id="12" name="标题 1"/>
          <p:cNvSpPr txBox="1"/>
          <p:nvPr/>
        </p:nvSpPr>
        <p:spPr>
          <a:xfrm>
            <a:off x="733083" y="4183171"/>
            <a:ext cx="2800548" cy="316382"/>
          </a:xfrm>
          <a:prstGeom prst="rect">
            <a:avLst/>
          </a:prstGeom>
          <a:noFill/>
          <a:ln cap="sq">
            <a:noFill/>
          </a:ln>
          <a:effectLst/>
        </p:spPr>
        <p:txBody>
          <a:bodyPr vert="horz" wrap="square" lIns="64008" tIns="32004" rIns="64008" bIns="32004" rtlCol="0" anchor="ctr"/>
          <a:lstStyle/>
          <a:p>
            <a:pPr algn="ctr">
              <a:lnSpc>
                <a:spcPct val="110000"/>
              </a:lnSpc>
            </a:pPr>
            <a:r>
              <a:rPr kumimoji="1" lang="en-US" altLang="zh-CN" sz="1600">
                <a:ln w="12700">
                  <a:noFill/>
                </a:ln>
                <a:solidFill>
                  <a:srgbClr val="005490">
                    <a:alpha val="100000"/>
                  </a:srgbClr>
                </a:solidFill>
                <a:latin typeface="Source Han Sans CN Bold"/>
                <a:ea typeface="Source Han Sans CN Bold"/>
                <a:cs typeface="Source Han Sans CN Bold"/>
              </a:rPr>
              <a:t>基于数据的决策</a:t>
            </a:r>
            <a:endParaRPr kumimoji="1" lang="zh-CN" altLang="en-US"/>
          </a:p>
        </p:txBody>
      </p:sp>
      <p:sp>
        <p:nvSpPr>
          <p:cNvPr id="13" name="标题 1"/>
          <p:cNvSpPr txBox="1"/>
          <p:nvPr/>
        </p:nvSpPr>
        <p:spPr>
          <a:xfrm>
            <a:off x="4706988" y="4489774"/>
            <a:ext cx="2781300" cy="1477272"/>
          </a:xfrm>
          <a:prstGeom prst="rect">
            <a:avLst/>
          </a:prstGeom>
          <a:noFill/>
          <a:ln cap="sq">
            <a:noFill/>
          </a:ln>
        </p:spPr>
        <p:txBody>
          <a:bodyPr vert="horz" wrap="square" lIns="38102" tIns="38102" rIns="38102" bIns="38102" rtlCol="0" anchor="t"/>
          <a:lstStyle/>
          <a:p>
            <a:pPr algn="ctr">
              <a:lnSpc>
                <a:spcPct val="150000"/>
              </a:lnSpc>
            </a:pPr>
            <a:r>
              <a:rPr kumimoji="1" lang="en-US" altLang="zh-CN" sz="1164">
                <a:ln w="12700">
                  <a:noFill/>
                </a:ln>
                <a:solidFill>
                  <a:srgbClr val="005490">
                    <a:alpha val="100000"/>
                  </a:srgbClr>
                </a:solidFill>
                <a:latin typeface="Source Han Sans"/>
                <a:ea typeface="Source Han Sans"/>
                <a:cs typeface="Source Han Sans"/>
              </a:rPr>
              <a:t>利用OpenDigger的Issues和PR响应时间数据，社区可以评估和改进社区支持的效率。这对于提升用户体验至关重要，因为快速的问题响应和解决能够增强成员的信任感和满意度。</a:t>
            </a:r>
            <a:endParaRPr kumimoji="1" lang="zh-CN" altLang="en-US"/>
          </a:p>
        </p:txBody>
      </p:sp>
      <p:sp>
        <p:nvSpPr>
          <p:cNvPr id="14" name="标题 1"/>
          <p:cNvSpPr txBox="1"/>
          <p:nvPr/>
        </p:nvSpPr>
        <p:spPr>
          <a:xfrm>
            <a:off x="4695483" y="4183171"/>
            <a:ext cx="2800548" cy="316382"/>
          </a:xfrm>
          <a:prstGeom prst="rect">
            <a:avLst/>
          </a:prstGeom>
          <a:noFill/>
          <a:ln cap="sq">
            <a:noFill/>
          </a:ln>
          <a:effectLst/>
        </p:spPr>
        <p:txBody>
          <a:bodyPr vert="horz" wrap="square" lIns="64008" tIns="32004" rIns="64008" bIns="32004" rtlCol="0" anchor="ctr"/>
          <a:lstStyle/>
          <a:p>
            <a:pPr algn="ctr">
              <a:lnSpc>
                <a:spcPct val="110000"/>
              </a:lnSpc>
            </a:pPr>
            <a:r>
              <a:rPr kumimoji="1" lang="en-US" altLang="zh-CN" sz="1600">
                <a:ln w="12700">
                  <a:noFill/>
                </a:ln>
                <a:solidFill>
                  <a:srgbClr val="005490">
                    <a:alpha val="100000"/>
                  </a:srgbClr>
                </a:solidFill>
                <a:latin typeface="Source Han Sans CN Bold"/>
                <a:ea typeface="Source Han Sans CN Bold"/>
                <a:cs typeface="Source Han Sans CN Bold"/>
              </a:rPr>
              <a:t>评估社区支持效率</a:t>
            </a:r>
            <a:endParaRPr kumimoji="1" lang="zh-CN" altLang="en-US"/>
          </a:p>
        </p:txBody>
      </p:sp>
      <p:sp>
        <p:nvSpPr>
          <p:cNvPr id="15" name="标题 1"/>
          <p:cNvSpPr txBox="1"/>
          <p:nvPr/>
        </p:nvSpPr>
        <p:spPr>
          <a:xfrm>
            <a:off x="8669388" y="4489774"/>
            <a:ext cx="2781300" cy="1477272"/>
          </a:xfrm>
          <a:prstGeom prst="rect">
            <a:avLst/>
          </a:prstGeom>
          <a:noFill/>
          <a:ln cap="sq">
            <a:noFill/>
          </a:ln>
        </p:spPr>
        <p:txBody>
          <a:bodyPr vert="horz" wrap="square" lIns="38102" tIns="38102" rIns="38102" bIns="38102" rtlCol="0" anchor="t"/>
          <a:lstStyle/>
          <a:p>
            <a:pPr algn="ctr">
              <a:lnSpc>
                <a:spcPct val="150000"/>
              </a:lnSpc>
            </a:pPr>
            <a:r>
              <a:rPr kumimoji="1" lang="en-US" altLang="zh-CN" sz="1400">
                <a:ln w="12700">
                  <a:noFill/>
                </a:ln>
                <a:solidFill>
                  <a:srgbClr val="005490">
                    <a:alpha val="100000"/>
                  </a:srgbClr>
                </a:solidFill>
                <a:latin typeface="Source Han Sans"/>
                <a:ea typeface="Source Han Sans"/>
                <a:cs typeface="Source Han Sans"/>
              </a:rPr>
              <a:t>通过OpenDigger的代码变更和请求分析，社区可以监控项目的技术进展。这对于及时调整开发策略非常重要，因为技术进展直接关系到项目的竞争力和市场地位。</a:t>
            </a:r>
            <a:endParaRPr kumimoji="1" lang="zh-CN" altLang="en-US"/>
          </a:p>
        </p:txBody>
      </p:sp>
      <p:sp>
        <p:nvSpPr>
          <p:cNvPr id="16" name="标题 1"/>
          <p:cNvSpPr txBox="1"/>
          <p:nvPr/>
        </p:nvSpPr>
        <p:spPr>
          <a:xfrm>
            <a:off x="8657883" y="4183171"/>
            <a:ext cx="2800548" cy="316382"/>
          </a:xfrm>
          <a:prstGeom prst="rect">
            <a:avLst/>
          </a:prstGeom>
          <a:noFill/>
          <a:ln cap="sq">
            <a:noFill/>
          </a:ln>
          <a:effectLst/>
        </p:spPr>
        <p:txBody>
          <a:bodyPr vert="horz" wrap="square" lIns="64008" tIns="32004" rIns="64008" bIns="32004" rtlCol="0" anchor="ctr"/>
          <a:lstStyle/>
          <a:p>
            <a:pPr algn="ctr">
              <a:lnSpc>
                <a:spcPct val="110000"/>
              </a:lnSpc>
            </a:pPr>
            <a:r>
              <a:rPr kumimoji="1" lang="en-US" altLang="zh-CN" sz="1600">
                <a:ln w="12700">
                  <a:noFill/>
                </a:ln>
                <a:solidFill>
                  <a:srgbClr val="005490">
                    <a:alpha val="100000"/>
                  </a:srgbClr>
                </a:solidFill>
                <a:latin typeface="Source Han Sans CN Bold"/>
                <a:ea typeface="Source Han Sans CN Bold"/>
                <a:cs typeface="Source Han Sans CN Bold"/>
              </a:rPr>
              <a:t>监控技术进展</a:t>
            </a:r>
            <a:endParaRPr kumimoji="1" lang="zh-CN" altLang="en-US"/>
          </a:p>
        </p:txBody>
      </p:sp>
      <p:sp>
        <p:nvSpPr>
          <p:cNvPr id="17" name="标题 1"/>
          <p:cNvSpPr txBox="1"/>
          <p:nvPr/>
        </p:nvSpPr>
        <p:spPr>
          <a:xfrm>
            <a:off x="787215" y="385281"/>
            <a:ext cx="10671175" cy="468000"/>
          </a:xfrm>
          <a:prstGeom prst="rect">
            <a:avLst/>
          </a:prstGeom>
          <a:noFill/>
          <a:ln>
            <a:noFill/>
          </a:ln>
        </p:spPr>
        <p:txBody>
          <a:bodyPr vert="horz" wrap="square" lIns="0" tIns="0" rIns="0" bIns="0" rtlCol="0" anchor="ctr"/>
          <a:lstStyle/>
          <a:p>
            <a:pPr algn="l">
              <a:lnSpc>
                <a:spcPct val="110000"/>
              </a:lnSpc>
            </a:pPr>
            <a:r>
              <a:rPr kumimoji="1" lang="en-US" altLang="zh-CN" sz="2800">
                <a:ln w="12700">
                  <a:noFill/>
                </a:ln>
                <a:solidFill>
                  <a:srgbClr val="262626">
                    <a:alpha val="100000"/>
                  </a:srgbClr>
                </a:solidFill>
                <a:latin typeface="Source Han Sans CN Bold"/>
                <a:ea typeface="Source Han Sans CN Bold"/>
                <a:cs typeface="Source Han Sans CN Bold"/>
              </a:rPr>
              <a:t>数据驱动的社区运营</a:t>
            </a:r>
            <a:endParaRPr kumimoji="1" lang="zh-CN" altLang="en-US"/>
          </a:p>
        </p:txBody>
      </p:sp>
      <p:grpSp>
        <p:nvGrpSpPr>
          <p:cNvPr id="18" name="组合 17"/>
          <p:cNvGrpSpPr/>
          <p:nvPr/>
        </p:nvGrpSpPr>
        <p:grpSpPr>
          <a:xfrm>
            <a:off x="168161" y="408767"/>
            <a:ext cx="489178" cy="391711"/>
            <a:chOff x="168161" y="408767"/>
            <a:chExt cx="489178" cy="391711"/>
          </a:xfrm>
        </p:grpSpPr>
        <p:sp>
          <p:nvSpPr>
            <p:cNvPr id="19" name="标题 1"/>
            <p:cNvSpPr txBox="1"/>
            <p:nvPr/>
          </p:nvSpPr>
          <p:spPr>
            <a:xfrm>
              <a:off x="288094" y="474980"/>
              <a:ext cx="252636" cy="252636"/>
            </a:xfrm>
            <a:prstGeom prst="ellips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0" name="标题 1"/>
            <p:cNvSpPr txBox="1"/>
            <p:nvPr/>
          </p:nvSpPr>
          <p:spPr>
            <a:xfrm rot="2029649">
              <a:off x="165100" y="534815"/>
              <a:ext cx="495300" cy="139615"/>
            </a:xfrm>
            <a:prstGeom prst="ellipse">
              <a:avLst/>
            </a:prstGeom>
            <a:noFill/>
            <a:ln w="127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1" y="0"/>
            <a:ext cx="12192000" cy="6858000"/>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660400" y="3173600"/>
            <a:ext cx="2142126" cy="2622599"/>
          </a:xfrm>
          <a:prstGeom prst="rect">
            <a:avLst/>
          </a:prstGeom>
          <a:noFill/>
          <a:ln>
            <a:noFill/>
          </a:ln>
        </p:spPr>
        <p:txBody>
          <a:bodyPr vert="horz" wrap="square" lIns="0" tIns="0" rIns="0" bIns="0" rtlCol="0" anchor="t"/>
          <a:lstStyle/>
          <a:p>
            <a:pPr algn="ctr">
              <a:lnSpc>
                <a:spcPct val="150000"/>
              </a:lnSpc>
            </a:pPr>
            <a:r>
              <a:rPr kumimoji="1" lang="en-US" altLang="zh-CN" sz="1400">
                <a:ln w="12700">
                  <a:noFill/>
                </a:ln>
                <a:solidFill>
                  <a:srgbClr val="262626">
                    <a:alpha val="100000"/>
                  </a:srgbClr>
                </a:solidFill>
                <a:latin typeface="Source Han Sans"/>
                <a:ea typeface="Source Han Sans"/>
                <a:cs typeface="Source Han Sans"/>
              </a:rPr>
              <a:t>利用OpenDigger的数据，可以开发社区健康度评估工具，通过分析社区的活跃度、贡献者多样性和项目进展等指标，评估社区的健康状况。这对于及时发现社区问题和风险至关重要。</a:t>
            </a:r>
            <a:endParaRPr kumimoji="1" lang="zh-CN" altLang="en-US"/>
          </a:p>
        </p:txBody>
      </p:sp>
      <p:sp>
        <p:nvSpPr>
          <p:cNvPr id="4" name="标题 1"/>
          <p:cNvSpPr txBox="1"/>
          <p:nvPr/>
        </p:nvSpPr>
        <p:spPr>
          <a:xfrm>
            <a:off x="660805" y="2573100"/>
            <a:ext cx="2141316" cy="532436"/>
          </a:xfrm>
          <a:prstGeom prst="roundRect">
            <a:avLst>
              <a:gd name="adj" fmla="val 50000"/>
            </a:avLst>
          </a:prstGeom>
          <a:gradFill>
            <a:gsLst>
              <a:gs pos="4000">
                <a:schemeClr val="accent1"/>
              </a:gs>
              <a:gs pos="100000">
                <a:schemeClr val="accent2"/>
              </a:gs>
            </a:gsLst>
            <a:lin ang="2700000" scaled="0"/>
          </a:gradFill>
          <a:ln w="12700" cap="sq">
            <a:noFill/>
            <a:miter/>
          </a:ln>
          <a:effectLst>
            <a:outerShdw blurRad="50800" dist="38100" dir="2700000" algn="tl" rotWithShape="0">
              <a:schemeClr val="accent1">
                <a:lumMod val="75000"/>
                <a:alpha val="23000"/>
              </a:schemeClr>
            </a:outerShdw>
          </a:effectLst>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a:off x="683550" y="2578857"/>
            <a:ext cx="2095826" cy="491924"/>
          </a:xfrm>
          <a:prstGeom prst="rect">
            <a:avLst/>
          </a:prstGeom>
          <a:noFill/>
          <a:ln>
            <a:noFill/>
          </a:ln>
        </p:spPr>
        <p:txBody>
          <a:bodyPr vert="horz" wrap="square" lIns="0" tIns="0" rIns="0" bIns="0" rtlCol="0" anchor="ctr"/>
          <a:lstStyle/>
          <a:p>
            <a:pPr algn="ctr">
              <a:lnSpc>
                <a:spcPct val="150000"/>
              </a:lnSpc>
            </a:pPr>
            <a:r>
              <a:rPr kumimoji="1" lang="en-US" altLang="zh-CN" sz="1600">
                <a:ln w="12700">
                  <a:noFill/>
                </a:ln>
                <a:solidFill>
                  <a:srgbClr val="FFFFFF">
                    <a:alpha val="100000"/>
                  </a:srgbClr>
                </a:solidFill>
                <a:latin typeface="Source Han Sans CN Bold"/>
                <a:ea typeface="Source Han Sans CN Bold"/>
                <a:cs typeface="Source Han Sans CN Bold"/>
              </a:rPr>
              <a:t>社区活跃度分析</a:t>
            </a:r>
            <a:endParaRPr kumimoji="1" lang="zh-CN" altLang="en-US"/>
          </a:p>
        </p:txBody>
      </p:sp>
      <p:sp>
        <p:nvSpPr>
          <p:cNvPr id="6" name="标题 1"/>
          <p:cNvSpPr txBox="1"/>
          <p:nvPr/>
        </p:nvSpPr>
        <p:spPr>
          <a:xfrm>
            <a:off x="5018587" y="3173599"/>
            <a:ext cx="2142126" cy="2622599"/>
          </a:xfrm>
          <a:prstGeom prst="rect">
            <a:avLst/>
          </a:prstGeom>
          <a:noFill/>
          <a:ln>
            <a:noFill/>
          </a:ln>
        </p:spPr>
        <p:txBody>
          <a:bodyPr vert="horz" wrap="square" lIns="0" tIns="0" rIns="0" bIns="0" rtlCol="0" anchor="t"/>
          <a:lstStyle/>
          <a:p>
            <a:pPr algn="ctr">
              <a:lnSpc>
                <a:spcPct val="150000"/>
              </a:lnSpc>
            </a:pPr>
            <a:r>
              <a:rPr kumimoji="1" lang="en-US" altLang="zh-CN" sz="1400">
                <a:ln w="12700">
                  <a:noFill/>
                </a:ln>
                <a:solidFill>
                  <a:srgbClr val="262626">
                    <a:alpha val="100000"/>
                  </a:srgbClr>
                </a:solidFill>
                <a:latin typeface="Source Han Sans"/>
                <a:ea typeface="Source Han Sans"/>
                <a:cs typeface="Source Han Sans"/>
              </a:rPr>
              <a:t>通过OpenDigger的Bus Factor指标，社区可以评估项目对关键成员的依赖程度。这对于提前规划风险管理策略非常重要，因为过度依赖关键成员可能会导致项目在关键成员离开时面临风险。</a:t>
            </a:r>
            <a:endParaRPr kumimoji="1" lang="zh-CN" altLang="en-US"/>
          </a:p>
        </p:txBody>
      </p:sp>
      <p:sp>
        <p:nvSpPr>
          <p:cNvPr id="7" name="标题 1"/>
          <p:cNvSpPr txBox="1"/>
          <p:nvPr/>
        </p:nvSpPr>
        <p:spPr>
          <a:xfrm>
            <a:off x="5018992" y="2573101"/>
            <a:ext cx="2141316" cy="532436"/>
          </a:xfrm>
          <a:prstGeom prst="roundRect">
            <a:avLst>
              <a:gd name="adj" fmla="val 50000"/>
            </a:avLst>
          </a:prstGeom>
          <a:gradFill>
            <a:gsLst>
              <a:gs pos="4000">
                <a:schemeClr val="accent1"/>
              </a:gs>
              <a:gs pos="100000">
                <a:schemeClr val="accent2"/>
              </a:gs>
            </a:gsLst>
            <a:lin ang="2700000" scaled="0"/>
          </a:gradFill>
          <a:ln w="12700" cap="sq">
            <a:noFill/>
            <a:miter/>
          </a:ln>
          <a:effectLst>
            <a:outerShdw blurRad="50800" dist="38100" dir="2700000" algn="tl" rotWithShape="0">
              <a:schemeClr val="accent1">
                <a:lumMod val="75000"/>
                <a:alpha val="23000"/>
              </a:schemeClr>
            </a:outerShdw>
          </a:effectLst>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a:off x="5041737" y="2578857"/>
            <a:ext cx="2095826" cy="491924"/>
          </a:xfrm>
          <a:prstGeom prst="rect">
            <a:avLst/>
          </a:prstGeom>
          <a:noFill/>
          <a:ln>
            <a:noFill/>
          </a:ln>
        </p:spPr>
        <p:txBody>
          <a:bodyPr vert="horz" wrap="square" lIns="0" tIns="0" rIns="0" bIns="0" rtlCol="0" anchor="ctr"/>
          <a:lstStyle/>
          <a:p>
            <a:pPr algn="ctr">
              <a:lnSpc>
                <a:spcPct val="150000"/>
              </a:lnSpc>
            </a:pPr>
            <a:r>
              <a:rPr kumimoji="1" lang="en-US" altLang="zh-CN" sz="1600">
                <a:ln w="12700">
                  <a:noFill/>
                </a:ln>
                <a:solidFill>
                  <a:srgbClr val="FFFFFF">
                    <a:alpha val="100000"/>
                  </a:srgbClr>
                </a:solidFill>
                <a:latin typeface="Source Han Sans CN Bold"/>
                <a:ea typeface="Source Han Sans CN Bold"/>
                <a:cs typeface="Source Han Sans CN Bold"/>
              </a:rPr>
              <a:t>评估项目依赖程度</a:t>
            </a:r>
            <a:endParaRPr kumimoji="1" lang="zh-CN" altLang="en-US"/>
          </a:p>
        </p:txBody>
      </p:sp>
      <p:sp>
        <p:nvSpPr>
          <p:cNvPr id="9" name="标题 1"/>
          <p:cNvSpPr txBox="1"/>
          <p:nvPr/>
        </p:nvSpPr>
        <p:spPr>
          <a:xfrm>
            <a:off x="9376774" y="3173599"/>
            <a:ext cx="2142126" cy="2622599"/>
          </a:xfrm>
          <a:prstGeom prst="rect">
            <a:avLst/>
          </a:prstGeom>
          <a:noFill/>
          <a:ln>
            <a:noFill/>
          </a:ln>
        </p:spPr>
        <p:txBody>
          <a:bodyPr vert="horz" wrap="square" lIns="0" tIns="0" rIns="0" bIns="0" rtlCol="0" anchor="t"/>
          <a:lstStyle/>
          <a:p>
            <a:pPr algn="ctr">
              <a:lnSpc>
                <a:spcPct val="150000"/>
              </a:lnSpc>
            </a:pPr>
            <a:r>
              <a:rPr kumimoji="1" lang="en-US" altLang="zh-CN" sz="1400">
                <a:ln w="12700">
                  <a:noFill/>
                </a:ln>
                <a:solidFill>
                  <a:srgbClr val="262626">
                    <a:alpha val="100000"/>
                  </a:srgbClr>
                </a:solidFill>
                <a:latin typeface="Source Han Sans"/>
                <a:ea typeface="Source Han Sans"/>
                <a:cs typeface="Source Han Sans"/>
              </a:rPr>
              <a:t>利用OpenDigger的新贡献者和不活跃贡献者数据，社区可以识别新成员的融入情况和老成员的活跃度变化。这对于及时调整社区策略非常重要，因为新成员的融入和老成员的活跃度直接影响社区的活力和创新能力。</a:t>
            </a:r>
            <a:endParaRPr kumimoji="1" lang="zh-CN" altLang="en-US"/>
          </a:p>
        </p:txBody>
      </p:sp>
      <p:sp>
        <p:nvSpPr>
          <p:cNvPr id="10" name="标题 1"/>
          <p:cNvSpPr txBox="1"/>
          <p:nvPr/>
        </p:nvSpPr>
        <p:spPr>
          <a:xfrm>
            <a:off x="9377179" y="2573101"/>
            <a:ext cx="2141316" cy="532436"/>
          </a:xfrm>
          <a:prstGeom prst="roundRect">
            <a:avLst>
              <a:gd name="adj" fmla="val 50000"/>
            </a:avLst>
          </a:prstGeom>
          <a:gradFill>
            <a:gsLst>
              <a:gs pos="4000">
                <a:schemeClr val="accent1"/>
              </a:gs>
              <a:gs pos="100000">
                <a:schemeClr val="accent2"/>
              </a:gs>
            </a:gsLst>
            <a:lin ang="2700000" scaled="0"/>
          </a:gradFill>
          <a:ln w="12700" cap="sq">
            <a:noFill/>
            <a:miter/>
          </a:ln>
          <a:effectLst>
            <a:outerShdw blurRad="50800" dist="38100" dir="2700000" algn="tl" rotWithShape="0">
              <a:schemeClr val="accent1">
                <a:lumMod val="75000"/>
                <a:alpha val="23000"/>
              </a:schemeClr>
            </a:outerShdw>
          </a:effectLst>
        </p:spPr>
        <p:txBody>
          <a:bodyPr vert="horz" wrap="square" lIns="91440" tIns="45720" rIns="91440" bIns="45720" rtlCol="0" anchor="ctr"/>
          <a:lstStyle/>
          <a:p>
            <a:pPr algn="ctr">
              <a:lnSpc>
                <a:spcPct val="110000"/>
              </a:lnSpc>
            </a:pPr>
            <a:endParaRPr kumimoji="1" lang="zh-CN" altLang="en-US"/>
          </a:p>
        </p:txBody>
      </p:sp>
      <p:sp>
        <p:nvSpPr>
          <p:cNvPr id="11" name="标题 1"/>
          <p:cNvSpPr txBox="1"/>
          <p:nvPr/>
        </p:nvSpPr>
        <p:spPr>
          <a:xfrm>
            <a:off x="9399924" y="2578857"/>
            <a:ext cx="2095826" cy="491924"/>
          </a:xfrm>
          <a:prstGeom prst="rect">
            <a:avLst/>
          </a:prstGeom>
          <a:noFill/>
          <a:ln>
            <a:noFill/>
          </a:ln>
        </p:spPr>
        <p:txBody>
          <a:bodyPr vert="horz" wrap="square" lIns="0" tIns="0" rIns="0" bIns="0" rtlCol="0" anchor="ctr"/>
          <a:lstStyle/>
          <a:p>
            <a:pPr algn="ctr">
              <a:lnSpc>
                <a:spcPct val="150000"/>
              </a:lnSpc>
            </a:pPr>
            <a:r>
              <a:rPr kumimoji="1" lang="en-US" altLang="zh-CN" sz="1485">
                <a:ln w="12700">
                  <a:noFill/>
                </a:ln>
                <a:solidFill>
                  <a:srgbClr val="FFFFFF">
                    <a:alpha val="100000"/>
                  </a:srgbClr>
                </a:solidFill>
                <a:latin typeface="Source Han Sans CN Bold"/>
                <a:ea typeface="Source Han Sans CN Bold"/>
                <a:cs typeface="Source Han Sans CN Bold"/>
              </a:rPr>
              <a:t>识别新老成员活跃度变化</a:t>
            </a:r>
            <a:endParaRPr kumimoji="1" lang="zh-CN" altLang="en-US"/>
          </a:p>
        </p:txBody>
      </p:sp>
      <p:sp>
        <p:nvSpPr>
          <p:cNvPr id="12" name="标题 1"/>
          <p:cNvSpPr txBox="1"/>
          <p:nvPr/>
        </p:nvSpPr>
        <p:spPr>
          <a:xfrm rot="5400000">
            <a:off x="3943495" y="2668650"/>
            <a:ext cx="635218" cy="289366"/>
          </a:xfrm>
          <a:prstGeom prst="triangle">
            <a:avLst/>
          </a:prstGeom>
          <a:gradFill>
            <a:gsLst>
              <a:gs pos="4000">
                <a:schemeClr val="accent1"/>
              </a:gs>
              <a:gs pos="88000">
                <a:schemeClr val="accent1">
                  <a:alpha val="0"/>
                </a:schemeClr>
              </a:gs>
            </a:gsLst>
            <a:lin ang="54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3" name="标题 1"/>
          <p:cNvSpPr txBox="1"/>
          <p:nvPr/>
        </p:nvSpPr>
        <p:spPr>
          <a:xfrm rot="5400000">
            <a:off x="3620407" y="2668650"/>
            <a:ext cx="635218" cy="289366"/>
          </a:xfrm>
          <a:prstGeom prst="triangle">
            <a:avLst/>
          </a:prstGeom>
          <a:gradFill>
            <a:gsLst>
              <a:gs pos="4000">
                <a:schemeClr val="accent1"/>
              </a:gs>
              <a:gs pos="88000">
                <a:schemeClr val="accent1">
                  <a:alpha val="0"/>
                </a:schemeClr>
              </a:gs>
            </a:gsLst>
            <a:lin ang="54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4" name="标题 1"/>
          <p:cNvSpPr txBox="1"/>
          <p:nvPr/>
        </p:nvSpPr>
        <p:spPr>
          <a:xfrm rot="5400000">
            <a:off x="3315607" y="2668650"/>
            <a:ext cx="635218" cy="289366"/>
          </a:xfrm>
          <a:prstGeom prst="triangle">
            <a:avLst/>
          </a:prstGeom>
          <a:gradFill>
            <a:gsLst>
              <a:gs pos="4000">
                <a:schemeClr val="accent1"/>
              </a:gs>
              <a:gs pos="88000">
                <a:schemeClr val="accent1">
                  <a:alpha val="0"/>
                </a:schemeClr>
              </a:gs>
            </a:gsLst>
            <a:lin ang="54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5" name="标题 1"/>
          <p:cNvSpPr txBox="1"/>
          <p:nvPr/>
        </p:nvSpPr>
        <p:spPr>
          <a:xfrm rot="5400000">
            <a:off x="8241175" y="2668650"/>
            <a:ext cx="635218" cy="289366"/>
          </a:xfrm>
          <a:prstGeom prst="triangle">
            <a:avLst/>
          </a:prstGeom>
          <a:gradFill>
            <a:gsLst>
              <a:gs pos="4000">
                <a:schemeClr val="accent1"/>
              </a:gs>
              <a:gs pos="88000">
                <a:schemeClr val="accent1">
                  <a:alpha val="0"/>
                </a:schemeClr>
              </a:gs>
            </a:gsLst>
            <a:lin ang="54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6" name="标题 1"/>
          <p:cNvSpPr txBox="1"/>
          <p:nvPr/>
        </p:nvSpPr>
        <p:spPr>
          <a:xfrm rot="5400000">
            <a:off x="7918087" y="2668650"/>
            <a:ext cx="635218" cy="289366"/>
          </a:xfrm>
          <a:prstGeom prst="triangle">
            <a:avLst/>
          </a:prstGeom>
          <a:gradFill>
            <a:gsLst>
              <a:gs pos="4000">
                <a:schemeClr val="accent1"/>
              </a:gs>
              <a:gs pos="88000">
                <a:schemeClr val="accent1">
                  <a:alpha val="0"/>
                </a:schemeClr>
              </a:gs>
            </a:gsLst>
            <a:lin ang="54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7" name="标题 1"/>
          <p:cNvSpPr txBox="1"/>
          <p:nvPr/>
        </p:nvSpPr>
        <p:spPr>
          <a:xfrm rot="5400000">
            <a:off x="7613287" y="2668650"/>
            <a:ext cx="635218" cy="289366"/>
          </a:xfrm>
          <a:prstGeom prst="triangle">
            <a:avLst/>
          </a:prstGeom>
          <a:gradFill>
            <a:gsLst>
              <a:gs pos="4000">
                <a:schemeClr val="accent1"/>
              </a:gs>
              <a:gs pos="88000">
                <a:schemeClr val="accent1">
                  <a:alpha val="0"/>
                </a:schemeClr>
              </a:gs>
            </a:gsLst>
            <a:lin ang="54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8" name="标题 1"/>
          <p:cNvSpPr txBox="1"/>
          <p:nvPr/>
        </p:nvSpPr>
        <p:spPr>
          <a:xfrm>
            <a:off x="787215" y="385281"/>
            <a:ext cx="10671175" cy="468000"/>
          </a:xfrm>
          <a:prstGeom prst="rect">
            <a:avLst/>
          </a:prstGeom>
          <a:noFill/>
          <a:ln>
            <a:noFill/>
          </a:ln>
        </p:spPr>
        <p:txBody>
          <a:bodyPr vert="horz" wrap="square" lIns="0" tIns="0" rIns="0" bIns="0" rtlCol="0" anchor="ctr"/>
          <a:lstStyle/>
          <a:p>
            <a:pPr algn="l">
              <a:lnSpc>
                <a:spcPct val="110000"/>
              </a:lnSpc>
            </a:pPr>
            <a:r>
              <a:rPr kumimoji="1" lang="en-US" altLang="zh-CN" sz="2800">
                <a:ln w="12700">
                  <a:noFill/>
                </a:ln>
                <a:solidFill>
                  <a:srgbClr val="262626">
                    <a:alpha val="100000"/>
                  </a:srgbClr>
                </a:solidFill>
                <a:latin typeface="Source Han Sans CN Bold"/>
                <a:ea typeface="Source Han Sans CN Bold"/>
                <a:cs typeface="Source Han Sans CN Bold"/>
              </a:rPr>
              <a:t>社区健康度评估工具</a:t>
            </a:r>
            <a:endParaRPr kumimoji="1" lang="zh-CN" altLang="en-US"/>
          </a:p>
        </p:txBody>
      </p:sp>
      <p:grpSp>
        <p:nvGrpSpPr>
          <p:cNvPr id="19" name="组合 18"/>
          <p:cNvGrpSpPr/>
          <p:nvPr/>
        </p:nvGrpSpPr>
        <p:grpSpPr>
          <a:xfrm>
            <a:off x="168161" y="408767"/>
            <a:ext cx="489178" cy="391711"/>
            <a:chOff x="168161" y="408767"/>
            <a:chExt cx="489178" cy="391711"/>
          </a:xfrm>
        </p:grpSpPr>
        <p:sp>
          <p:nvSpPr>
            <p:cNvPr id="20" name="标题 1"/>
            <p:cNvSpPr txBox="1"/>
            <p:nvPr/>
          </p:nvSpPr>
          <p:spPr>
            <a:xfrm>
              <a:off x="288094" y="474980"/>
              <a:ext cx="252636" cy="252636"/>
            </a:xfrm>
            <a:prstGeom prst="ellips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1" name="标题 1"/>
            <p:cNvSpPr txBox="1"/>
            <p:nvPr/>
          </p:nvSpPr>
          <p:spPr>
            <a:xfrm rot="2029649">
              <a:off x="165100" y="534815"/>
              <a:ext cx="495300" cy="139615"/>
            </a:xfrm>
            <a:prstGeom prst="ellipse">
              <a:avLst/>
            </a:prstGeom>
            <a:noFill/>
            <a:ln w="127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grpSp>
    </p:spTree>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335B74"/>
      </a:dk2>
      <a:lt2>
        <a:srgbClr val="DFE3E5"/>
      </a:lt2>
      <a:accent1>
        <a:srgbClr val="0070C0"/>
      </a:accent1>
      <a:accent2>
        <a:srgbClr val="1CADE4"/>
      </a:accent2>
      <a:accent3>
        <a:srgbClr val="318B71"/>
      </a:accent3>
      <a:accent4>
        <a:srgbClr val="E58A03"/>
      </a:accent4>
      <a:accent5>
        <a:srgbClr val="C00000"/>
      </a:accent5>
      <a:accent6>
        <a:srgbClr val="62A39F"/>
      </a:accent6>
      <a:hlink>
        <a:srgbClr val="6EAC1C"/>
      </a:hlink>
      <a:folHlink>
        <a:srgbClr val="B26B0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415</Words>
  <Application>Microsoft Office PowerPoint</Application>
  <PresentationFormat>宽屏</PresentationFormat>
  <Paragraphs>97</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OPPOSans B</vt:lpstr>
      <vt:lpstr>Arial</vt:lpstr>
      <vt:lpstr>OPPOSans R</vt:lpstr>
      <vt:lpstr>Source Han Sans</vt:lpstr>
      <vt:lpstr>OPPOSans H</vt:lpstr>
      <vt:lpstr>Source Han Sans CN Bold</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艺术 刘</cp:lastModifiedBy>
  <cp:revision>1</cp:revision>
  <dcterms:modified xsi:type="dcterms:W3CDTF">2024-12-16T12:36:37Z</dcterms:modified>
</cp:coreProperties>
</file>