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charts/chart39.xml" ContentType="application/vnd.openxmlformats-officedocument.drawingml.chart+xml"/>
  <Override PartName="/ppt/slideMasters/slideMaster1.xml" ContentType="application/vnd.openxmlformats-officedocument.presentationml.slideMaster+xml"/>
  <Override PartName="/ppt/slides/slide4.xml" ContentType="application/vnd.openxmlformats-officedocument.presentationml.slide+xml"/>
  <Override PartName="/ppt/theme/theme3.xml" ContentType="application/vnd.openxmlformats-officedocument.theme+xml"/>
  <Override PartName="/ppt/charts/chart19.xml" ContentType="application/vnd.openxmlformats-officedocument.drawingml.chart+xml"/>
  <Override PartName="/ppt/charts/chart28.xml" ContentType="application/vnd.openxmlformats-officedocument.drawingml.chart+xml"/>
  <Override PartName="/ppt/charts/chart37.xml" ContentType="application/vnd.openxmlformats-officedocument.drawingml.char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Override PartName="/ppt/charts/chart26.xml" ContentType="application/vnd.openxmlformats-officedocument.drawingml.chart+xml"/>
  <Override PartName="/ppt/charts/chart35.xml" ContentType="application/vnd.openxmlformats-officedocument.drawingml.char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charts/chart13.xml" ContentType="application/vnd.openxmlformats-officedocument.drawingml.chart+xml"/>
  <Override PartName="/ppt/charts/chart15.xml" ContentType="application/vnd.openxmlformats-officedocument.drawingml.chart+xml"/>
  <Override PartName="/ppt/charts/chart24.xml" ContentType="application/vnd.openxmlformats-officedocument.drawingml.chart+xml"/>
  <Override PartName="/ppt/charts/chart3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ppt/charts/chart31.xml" ContentType="application/vnd.openxmlformats-officedocument.drawingml.chart+xml"/>
  <Override PartName="/ppt/charts/chart40.xml" ContentType="application/vnd.openxmlformats-officedocument.drawingml.chart+xml"/>
  <Override PartName="/ppt/charts/chart7.xml" ContentType="application/vnd.openxmlformats-officedocument.drawingml.chart+xml"/>
  <Override PartName="/ppt/charts/chart20.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chart29.xml" ContentType="application/vnd.openxmlformats-officedocument.drawingml.chart+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rawings/drawing1.xml" ContentType="application/vnd.openxmlformats-officedocument.drawingml.chartshapes+xml"/>
  <Override PartName="/ppt/charts/chart18.xml" ContentType="application/vnd.openxmlformats-officedocument.drawingml.chart+xml"/>
  <Override PartName="/ppt/charts/chart27.xml" ContentType="application/vnd.openxmlformats-officedocument.drawingml.chart+xml"/>
  <Override PartName="/ppt/charts/chart36.xml" ContentType="application/vnd.openxmlformats-officedocument.drawingml.chart+xml"/>
  <Override PartName="/ppt/charts/chart38.xml" ContentType="application/vnd.openxmlformats-officedocument.drawingml.chart+xml"/>
  <Override PartName="/ppt/slides/slide1.xml" ContentType="application/vnd.openxmlformats-officedocument.presentationml.slide+xml"/>
  <Override PartName="/ppt/charts/chart16.xml" ContentType="application/vnd.openxmlformats-officedocument.drawingml.chart+xml"/>
  <Override PartName="/ppt/charts/chart25.xml" ContentType="application/vnd.openxmlformats-officedocument.drawingml.chart+xml"/>
  <Override PartName="/ppt/charts/chart34.xml" ContentType="application/vnd.openxmlformats-officedocument.drawingml.char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charts/chart14.xml" ContentType="application/vnd.openxmlformats-officedocument.drawingml.chart+xml"/>
  <Override PartName="/ppt/charts/chart23.xml" ContentType="application/vnd.openxmlformats-officedocument.drawingml.chart+xml"/>
  <Override PartName="/ppt/charts/chart32.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charts/chart21.xml" ContentType="application/vnd.openxmlformats-officedocument.drawingml.chart+xml"/>
  <Override PartName="/ppt/charts/chart30.xml" ContentType="application/vnd.openxmlformats-officedocument.drawingml.chart+xml"/>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14"/>
  </p:notesMasterIdLst>
  <p:handoutMasterIdLst>
    <p:handoutMasterId r:id="rId15"/>
  </p:handoutMasterIdLst>
  <p:sldIdLst>
    <p:sldId id="3011" r:id="rId2"/>
    <p:sldId id="3012" r:id="rId3"/>
    <p:sldId id="3013" r:id="rId4"/>
    <p:sldId id="2981" r:id="rId5"/>
    <p:sldId id="3016" r:id="rId6"/>
    <p:sldId id="3039" r:id="rId7"/>
    <p:sldId id="2982" r:id="rId8"/>
    <p:sldId id="3041" r:id="rId9"/>
    <p:sldId id="3040" r:id="rId10"/>
    <p:sldId id="2995" r:id="rId11"/>
    <p:sldId id="3017" r:id="rId12"/>
    <p:sldId id="2970" r:id="rId13"/>
  </p:sldIdLst>
  <p:sldSz cx="12133263" cy="7232650"/>
  <p:notesSz cx="6807200" cy="9939338"/>
  <p:custDataLst>
    <p:tags r:id="rId1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39763" indent="-182563" algn="l" rtl="0" fontAlgn="base">
      <a:spcBef>
        <a:spcPct val="0"/>
      </a:spcBef>
      <a:spcAft>
        <a:spcPct val="0"/>
      </a:spcAft>
      <a:defRPr kern="1200">
        <a:solidFill>
          <a:schemeClr val="tx1"/>
        </a:solidFill>
        <a:latin typeface="Calibri" pitchFamily="34" charset="0"/>
        <a:ea typeface="宋体" pitchFamily="2" charset="-122"/>
        <a:cs typeface="+mn-cs"/>
      </a:defRPr>
    </a:lvl2pPr>
    <a:lvl3pPr marL="1282700" indent="-368300" algn="l" rtl="0" fontAlgn="base">
      <a:spcBef>
        <a:spcPct val="0"/>
      </a:spcBef>
      <a:spcAft>
        <a:spcPct val="0"/>
      </a:spcAft>
      <a:defRPr kern="1200">
        <a:solidFill>
          <a:schemeClr val="tx1"/>
        </a:solidFill>
        <a:latin typeface="Calibri" pitchFamily="34" charset="0"/>
        <a:ea typeface="宋体" pitchFamily="2" charset="-122"/>
        <a:cs typeface="+mn-cs"/>
      </a:defRPr>
    </a:lvl3pPr>
    <a:lvl4pPr marL="1925638" indent="-554038" algn="l" rtl="0" fontAlgn="base">
      <a:spcBef>
        <a:spcPct val="0"/>
      </a:spcBef>
      <a:spcAft>
        <a:spcPct val="0"/>
      </a:spcAft>
      <a:defRPr kern="1200">
        <a:solidFill>
          <a:schemeClr val="tx1"/>
        </a:solidFill>
        <a:latin typeface="Calibri" pitchFamily="34" charset="0"/>
        <a:ea typeface="宋体" pitchFamily="2" charset="-122"/>
        <a:cs typeface="+mn-cs"/>
      </a:defRPr>
    </a:lvl4pPr>
    <a:lvl5pPr marL="2568575" indent="-739775"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BBF09"/>
    <a:srgbClr val="EAB304"/>
    <a:srgbClr val="A86ED4"/>
    <a:srgbClr val="7030A0"/>
    <a:srgbClr val="FFE389"/>
    <a:srgbClr val="FB6C33"/>
    <a:srgbClr val="D9D9D9"/>
    <a:srgbClr val="663300"/>
    <a:srgbClr val="FB5715"/>
    <a:srgbClr val="FABCA8"/>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2579" autoAdjust="0"/>
  </p:normalViewPr>
  <p:slideViewPr>
    <p:cSldViewPr>
      <p:cViewPr>
        <p:scale>
          <a:sx n="80" d="100"/>
          <a:sy n="80" d="100"/>
        </p:scale>
        <p:origin x="-564" y="354"/>
      </p:cViewPr>
      <p:guideLst>
        <p:guide orient="horz" pos="373"/>
        <p:guide orient="horz" pos="4183"/>
        <p:guide pos="3822"/>
        <p:guide pos="483"/>
        <p:guide pos="7160"/>
      </p:guideLst>
    </p:cSldViewPr>
  </p:slideViewPr>
  <p:outlineViewPr>
    <p:cViewPr>
      <p:scale>
        <a:sx n="100" d="100"/>
        <a:sy n="100" d="100"/>
      </p:scale>
      <p:origin x="0" y="3114"/>
    </p:cViewPr>
  </p:outlineViewPr>
  <p:notesTextViewPr>
    <p:cViewPr>
      <p:scale>
        <a:sx n="1" d="1"/>
        <a:sy n="1" d="1"/>
      </p:scale>
      <p:origin x="0" y="0"/>
    </p:cViewPr>
  </p:notesTextViewPr>
  <p:sorterViewPr>
    <p:cViewPr>
      <p:scale>
        <a:sx n="25" d="100"/>
        <a:sy n="25" d="100"/>
      </p:scale>
      <p:origin x="0" y="0"/>
    </p:cViewPr>
  </p:sorterViewPr>
  <p:notesViewPr>
    <p:cSldViewPr>
      <p:cViewPr varScale="1">
        <p:scale>
          <a:sx n="49" d="100"/>
          <a:sy n="49" d="100"/>
        </p:scale>
        <p:origin x="-3048" y="-102"/>
      </p:cViewPr>
      <p:guideLst>
        <p:guide orient="horz" pos="3130"/>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yangwl\Desktop\coincident2018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yangwl\Desktop\coincident20180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yangwl\Desktop\coincident2018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1\coincident201801.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1\coincident2018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1\coincident201801.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1\coincident2018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yangwl\Desktop\&#26376;&#24230;&#39118;&#38505;&#31649;&#29702;&#25253;&#21578;\201802\coincident20180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yangwl\Desktop\&#26376;&#24230;&#39118;&#38505;&#31649;&#29702;&#25253;&#21578;\201802\coincident2018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9.8259915564937267E-2"/>
          <c:y val="3.5273858460171142E-2"/>
          <c:w val="0.84243969331043034"/>
          <c:h val="0.78398157780448663"/>
        </c:manualLayout>
      </c:layout>
      <c:barChart>
        <c:barDir val="col"/>
        <c:grouping val="clustered"/>
        <c:ser>
          <c:idx val="4"/>
          <c:order val="4"/>
          <c:tx>
            <c:strRef>
              <c:f>Sheet3!$A$6</c:f>
              <c:strCache>
                <c:ptCount val="1"/>
                <c:pt idx="0">
                  <c:v>零售贷款余额（亿元，右轴）</c:v>
                </c:pt>
              </c:strCache>
            </c:strRef>
          </c:tx>
          <c:dLbls>
            <c:dLblPos val="inBase"/>
            <c:showVal val="1"/>
          </c:dLbls>
          <c:cat>
            <c:strRef>
              <c:f>Sheet3!$B$1:$N$1</c:f>
              <c:strCache>
                <c:ptCount val="13"/>
                <c:pt idx="0">
                  <c:v>201702</c:v>
                </c:pt>
                <c:pt idx="2">
                  <c:v>201704</c:v>
                </c:pt>
                <c:pt idx="4">
                  <c:v>201706</c:v>
                </c:pt>
                <c:pt idx="6">
                  <c:v>201708</c:v>
                </c:pt>
                <c:pt idx="8">
                  <c:v>201710</c:v>
                </c:pt>
                <c:pt idx="10">
                  <c:v>201712</c:v>
                </c:pt>
                <c:pt idx="12">
                  <c:v>201802</c:v>
                </c:pt>
              </c:strCache>
            </c:strRef>
          </c:cat>
          <c:val>
            <c:numRef>
              <c:f>Sheet3!$B$6:$N$6</c:f>
              <c:numCache>
                <c:formatCode>0.0_ </c:formatCode>
                <c:ptCount val="13"/>
                <c:pt idx="0">
                  <c:v>33.52494933796001</c:v>
                </c:pt>
                <c:pt idx="1">
                  <c:v>34.104845865639945</c:v>
                </c:pt>
                <c:pt idx="2">
                  <c:v>34.495240561639996</c:v>
                </c:pt>
                <c:pt idx="3">
                  <c:v>34.463636150740001</c:v>
                </c:pt>
                <c:pt idx="4">
                  <c:v>34.514129468399894</c:v>
                </c:pt>
                <c:pt idx="5">
                  <c:v>34.651265857199995</c:v>
                </c:pt>
                <c:pt idx="6">
                  <c:v>34.934168376920013</c:v>
                </c:pt>
                <c:pt idx="7">
                  <c:v>36.282522101840001</c:v>
                </c:pt>
                <c:pt idx="8">
                  <c:v>40.325879612600005</c:v>
                </c:pt>
                <c:pt idx="9">
                  <c:v>47.636623495699894</c:v>
                </c:pt>
                <c:pt idx="10">
                  <c:v>52.729091514400011</c:v>
                </c:pt>
                <c:pt idx="11">
                  <c:v>61.4668330899</c:v>
                </c:pt>
                <c:pt idx="12">
                  <c:v>63.60408123549999</c:v>
                </c:pt>
              </c:numCache>
            </c:numRef>
          </c:val>
        </c:ser>
        <c:axId val="76155520"/>
        <c:axId val="76153984"/>
      </c:barChart>
      <c:lineChart>
        <c:grouping val="standard"/>
        <c:ser>
          <c:idx val="0"/>
          <c:order val="0"/>
          <c:tx>
            <c:strRef>
              <c:f>Sheet3!$A$2</c:f>
              <c:strCache>
                <c:ptCount val="1"/>
                <c:pt idx="0">
                  <c:v>%30+(不含核销)</c:v>
                </c:pt>
              </c:strCache>
            </c:strRef>
          </c:tx>
          <c:dLbls>
            <c:dLblPos val="t"/>
            <c:showVal val="1"/>
          </c:dLbls>
          <c:cat>
            <c:strRef>
              <c:f>Sheet3!$B$1:$N$1</c:f>
              <c:strCache>
                <c:ptCount val="13"/>
                <c:pt idx="0">
                  <c:v>201702</c:v>
                </c:pt>
                <c:pt idx="2">
                  <c:v>201704</c:v>
                </c:pt>
                <c:pt idx="4">
                  <c:v>201706</c:v>
                </c:pt>
                <c:pt idx="6">
                  <c:v>201708</c:v>
                </c:pt>
                <c:pt idx="8">
                  <c:v>201710</c:v>
                </c:pt>
                <c:pt idx="10">
                  <c:v>201712</c:v>
                </c:pt>
                <c:pt idx="12">
                  <c:v>201802</c:v>
                </c:pt>
              </c:strCache>
            </c:strRef>
          </c:cat>
          <c:val>
            <c:numRef>
              <c:f>Sheet3!$B$2:$N$2</c:f>
              <c:numCache>
                <c:formatCode>0.00%</c:formatCode>
                <c:ptCount val="13"/>
                <c:pt idx="0">
                  <c:v>6.3364504912008937E-3</c:v>
                </c:pt>
                <c:pt idx="1">
                  <c:v>7.1611866642698543E-3</c:v>
                </c:pt>
                <c:pt idx="2">
                  <c:v>7.4329723122769E-3</c:v>
                </c:pt>
                <c:pt idx="3">
                  <c:v>4.3456965319889551E-3</c:v>
                </c:pt>
                <c:pt idx="4">
                  <c:v>4.6506157441102329E-3</c:v>
                </c:pt>
                <c:pt idx="5">
                  <c:v>4.95087161049139E-3</c:v>
                </c:pt>
                <c:pt idx="6">
                  <c:v>5.6697411389033912E-3</c:v>
                </c:pt>
                <c:pt idx="7">
                  <c:v>3.6060489354284627E-3</c:v>
                </c:pt>
                <c:pt idx="8">
                  <c:v>4.0760815977003914E-3</c:v>
                </c:pt>
                <c:pt idx="9">
                  <c:v>3.6618803160082592E-3</c:v>
                </c:pt>
                <c:pt idx="10">
                  <c:v>3.7707784657298876E-3</c:v>
                </c:pt>
                <c:pt idx="11">
                  <c:v>3.6147751190472401E-3</c:v>
                </c:pt>
                <c:pt idx="12">
                  <c:v>3.9009059368586242E-3</c:v>
                </c:pt>
              </c:numCache>
            </c:numRef>
          </c:val>
        </c:ser>
        <c:ser>
          <c:idx val="1"/>
          <c:order val="1"/>
          <c:tx>
            <c:strRef>
              <c:f>Sheet3!$A$3</c:f>
              <c:strCache>
                <c:ptCount val="1"/>
                <c:pt idx="0">
                  <c:v>%60+(不含核销)</c:v>
                </c:pt>
              </c:strCache>
            </c:strRef>
          </c:tx>
          <c:dLbls>
            <c:dLbl>
              <c:idx val="3"/>
              <c:layout>
                <c:manualLayout>
                  <c:x val="-2.3931536342705208E-2"/>
                  <c:y val="-7.0865141968352724E-3"/>
                </c:manualLayout>
              </c:layout>
              <c:dLblPos val="r"/>
              <c:showVal val="1"/>
            </c:dLbl>
            <c:dLblPos val="b"/>
            <c:showVal val="1"/>
          </c:dLbls>
          <c:cat>
            <c:strRef>
              <c:f>Sheet3!$B$1:$N$1</c:f>
              <c:strCache>
                <c:ptCount val="13"/>
                <c:pt idx="0">
                  <c:v>201702</c:v>
                </c:pt>
                <c:pt idx="2">
                  <c:v>201704</c:v>
                </c:pt>
                <c:pt idx="4">
                  <c:v>201706</c:v>
                </c:pt>
                <c:pt idx="6">
                  <c:v>201708</c:v>
                </c:pt>
                <c:pt idx="8">
                  <c:v>201710</c:v>
                </c:pt>
                <c:pt idx="10">
                  <c:v>201712</c:v>
                </c:pt>
                <c:pt idx="12">
                  <c:v>201802</c:v>
                </c:pt>
              </c:strCache>
            </c:strRef>
          </c:cat>
          <c:val>
            <c:numRef>
              <c:f>Sheet3!$B$3:$N$3</c:f>
              <c:numCache>
                <c:formatCode>0.00%</c:formatCode>
                <c:ptCount val="13"/>
                <c:pt idx="0">
                  <c:v>5.2995932524446459E-3</c:v>
                </c:pt>
                <c:pt idx="1">
                  <c:v>5.6154072812551713E-3</c:v>
                </c:pt>
                <c:pt idx="2">
                  <c:v>6.3117835143355998E-3</c:v>
                </c:pt>
                <c:pt idx="3">
                  <c:v>3.5692014551795652E-3</c:v>
                </c:pt>
                <c:pt idx="4">
                  <c:v>4.0872777170624574E-3</c:v>
                </c:pt>
                <c:pt idx="5">
                  <c:v>4.4287716856414357E-3</c:v>
                </c:pt>
                <c:pt idx="6">
                  <c:v>4.6698325415921414E-3</c:v>
                </c:pt>
                <c:pt idx="7">
                  <c:v>2.7595764351487132E-3</c:v>
                </c:pt>
                <c:pt idx="8">
                  <c:v>3.1448419530661692E-3</c:v>
                </c:pt>
                <c:pt idx="9">
                  <c:v>2.8553184885632761E-3</c:v>
                </c:pt>
                <c:pt idx="10">
                  <c:v>3.1608393927000417E-3</c:v>
                </c:pt>
                <c:pt idx="11">
                  <c:v>3.1466170612226016E-3</c:v>
                </c:pt>
                <c:pt idx="12">
                  <c:v>3.3808531327385919E-3</c:v>
                </c:pt>
              </c:numCache>
            </c:numRef>
          </c:val>
        </c:ser>
        <c:ser>
          <c:idx val="2"/>
          <c:order val="2"/>
          <c:tx>
            <c:strRef>
              <c:f>Sheet3!$A$4</c:f>
              <c:strCache>
                <c:ptCount val="1"/>
                <c:pt idx="0">
                  <c:v>%30+(含核销)</c:v>
                </c:pt>
              </c:strCache>
            </c:strRef>
          </c:tx>
          <c:dLbls>
            <c:dLblPos val="t"/>
            <c:showVal val="1"/>
          </c:dLbls>
          <c:cat>
            <c:strRef>
              <c:f>Sheet3!$B$1:$N$1</c:f>
              <c:strCache>
                <c:ptCount val="13"/>
                <c:pt idx="0">
                  <c:v>201702</c:v>
                </c:pt>
                <c:pt idx="2">
                  <c:v>201704</c:v>
                </c:pt>
                <c:pt idx="4">
                  <c:v>201706</c:v>
                </c:pt>
                <c:pt idx="6">
                  <c:v>201708</c:v>
                </c:pt>
                <c:pt idx="8">
                  <c:v>201710</c:v>
                </c:pt>
                <c:pt idx="10">
                  <c:v>201712</c:v>
                </c:pt>
                <c:pt idx="12">
                  <c:v>201802</c:v>
                </c:pt>
              </c:strCache>
            </c:strRef>
          </c:cat>
          <c:val>
            <c:numRef>
              <c:f>Sheet3!$B$4:$N$4</c:f>
              <c:numCache>
                <c:formatCode>0.00%</c:formatCode>
                <c:ptCount val="13"/>
                <c:pt idx="0">
                  <c:v>6.3364504912008937E-3</c:v>
                </c:pt>
                <c:pt idx="1">
                  <c:v>7.1611866642698543E-3</c:v>
                </c:pt>
                <c:pt idx="2">
                  <c:v>7.7644681194887124E-3</c:v>
                </c:pt>
                <c:pt idx="3">
                  <c:v>8.1187551911711484E-3</c:v>
                </c:pt>
                <c:pt idx="4">
                  <c:v>8.4170215836424558E-3</c:v>
                </c:pt>
                <c:pt idx="5">
                  <c:v>8.7012959558586626E-3</c:v>
                </c:pt>
                <c:pt idx="6">
                  <c:v>9.3872198731747066E-3</c:v>
                </c:pt>
                <c:pt idx="7">
                  <c:v>9.5699874998958767E-3</c:v>
                </c:pt>
                <c:pt idx="8">
                  <c:v>9.4427230518750963E-3</c:v>
                </c:pt>
                <c:pt idx="9">
                  <c:v>8.210559909594772E-3</c:v>
                </c:pt>
                <c:pt idx="10">
                  <c:v>7.8815192159483512E-3</c:v>
                </c:pt>
                <c:pt idx="11">
                  <c:v>3.6147751190472401E-3</c:v>
                </c:pt>
                <c:pt idx="12">
                  <c:v>3.9009059368586242E-3</c:v>
                </c:pt>
              </c:numCache>
            </c:numRef>
          </c:val>
        </c:ser>
        <c:ser>
          <c:idx val="3"/>
          <c:order val="3"/>
          <c:tx>
            <c:strRef>
              <c:f>Sheet3!$A$5</c:f>
              <c:strCache>
                <c:ptCount val="1"/>
                <c:pt idx="0">
                  <c:v>%60+(含核销)</c:v>
                </c:pt>
              </c:strCache>
            </c:strRef>
          </c:tx>
          <c:dLbls>
            <c:dLblPos val="b"/>
            <c:showVal val="1"/>
          </c:dLbls>
          <c:cat>
            <c:strRef>
              <c:f>Sheet3!$B$1:$N$1</c:f>
              <c:strCache>
                <c:ptCount val="13"/>
                <c:pt idx="0">
                  <c:v>201702</c:v>
                </c:pt>
                <c:pt idx="2">
                  <c:v>201704</c:v>
                </c:pt>
                <c:pt idx="4">
                  <c:v>201706</c:v>
                </c:pt>
                <c:pt idx="6">
                  <c:v>201708</c:v>
                </c:pt>
                <c:pt idx="8">
                  <c:v>201710</c:v>
                </c:pt>
                <c:pt idx="10">
                  <c:v>201712</c:v>
                </c:pt>
                <c:pt idx="12">
                  <c:v>201802</c:v>
                </c:pt>
              </c:strCache>
            </c:strRef>
          </c:cat>
          <c:val>
            <c:numRef>
              <c:f>Sheet3!$B$5:$N$5</c:f>
              <c:numCache>
                <c:formatCode>0.00%</c:formatCode>
                <c:ptCount val="13"/>
                <c:pt idx="0">
                  <c:v>5.2995932524446459E-3</c:v>
                </c:pt>
                <c:pt idx="1">
                  <c:v>5.6154072812551713E-3</c:v>
                </c:pt>
                <c:pt idx="2">
                  <c:v>6.6436537742294924E-3</c:v>
                </c:pt>
                <c:pt idx="3">
                  <c:v>7.3452026632596975E-3</c:v>
                </c:pt>
                <c:pt idx="4">
                  <c:v>7.8558152298224548E-3</c:v>
                </c:pt>
                <c:pt idx="5">
                  <c:v>8.181163869793848E-3</c:v>
                </c:pt>
                <c:pt idx="6">
                  <c:v>8.391049610197052E-3</c:v>
                </c:pt>
                <c:pt idx="7">
                  <c:v>8.7285815799399528E-3</c:v>
                </c:pt>
                <c:pt idx="8">
                  <c:v>8.5165014906389298E-3</c:v>
                </c:pt>
                <c:pt idx="9">
                  <c:v>7.4076803575269835E-3</c:v>
                </c:pt>
                <c:pt idx="10">
                  <c:v>7.2740969345849778E-3</c:v>
                </c:pt>
                <c:pt idx="11">
                  <c:v>3.1466170612226016E-3</c:v>
                </c:pt>
                <c:pt idx="12">
                  <c:v>3.3808531327385919E-3</c:v>
                </c:pt>
              </c:numCache>
            </c:numRef>
          </c:val>
        </c:ser>
        <c:marker val="1"/>
        <c:axId val="76031872"/>
        <c:axId val="76033408"/>
      </c:lineChart>
      <c:catAx>
        <c:axId val="76031872"/>
        <c:scaling>
          <c:orientation val="minMax"/>
        </c:scaling>
        <c:axPos val="b"/>
        <c:tickLblPos val="nextTo"/>
        <c:crossAx val="76033408"/>
        <c:crosses val="autoZero"/>
        <c:auto val="1"/>
        <c:lblAlgn val="ctr"/>
        <c:lblOffset val="100"/>
      </c:catAx>
      <c:valAx>
        <c:axId val="76033408"/>
        <c:scaling>
          <c:orientation val="minMax"/>
          <c:min val="1.0000000000000041E-3"/>
        </c:scaling>
        <c:axPos val="l"/>
        <c:majorGridlines/>
        <c:numFmt formatCode="0.00%" sourceLinked="1"/>
        <c:tickLblPos val="nextTo"/>
        <c:crossAx val="76031872"/>
        <c:crosses val="autoZero"/>
        <c:crossBetween val="between"/>
        <c:majorUnit val="2.0000000000000052E-3"/>
      </c:valAx>
      <c:valAx>
        <c:axId val="76153984"/>
        <c:scaling>
          <c:orientation val="minMax"/>
          <c:max val="70"/>
          <c:min val="10"/>
        </c:scaling>
        <c:axPos val="r"/>
        <c:numFmt formatCode="General" sourceLinked="0"/>
        <c:tickLblPos val="nextTo"/>
        <c:crossAx val="76155520"/>
        <c:crosses val="max"/>
        <c:crossBetween val="between"/>
        <c:majorUnit val="10"/>
        <c:minorUnit val="2"/>
      </c:valAx>
      <c:catAx>
        <c:axId val="76155520"/>
        <c:scaling>
          <c:orientation val="minMax"/>
        </c:scaling>
        <c:delete val="1"/>
        <c:axPos val="b"/>
        <c:tickLblPos val="none"/>
        <c:crossAx val="76153984"/>
        <c:crosses val="autoZero"/>
        <c:auto val="1"/>
        <c:lblAlgn val="ctr"/>
        <c:lblOffset val="100"/>
      </c:catAx>
      <c:spPr>
        <a:solidFill>
          <a:schemeClr val="accent6">
            <a:lumMod val="40000"/>
            <a:lumOff val="60000"/>
          </a:schemeClr>
        </a:solidFill>
      </c:spPr>
    </c:plotArea>
    <c:legend>
      <c:legendPos val="b"/>
      <c:layout>
        <c:manualLayout>
          <c:xMode val="edge"/>
          <c:yMode val="edge"/>
          <c:x val="2.6630757502040157E-2"/>
          <c:y val="0.91505979445311336"/>
          <c:w val="0.95601483836778312"/>
          <c:h val="8.4940205546890218E-2"/>
        </c:manualLayout>
      </c:layout>
      <c:txPr>
        <a:bodyPr/>
        <a:lstStyle/>
        <a:p>
          <a:pPr>
            <a:defRPr sz="1200" b="1"/>
          </a:pPr>
          <a:endParaRPr lang="zh-CN"/>
        </a:p>
      </c:txPr>
    </c:legend>
    <c:plotVisOnly val="1"/>
    <c:dispBlanksAs val="gap"/>
  </c:chart>
  <c:spPr>
    <a:ln>
      <a:no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sz="1200">
                <a:latin typeface="华文细黑" pitchFamily="2" charset="-122"/>
                <a:ea typeface="华文细黑" pitchFamily="2" charset="-122"/>
              </a:defRPr>
            </a:pPr>
            <a:r>
              <a:rPr lang="zh-CN" sz="1200" b="1" i="0" baseline="0">
                <a:latin typeface="华文细黑" pitchFamily="2" charset="-122"/>
                <a:ea typeface="华文细黑" pitchFamily="2" charset="-122"/>
              </a:rPr>
              <a:t>各</a:t>
            </a:r>
            <a:r>
              <a:rPr lang="zh-CN" altLang="en-US" sz="1200" b="1" i="0" baseline="0">
                <a:latin typeface="华文细黑" pitchFamily="2" charset="-122"/>
                <a:ea typeface="华文细黑" pitchFamily="2" charset="-122"/>
              </a:rPr>
              <a:t>品牌</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endParaRPr lang="zh-CN" sz="1200">
              <a:latin typeface="华文细黑" pitchFamily="2" charset="-122"/>
              <a:ea typeface="华文细黑" pitchFamily="2" charset="-122"/>
            </a:endParaRPr>
          </a:p>
        </c:rich>
      </c:tx>
      <c:layout/>
    </c:title>
    <c:plotArea>
      <c:layout/>
      <c:lineChart>
        <c:grouping val="standard"/>
        <c:ser>
          <c:idx val="0"/>
          <c:order val="0"/>
          <c:tx>
            <c:strRef>
              <c:f>Sheet2!$A$75</c:f>
              <c:strCache>
                <c:ptCount val="1"/>
                <c:pt idx="0">
                  <c:v>沃尔沃</c:v>
                </c:pt>
              </c:strCache>
            </c:strRef>
          </c:tx>
          <c:cat>
            <c:strRef>
              <c:f>Sheet2!$B$74:$N$74</c:f>
              <c:strCache>
                <c:ptCount val="13"/>
                <c:pt idx="0">
                  <c:v>201702</c:v>
                </c:pt>
                <c:pt idx="2">
                  <c:v>201704</c:v>
                </c:pt>
                <c:pt idx="4">
                  <c:v>201706</c:v>
                </c:pt>
                <c:pt idx="6">
                  <c:v>201708</c:v>
                </c:pt>
                <c:pt idx="8">
                  <c:v>201710</c:v>
                </c:pt>
                <c:pt idx="10">
                  <c:v>201712</c:v>
                </c:pt>
                <c:pt idx="12">
                  <c:v>201802</c:v>
                </c:pt>
              </c:strCache>
            </c:strRef>
          </c:cat>
          <c:val>
            <c:numRef>
              <c:f>Sheet2!$B$75:$N$75</c:f>
              <c:numCache>
                <c:formatCode>0.00%</c:formatCode>
                <c:ptCount val="13"/>
                <c:pt idx="0">
                  <c:v>0</c:v>
                </c:pt>
                <c:pt idx="1">
                  <c:v>0</c:v>
                </c:pt>
                <c:pt idx="2">
                  <c:v>3.262953419297369E-4</c:v>
                </c:pt>
                <c:pt idx="3">
                  <c:v>3.0684198419581369E-4</c:v>
                </c:pt>
                <c:pt idx="4">
                  <c:v>2.8478126455037586E-4</c:v>
                </c:pt>
                <c:pt idx="5">
                  <c:v>2.8301326116666656E-4</c:v>
                </c:pt>
                <c:pt idx="6">
                  <c:v>5.3417793195067E-4</c:v>
                </c:pt>
                <c:pt idx="7">
                  <c:v>4.7592098177459468E-4</c:v>
                </c:pt>
                <c:pt idx="8">
                  <c:v>4.6996551047122365E-4</c:v>
                </c:pt>
                <c:pt idx="9">
                  <c:v>3.9330102603614262E-4</c:v>
                </c:pt>
                <c:pt idx="10">
                  <c:v>4.69362191330698E-4</c:v>
                </c:pt>
                <c:pt idx="11">
                  <c:v>5.4731568353565433E-4</c:v>
                </c:pt>
                <c:pt idx="12">
                  <c:v>6.4266831296087346E-4</c:v>
                </c:pt>
              </c:numCache>
            </c:numRef>
          </c:val>
        </c:ser>
        <c:ser>
          <c:idx val="1"/>
          <c:order val="1"/>
          <c:tx>
            <c:strRef>
              <c:f>Sheet2!$A$76</c:f>
              <c:strCache>
                <c:ptCount val="1"/>
                <c:pt idx="0">
                  <c:v>捷豹路虎</c:v>
                </c:pt>
              </c:strCache>
            </c:strRef>
          </c:tx>
          <c:spPr>
            <a:ln>
              <a:solidFill>
                <a:schemeClr val="accent2">
                  <a:lumMod val="60000"/>
                  <a:lumOff val="40000"/>
                </a:schemeClr>
              </a:solidFill>
            </a:ln>
          </c:spPr>
          <c:marker>
            <c:spPr>
              <a:solidFill>
                <a:schemeClr val="accent2">
                  <a:lumMod val="60000"/>
                  <a:lumOff val="40000"/>
                </a:schemeClr>
              </a:solidFill>
              <a:ln>
                <a:solidFill>
                  <a:schemeClr val="accent2">
                    <a:lumMod val="60000"/>
                    <a:lumOff val="40000"/>
                  </a:schemeClr>
                </a:solidFill>
              </a:ln>
            </c:spPr>
          </c:marker>
          <c:cat>
            <c:strRef>
              <c:f>Sheet2!$B$74:$N$74</c:f>
              <c:strCache>
                <c:ptCount val="13"/>
                <c:pt idx="0">
                  <c:v>201702</c:v>
                </c:pt>
                <c:pt idx="2">
                  <c:v>201704</c:v>
                </c:pt>
                <c:pt idx="4">
                  <c:v>201706</c:v>
                </c:pt>
                <c:pt idx="6">
                  <c:v>201708</c:v>
                </c:pt>
                <c:pt idx="8">
                  <c:v>201710</c:v>
                </c:pt>
                <c:pt idx="10">
                  <c:v>201712</c:v>
                </c:pt>
                <c:pt idx="12">
                  <c:v>201802</c:v>
                </c:pt>
              </c:strCache>
            </c:strRef>
          </c:cat>
          <c:val>
            <c:numRef>
              <c:f>Sheet2!$B$76:$N$76</c:f>
              <c:numCache>
                <c:formatCode>0.00%</c:formatCode>
                <c:ptCount val="13"/>
                <c:pt idx="0">
                  <c:v>1.7927701633035633E-3</c:v>
                </c:pt>
                <c:pt idx="1">
                  <c:v>3.010871624557117E-3</c:v>
                </c:pt>
                <c:pt idx="2">
                  <c:v>3.0351938457927586E-3</c:v>
                </c:pt>
                <c:pt idx="3">
                  <c:v>2.9443166102013801E-3</c:v>
                </c:pt>
                <c:pt idx="4">
                  <c:v>2.8370054539281768E-3</c:v>
                </c:pt>
                <c:pt idx="5">
                  <c:v>2.9822078673960176E-3</c:v>
                </c:pt>
                <c:pt idx="6">
                  <c:v>3.4410400102227452E-3</c:v>
                </c:pt>
                <c:pt idx="7">
                  <c:v>3.5777986105362649E-3</c:v>
                </c:pt>
                <c:pt idx="8">
                  <c:v>3.8780486226834506E-3</c:v>
                </c:pt>
                <c:pt idx="9">
                  <c:v>3.8239167080352065E-3</c:v>
                </c:pt>
                <c:pt idx="10">
                  <c:v>4.2063375458006192E-3</c:v>
                </c:pt>
                <c:pt idx="11">
                  <c:v>2.4106322384701271E-3</c:v>
                </c:pt>
                <c:pt idx="12">
                  <c:v>2.7248051680470596E-3</c:v>
                </c:pt>
              </c:numCache>
            </c:numRef>
          </c:val>
        </c:ser>
        <c:ser>
          <c:idx val="2"/>
          <c:order val="2"/>
          <c:tx>
            <c:strRef>
              <c:f>Sheet2!$A$77</c:f>
              <c:strCache>
                <c:ptCount val="1"/>
                <c:pt idx="0">
                  <c:v>奔驰</c:v>
                </c:pt>
              </c:strCache>
            </c:strRef>
          </c:tx>
          <c:cat>
            <c:strRef>
              <c:f>Sheet2!$B$74:$N$74</c:f>
              <c:strCache>
                <c:ptCount val="13"/>
                <c:pt idx="0">
                  <c:v>201702</c:v>
                </c:pt>
                <c:pt idx="2">
                  <c:v>201704</c:v>
                </c:pt>
                <c:pt idx="4">
                  <c:v>201706</c:v>
                </c:pt>
                <c:pt idx="6">
                  <c:v>201708</c:v>
                </c:pt>
                <c:pt idx="8">
                  <c:v>201710</c:v>
                </c:pt>
                <c:pt idx="10">
                  <c:v>201712</c:v>
                </c:pt>
                <c:pt idx="12">
                  <c:v>201802</c:v>
                </c:pt>
              </c:strCache>
            </c:strRef>
          </c:cat>
          <c:val>
            <c:numRef>
              <c:f>Sheet2!$B$77:$N$77</c:f>
              <c:numCache>
                <c:formatCode>0.00%</c:formatCode>
                <c:ptCount val="13"/>
                <c:pt idx="0">
                  <c:v>6.5041120114787652E-3</c:v>
                </c:pt>
                <c:pt idx="1">
                  <c:v>5.0013929261859633E-3</c:v>
                </c:pt>
                <c:pt idx="2">
                  <c:v>7.6383138132008598E-3</c:v>
                </c:pt>
                <c:pt idx="3">
                  <c:v>7.973897242660042E-3</c:v>
                </c:pt>
                <c:pt idx="4">
                  <c:v>8.3284326140411116E-3</c:v>
                </c:pt>
                <c:pt idx="5">
                  <c:v>9.4239949894309224E-3</c:v>
                </c:pt>
                <c:pt idx="6">
                  <c:v>1.2422665733622121E-2</c:v>
                </c:pt>
                <c:pt idx="7">
                  <c:v>1.0614872380472281E-2</c:v>
                </c:pt>
                <c:pt idx="8">
                  <c:v>9.4691221540385406E-3</c:v>
                </c:pt>
                <c:pt idx="9">
                  <c:v>8.717952527619947E-3</c:v>
                </c:pt>
                <c:pt idx="10">
                  <c:v>8.4178242932739719E-3</c:v>
                </c:pt>
                <c:pt idx="11">
                  <c:v>4.7920809034811872E-3</c:v>
                </c:pt>
                <c:pt idx="12">
                  <c:v>4.6393291300952811E-3</c:v>
                </c:pt>
              </c:numCache>
            </c:numRef>
          </c:val>
        </c:ser>
        <c:ser>
          <c:idx val="3"/>
          <c:order val="3"/>
          <c:tx>
            <c:strRef>
              <c:f>Sheet2!$A$78</c:f>
              <c:strCache>
                <c:ptCount val="1"/>
                <c:pt idx="0">
                  <c:v>保时捷</c:v>
                </c:pt>
              </c:strCache>
            </c:strRef>
          </c:tx>
          <c:cat>
            <c:strRef>
              <c:f>Sheet2!$B$74:$N$74</c:f>
              <c:strCache>
                <c:ptCount val="13"/>
                <c:pt idx="0">
                  <c:v>201702</c:v>
                </c:pt>
                <c:pt idx="2">
                  <c:v>201704</c:v>
                </c:pt>
                <c:pt idx="4">
                  <c:v>201706</c:v>
                </c:pt>
                <c:pt idx="6">
                  <c:v>201708</c:v>
                </c:pt>
                <c:pt idx="8">
                  <c:v>201710</c:v>
                </c:pt>
                <c:pt idx="10">
                  <c:v>201712</c:v>
                </c:pt>
                <c:pt idx="12">
                  <c:v>201802</c:v>
                </c:pt>
              </c:strCache>
            </c:strRef>
          </c:cat>
          <c:val>
            <c:numRef>
              <c:f>Sheet2!$B$78:$N$78</c:f>
              <c:numCache>
                <c:formatCode>0.00%</c:formatCode>
                <c:ptCount val="13"/>
                <c:pt idx="0">
                  <c:v>3.7232561371484977E-3</c:v>
                </c:pt>
                <c:pt idx="1">
                  <c:v>4.9695899213632894E-3</c:v>
                </c:pt>
                <c:pt idx="2">
                  <c:v>4.8622713762104496E-3</c:v>
                </c:pt>
                <c:pt idx="3">
                  <c:v>4.793925922600634E-3</c:v>
                </c:pt>
                <c:pt idx="4">
                  <c:v>4.6315186844976403E-3</c:v>
                </c:pt>
                <c:pt idx="5">
                  <c:v>3.4568012465319088E-3</c:v>
                </c:pt>
                <c:pt idx="6">
                  <c:v>3.5494909306759094E-3</c:v>
                </c:pt>
                <c:pt idx="7">
                  <c:v>3.4452401608757056E-3</c:v>
                </c:pt>
                <c:pt idx="8">
                  <c:v>3.0327050936084315E-3</c:v>
                </c:pt>
                <c:pt idx="9">
                  <c:v>2.5769179478553495E-3</c:v>
                </c:pt>
                <c:pt idx="10">
                  <c:v>2.2792417031366552E-3</c:v>
                </c:pt>
                <c:pt idx="11">
                  <c:v>0</c:v>
                </c:pt>
                <c:pt idx="12">
                  <c:v>0</c:v>
                </c:pt>
              </c:numCache>
            </c:numRef>
          </c:val>
        </c:ser>
        <c:ser>
          <c:idx val="4"/>
          <c:order val="4"/>
          <c:tx>
            <c:strRef>
              <c:f>Sheet2!$A$79</c:f>
              <c:strCache>
                <c:ptCount val="1"/>
                <c:pt idx="0">
                  <c:v>宝马</c:v>
                </c:pt>
              </c:strCache>
            </c:strRef>
          </c:tx>
          <c:cat>
            <c:strRef>
              <c:f>Sheet2!$B$74:$N$74</c:f>
              <c:strCache>
                <c:ptCount val="13"/>
                <c:pt idx="0">
                  <c:v>201702</c:v>
                </c:pt>
                <c:pt idx="2">
                  <c:v>201704</c:v>
                </c:pt>
                <c:pt idx="4">
                  <c:v>201706</c:v>
                </c:pt>
                <c:pt idx="6">
                  <c:v>201708</c:v>
                </c:pt>
                <c:pt idx="8">
                  <c:v>201710</c:v>
                </c:pt>
                <c:pt idx="10">
                  <c:v>201712</c:v>
                </c:pt>
                <c:pt idx="12">
                  <c:v>201802</c:v>
                </c:pt>
              </c:strCache>
            </c:strRef>
          </c:cat>
          <c:val>
            <c:numRef>
              <c:f>Sheet2!$B$79:$N$79</c:f>
              <c:numCache>
                <c:formatCode>0.00%</c:formatCode>
                <c:ptCount val="13"/>
                <c:pt idx="0">
                  <c:v>7.8010471139477421E-3</c:v>
                </c:pt>
                <c:pt idx="1">
                  <c:v>1.0252330750604596E-2</c:v>
                </c:pt>
                <c:pt idx="2">
                  <c:v>1.1613835482206861E-2</c:v>
                </c:pt>
                <c:pt idx="3">
                  <c:v>1.2823515667094389E-2</c:v>
                </c:pt>
                <c:pt idx="4">
                  <c:v>1.5089383297981384E-2</c:v>
                </c:pt>
                <c:pt idx="5">
                  <c:v>1.6393909802623681E-2</c:v>
                </c:pt>
                <c:pt idx="6">
                  <c:v>1.7822242926984679E-2</c:v>
                </c:pt>
                <c:pt idx="7">
                  <c:v>1.8415880266842367E-2</c:v>
                </c:pt>
                <c:pt idx="8">
                  <c:v>1.6891329795938229E-2</c:v>
                </c:pt>
                <c:pt idx="9">
                  <c:v>1.2262422417676291E-2</c:v>
                </c:pt>
                <c:pt idx="10">
                  <c:v>1.0763318373221514E-2</c:v>
                </c:pt>
                <c:pt idx="11">
                  <c:v>4.1509995513905624E-3</c:v>
                </c:pt>
                <c:pt idx="12">
                  <c:v>4.3261375403404701E-3</c:v>
                </c:pt>
              </c:numCache>
            </c:numRef>
          </c:val>
        </c:ser>
        <c:ser>
          <c:idx val="5"/>
          <c:order val="5"/>
          <c:tx>
            <c:strRef>
              <c:f>Sheet2!$A$80</c:f>
              <c:strCache>
                <c:ptCount val="1"/>
                <c:pt idx="0">
                  <c:v>奥迪</c:v>
                </c:pt>
              </c:strCache>
            </c:strRef>
          </c:tx>
          <c:cat>
            <c:strRef>
              <c:f>Sheet2!$B$74:$N$74</c:f>
              <c:strCache>
                <c:ptCount val="13"/>
                <c:pt idx="0">
                  <c:v>201702</c:v>
                </c:pt>
                <c:pt idx="2">
                  <c:v>201704</c:v>
                </c:pt>
                <c:pt idx="4">
                  <c:v>201706</c:v>
                </c:pt>
                <c:pt idx="6">
                  <c:v>201708</c:v>
                </c:pt>
                <c:pt idx="8">
                  <c:v>201710</c:v>
                </c:pt>
                <c:pt idx="10">
                  <c:v>201712</c:v>
                </c:pt>
                <c:pt idx="12">
                  <c:v>201802</c:v>
                </c:pt>
              </c:strCache>
            </c:strRef>
          </c:cat>
          <c:val>
            <c:numRef>
              <c:f>Sheet2!$B$80:$N$80</c:f>
              <c:numCache>
                <c:formatCode>0.00%</c:formatCode>
                <c:ptCount val="13"/>
                <c:pt idx="0">
                  <c:v>1.4266975414506262E-2</c:v>
                </c:pt>
                <c:pt idx="1">
                  <c:v>1.6159473578738367E-2</c:v>
                </c:pt>
                <c:pt idx="2">
                  <c:v>1.8685465961013687E-2</c:v>
                </c:pt>
                <c:pt idx="3">
                  <c:v>2.1788694574783694E-2</c:v>
                </c:pt>
                <c:pt idx="4">
                  <c:v>2.2829696007829418E-2</c:v>
                </c:pt>
                <c:pt idx="5">
                  <c:v>2.4589122807764929E-2</c:v>
                </c:pt>
                <c:pt idx="6">
                  <c:v>2.8028396551533497E-2</c:v>
                </c:pt>
                <c:pt idx="7">
                  <c:v>3.177287556626008E-2</c:v>
                </c:pt>
                <c:pt idx="8">
                  <c:v>3.0341055113085151E-2</c:v>
                </c:pt>
                <c:pt idx="9">
                  <c:v>2.2816783427160325E-2</c:v>
                </c:pt>
                <c:pt idx="10">
                  <c:v>1.9414424514487934E-2</c:v>
                </c:pt>
                <c:pt idx="11">
                  <c:v>9.7785622793231768E-3</c:v>
                </c:pt>
                <c:pt idx="12">
                  <c:v>9.8145359928180111E-3</c:v>
                </c:pt>
              </c:numCache>
            </c:numRef>
          </c:val>
        </c:ser>
        <c:ser>
          <c:idx val="6"/>
          <c:order val="6"/>
          <c:tx>
            <c:strRef>
              <c:f>Sheet2!$A$81</c:f>
              <c:strCache>
                <c:ptCount val="1"/>
                <c:pt idx="0">
                  <c:v>其他品牌</c:v>
                </c:pt>
              </c:strCache>
            </c:strRef>
          </c:tx>
          <c:cat>
            <c:strRef>
              <c:f>Sheet2!$B$74:$N$74</c:f>
              <c:strCache>
                <c:ptCount val="13"/>
                <c:pt idx="0">
                  <c:v>201702</c:v>
                </c:pt>
                <c:pt idx="2">
                  <c:v>201704</c:v>
                </c:pt>
                <c:pt idx="4">
                  <c:v>201706</c:v>
                </c:pt>
                <c:pt idx="6">
                  <c:v>201708</c:v>
                </c:pt>
                <c:pt idx="8">
                  <c:v>201710</c:v>
                </c:pt>
                <c:pt idx="10">
                  <c:v>201712</c:v>
                </c:pt>
                <c:pt idx="12">
                  <c:v>201802</c:v>
                </c:pt>
              </c:strCache>
            </c:strRef>
          </c:cat>
          <c:val>
            <c:numRef>
              <c:f>Sheet2!$B$81:$N$81</c:f>
              <c:numCache>
                <c:formatCode>0.00%</c:formatCode>
                <c:ptCount val="13"/>
                <c:pt idx="0">
                  <c:v>2.0859878440734805E-2</c:v>
                </c:pt>
                <c:pt idx="1">
                  <c:v>2.0865507254841396E-2</c:v>
                </c:pt>
                <c:pt idx="2">
                  <c:v>2.2423495214853848E-2</c:v>
                </c:pt>
                <c:pt idx="3">
                  <c:v>2.3751282682959254E-2</c:v>
                </c:pt>
                <c:pt idx="4">
                  <c:v>2.6564330671053817E-2</c:v>
                </c:pt>
                <c:pt idx="5">
                  <c:v>2.911692526135504E-2</c:v>
                </c:pt>
                <c:pt idx="6">
                  <c:v>3.1361048029587085E-2</c:v>
                </c:pt>
                <c:pt idx="7">
                  <c:v>3.398986469658407E-2</c:v>
                </c:pt>
                <c:pt idx="8">
                  <c:v>3.450150281175781E-2</c:v>
                </c:pt>
                <c:pt idx="9">
                  <c:v>2.7535681007999645E-2</c:v>
                </c:pt>
                <c:pt idx="10">
                  <c:v>2.2942875437599767E-2</c:v>
                </c:pt>
                <c:pt idx="11">
                  <c:v>8.1543090555811996E-3</c:v>
                </c:pt>
                <c:pt idx="12">
                  <c:v>8.7068372273871476E-3</c:v>
                </c:pt>
              </c:numCache>
            </c:numRef>
          </c:val>
        </c:ser>
        <c:ser>
          <c:idx val="7"/>
          <c:order val="7"/>
          <c:tx>
            <c:strRef>
              <c:f>Sheet2!$A$82</c:f>
              <c:strCache>
                <c:ptCount val="1"/>
                <c:pt idx="0">
                  <c:v>整体</c:v>
                </c:pt>
              </c:strCache>
            </c:strRef>
          </c:tx>
          <c:spPr>
            <a:ln>
              <a:solidFill>
                <a:srgbClr val="FF0000"/>
              </a:solidFill>
            </a:ln>
          </c:spPr>
          <c:marker>
            <c:spPr>
              <a:solidFill>
                <a:srgbClr val="FF0000"/>
              </a:solidFill>
              <a:ln>
                <a:solidFill>
                  <a:srgbClr val="FF0000"/>
                </a:solidFill>
              </a:ln>
            </c:spPr>
          </c:marker>
          <c:cat>
            <c:strRef>
              <c:f>Sheet2!$B$74:$N$74</c:f>
              <c:strCache>
                <c:ptCount val="13"/>
                <c:pt idx="0">
                  <c:v>201702</c:v>
                </c:pt>
                <c:pt idx="2">
                  <c:v>201704</c:v>
                </c:pt>
                <c:pt idx="4">
                  <c:v>201706</c:v>
                </c:pt>
                <c:pt idx="6">
                  <c:v>201708</c:v>
                </c:pt>
                <c:pt idx="8">
                  <c:v>201710</c:v>
                </c:pt>
                <c:pt idx="10">
                  <c:v>201712</c:v>
                </c:pt>
                <c:pt idx="12">
                  <c:v>201802</c:v>
                </c:pt>
              </c:strCache>
            </c:strRef>
          </c:cat>
          <c:val>
            <c:numRef>
              <c:f>Sheet2!$B$82:$N$82</c:f>
              <c:numCache>
                <c:formatCode>0.00%</c:formatCode>
                <c:ptCount val="13"/>
                <c:pt idx="0">
                  <c:v>6.3364504912008538E-3</c:v>
                </c:pt>
                <c:pt idx="1">
                  <c:v>7.1611866642698535E-3</c:v>
                </c:pt>
                <c:pt idx="2">
                  <c:v>7.7644681194887089E-3</c:v>
                </c:pt>
                <c:pt idx="3">
                  <c:v>8.1187551911711484E-3</c:v>
                </c:pt>
                <c:pt idx="4">
                  <c:v>8.4170215836424558E-3</c:v>
                </c:pt>
                <c:pt idx="5">
                  <c:v>8.7012959558586608E-3</c:v>
                </c:pt>
                <c:pt idx="6">
                  <c:v>9.3872198731746789E-3</c:v>
                </c:pt>
                <c:pt idx="7">
                  <c:v>9.569987499895868E-3</c:v>
                </c:pt>
                <c:pt idx="8">
                  <c:v>9.4427230518750946E-3</c:v>
                </c:pt>
                <c:pt idx="9">
                  <c:v>8.2105599095947703E-3</c:v>
                </c:pt>
                <c:pt idx="10">
                  <c:v>7.881519215948346E-3</c:v>
                </c:pt>
                <c:pt idx="11">
                  <c:v>3.6147751190472401E-3</c:v>
                </c:pt>
                <c:pt idx="12">
                  <c:v>3.9009059368586242E-3</c:v>
                </c:pt>
              </c:numCache>
            </c:numRef>
          </c:val>
        </c:ser>
        <c:marker val="1"/>
        <c:axId val="81572608"/>
        <c:axId val="81574528"/>
      </c:lineChart>
      <c:catAx>
        <c:axId val="81572608"/>
        <c:scaling>
          <c:orientation val="minMax"/>
        </c:scaling>
        <c:axPos val="b"/>
        <c:tickLblPos val="nextTo"/>
        <c:crossAx val="81574528"/>
        <c:crosses val="autoZero"/>
        <c:auto val="1"/>
        <c:lblAlgn val="ctr"/>
        <c:lblOffset val="100"/>
      </c:catAx>
      <c:valAx>
        <c:axId val="81574528"/>
        <c:scaling>
          <c:orientation val="minMax"/>
          <c:max val="3.6000000000000011E-2"/>
        </c:scaling>
        <c:axPos val="l"/>
        <c:majorGridlines/>
        <c:numFmt formatCode="0.0%" sourceLinked="0"/>
        <c:tickLblPos val="nextTo"/>
        <c:crossAx val="81572608"/>
        <c:crosses val="autoZero"/>
        <c:crossBetween val="between"/>
        <c:majorUnit val="1.2000000000000005E-2"/>
      </c:valAx>
      <c:spPr>
        <a:solidFill>
          <a:schemeClr val="accent6">
            <a:lumMod val="40000"/>
            <a:lumOff val="60000"/>
          </a:schemeClr>
        </a:solidFill>
      </c:spPr>
    </c:plotArea>
    <c:legend>
      <c:legendPos val="b"/>
      <c:layout/>
    </c:legend>
    <c:plotVisOnly val="1"/>
  </c:chart>
  <c:spPr>
    <a:ln>
      <a:noFill/>
    </a:ln>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dLbls>
          <c:showVal val="1"/>
          <c:showCatName val="1"/>
        </c:dLbls>
        <c:firstSliceAng val="0"/>
      </c:pieChart>
    </c:plotArea>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1"/>
          <c:order val="1"/>
          <c:dLbls>
            <c:dLbl>
              <c:idx val="1"/>
              <c:layout>
                <c:manualLayout>
                  <c:x val="-3.3902916666666685E-2"/>
                  <c:y val="2.6458333333333341E-2"/>
                </c:manualLayout>
              </c:layout>
              <c:showVal val="1"/>
              <c:showCatName val="1"/>
            </c:dLbl>
            <c:txPr>
              <a:bodyPr/>
              <a:lstStyle/>
              <a:p>
                <a:pPr>
                  <a:defRPr sz="1200" b="1">
                    <a:latin typeface="华文细黑" pitchFamily="2" charset="-122"/>
                    <a:ea typeface="华文细黑" pitchFamily="2" charset="-122"/>
                  </a:defRPr>
                </a:pPr>
                <a:endParaRPr lang="zh-CN"/>
              </a:p>
            </c:txPr>
            <c:showVal val="1"/>
            <c:showCatName val="1"/>
          </c:dLbls>
          <c:cat>
            <c:strRef>
              <c:f>Sheet4!$A$2:$A$3</c:f>
              <c:strCache>
                <c:ptCount val="2"/>
                <c:pt idx="0">
                  <c:v>内网</c:v>
                </c:pt>
                <c:pt idx="1">
                  <c:v>外网</c:v>
                </c:pt>
              </c:strCache>
            </c:strRef>
          </c:cat>
          <c:val>
            <c:numRef>
              <c:f>Sheet4!$E$2:$E$3</c:f>
              <c:numCache>
                <c:formatCode>0.00%</c:formatCode>
                <c:ptCount val="2"/>
                <c:pt idx="0">
                  <c:v>0.97821771899948162</c:v>
                </c:pt>
                <c:pt idx="1">
                  <c:v>2.1782281000518718E-2</c:v>
                </c:pt>
              </c:numCache>
            </c:numRef>
          </c:val>
        </c:ser>
        <c:ser>
          <c:idx val="2"/>
          <c:order val="2"/>
          <c:cat>
            <c:strRef>
              <c:f>Sheet4!$A$2:$A$3</c:f>
              <c:strCache>
                <c:ptCount val="2"/>
                <c:pt idx="0">
                  <c:v>内网</c:v>
                </c:pt>
                <c:pt idx="1">
                  <c:v>外网</c:v>
                </c:pt>
              </c:strCache>
            </c:strRef>
          </c:cat>
          <c:val>
            <c:numRef>
              <c:f>Sheet4!$K$2:$K$3</c:f>
              <c:numCache>
                <c:formatCode>0.0%</c:formatCode>
                <c:ptCount val="2"/>
                <c:pt idx="0">
                  <c:v>0.93611585118206542</c:v>
                </c:pt>
                <c:pt idx="1">
                  <c:v>6.38841488179345E-2</c:v>
                </c:pt>
              </c:numCache>
            </c:numRef>
          </c:val>
        </c:ser>
        <c:ser>
          <c:idx val="0"/>
          <c:order val="0"/>
          <c:cat>
            <c:strRef>
              <c:f>Sheet4!$A$2:$A$3</c:f>
              <c:strCache>
                <c:ptCount val="2"/>
                <c:pt idx="0">
                  <c:v>内网</c:v>
                </c:pt>
                <c:pt idx="1">
                  <c:v>外网</c:v>
                </c:pt>
              </c:strCache>
            </c:strRef>
          </c:cat>
          <c:val>
            <c:numRef>
              <c:f>Sheet4!$K$2:$K$3</c:f>
              <c:numCache>
                <c:formatCode>0.0%</c:formatCode>
                <c:ptCount val="2"/>
                <c:pt idx="0">
                  <c:v>0.93611585118206542</c:v>
                </c:pt>
                <c:pt idx="1">
                  <c:v>6.38841488179345E-2</c:v>
                </c:pt>
              </c:numCache>
            </c:numRef>
          </c:val>
        </c:ser>
        <c:dLbls>
          <c:showVal val="1"/>
          <c:showCatName val="1"/>
        </c:dLbls>
        <c:firstSliceAng val="0"/>
      </c:pieChart>
    </c:plotArea>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dLbl>
              <c:idx val="1"/>
              <c:layout>
                <c:manualLayout>
                  <c:x val="-4.0536111111111571E-3"/>
                  <c:y val="1.2599206349206348E-3"/>
                </c:manualLayout>
              </c:layout>
              <c:showVal val="1"/>
              <c:showCatName val="1"/>
            </c:dLbl>
            <c:txPr>
              <a:bodyPr/>
              <a:lstStyle/>
              <a:p>
                <a:pPr>
                  <a:defRPr sz="1200" b="1">
                    <a:latin typeface="华文细黑" pitchFamily="2" charset="-122"/>
                    <a:ea typeface="华文细黑" pitchFamily="2" charset="-122"/>
                  </a:defRPr>
                </a:pPr>
                <a:endParaRPr lang="zh-CN"/>
              </a:p>
            </c:txPr>
            <c:showVal val="1"/>
            <c:showCatName val="1"/>
          </c:dLbls>
          <c:cat>
            <c:strRef>
              <c:f>Sheet4!$A$7:$A$8</c:f>
              <c:strCache>
                <c:ptCount val="2"/>
                <c:pt idx="0">
                  <c:v>新车</c:v>
                </c:pt>
                <c:pt idx="1">
                  <c:v>二手车</c:v>
                </c:pt>
              </c:strCache>
            </c:strRef>
          </c:cat>
          <c:val>
            <c:numRef>
              <c:f>Sheet4!$E$7:$E$8</c:f>
              <c:numCache>
                <c:formatCode>0.00%</c:formatCode>
                <c:ptCount val="2"/>
                <c:pt idx="0">
                  <c:v>0.956104135751355</c:v>
                </c:pt>
                <c:pt idx="1">
                  <c:v>4.3895864248640531E-2</c:v>
                </c:pt>
              </c:numCache>
            </c:numRef>
          </c:val>
        </c:ser>
        <c:dLbls>
          <c:showVal val="1"/>
          <c:showCatName val="1"/>
        </c:dLbls>
        <c:firstSliceAng val="0"/>
      </c:pieChart>
    </c:plotArea>
    <c:plotVisOnly val="1"/>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dLbls>
            <c:txPr>
              <a:bodyPr/>
              <a:lstStyle/>
              <a:p>
                <a:pPr>
                  <a:defRPr sz="1200" b="1">
                    <a:latin typeface="华文细黑" pitchFamily="2" charset="-122"/>
                    <a:ea typeface="华文细黑" pitchFamily="2" charset="-122"/>
                  </a:defRPr>
                </a:pPr>
                <a:endParaRPr lang="zh-CN"/>
              </a:p>
            </c:txPr>
            <c:showVal val="1"/>
            <c:showCatName val="1"/>
          </c:dLbls>
          <c:cat>
            <c:strRef>
              <c:f>Sheet6!$E$27:$E$28</c:f>
              <c:strCache>
                <c:ptCount val="2"/>
                <c:pt idx="0">
                  <c:v>内网</c:v>
                </c:pt>
                <c:pt idx="1">
                  <c:v>外网</c:v>
                </c:pt>
              </c:strCache>
            </c:strRef>
          </c:cat>
          <c:val>
            <c:numRef>
              <c:f>Sheet6!$F$27:$F$28</c:f>
              <c:numCache>
                <c:formatCode>0.00%</c:formatCode>
                <c:ptCount val="2"/>
                <c:pt idx="0">
                  <c:v>0.95060673026833165</c:v>
                </c:pt>
                <c:pt idx="1">
                  <c:v>4.9393269731668688E-2</c:v>
                </c:pt>
              </c:numCache>
            </c:numRef>
          </c:val>
        </c:ser>
        <c:dLbls>
          <c:showVal val="1"/>
          <c:showCatName val="1"/>
        </c:dLbls>
        <c:firstSliceAng val="0"/>
      </c:pieChart>
    </c:plotArea>
    <c:plotVisOnly val="1"/>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dLbls>
            <c:txPr>
              <a:bodyPr/>
              <a:lstStyle/>
              <a:p>
                <a:pPr>
                  <a:defRPr sz="1200" b="1">
                    <a:latin typeface="华文细黑" pitchFamily="2" charset="-122"/>
                    <a:ea typeface="华文细黑" pitchFamily="2" charset="-122"/>
                  </a:defRPr>
                </a:pPr>
                <a:endParaRPr lang="zh-CN"/>
              </a:p>
            </c:txPr>
            <c:showVal val="1"/>
            <c:showCatName val="1"/>
          </c:dLbls>
          <c:cat>
            <c:strRef>
              <c:f>Sheet6!$A$3:$A$4</c:f>
              <c:strCache>
                <c:ptCount val="2"/>
                <c:pt idx="0">
                  <c:v>新车</c:v>
                </c:pt>
                <c:pt idx="1">
                  <c:v>二手车</c:v>
                </c:pt>
              </c:strCache>
            </c:strRef>
          </c:cat>
          <c:val>
            <c:numRef>
              <c:f>Sheet6!$B$3:$B$4</c:f>
              <c:numCache>
                <c:formatCode>0.0%</c:formatCode>
                <c:ptCount val="2"/>
                <c:pt idx="0">
                  <c:v>0.98610875128077691</c:v>
                </c:pt>
                <c:pt idx="1">
                  <c:v>1.3891248719223081E-2</c:v>
                </c:pt>
              </c:numCache>
            </c:numRef>
          </c:val>
        </c:ser>
        <c:dLbls>
          <c:showVal val="1"/>
          <c:showCatName val="1"/>
        </c:dLbls>
        <c:firstSliceAng val="0"/>
      </c:pieChart>
    </c:plotArea>
    <c:plotVisOnly val="1"/>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txPr>
              <a:bodyPr/>
              <a:lstStyle/>
              <a:p>
                <a:pPr>
                  <a:defRPr sz="1100" b="1">
                    <a:latin typeface="华文细黑" pitchFamily="2" charset="-122"/>
                    <a:ea typeface="华文细黑" pitchFamily="2" charset="-122"/>
                  </a:defRPr>
                </a:pPr>
                <a:endParaRPr lang="zh-CN"/>
              </a:p>
            </c:txPr>
            <c:showVal val="1"/>
            <c:showCatName val="1"/>
          </c:dLbls>
          <c:cat>
            <c:strRef>
              <c:f>Sheet4!$A$2:$A$3</c:f>
              <c:strCache>
                <c:ptCount val="2"/>
                <c:pt idx="0">
                  <c:v>内网</c:v>
                </c:pt>
                <c:pt idx="1">
                  <c:v>外网</c:v>
                </c:pt>
              </c:strCache>
            </c:strRef>
          </c:cat>
          <c:val>
            <c:numRef>
              <c:f>Sheet4!$K$2:$K$3</c:f>
              <c:numCache>
                <c:formatCode>0.0%</c:formatCode>
                <c:ptCount val="2"/>
                <c:pt idx="0">
                  <c:v>0.83158765900600151</c:v>
                </c:pt>
                <c:pt idx="1">
                  <c:v>0.16841234099399949</c:v>
                </c:pt>
              </c:numCache>
            </c:numRef>
          </c:val>
        </c:ser>
        <c:dLbls>
          <c:showVal val="1"/>
          <c:showCatName val="1"/>
        </c:dLbls>
        <c:firstSliceAng val="0"/>
      </c:pieChart>
    </c:plotArea>
    <c:plotVisOnly val="1"/>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txPr>
              <a:bodyPr/>
              <a:lstStyle/>
              <a:p>
                <a:pPr>
                  <a:defRPr sz="1100" b="1">
                    <a:latin typeface="华文细黑" pitchFamily="2" charset="-122"/>
                    <a:ea typeface="华文细黑" pitchFamily="2" charset="-122"/>
                  </a:defRPr>
                </a:pPr>
                <a:endParaRPr lang="zh-CN"/>
              </a:p>
            </c:txPr>
            <c:showVal val="1"/>
            <c:showCatName val="1"/>
          </c:dLbls>
          <c:cat>
            <c:strRef>
              <c:f>Sheet4!$A$7:$A$8</c:f>
              <c:strCache>
                <c:ptCount val="2"/>
                <c:pt idx="0">
                  <c:v>新车</c:v>
                </c:pt>
                <c:pt idx="1">
                  <c:v>二手车</c:v>
                </c:pt>
              </c:strCache>
            </c:strRef>
          </c:cat>
          <c:val>
            <c:numRef>
              <c:f>Sheet4!$K$7:$K$8</c:f>
              <c:numCache>
                <c:formatCode>0.00%</c:formatCode>
                <c:ptCount val="2"/>
                <c:pt idx="0">
                  <c:v>0.96881654014925256</c:v>
                </c:pt>
                <c:pt idx="1">
                  <c:v>3.1183459850746428E-2</c:v>
                </c:pt>
              </c:numCache>
            </c:numRef>
          </c:val>
        </c:ser>
        <c:dLbls>
          <c:showVal val="1"/>
          <c:showCatName val="1"/>
        </c:dLbls>
        <c:firstSliceAng val="0"/>
      </c:pieChart>
    </c:plotArea>
    <c:plotVisOnly val="1"/>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txPr>
              <a:bodyPr/>
              <a:lstStyle/>
              <a:p>
                <a:pPr>
                  <a:defRPr sz="1050">
                    <a:latin typeface="华文细黑" pitchFamily="2" charset="-122"/>
                    <a:ea typeface="华文细黑" pitchFamily="2" charset="-122"/>
                  </a:defRPr>
                </a:pPr>
                <a:endParaRPr lang="zh-CN"/>
              </a:p>
            </c:txPr>
            <c:showVal val="1"/>
            <c:showCatName val="1"/>
          </c:dLbls>
          <c:cat>
            <c:strRef>
              <c:f>Sheet4!$A$33:$A$37</c:f>
              <c:strCache>
                <c:ptCount val="5"/>
                <c:pt idx="0">
                  <c:v>湖北</c:v>
                </c:pt>
                <c:pt idx="1">
                  <c:v>云南</c:v>
                </c:pt>
                <c:pt idx="2">
                  <c:v>广东</c:v>
                </c:pt>
                <c:pt idx="3">
                  <c:v>江西</c:v>
                </c:pt>
                <c:pt idx="4">
                  <c:v>其他省份</c:v>
                </c:pt>
              </c:strCache>
            </c:strRef>
          </c:cat>
          <c:val>
            <c:numRef>
              <c:f>Sheet4!$C$33:$C$37</c:f>
              <c:numCache>
                <c:formatCode>0%</c:formatCode>
                <c:ptCount val="5"/>
                <c:pt idx="0">
                  <c:v>0.14499892331657271</c:v>
                </c:pt>
                <c:pt idx="1">
                  <c:v>0</c:v>
                </c:pt>
                <c:pt idx="2">
                  <c:v>0.3550025258329485</c:v>
                </c:pt>
                <c:pt idx="3">
                  <c:v>7.9958709623984381E-2</c:v>
                </c:pt>
                <c:pt idx="4">
                  <c:v>0.42003984122649868</c:v>
                </c:pt>
              </c:numCache>
            </c:numRef>
          </c:val>
        </c:ser>
        <c:dLbls>
          <c:showVal val="1"/>
          <c:showCatName val="1"/>
        </c:dLbls>
        <c:firstSliceAng val="0"/>
      </c:pieChart>
    </c:plotArea>
    <c:plotVisOnly val="1"/>
  </c:chart>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2"/>
          <c:order val="2"/>
          <c:dLbls>
            <c:dLbl>
              <c:idx val="2"/>
              <c:layout>
                <c:manualLayout>
                  <c:x val="-4.0058055555555555E-2"/>
                  <c:y val="-3.0969841269841272E-2"/>
                </c:manualLayout>
              </c:layout>
              <c:showVal val="1"/>
              <c:showCatName val="1"/>
            </c:dLbl>
            <c:dLbl>
              <c:idx val="6"/>
              <c:layout>
                <c:manualLayout>
                  <c:x val="7.6402777777777778E-2"/>
                  <c:y val="8.1894841269842256E-2"/>
                </c:manualLayout>
              </c:layout>
              <c:showVal val="1"/>
              <c:showCatName val="1"/>
            </c:dLbl>
            <c:txPr>
              <a:bodyPr/>
              <a:lstStyle/>
              <a:p>
                <a:pPr>
                  <a:defRPr sz="1100">
                    <a:latin typeface="华文细黑" pitchFamily="2" charset="-122"/>
                    <a:ea typeface="华文细黑" pitchFamily="2" charset="-122"/>
                  </a:defRPr>
                </a:pPr>
                <a:endParaRPr lang="zh-CN"/>
              </a:p>
            </c:txPr>
            <c:showVal val="1"/>
            <c:showCatName val="1"/>
          </c:dLbls>
          <c:cat>
            <c:strRef>
              <c:f>Sheet4!$A$52:$A$58</c:f>
              <c:strCache>
                <c:ptCount val="7"/>
                <c:pt idx="0">
                  <c:v>宝马</c:v>
                </c:pt>
                <c:pt idx="1">
                  <c:v>奥迪</c:v>
                </c:pt>
                <c:pt idx="2">
                  <c:v>保时捷</c:v>
                </c:pt>
                <c:pt idx="3">
                  <c:v>沃尔沃</c:v>
                </c:pt>
                <c:pt idx="4">
                  <c:v>奔驰</c:v>
                </c:pt>
                <c:pt idx="5">
                  <c:v>捷豹路虎</c:v>
                </c:pt>
                <c:pt idx="6">
                  <c:v>其他品牌</c:v>
                </c:pt>
              </c:strCache>
            </c:strRef>
          </c:cat>
          <c:val>
            <c:numRef>
              <c:f>Sheet4!$D$52:$D$58</c:f>
              <c:numCache>
                <c:formatCode>0%</c:formatCode>
                <c:ptCount val="7"/>
                <c:pt idx="0">
                  <c:v>0.26061897405183038</c:v>
                </c:pt>
                <c:pt idx="1">
                  <c:v>0.14400799477710624</c:v>
                </c:pt>
                <c:pt idx="2">
                  <c:v>5.5121947852885954E-2</c:v>
                </c:pt>
                <c:pt idx="3">
                  <c:v>0.17747430670726558</c:v>
                </c:pt>
                <c:pt idx="4">
                  <c:v>2.2821404973971601E-2</c:v>
                </c:pt>
                <c:pt idx="5">
                  <c:v>0.23377967835488417</c:v>
                </c:pt>
                <c:pt idx="6">
                  <c:v>0.10617569328206022</c:v>
                </c:pt>
              </c:numCache>
            </c:numRef>
          </c:val>
        </c:ser>
        <c:ser>
          <c:idx val="1"/>
          <c:order val="1"/>
          <c:cat>
            <c:strRef>
              <c:f>Sheet4!$A$52:$A$58</c:f>
              <c:strCache>
                <c:ptCount val="7"/>
                <c:pt idx="0">
                  <c:v>宝马</c:v>
                </c:pt>
                <c:pt idx="1">
                  <c:v>奥迪</c:v>
                </c:pt>
                <c:pt idx="2">
                  <c:v>保时捷</c:v>
                </c:pt>
                <c:pt idx="3">
                  <c:v>沃尔沃</c:v>
                </c:pt>
                <c:pt idx="4">
                  <c:v>奔驰</c:v>
                </c:pt>
                <c:pt idx="5">
                  <c:v>捷豹路虎</c:v>
                </c:pt>
                <c:pt idx="6">
                  <c:v>其他品牌</c:v>
                </c:pt>
              </c:strCache>
            </c:strRef>
          </c:cat>
          <c:val>
            <c:numRef>
              <c:f>Sheet4!$J$52:$J$58</c:f>
              <c:numCache>
                <c:formatCode>0%</c:formatCode>
                <c:ptCount val="7"/>
                <c:pt idx="0">
                  <c:v>0.34533680103561848</c:v>
                </c:pt>
                <c:pt idx="1">
                  <c:v>9.8870578285841768E-2</c:v>
                </c:pt>
                <c:pt idx="2">
                  <c:v>5.8201091828926431E-2</c:v>
                </c:pt>
                <c:pt idx="3">
                  <c:v>0.11714037246684025</c:v>
                </c:pt>
                <c:pt idx="4">
                  <c:v>1.7070512440761215E-2</c:v>
                </c:pt>
                <c:pt idx="5">
                  <c:v>0.24240623334402953</c:v>
                </c:pt>
                <c:pt idx="6">
                  <c:v>0.12097441059798894</c:v>
                </c:pt>
              </c:numCache>
            </c:numRef>
          </c:val>
        </c:ser>
        <c:ser>
          <c:idx val="0"/>
          <c:order val="0"/>
          <c:cat>
            <c:strRef>
              <c:f>Sheet4!$A$52:$A$58</c:f>
              <c:strCache>
                <c:ptCount val="7"/>
                <c:pt idx="0">
                  <c:v>宝马</c:v>
                </c:pt>
                <c:pt idx="1">
                  <c:v>奥迪</c:v>
                </c:pt>
                <c:pt idx="2">
                  <c:v>保时捷</c:v>
                </c:pt>
                <c:pt idx="3">
                  <c:v>沃尔沃</c:v>
                </c:pt>
                <c:pt idx="4">
                  <c:v>奔驰</c:v>
                </c:pt>
                <c:pt idx="5">
                  <c:v>捷豹路虎</c:v>
                </c:pt>
                <c:pt idx="6">
                  <c:v>其他品牌</c:v>
                </c:pt>
              </c:strCache>
            </c:strRef>
          </c:cat>
          <c:val>
            <c:numRef>
              <c:f>Sheet4!$J$52:$J$58</c:f>
              <c:numCache>
                <c:formatCode>0%</c:formatCode>
                <c:ptCount val="7"/>
                <c:pt idx="0">
                  <c:v>0.34533680103561848</c:v>
                </c:pt>
                <c:pt idx="1">
                  <c:v>9.8870578285841768E-2</c:v>
                </c:pt>
                <c:pt idx="2">
                  <c:v>5.8201091828926431E-2</c:v>
                </c:pt>
                <c:pt idx="3">
                  <c:v>0.11714037246684025</c:v>
                </c:pt>
                <c:pt idx="4">
                  <c:v>1.7070512440761215E-2</c:v>
                </c:pt>
                <c:pt idx="5">
                  <c:v>0.24240623334402953</c:v>
                </c:pt>
                <c:pt idx="6">
                  <c:v>0.12097441059798894</c:v>
                </c:pt>
              </c:numCache>
            </c:numRef>
          </c:val>
        </c:ser>
        <c:dLbls>
          <c:showVal val="1"/>
          <c:showCatName val="1"/>
        </c:dLbls>
        <c:firstSliceAng val="0"/>
      </c:pie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sz="1200"/>
            </a:pPr>
            <a:r>
              <a:rPr lang="zh-CN" sz="1200">
                <a:latin typeface="华文细黑" pitchFamily="2" charset="-122"/>
                <a:ea typeface="华文细黑" pitchFamily="2" charset="-122"/>
              </a:rPr>
              <a:t>内、外网</a:t>
            </a:r>
            <a:r>
              <a:rPr lang="en-US" sz="1200">
                <a:latin typeface="华文细黑" pitchFamily="2" charset="-122"/>
                <a:ea typeface="华文细黑" pitchFamily="2" charset="-122"/>
              </a:rPr>
              <a:t>30</a:t>
            </a:r>
            <a:r>
              <a:rPr lang="zh-CN" sz="1200">
                <a:latin typeface="华文细黑" pitchFamily="2" charset="-122"/>
                <a:ea typeface="华文细黑" pitchFamily="2" charset="-122"/>
              </a:rPr>
              <a:t>天以上逾期率（含核销）图</a:t>
            </a:r>
          </a:p>
        </c:rich>
      </c:tx>
      <c:layout/>
    </c:title>
    <c:plotArea>
      <c:layout/>
      <c:lineChart>
        <c:grouping val="standard"/>
        <c:ser>
          <c:idx val="0"/>
          <c:order val="0"/>
          <c:tx>
            <c:strRef>
              <c:f>Sheet2!$A$2</c:f>
              <c:strCache>
                <c:ptCount val="1"/>
                <c:pt idx="0">
                  <c:v>内网</c:v>
                </c:pt>
              </c:strCache>
            </c:strRef>
          </c:tx>
          <c:cat>
            <c:strRef>
              <c:f>Sheet2!$B$1:$N$1</c:f>
              <c:strCache>
                <c:ptCount val="13"/>
                <c:pt idx="0">
                  <c:v>201702</c:v>
                </c:pt>
                <c:pt idx="2">
                  <c:v>201704</c:v>
                </c:pt>
                <c:pt idx="4">
                  <c:v>201706</c:v>
                </c:pt>
                <c:pt idx="6">
                  <c:v>201708</c:v>
                </c:pt>
                <c:pt idx="8">
                  <c:v>201710</c:v>
                </c:pt>
                <c:pt idx="10">
                  <c:v>201712</c:v>
                </c:pt>
                <c:pt idx="12">
                  <c:v>201802</c:v>
                </c:pt>
              </c:strCache>
            </c:strRef>
          </c:cat>
          <c:val>
            <c:numRef>
              <c:f>Sheet2!$B$2:$N$2</c:f>
              <c:numCache>
                <c:formatCode>0.00%</c:formatCode>
                <c:ptCount val="13"/>
                <c:pt idx="0">
                  <c:v>2.4315259987755175E-3</c:v>
                </c:pt>
                <c:pt idx="1">
                  <c:v>3.3023459336458567E-3</c:v>
                </c:pt>
                <c:pt idx="2">
                  <c:v>3.8211070928940161E-3</c:v>
                </c:pt>
                <c:pt idx="3">
                  <c:v>4.1365106439202552E-3</c:v>
                </c:pt>
                <c:pt idx="4">
                  <c:v>4.2807085587035524E-3</c:v>
                </c:pt>
                <c:pt idx="5">
                  <c:v>4.4658390573020174E-3</c:v>
                </c:pt>
                <c:pt idx="6">
                  <c:v>5.0156127276549094E-3</c:v>
                </c:pt>
                <c:pt idx="7">
                  <c:v>5.35796333864344E-3</c:v>
                </c:pt>
                <c:pt idx="8">
                  <c:v>5.3902761658011977E-3</c:v>
                </c:pt>
                <c:pt idx="9">
                  <c:v>4.7238857476550695E-3</c:v>
                </c:pt>
                <c:pt idx="10">
                  <c:v>4.6853899146670824E-3</c:v>
                </c:pt>
                <c:pt idx="11">
                  <c:v>2.8929674550588168E-3</c:v>
                </c:pt>
                <c:pt idx="12">
                  <c:v>3.1711922852241852E-3</c:v>
                </c:pt>
              </c:numCache>
            </c:numRef>
          </c:val>
        </c:ser>
        <c:ser>
          <c:idx val="1"/>
          <c:order val="1"/>
          <c:tx>
            <c:strRef>
              <c:f>Sheet2!$A$3</c:f>
              <c:strCache>
                <c:ptCount val="1"/>
                <c:pt idx="0">
                  <c:v>外网</c:v>
                </c:pt>
              </c:strCache>
            </c:strRef>
          </c:tx>
          <c:spPr>
            <a:ln>
              <a:solidFill>
                <a:schemeClr val="accent3">
                  <a:lumMod val="75000"/>
                </a:schemeClr>
              </a:solidFill>
            </a:ln>
          </c:spPr>
          <c:marker>
            <c:spPr>
              <a:solidFill>
                <a:schemeClr val="accent3">
                  <a:lumMod val="75000"/>
                </a:schemeClr>
              </a:solidFill>
              <a:ln>
                <a:solidFill>
                  <a:schemeClr val="accent3">
                    <a:lumMod val="75000"/>
                  </a:schemeClr>
                </a:solidFill>
              </a:ln>
            </c:spPr>
          </c:marker>
          <c:cat>
            <c:strRef>
              <c:f>Sheet2!$B$1:$N$1</c:f>
              <c:strCache>
                <c:ptCount val="13"/>
                <c:pt idx="0">
                  <c:v>201702</c:v>
                </c:pt>
                <c:pt idx="2">
                  <c:v>201704</c:v>
                </c:pt>
                <c:pt idx="4">
                  <c:v>201706</c:v>
                </c:pt>
                <c:pt idx="6">
                  <c:v>201708</c:v>
                </c:pt>
                <c:pt idx="8">
                  <c:v>201710</c:v>
                </c:pt>
                <c:pt idx="10">
                  <c:v>201712</c:v>
                </c:pt>
                <c:pt idx="12">
                  <c:v>201802</c:v>
                </c:pt>
              </c:strCache>
            </c:strRef>
          </c:cat>
          <c:val>
            <c:numRef>
              <c:f>Sheet2!$B$3:$N$3</c:f>
              <c:numCache>
                <c:formatCode>0.00%</c:formatCode>
                <c:ptCount val="13"/>
                <c:pt idx="0">
                  <c:v>5.3446091066397722E-2</c:v>
                </c:pt>
                <c:pt idx="1">
                  <c:v>5.6991961060966427E-2</c:v>
                </c:pt>
                <c:pt idx="2">
                  <c:v>6.2217195627582392E-2</c:v>
                </c:pt>
                <c:pt idx="3">
                  <c:v>6.6776035682528101E-2</c:v>
                </c:pt>
                <c:pt idx="4">
                  <c:v>7.3281074387446729E-2</c:v>
                </c:pt>
                <c:pt idx="5">
                  <c:v>7.9568336482623514E-2</c:v>
                </c:pt>
                <c:pt idx="6">
                  <c:v>8.9012033226609694E-2</c:v>
                </c:pt>
                <c:pt idx="7">
                  <c:v>9.1141650858220194E-2</c:v>
                </c:pt>
                <c:pt idx="8">
                  <c:v>0.10489498631504153</c:v>
                </c:pt>
                <c:pt idx="9">
                  <c:v>0.10573110263024812</c:v>
                </c:pt>
                <c:pt idx="10">
                  <c:v>9.2721248738123263E-2</c:v>
                </c:pt>
                <c:pt idx="11">
                  <c:v>2.1102991551799601E-2</c:v>
                </c:pt>
                <c:pt idx="12">
                  <c:v>1.7944736446172709E-2</c:v>
                </c:pt>
              </c:numCache>
            </c:numRef>
          </c:val>
        </c:ser>
        <c:ser>
          <c:idx val="2"/>
          <c:order val="2"/>
          <c:tx>
            <c:strRef>
              <c:f>Sheet2!$A$4</c:f>
              <c:strCache>
                <c:ptCount val="1"/>
                <c:pt idx="0">
                  <c:v>整体</c:v>
                </c:pt>
              </c:strCache>
            </c:strRef>
          </c:tx>
          <c:spPr>
            <a:ln>
              <a:solidFill>
                <a:srgbClr val="FF0000"/>
              </a:solidFill>
            </a:ln>
          </c:spPr>
          <c:marker>
            <c:spPr>
              <a:solidFill>
                <a:srgbClr val="FF0000"/>
              </a:solidFill>
              <a:ln>
                <a:solidFill>
                  <a:srgbClr val="FF0000"/>
                </a:solidFill>
              </a:ln>
            </c:spPr>
          </c:marker>
          <c:cat>
            <c:strRef>
              <c:f>Sheet2!$B$1:$N$1</c:f>
              <c:strCache>
                <c:ptCount val="13"/>
                <c:pt idx="0">
                  <c:v>201702</c:v>
                </c:pt>
                <c:pt idx="2">
                  <c:v>201704</c:v>
                </c:pt>
                <c:pt idx="4">
                  <c:v>201706</c:v>
                </c:pt>
                <c:pt idx="6">
                  <c:v>201708</c:v>
                </c:pt>
                <c:pt idx="8">
                  <c:v>201710</c:v>
                </c:pt>
                <c:pt idx="10">
                  <c:v>201712</c:v>
                </c:pt>
                <c:pt idx="12">
                  <c:v>201802</c:v>
                </c:pt>
              </c:strCache>
            </c:strRef>
          </c:cat>
          <c:val>
            <c:numRef>
              <c:f>Sheet2!$B$4:$N$4</c:f>
              <c:numCache>
                <c:formatCode>0.00%</c:formatCode>
                <c:ptCount val="13"/>
                <c:pt idx="0">
                  <c:v>6.3364504912008937E-3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76183424"/>
        <c:axId val="76197888"/>
      </c:lineChart>
      <c:catAx>
        <c:axId val="76183424"/>
        <c:scaling>
          <c:orientation val="minMax"/>
        </c:scaling>
        <c:axPos val="b"/>
        <c:tickLblPos val="nextTo"/>
        <c:crossAx val="76197888"/>
        <c:crosses val="autoZero"/>
        <c:auto val="1"/>
        <c:lblAlgn val="ctr"/>
        <c:lblOffset val="100"/>
      </c:catAx>
      <c:valAx>
        <c:axId val="76197888"/>
        <c:scaling>
          <c:orientation val="minMax"/>
        </c:scaling>
        <c:axPos val="l"/>
        <c:majorGridlines/>
        <c:numFmt formatCode="0.0%" sourceLinked="0"/>
        <c:tickLblPos val="nextTo"/>
        <c:crossAx val="76183424"/>
        <c:crosses val="autoZero"/>
        <c:crossBetween val="between"/>
      </c:valAx>
      <c:spPr>
        <a:solidFill>
          <a:schemeClr val="accent6">
            <a:lumMod val="40000"/>
            <a:lumOff val="60000"/>
          </a:schemeClr>
        </a:solidFill>
      </c:spPr>
    </c:plotArea>
    <c:legend>
      <c:legendPos val="b"/>
      <c:layout/>
    </c:legend>
    <c:plotVisOnly val="1"/>
  </c:chart>
  <c:spPr>
    <a:ln>
      <a:noFill/>
    </a:ln>
  </c:sp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lang val="zh-CN"/>
  <c:chart>
    <c:plotArea>
      <c:layout/>
      <c:pieChart>
        <c:varyColors val="1"/>
        <c:ser>
          <c:idx val="0"/>
          <c:order val="0"/>
          <c:cat>
            <c:strRef>
              <c:f>Sheet6!$E$41:$E$45</c:f>
              <c:strCache>
                <c:ptCount val="5"/>
                <c:pt idx="0">
                  <c:v>湖北</c:v>
                </c:pt>
                <c:pt idx="1">
                  <c:v>云南</c:v>
                </c:pt>
                <c:pt idx="2">
                  <c:v>广东</c:v>
                </c:pt>
                <c:pt idx="3">
                  <c:v>江西</c:v>
                </c:pt>
                <c:pt idx="4">
                  <c:v>其他省份</c:v>
                </c:pt>
              </c:strCache>
            </c:strRef>
          </c:cat>
          <c:val>
            <c:numRef>
              <c:f>Sheet6!$F$41:$F$45</c:f>
              <c:numCache>
                <c:formatCode>0%</c:formatCode>
                <c:ptCount val="5"/>
                <c:pt idx="0">
                  <c:v>0.11913828034152305</c:v>
                </c:pt>
                <c:pt idx="1">
                  <c:v>6.8389669349899675E-3</c:v>
                </c:pt>
                <c:pt idx="2">
                  <c:v>0.373836221709761</c:v>
                </c:pt>
                <c:pt idx="3">
                  <c:v>6.8221612005270701E-2</c:v>
                </c:pt>
                <c:pt idx="4">
                  <c:v>0.42537231830960048</c:v>
                </c:pt>
              </c:numCache>
            </c:numRef>
          </c:val>
        </c:ser>
        <c:dLbls>
          <c:showVal val="1"/>
          <c:showCatName val="1"/>
        </c:dLbls>
        <c:firstSliceAng val="0"/>
      </c:pieChart>
    </c:plotArea>
    <c:plotVisOnly val="1"/>
  </c:chart>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txPr>
              <a:bodyPr/>
              <a:lstStyle/>
              <a:p>
                <a:pPr>
                  <a:defRPr>
                    <a:latin typeface="华文细黑" pitchFamily="2" charset="-122"/>
                    <a:ea typeface="华文细黑" pitchFamily="2" charset="-122"/>
                  </a:defRPr>
                </a:pPr>
                <a:endParaRPr lang="zh-CN"/>
              </a:p>
            </c:txPr>
            <c:showVal val="1"/>
            <c:showCatName val="1"/>
          </c:dLbls>
          <c:cat>
            <c:strRef>
              <c:f>Sheet6!$E$55:$E$61</c:f>
              <c:strCache>
                <c:ptCount val="7"/>
                <c:pt idx="0">
                  <c:v>宝马</c:v>
                </c:pt>
                <c:pt idx="1">
                  <c:v>奥迪</c:v>
                </c:pt>
                <c:pt idx="2">
                  <c:v>保时捷</c:v>
                </c:pt>
                <c:pt idx="3">
                  <c:v>沃尔沃</c:v>
                </c:pt>
                <c:pt idx="4">
                  <c:v>奔驰</c:v>
                </c:pt>
                <c:pt idx="5">
                  <c:v>捷豹路虎</c:v>
                </c:pt>
                <c:pt idx="6">
                  <c:v>其他品牌</c:v>
                </c:pt>
              </c:strCache>
            </c:strRef>
          </c:cat>
          <c:val>
            <c:numRef>
              <c:f>Sheet6!$F$55:$F$61</c:f>
              <c:numCache>
                <c:formatCode>0%</c:formatCode>
                <c:ptCount val="7"/>
                <c:pt idx="0">
                  <c:v>0.2311990964487422</c:v>
                </c:pt>
                <c:pt idx="1">
                  <c:v>0.10122847423989496</c:v>
                </c:pt>
                <c:pt idx="2">
                  <c:v>5.6530569624723463E-2</c:v>
                </c:pt>
                <c:pt idx="3">
                  <c:v>0.19108124827871287</c:v>
                </c:pt>
                <c:pt idx="4">
                  <c:v>1.9197733417120423E-2</c:v>
                </c:pt>
                <c:pt idx="5">
                  <c:v>0.29990599389954509</c:v>
                </c:pt>
                <c:pt idx="6">
                  <c:v>0.10085688409126141</c:v>
                </c:pt>
              </c:numCache>
            </c:numRef>
          </c:val>
        </c:ser>
        <c:dLbls>
          <c:showVal val="1"/>
          <c:showCatName val="1"/>
        </c:dLbls>
        <c:firstSliceAng val="0"/>
      </c:pieChart>
    </c:plotArea>
    <c:plotVisOnly val="1"/>
  </c:chart>
  <c:externalData r:id="rId1"/>
</c:chartSpace>
</file>

<file path=ppt/charts/chart22.xml><?xml version="1.0" encoding="utf-8"?>
<c:chartSpace xmlns:c="http://schemas.openxmlformats.org/drawingml/2006/chart" xmlns:a="http://schemas.openxmlformats.org/drawingml/2006/main" xmlns:r="http://schemas.openxmlformats.org/officeDocument/2006/relationships">
  <c:lang val="zh-CN"/>
  <c:chart>
    <c:plotArea>
      <c:layout/>
      <c:pieChart>
        <c:varyColors val="1"/>
        <c:ser>
          <c:idx val="0"/>
          <c:order val="0"/>
          <c:cat>
            <c:strRef>
              <c:f>Sheet4!$A$33:$A$37</c:f>
              <c:strCache>
                <c:ptCount val="5"/>
                <c:pt idx="0">
                  <c:v>湖北</c:v>
                </c:pt>
                <c:pt idx="1">
                  <c:v>云南</c:v>
                </c:pt>
                <c:pt idx="2">
                  <c:v>广东</c:v>
                </c:pt>
                <c:pt idx="3">
                  <c:v>江西</c:v>
                </c:pt>
                <c:pt idx="4">
                  <c:v>其他省份</c:v>
                </c:pt>
              </c:strCache>
            </c:strRef>
          </c:cat>
          <c:val>
            <c:numRef>
              <c:f>Sheet4!$F$33:$F$37</c:f>
              <c:numCache>
                <c:formatCode>0%</c:formatCode>
                <c:ptCount val="5"/>
                <c:pt idx="0">
                  <c:v>0.11102719625522252</c:v>
                </c:pt>
                <c:pt idx="1">
                  <c:v>0</c:v>
                </c:pt>
                <c:pt idx="2">
                  <c:v>0.28136790465863698</c:v>
                </c:pt>
                <c:pt idx="3">
                  <c:v>8.2004611748146994E-2</c:v>
                </c:pt>
                <c:pt idx="4">
                  <c:v>0.52560028733799369</c:v>
                </c:pt>
              </c:numCache>
            </c:numRef>
          </c:val>
        </c:ser>
        <c:dLbls>
          <c:showVal val="1"/>
          <c:showCatName val="1"/>
        </c:dLbls>
        <c:firstSliceAng val="0"/>
      </c:pieChart>
    </c:plotArea>
    <c:plotVisOnly val="1"/>
  </c:chart>
  <c:externalData r:id="rId1"/>
</c:chartSpace>
</file>

<file path=ppt/charts/chart23.xml><?xml version="1.0" encoding="utf-8"?>
<c:chartSpace xmlns:c="http://schemas.openxmlformats.org/drawingml/2006/chart" xmlns:a="http://schemas.openxmlformats.org/drawingml/2006/main" xmlns:r="http://schemas.openxmlformats.org/officeDocument/2006/relationships">
  <c:lang val="zh-CN"/>
  <c:chart>
    <c:plotArea>
      <c:layout/>
      <c:pieChart>
        <c:varyColors val="1"/>
        <c:ser>
          <c:idx val="1"/>
          <c:order val="1"/>
          <c:cat>
            <c:strRef>
              <c:f>Sheet4!$A$52:$A$58</c:f>
              <c:strCache>
                <c:ptCount val="7"/>
                <c:pt idx="0">
                  <c:v>宝马</c:v>
                </c:pt>
                <c:pt idx="1">
                  <c:v>奥迪</c:v>
                </c:pt>
                <c:pt idx="2">
                  <c:v>保时捷</c:v>
                </c:pt>
                <c:pt idx="3">
                  <c:v>沃尔沃</c:v>
                </c:pt>
                <c:pt idx="4">
                  <c:v>奔驰</c:v>
                </c:pt>
                <c:pt idx="5">
                  <c:v>捷豹路虎</c:v>
                </c:pt>
                <c:pt idx="6">
                  <c:v>其他品牌</c:v>
                </c:pt>
              </c:strCache>
            </c:strRef>
          </c:cat>
          <c:val>
            <c:numRef>
              <c:f>Sheet4!$J$52:$J$58</c:f>
              <c:numCache>
                <c:formatCode>0%</c:formatCode>
                <c:ptCount val="7"/>
                <c:pt idx="0">
                  <c:v>0.24899143285432537</c:v>
                </c:pt>
                <c:pt idx="1">
                  <c:v>0.12004926929935288</c:v>
                </c:pt>
                <c:pt idx="2">
                  <c:v>4.5038161449855854E-2</c:v>
                </c:pt>
                <c:pt idx="3">
                  <c:v>0.12730757844024368</c:v>
                </c:pt>
                <c:pt idx="4">
                  <c:v>1.8620906854154306E-2</c:v>
                </c:pt>
                <c:pt idx="5">
                  <c:v>0.25296177009145787</c:v>
                </c:pt>
                <c:pt idx="6">
                  <c:v>0.18703088101061024</c:v>
                </c:pt>
              </c:numCache>
            </c:numRef>
          </c:val>
        </c:ser>
        <c:ser>
          <c:idx val="0"/>
          <c:order val="0"/>
          <c:cat>
            <c:strRef>
              <c:f>Sheet4!$A$52:$A$58</c:f>
              <c:strCache>
                <c:ptCount val="7"/>
                <c:pt idx="0">
                  <c:v>宝马</c:v>
                </c:pt>
                <c:pt idx="1">
                  <c:v>奥迪</c:v>
                </c:pt>
                <c:pt idx="2">
                  <c:v>保时捷</c:v>
                </c:pt>
                <c:pt idx="3">
                  <c:v>沃尔沃</c:v>
                </c:pt>
                <c:pt idx="4">
                  <c:v>奔驰</c:v>
                </c:pt>
                <c:pt idx="5">
                  <c:v>捷豹路虎</c:v>
                </c:pt>
                <c:pt idx="6">
                  <c:v>其他品牌</c:v>
                </c:pt>
              </c:strCache>
            </c:strRef>
          </c:cat>
          <c:val>
            <c:numRef>
              <c:f>Sheet4!$J$52:$J$58</c:f>
              <c:numCache>
                <c:formatCode>0%</c:formatCode>
                <c:ptCount val="7"/>
                <c:pt idx="0">
                  <c:v>0.24899143285432537</c:v>
                </c:pt>
                <c:pt idx="1">
                  <c:v>0.12004926929935288</c:v>
                </c:pt>
                <c:pt idx="2">
                  <c:v>4.5038161449855854E-2</c:v>
                </c:pt>
                <c:pt idx="3">
                  <c:v>0.12730757844024368</c:v>
                </c:pt>
                <c:pt idx="4">
                  <c:v>1.8620906854154306E-2</c:v>
                </c:pt>
                <c:pt idx="5">
                  <c:v>0.25296177009145787</c:v>
                </c:pt>
                <c:pt idx="6">
                  <c:v>0.18703088101061024</c:v>
                </c:pt>
              </c:numCache>
            </c:numRef>
          </c:val>
        </c:ser>
        <c:dLbls>
          <c:showVal val="1"/>
          <c:showCatName val="1"/>
        </c:dLbls>
        <c:firstSliceAng val="0"/>
      </c:pieChart>
    </c:plotArea>
    <c:plotVisOnly val="1"/>
  </c:chart>
  <c:externalData r:id="rId1"/>
</c:chartSpace>
</file>

<file path=ppt/charts/chart24.xml><?xml version="1.0" encoding="utf-8"?>
<c:chartSpace xmlns:c="http://schemas.openxmlformats.org/drawingml/2006/chart" xmlns:a="http://schemas.openxmlformats.org/drawingml/2006/main" xmlns:r="http://schemas.openxmlformats.org/officeDocument/2006/relationships">
  <c:lang val="zh-CN"/>
  <c:chart>
    <c:autoTitleDeleted val="1"/>
    <c:plotArea>
      <c:layout/>
      <c:ofPieChart>
        <c:ofPieType val="bar"/>
        <c:varyColors val="1"/>
        <c:ser>
          <c:idx val="0"/>
          <c:order val="0"/>
          <c:dLbls>
            <c:dLbl>
              <c:idx val="1"/>
              <c:layout>
                <c:manualLayout>
                  <c:x val="-9.687892598766927E-2"/>
                  <c:y val="-7.1298224547154329E-2"/>
                </c:manualLayout>
              </c:layout>
              <c:dLblPos val="bestFit"/>
              <c:showVal val="1"/>
              <c:showCatName val="1"/>
            </c:dLbl>
            <c:dLbl>
              <c:idx val="2"/>
              <c:layout>
                <c:manualLayout>
                  <c:x val="-9.687892598766927E-2"/>
                  <c:y val="-1.548261777060232E-2"/>
                </c:manualLayout>
              </c:layout>
              <c:dLblPos val="bestFit"/>
              <c:showVal val="1"/>
              <c:showCatName val="1"/>
            </c:dLbl>
            <c:dLbl>
              <c:idx val="3"/>
              <c:layout>
                <c:manualLayout>
                  <c:x val="-7.3521774873561554E-2"/>
                  <c:y val="2.6740232172784595E-2"/>
                </c:manualLayout>
              </c:layout>
              <c:dLblPos val="bestFit"/>
              <c:showVal val="1"/>
              <c:showCatName val="1"/>
            </c:dLbl>
            <c:dLbl>
              <c:idx val="4"/>
              <c:layout>
                <c:manualLayout>
                  <c:x val="-8.6942625886369806E-2"/>
                  <c:y val="3.377284320654679E-2"/>
                </c:manualLayout>
              </c:layout>
              <c:dLblPos val="bestFit"/>
              <c:showVal val="1"/>
              <c:showCatName val="1"/>
            </c:dLbl>
            <c:dLbl>
              <c:idx val="5"/>
              <c:layout>
                <c:manualLayout>
                  <c:x val="-8.6942625886369806E-2"/>
                  <c:y val="-3.0020305072486042E-2"/>
                </c:manualLayout>
              </c:layout>
              <c:dLblPos val="bestFit"/>
              <c:showVal val="1"/>
              <c:showCatName val="1"/>
            </c:dLbl>
            <c:dLbl>
              <c:idx val="6"/>
              <c:layout>
                <c:manualLayout>
                  <c:x val="-9.1910775937019504E-2"/>
                  <c:y val="-3.377284320654679E-2"/>
                </c:manualLayout>
              </c:layout>
              <c:dLblPos val="bestFit"/>
              <c:showVal val="1"/>
              <c:showCatName val="1"/>
            </c:dLbl>
            <c:dLbl>
              <c:idx val="7"/>
              <c:layout>
                <c:manualLayout>
                  <c:x val="-8.5608462441665756E-2"/>
                  <c:y val="3.8943072519129103E-2"/>
                </c:manualLayout>
              </c:layout>
              <c:dLblPos val="bestFit"/>
              <c:showVal val="1"/>
              <c:showCatName val="1"/>
            </c:dLbl>
            <c:dLbl>
              <c:idx val="8"/>
              <c:layout>
                <c:manualLayout>
                  <c:x val="-0.11982692069648289"/>
                  <c:y val="-1.6619325091609502E-3"/>
                </c:manualLayout>
              </c:layout>
              <c:tx>
                <c:rich>
                  <a:bodyPr/>
                  <a:lstStyle/>
                  <a:p>
                    <a:r>
                      <a:rPr lang="zh-CN" altLang="en-US"/>
                      <a:t>高风险经销商</a:t>
                    </a:r>
                    <a:r>
                      <a:rPr lang="en-US" altLang="zh-CN"/>
                      <a:t>, 3.18%</a:t>
                    </a:r>
                    <a:endParaRPr lang="zh-CN" altLang="en-US"/>
                  </a:p>
                </c:rich>
              </c:tx>
              <c:dLblPos val="bestFit"/>
              <c:showVal val="1"/>
              <c:showCatName val="1"/>
            </c:dLbl>
            <c:txPr>
              <a:bodyPr/>
              <a:lstStyle/>
              <a:p>
                <a:pPr>
                  <a:defRPr sz="900"/>
                </a:pPr>
                <a:endParaRPr lang="zh-CN"/>
              </a:p>
            </c:txPr>
            <c:dLblPos val="bestFit"/>
            <c:showVal val="1"/>
            <c:showCatName val="1"/>
            <c:showLeaderLines val="1"/>
          </c:dLbls>
          <c:cat>
            <c:strRef>
              <c:f>Sheet6!$A$146:$A$153</c:f>
              <c:strCache>
                <c:ptCount val="8"/>
                <c:pt idx="0">
                  <c:v>其他经销商</c:v>
                </c:pt>
                <c:pt idx="1">
                  <c:v>云南瑞合福德</c:v>
                </c:pt>
                <c:pt idx="2">
                  <c:v>武汉正邦兴达</c:v>
                </c:pt>
                <c:pt idx="3">
                  <c:v>深圳市彦信金融</c:v>
                </c:pt>
                <c:pt idx="4">
                  <c:v>揭阳鼎杰</c:v>
                </c:pt>
                <c:pt idx="5">
                  <c:v>湖北鼎杰</c:v>
                </c:pt>
                <c:pt idx="6">
                  <c:v>抚州市东信</c:v>
                </c:pt>
                <c:pt idx="7">
                  <c:v>成都劲翔</c:v>
                </c:pt>
              </c:strCache>
            </c:strRef>
          </c:cat>
          <c:val>
            <c:numRef>
              <c:f>Sheet6!$B$146:$B$153</c:f>
              <c:numCache>
                <c:formatCode>0.00%</c:formatCode>
                <c:ptCount val="8"/>
                <c:pt idx="0">
                  <c:v>0.9681815382411274</c:v>
                </c:pt>
                <c:pt idx="1">
                  <c:v>6.8389669349899658E-3</c:v>
                </c:pt>
                <c:pt idx="2">
                  <c:v>1.1223004265354967E-3</c:v>
                </c:pt>
                <c:pt idx="3">
                  <c:v>3.4584766547531573E-3</c:v>
                </c:pt>
                <c:pt idx="4">
                  <c:v>5.3430485669891557E-3</c:v>
                </c:pt>
                <c:pt idx="5">
                  <c:v>1.404261098738248E-2</c:v>
                </c:pt>
                <c:pt idx="6">
                  <c:v>2.9554826411843597E-4</c:v>
                </c:pt>
                <c:pt idx="7">
                  <c:v>7.1750992410418506E-4</c:v>
                </c:pt>
              </c:numCache>
            </c:numRef>
          </c:val>
        </c:ser>
        <c:dLbls>
          <c:showVal val="1"/>
          <c:showCatName val="1"/>
        </c:dLbls>
        <c:gapWidth val="100"/>
        <c:splitType val="pos"/>
        <c:splitPos val="7"/>
        <c:secondPieSize val="75"/>
        <c:serLines/>
      </c:ofPieChart>
    </c:plotArea>
    <c:plotVisOnly val="1"/>
  </c:chart>
  <c:externalData r:id="rId1"/>
</c:chartSpace>
</file>

<file path=ppt/charts/chart25.xml><?xml version="1.0" encoding="utf-8"?>
<c:chartSpace xmlns:c="http://schemas.openxmlformats.org/drawingml/2006/chart" xmlns:a="http://schemas.openxmlformats.org/drawingml/2006/main" xmlns:r="http://schemas.openxmlformats.org/officeDocument/2006/relationships">
  <c:lang val="zh-CN"/>
  <c:chart>
    <c:autoTitleDeleted val="1"/>
    <c:plotArea>
      <c:layout/>
      <c:ofPieChart>
        <c:ofPieType val="bar"/>
        <c:varyColors val="1"/>
        <c:ser>
          <c:idx val="0"/>
          <c:order val="0"/>
          <c:dLbls>
            <c:dLbl>
              <c:idx val="3"/>
              <c:layout>
                <c:manualLayout>
                  <c:x val="-0.14759409506225377"/>
                  <c:y val="-9.1823354981385017E-5"/>
                </c:manualLayout>
              </c:layout>
              <c:tx>
                <c:rich>
                  <a:bodyPr/>
                  <a:lstStyle/>
                  <a:p>
                    <a:r>
                      <a:rPr lang="zh-CN" altLang="en-US"/>
                      <a:t>高风险经销商</a:t>
                    </a:r>
                    <a:r>
                      <a:rPr lang="en-US" altLang="zh-CN"/>
                      <a:t>, 2.2%</a:t>
                    </a:r>
                    <a:endParaRPr lang="zh-CN" altLang="en-US"/>
                  </a:p>
                </c:rich>
              </c:tx>
              <c:dLblPos val="bestFit"/>
              <c:showVal val="1"/>
              <c:showCatName val="1"/>
            </c:dLbl>
            <c:dLblPos val="bestFit"/>
            <c:showVal val="1"/>
            <c:showCatName val="1"/>
            <c:showLeaderLines val="1"/>
          </c:dLbls>
          <c:cat>
            <c:strRef>
              <c:f>Sheet4!$A$159:$A$161</c:f>
              <c:strCache>
                <c:ptCount val="3"/>
                <c:pt idx="0">
                  <c:v>其他经销商</c:v>
                </c:pt>
                <c:pt idx="1">
                  <c:v>揭阳鼎杰</c:v>
                </c:pt>
                <c:pt idx="2">
                  <c:v>湖北鼎杰</c:v>
                </c:pt>
              </c:strCache>
            </c:strRef>
          </c:cat>
          <c:val>
            <c:numRef>
              <c:f>Sheet4!$D$159:$D$161</c:f>
              <c:numCache>
                <c:formatCode>0.0%</c:formatCode>
                <c:ptCount val="3"/>
                <c:pt idx="0">
                  <c:v>0.9780000000000002</c:v>
                </c:pt>
                <c:pt idx="1">
                  <c:v>5.0000000000000018E-3</c:v>
                </c:pt>
                <c:pt idx="2">
                  <c:v>1.7000000000000001E-2</c:v>
                </c:pt>
              </c:numCache>
            </c:numRef>
          </c:val>
        </c:ser>
        <c:dLbls>
          <c:showVal val="1"/>
          <c:showCatName val="1"/>
        </c:dLbls>
        <c:gapWidth val="100"/>
        <c:splitType val="pos"/>
        <c:splitPos val="2"/>
        <c:secondPieSize val="75"/>
        <c:serLines/>
      </c:ofPieChart>
    </c:plotArea>
    <c:plotVisOnly val="1"/>
  </c:chart>
  <c:externalData r:id="rId1"/>
</c:chartSpace>
</file>

<file path=ppt/charts/chart26.xml><?xml version="1.0" encoding="utf-8"?>
<c:chartSpace xmlns:c="http://schemas.openxmlformats.org/drawingml/2006/chart" xmlns:a="http://schemas.openxmlformats.org/drawingml/2006/main" xmlns:r="http://schemas.openxmlformats.org/officeDocument/2006/relationships">
  <c:lang val="zh-CN"/>
  <c:chart>
    <c:autoTitleDeleted val="1"/>
    <c:plotArea>
      <c:layout/>
      <c:ofPieChart>
        <c:ofPieType val="bar"/>
        <c:varyColors val="1"/>
        <c:ser>
          <c:idx val="0"/>
          <c:order val="0"/>
          <c:dLbls>
            <c:dLbl>
              <c:idx val="3"/>
              <c:layout>
                <c:manualLayout>
                  <c:x val="-0.20385987654320989"/>
                  <c:y val="1.1109027777777784E-2"/>
                </c:manualLayout>
              </c:layout>
              <c:tx>
                <c:rich>
                  <a:bodyPr/>
                  <a:lstStyle/>
                  <a:p>
                    <a:r>
                      <a:rPr lang="zh-CN" altLang="en-US"/>
                      <a:t>高风险经销商</a:t>
                    </a:r>
                    <a:r>
                      <a:rPr lang="en-US" altLang="zh-CN"/>
                      <a:t>, 1.8%</a:t>
                    </a:r>
                    <a:endParaRPr lang="zh-CN" altLang="en-US"/>
                  </a:p>
                </c:rich>
              </c:tx>
              <c:dLblPos val="bestFit"/>
              <c:showVal val="1"/>
              <c:showCatName val="1"/>
            </c:dLbl>
            <c:dLblPos val="bestFit"/>
            <c:showVal val="1"/>
            <c:showCatName val="1"/>
            <c:showLeaderLines val="1"/>
          </c:dLbls>
          <c:cat>
            <c:strRef>
              <c:f>Sheet4!$A$189:$A$191</c:f>
              <c:strCache>
                <c:ptCount val="3"/>
                <c:pt idx="0">
                  <c:v>其他经销商</c:v>
                </c:pt>
                <c:pt idx="1">
                  <c:v>揭阳鼎杰</c:v>
                </c:pt>
                <c:pt idx="2">
                  <c:v>湖北鼎杰</c:v>
                </c:pt>
              </c:strCache>
            </c:strRef>
          </c:cat>
          <c:val>
            <c:numRef>
              <c:f>Sheet4!$D$189:$D$191</c:f>
              <c:numCache>
                <c:formatCode>0.0%</c:formatCode>
                <c:ptCount val="3"/>
                <c:pt idx="0">
                  <c:v>0.98189328201094928</c:v>
                </c:pt>
                <c:pt idx="1">
                  <c:v>4.1968417506013534E-3</c:v>
                </c:pt>
                <c:pt idx="2">
                  <c:v>1.3909876238449331E-2</c:v>
                </c:pt>
              </c:numCache>
            </c:numRef>
          </c:val>
        </c:ser>
        <c:dLbls>
          <c:showVal val="1"/>
          <c:showCatName val="1"/>
        </c:dLbls>
        <c:gapWidth val="100"/>
        <c:splitType val="pos"/>
        <c:splitPos val="2"/>
        <c:secondPieSize val="75"/>
        <c:serLines/>
      </c:ofPieChart>
    </c:plotArea>
    <c:plotVisOnly val="1"/>
  </c:chart>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dLbls>
          <c:showCatName val="1"/>
        </c:dLbls>
        <c:firstSliceAng val="0"/>
      </c:pieChart>
    </c:plotArea>
    <c:plotVisOnly val="1"/>
  </c:chart>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dLbls>
            <c:dLbl>
              <c:idx val="3"/>
              <c:layout>
                <c:manualLayout>
                  <c:x val="7.1949305555555357E-2"/>
                  <c:y val="-6.1916269841269904E-2"/>
                </c:manualLayout>
              </c:layout>
              <c:showCatName val="1"/>
            </c:dLbl>
            <c:dLbl>
              <c:idx val="6"/>
              <c:delete val="1"/>
            </c:dLbl>
            <c:txPr>
              <a:bodyPr/>
              <a:lstStyle/>
              <a:p>
                <a:pPr>
                  <a:defRPr>
                    <a:latin typeface="华文细黑" pitchFamily="2" charset="-122"/>
                    <a:ea typeface="华文细黑" pitchFamily="2" charset="-122"/>
                  </a:defRPr>
                </a:pPr>
                <a:endParaRPr lang="zh-CN"/>
              </a:p>
            </c:txPr>
            <c:showCatName val="1"/>
          </c:dLbls>
          <c:cat>
            <c:strRef>
              <c:f>[coincident201801.xlsx]Sheet4!$A$78:$A$84</c:f>
              <c:strCache>
                <c:ptCount val="7"/>
                <c:pt idx="0">
                  <c:v>（0,20%)</c:v>
                </c:pt>
                <c:pt idx="1">
                  <c:v>[20,30%)</c:v>
                </c:pt>
                <c:pt idx="2">
                  <c:v>[30,40%)</c:v>
                </c:pt>
                <c:pt idx="3">
                  <c:v>[40,50%)</c:v>
                </c:pt>
                <c:pt idx="4">
                  <c:v>[50,60%)</c:v>
                </c:pt>
                <c:pt idx="5">
                  <c:v>[60,70%)</c:v>
                </c:pt>
                <c:pt idx="6">
                  <c:v>[70,100%)</c:v>
                </c:pt>
              </c:strCache>
            </c:strRef>
          </c:cat>
          <c:val>
            <c:numRef>
              <c:f>[coincident201801.xlsx]Sheet4!$D$78:$D$84</c:f>
              <c:numCache>
                <c:formatCode>0.00%</c:formatCode>
                <c:ptCount val="7"/>
                <c:pt idx="0">
                  <c:v>9.9148928827050807E-3</c:v>
                </c:pt>
                <c:pt idx="1">
                  <c:v>0.22414781796498667</c:v>
                </c:pt>
                <c:pt idx="2">
                  <c:v>0.38897444654149382</c:v>
                </c:pt>
                <c:pt idx="3">
                  <c:v>8.22479741439643E-2</c:v>
                </c:pt>
                <c:pt idx="4">
                  <c:v>0.25517858184637332</c:v>
                </c:pt>
                <c:pt idx="5">
                  <c:v>3.60867956307548E-2</c:v>
                </c:pt>
                <c:pt idx="6">
                  <c:v>3.4494909897224255E-3</c:v>
                </c:pt>
              </c:numCache>
            </c:numRef>
          </c:val>
        </c:ser>
        <c:dLbls>
          <c:showCatName val="1"/>
        </c:dLbls>
        <c:firstSliceAng val="0"/>
      </c:pieChart>
    </c:plotArea>
    <c:plotVisOnly val="1"/>
  </c:chart>
  <c:externalData r:id="rId1"/>
</c:chartSpace>
</file>

<file path=ppt/charts/chart29.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cat>
            <c:strRef>
              <c:f>[coincident201801.xlsx]Sheet4!$A$89:$A$93</c:f>
              <c:strCache>
                <c:ptCount val="5"/>
                <c:pt idx="0">
                  <c:v>&lt;15万</c:v>
                </c:pt>
                <c:pt idx="1">
                  <c:v>[15,30万)</c:v>
                </c:pt>
                <c:pt idx="2">
                  <c:v>[30,50万)</c:v>
                </c:pt>
                <c:pt idx="3">
                  <c:v>[50,90万)</c:v>
                </c:pt>
                <c:pt idx="4">
                  <c:v>&gt;=90万</c:v>
                </c:pt>
              </c:strCache>
            </c:strRef>
          </c:cat>
          <c:val>
            <c:numRef>
              <c:f>[coincident201801.xlsx]Sheet4!$D$89:$D$93</c:f>
              <c:numCache>
                <c:formatCode>0.00%</c:formatCode>
                <c:ptCount val="5"/>
                <c:pt idx="0">
                  <c:v>0.1683893275490512</c:v>
                </c:pt>
                <c:pt idx="1">
                  <c:v>0.44781612811615684</c:v>
                </c:pt>
                <c:pt idx="2">
                  <c:v>0.22229056801788802</c:v>
                </c:pt>
                <c:pt idx="3">
                  <c:v>0.12889017592832788</c:v>
                </c:pt>
                <c:pt idx="4">
                  <c:v>3.2613800388576489E-2</c:v>
                </c:pt>
              </c:numCache>
            </c:numRef>
          </c:val>
        </c:ser>
        <c:dLbls>
          <c:showCatName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altLang="en-US" sz="1200" b="1" i="0" baseline="0"/>
              <a:t>新车、二手车</a:t>
            </a:r>
            <a:r>
              <a:rPr lang="en-US" sz="1200" b="1" i="0" baseline="0"/>
              <a:t>30</a:t>
            </a:r>
            <a:r>
              <a:rPr lang="zh-CN" sz="1200" b="1" i="0" baseline="0"/>
              <a:t>天以上逾期率（含核销）图</a:t>
            </a:r>
            <a:endParaRPr lang="zh-CN" sz="1200"/>
          </a:p>
        </c:rich>
      </c:tx>
      <c:layout/>
    </c:title>
    <c:plotArea>
      <c:layout>
        <c:manualLayout>
          <c:layoutTarget val="inner"/>
          <c:xMode val="edge"/>
          <c:yMode val="edge"/>
          <c:x val="9.2117187499999989E-2"/>
          <c:y val="9.8733796296296777E-2"/>
          <c:w val="0.89219149305555778"/>
          <c:h val="0.77456041666666675"/>
        </c:manualLayout>
      </c:layout>
      <c:lineChart>
        <c:grouping val="standard"/>
        <c:ser>
          <c:idx val="0"/>
          <c:order val="0"/>
          <c:tx>
            <c:strRef>
              <c:f>Sheet2!$A$25</c:f>
              <c:strCache>
                <c:ptCount val="1"/>
                <c:pt idx="0">
                  <c:v>新车</c:v>
                </c:pt>
              </c:strCache>
            </c:strRef>
          </c:tx>
          <c:cat>
            <c:strRef>
              <c:f>Sheet2!$B$24:$N$24</c:f>
              <c:strCache>
                <c:ptCount val="13"/>
                <c:pt idx="0">
                  <c:v>201702</c:v>
                </c:pt>
                <c:pt idx="2">
                  <c:v>201704</c:v>
                </c:pt>
                <c:pt idx="4">
                  <c:v>201706</c:v>
                </c:pt>
                <c:pt idx="6">
                  <c:v>201708</c:v>
                </c:pt>
                <c:pt idx="8">
                  <c:v>201710</c:v>
                </c:pt>
                <c:pt idx="10">
                  <c:v>201712</c:v>
                </c:pt>
                <c:pt idx="12">
                  <c:v>201802</c:v>
                </c:pt>
              </c:strCache>
            </c:strRef>
          </c:cat>
          <c:val>
            <c:numRef>
              <c:f>Sheet2!$B$25:$N$25</c:f>
              <c:numCache>
                <c:formatCode>0.00%</c:formatCode>
                <c:ptCount val="13"/>
                <c:pt idx="0">
                  <c:v>6.2884856359307732E-3</c:v>
                </c:pt>
                <c:pt idx="1">
                  <c:v>7.1651990985243524E-3</c:v>
                </c:pt>
                <c:pt idx="2">
                  <c:v>7.7310997398960428E-3</c:v>
                </c:pt>
                <c:pt idx="3">
                  <c:v>8.0854261202401561E-3</c:v>
                </c:pt>
                <c:pt idx="4">
                  <c:v>8.3882251604957981E-3</c:v>
                </c:pt>
                <c:pt idx="5">
                  <c:v>8.6521291027306362E-3</c:v>
                </c:pt>
                <c:pt idx="6">
                  <c:v>9.3442117217119019E-3</c:v>
                </c:pt>
                <c:pt idx="7">
                  <c:v>9.4966708530405796E-3</c:v>
                </c:pt>
                <c:pt idx="8">
                  <c:v>9.5426845123605698E-3</c:v>
                </c:pt>
                <c:pt idx="9">
                  <c:v>8.206254972296571E-3</c:v>
                </c:pt>
                <c:pt idx="10">
                  <c:v>7.8531702811484323E-3</c:v>
                </c:pt>
                <c:pt idx="11">
                  <c:v>3.5158556224443335E-3</c:v>
                </c:pt>
                <c:pt idx="12">
                  <c:v>3.8094146306795612E-3</c:v>
                </c:pt>
              </c:numCache>
            </c:numRef>
          </c:val>
        </c:ser>
        <c:ser>
          <c:idx val="1"/>
          <c:order val="1"/>
          <c:tx>
            <c:strRef>
              <c:f>Sheet2!$A$26</c:f>
              <c:strCache>
                <c:ptCount val="1"/>
                <c:pt idx="0">
                  <c:v>二手车</c:v>
                </c:pt>
              </c:strCache>
            </c:strRef>
          </c:tx>
          <c:spPr>
            <a:ln>
              <a:solidFill>
                <a:schemeClr val="accent3">
                  <a:lumMod val="75000"/>
                </a:schemeClr>
              </a:solidFill>
            </a:ln>
          </c:spPr>
          <c:marker>
            <c:spPr>
              <a:solidFill>
                <a:schemeClr val="accent3">
                  <a:lumMod val="75000"/>
                </a:schemeClr>
              </a:solidFill>
              <a:ln>
                <a:solidFill>
                  <a:schemeClr val="accent3">
                    <a:lumMod val="75000"/>
                  </a:schemeClr>
                </a:solidFill>
              </a:ln>
            </c:spPr>
          </c:marker>
          <c:cat>
            <c:strRef>
              <c:f>Sheet2!$B$24:$N$24</c:f>
              <c:strCache>
                <c:ptCount val="13"/>
                <c:pt idx="0">
                  <c:v>201702</c:v>
                </c:pt>
                <c:pt idx="2">
                  <c:v>201704</c:v>
                </c:pt>
                <c:pt idx="4">
                  <c:v>201706</c:v>
                </c:pt>
                <c:pt idx="6">
                  <c:v>201708</c:v>
                </c:pt>
                <c:pt idx="8">
                  <c:v>201710</c:v>
                </c:pt>
                <c:pt idx="10">
                  <c:v>201712</c:v>
                </c:pt>
                <c:pt idx="12">
                  <c:v>201802</c:v>
                </c:pt>
              </c:strCache>
            </c:strRef>
          </c:cat>
          <c:val>
            <c:numRef>
              <c:f>Sheet2!$B$26:$N$26</c:f>
              <c:numCache>
                <c:formatCode>0.00%</c:formatCode>
                <c:ptCount val="13"/>
                <c:pt idx="0">
                  <c:v>9.9029689006378697E-3</c:v>
                </c:pt>
                <c:pt idx="1">
                  <c:v>6.8562322390334834E-3</c:v>
                </c:pt>
                <c:pt idx="2">
                  <c:v>1.0290553329249387E-2</c:v>
                </c:pt>
                <c:pt idx="3">
                  <c:v>1.0707070278367701E-2</c:v>
                </c:pt>
                <c:pt idx="4">
                  <c:v>1.0643083866213621E-2</c:v>
                </c:pt>
                <c:pt idx="5">
                  <c:v>1.2466845173186802E-2</c:v>
                </c:pt>
                <c:pt idx="6">
                  <c:v>1.2797438679738565E-2</c:v>
                </c:pt>
                <c:pt idx="7">
                  <c:v>1.5336602386297702E-2</c:v>
                </c:pt>
                <c:pt idx="8">
                  <c:v>6.2711686434971711E-3</c:v>
                </c:pt>
                <c:pt idx="9">
                  <c:v>8.3704360488265038E-3</c:v>
                </c:pt>
                <c:pt idx="10">
                  <c:v>9.0474888981654112E-3</c:v>
                </c:pt>
                <c:pt idx="11">
                  <c:v>1.1499187055337552E-2</c:v>
                </c:pt>
                <c:pt idx="12">
                  <c:v>1.0395669619581461E-2</c:v>
                </c:pt>
              </c:numCache>
            </c:numRef>
          </c:val>
        </c:ser>
        <c:ser>
          <c:idx val="2"/>
          <c:order val="2"/>
          <c:tx>
            <c:strRef>
              <c:f>Sheet2!$A$27</c:f>
              <c:strCache>
                <c:ptCount val="1"/>
                <c:pt idx="0">
                  <c:v>整体</c:v>
                </c:pt>
              </c:strCache>
            </c:strRef>
          </c:tx>
          <c:spPr>
            <a:ln>
              <a:solidFill>
                <a:srgbClr val="FF0000"/>
              </a:solidFill>
            </a:ln>
          </c:spPr>
          <c:marker>
            <c:spPr>
              <a:solidFill>
                <a:srgbClr val="C00000"/>
              </a:solidFill>
              <a:ln>
                <a:solidFill>
                  <a:srgbClr val="FF0000"/>
                </a:solidFill>
              </a:ln>
            </c:spPr>
          </c:marker>
          <c:cat>
            <c:strRef>
              <c:f>Sheet2!$B$24:$N$24</c:f>
              <c:strCache>
                <c:ptCount val="13"/>
                <c:pt idx="0">
                  <c:v>201702</c:v>
                </c:pt>
                <c:pt idx="2">
                  <c:v>201704</c:v>
                </c:pt>
                <c:pt idx="4">
                  <c:v>201706</c:v>
                </c:pt>
                <c:pt idx="6">
                  <c:v>201708</c:v>
                </c:pt>
                <c:pt idx="8">
                  <c:v>201710</c:v>
                </c:pt>
                <c:pt idx="10">
                  <c:v>201712</c:v>
                </c:pt>
                <c:pt idx="12">
                  <c:v>201802</c:v>
                </c:pt>
              </c:strCache>
            </c:strRef>
          </c:cat>
          <c:val>
            <c:numRef>
              <c:f>Sheet2!$B$27:$N$27</c:f>
              <c:numCache>
                <c:formatCode>0.00%</c:formatCode>
                <c:ptCount val="13"/>
                <c:pt idx="0">
                  <c:v>6.3364504912008825E-3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77472512"/>
        <c:axId val="77474432"/>
      </c:lineChart>
      <c:catAx>
        <c:axId val="77472512"/>
        <c:scaling>
          <c:orientation val="minMax"/>
        </c:scaling>
        <c:axPos val="b"/>
        <c:tickLblPos val="nextTo"/>
        <c:crossAx val="77474432"/>
        <c:crosses val="autoZero"/>
        <c:auto val="1"/>
        <c:lblAlgn val="ctr"/>
        <c:lblOffset val="100"/>
      </c:catAx>
      <c:valAx>
        <c:axId val="77474432"/>
        <c:scaling>
          <c:orientation val="minMax"/>
          <c:min val="0"/>
        </c:scaling>
        <c:axPos val="l"/>
        <c:majorGridlines/>
        <c:numFmt formatCode="0.0%" sourceLinked="0"/>
        <c:tickLblPos val="nextTo"/>
        <c:crossAx val="77472512"/>
        <c:crosses val="autoZero"/>
        <c:crossBetween val="between"/>
        <c:majorUnit val="3.0000000000000092E-3"/>
      </c:valAx>
      <c:spPr>
        <a:solidFill>
          <a:schemeClr val="accent6">
            <a:lumMod val="40000"/>
            <a:lumOff val="60000"/>
          </a:schemeClr>
        </a:solidFill>
      </c:spPr>
    </c:plotArea>
    <c:legend>
      <c:legendPos val="b"/>
      <c:layout/>
    </c:legend>
    <c:plotVisOnly val="1"/>
  </c:chart>
  <c:spPr>
    <a:ln>
      <a:noFill/>
    </a:ln>
  </c:spPr>
  <c:externalData r:id="rId1"/>
</c:chartSpace>
</file>

<file path=ppt/charts/chart30.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cat>
            <c:strRef>
              <c:f>Sheet6!$D$76:$D$80</c:f>
              <c:strCache>
                <c:ptCount val="5"/>
                <c:pt idx="0">
                  <c:v>&lt;15万</c:v>
                </c:pt>
                <c:pt idx="1">
                  <c:v>[15,30万)</c:v>
                </c:pt>
                <c:pt idx="2">
                  <c:v>[30,50万)</c:v>
                </c:pt>
                <c:pt idx="3">
                  <c:v>[50,90万)</c:v>
                </c:pt>
                <c:pt idx="4">
                  <c:v>&gt;=90万</c:v>
                </c:pt>
              </c:strCache>
            </c:strRef>
          </c:cat>
          <c:val>
            <c:numRef>
              <c:f>Sheet6!$E$76:$E$80</c:f>
              <c:numCache>
                <c:formatCode>0%</c:formatCode>
                <c:ptCount val="5"/>
                <c:pt idx="0">
                  <c:v>0.14806762078725871</c:v>
                </c:pt>
                <c:pt idx="1">
                  <c:v>0.44853845415782667</c:v>
                </c:pt>
                <c:pt idx="2">
                  <c:v>0.22470212110733426</c:v>
                </c:pt>
                <c:pt idx="3">
                  <c:v>0.1441092214139888</c:v>
                </c:pt>
                <c:pt idx="4">
                  <c:v>3.4582582533592483E-2</c:v>
                </c:pt>
              </c:numCache>
            </c:numRef>
          </c:val>
        </c:ser>
        <c:dLbls>
          <c:showCatName val="1"/>
        </c:dLbls>
        <c:firstSliceAng val="0"/>
      </c:pieChart>
    </c:plotArea>
    <c:plotVisOnly val="1"/>
  </c:chart>
  <c:externalData r:id="rId1"/>
</c:chartSpace>
</file>

<file path=ppt/charts/chart31.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dLbls>
            <c:dLbl>
              <c:idx val="6"/>
              <c:delete val="1"/>
            </c:dLbl>
            <c:showCatName val="1"/>
          </c:dLbls>
          <c:cat>
            <c:strRef>
              <c:f>Sheet4!$A$78:$A$84</c:f>
              <c:strCache>
                <c:ptCount val="7"/>
                <c:pt idx="0">
                  <c:v>（0,20%)</c:v>
                </c:pt>
                <c:pt idx="1">
                  <c:v>[20,30%)</c:v>
                </c:pt>
                <c:pt idx="2">
                  <c:v>[30,40%)</c:v>
                </c:pt>
                <c:pt idx="3">
                  <c:v>[40,50%)</c:v>
                </c:pt>
                <c:pt idx="4">
                  <c:v>[50,60%)</c:v>
                </c:pt>
                <c:pt idx="5">
                  <c:v>[60,70%)</c:v>
                </c:pt>
                <c:pt idx="6">
                  <c:v>[70,100%)</c:v>
                </c:pt>
              </c:strCache>
            </c:strRef>
          </c:cat>
          <c:val>
            <c:numRef>
              <c:f>Sheet4!$J$78:$J$84</c:f>
              <c:numCache>
                <c:formatCode>0.0%</c:formatCode>
                <c:ptCount val="7"/>
                <c:pt idx="0">
                  <c:v>7.1999572045525179E-2</c:v>
                </c:pt>
                <c:pt idx="1">
                  <c:v>0.19603479449829453</c:v>
                </c:pt>
                <c:pt idx="2">
                  <c:v>0.38417510274078132</c:v>
                </c:pt>
                <c:pt idx="3">
                  <c:v>0.10676440391820442</c:v>
                </c:pt>
                <c:pt idx="4">
                  <c:v>0.20783398130048841</c:v>
                </c:pt>
                <c:pt idx="5">
                  <c:v>3.1681935150402601E-2</c:v>
                </c:pt>
                <c:pt idx="6">
                  <c:v>1.5102103463052747E-3</c:v>
                </c:pt>
              </c:numCache>
            </c:numRef>
          </c:val>
        </c:ser>
        <c:dLbls>
          <c:showCatName val="1"/>
        </c:dLbls>
        <c:firstSliceAng val="0"/>
      </c:pieChart>
    </c:plotArea>
    <c:plotVisOnly val="1"/>
  </c:chart>
  <c:externalData r:id="rId1"/>
</c:chartSpace>
</file>

<file path=ppt/charts/chart3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cat>
            <c:strRef>
              <c:f>Sheet4!$A$89:$A$93</c:f>
              <c:strCache>
                <c:ptCount val="5"/>
                <c:pt idx="0">
                  <c:v>&lt;15万</c:v>
                </c:pt>
                <c:pt idx="1">
                  <c:v>[15,30万)</c:v>
                </c:pt>
                <c:pt idx="2">
                  <c:v>[30,50万)</c:v>
                </c:pt>
                <c:pt idx="3">
                  <c:v>[50,90万)</c:v>
                </c:pt>
                <c:pt idx="4">
                  <c:v>&gt;=90万</c:v>
                </c:pt>
              </c:strCache>
            </c:strRef>
          </c:cat>
          <c:val>
            <c:numRef>
              <c:f>Sheet4!$J$89:$J$93</c:f>
              <c:numCache>
                <c:formatCode>0.00%</c:formatCode>
                <c:ptCount val="5"/>
                <c:pt idx="0">
                  <c:v>0.18237025504217291</c:v>
                </c:pt>
                <c:pt idx="1">
                  <c:v>0.38888735542209274</c:v>
                </c:pt>
                <c:pt idx="2">
                  <c:v>0.25442210395026493</c:v>
                </c:pt>
                <c:pt idx="3">
                  <c:v>0.14266503414231546</c:v>
                </c:pt>
                <c:pt idx="4">
                  <c:v>3.1655251443158915E-2</c:v>
                </c:pt>
              </c:numCache>
            </c:numRef>
          </c:val>
        </c:ser>
        <c:dLbls>
          <c:showCatName val="1"/>
        </c:dLbls>
        <c:firstSliceAng val="0"/>
      </c:pieChart>
    </c:plotArea>
    <c:plotVisOnly val="1"/>
  </c:chart>
  <c:externalData r:id="rId1"/>
</c:chartSpace>
</file>

<file path=ppt/charts/chart33.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dLbls>
            <c:dLbl>
              <c:idx val="0"/>
              <c:layout>
                <c:manualLayout>
                  <c:x val="3.4611001749781274E-2"/>
                  <c:y val="1.1480752405949261E-2"/>
                </c:manualLayout>
              </c:layout>
              <c:showCatName val="1"/>
            </c:dLbl>
            <c:dLbl>
              <c:idx val="5"/>
              <c:layout>
                <c:manualLayout>
                  <c:x val="-4.7393153980752403E-2"/>
                  <c:y val="1.3554243219597561E-2"/>
                </c:manualLayout>
              </c:layout>
              <c:showCatName val="1"/>
            </c:dLbl>
            <c:dLbl>
              <c:idx val="6"/>
              <c:delete val="1"/>
            </c:dLbl>
            <c:txPr>
              <a:bodyPr/>
              <a:lstStyle/>
              <a:p>
                <a:pPr>
                  <a:defRPr sz="1100">
                    <a:latin typeface="华文细黑" pitchFamily="2" charset="-122"/>
                    <a:ea typeface="华文细黑" pitchFamily="2" charset="-122"/>
                  </a:defRPr>
                </a:pPr>
                <a:endParaRPr lang="zh-CN"/>
              </a:p>
            </c:txPr>
            <c:showCatName val="1"/>
          </c:dLbls>
          <c:cat>
            <c:strRef>
              <c:f>Sheet6!$D$65:$D$71</c:f>
              <c:strCache>
                <c:ptCount val="7"/>
                <c:pt idx="0">
                  <c:v>（0,20%)</c:v>
                </c:pt>
                <c:pt idx="1">
                  <c:v>[20,30%)</c:v>
                </c:pt>
                <c:pt idx="2">
                  <c:v>[30,40%)</c:v>
                </c:pt>
                <c:pt idx="3">
                  <c:v>[40,50%)</c:v>
                </c:pt>
                <c:pt idx="4">
                  <c:v>[50,60%)</c:v>
                </c:pt>
                <c:pt idx="5">
                  <c:v>[60,70%)</c:v>
                </c:pt>
                <c:pt idx="6">
                  <c:v>[70,100%)</c:v>
                </c:pt>
              </c:strCache>
            </c:strRef>
          </c:cat>
          <c:val>
            <c:numRef>
              <c:f>Sheet6!$E$65:$E$71</c:f>
              <c:numCache>
                <c:formatCode>0%</c:formatCode>
                <c:ptCount val="7"/>
                <c:pt idx="0">
                  <c:v>1.4693434945466727E-2</c:v>
                </c:pt>
                <c:pt idx="1">
                  <c:v>0.23133604673763591</c:v>
                </c:pt>
                <c:pt idx="2">
                  <c:v>0.38808615724525419</c:v>
                </c:pt>
                <c:pt idx="3">
                  <c:v>0.10037000384555302</c:v>
                </c:pt>
                <c:pt idx="4">
                  <c:v>0.23181016040949884</c:v>
                </c:pt>
                <c:pt idx="5">
                  <c:v>3.0978709762421001E-2</c:v>
                </c:pt>
                <c:pt idx="6">
                  <c:v>2.7254870541742224E-3</c:v>
                </c:pt>
              </c:numCache>
            </c:numRef>
          </c:val>
        </c:ser>
        <c:dLbls>
          <c:showCatName val="1"/>
        </c:dLbls>
        <c:firstSliceAng val="0"/>
      </c:pieChart>
    </c:plotArea>
    <c:plotVisOnly val="1"/>
  </c:chart>
  <c:externalData r:id="rId1"/>
</c:chartSpace>
</file>

<file path=ppt/charts/chart34.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dLbl>
              <c:idx val="0"/>
              <c:layout>
                <c:manualLayout>
                  <c:x val="-1.8844050743657165E-2"/>
                  <c:y val="-0.29166666666666802"/>
                </c:manualLayout>
              </c:layout>
              <c:showVal val="1"/>
              <c:showCatName val="1"/>
            </c:dLbl>
            <c:dLbl>
              <c:idx val="1"/>
              <c:layout>
                <c:manualLayout>
                  <c:x val="-6.8273055555555615E-2"/>
                  <c:y val="7.4722222222222713E-4"/>
                </c:manualLayout>
              </c:layout>
              <c:showVal val="1"/>
              <c:showCatName val="1"/>
            </c:dLbl>
            <c:dLbl>
              <c:idx val="2"/>
              <c:layout>
                <c:manualLayout>
                  <c:x val="0.11764583333333339"/>
                  <c:y val="1.2599206349206348E-3"/>
                </c:manualLayout>
              </c:layout>
              <c:showVal val="1"/>
              <c:showCatName val="1"/>
            </c:dLbl>
            <c:txPr>
              <a:bodyPr/>
              <a:lstStyle/>
              <a:p>
                <a:pPr>
                  <a:defRPr sz="1050" b="1">
                    <a:latin typeface="华文细黑" pitchFamily="2" charset="-122"/>
                    <a:ea typeface="华文细黑" pitchFamily="2" charset="-122"/>
                  </a:defRPr>
                </a:pPr>
                <a:endParaRPr lang="zh-CN"/>
              </a:p>
            </c:txPr>
            <c:showVal val="1"/>
            <c:showCatName val="1"/>
          </c:dLbls>
          <c:cat>
            <c:strRef>
              <c:f>Sheet6!$A$93:$A$95</c:f>
              <c:strCache>
                <c:ptCount val="3"/>
                <c:pt idx="0">
                  <c:v>个人-贷款</c:v>
                </c:pt>
                <c:pt idx="1">
                  <c:v>个人-直租</c:v>
                </c:pt>
                <c:pt idx="2">
                  <c:v>机构-贷款</c:v>
                </c:pt>
              </c:strCache>
            </c:strRef>
          </c:cat>
          <c:val>
            <c:numRef>
              <c:f>Sheet6!$C$93:$C$95</c:f>
              <c:numCache>
                <c:formatCode>0.00%</c:formatCode>
                <c:ptCount val="3"/>
                <c:pt idx="0">
                  <c:v>0.98231714381289659</c:v>
                </c:pt>
                <c:pt idx="1">
                  <c:v>1.4776269895640633E-2</c:v>
                </c:pt>
                <c:pt idx="2">
                  <c:v>2.9065862914598051E-3</c:v>
                </c:pt>
              </c:numCache>
            </c:numRef>
          </c:val>
        </c:ser>
        <c:dLbls>
          <c:showVal val="1"/>
          <c:showCatName val="1"/>
        </c:dLbls>
        <c:firstSliceAng val="0"/>
      </c:pieChart>
    </c:plotArea>
    <c:plotVisOnly val="1"/>
  </c:chart>
  <c:externalData r:id="rId1"/>
</c:chartSpace>
</file>

<file path=ppt/charts/chart35.xml><?xml version="1.0" encoding="utf-8"?>
<c:chartSpace xmlns:c="http://schemas.openxmlformats.org/drawingml/2006/chart" xmlns:a="http://schemas.openxmlformats.org/drawingml/2006/main" xmlns:r="http://schemas.openxmlformats.org/officeDocument/2006/relationships">
  <c:lang val="zh-CN"/>
  <c:chart>
    <c:plotArea>
      <c:layout/>
      <c:pieChart>
        <c:varyColors val="1"/>
        <c:ser>
          <c:idx val="1"/>
          <c:order val="1"/>
          <c:dLbls>
            <c:dLbl>
              <c:idx val="0"/>
              <c:layout>
                <c:manualLayout>
                  <c:x val="-7.2361616161616502E-2"/>
                  <c:y val="-0.27877103174603174"/>
                </c:manualLayout>
              </c:layout>
              <c:showVal val="1"/>
              <c:showCatName val="1"/>
            </c:dLbl>
            <c:dLbl>
              <c:idx val="2"/>
              <c:layout>
                <c:manualLayout>
                  <c:x val="0.1049154415053264"/>
                  <c:y val="1.9607843137254923E-3"/>
                </c:manualLayout>
              </c:layout>
              <c:showVal val="1"/>
              <c:showCatName val="1"/>
            </c:dLbl>
            <c:txPr>
              <a:bodyPr/>
              <a:lstStyle/>
              <a:p>
                <a:pPr>
                  <a:defRPr sz="1100" b="1">
                    <a:latin typeface="华文细黑" pitchFamily="2" charset="-122"/>
                    <a:ea typeface="华文细黑" pitchFamily="2" charset="-122"/>
                  </a:defRPr>
                </a:pPr>
                <a:endParaRPr lang="zh-CN"/>
              </a:p>
            </c:txPr>
            <c:showVal val="1"/>
            <c:showCatName val="1"/>
          </c:dLbls>
          <c:cat>
            <c:strRef>
              <c:f>Sheet4!$A$120:$A$122</c:f>
              <c:strCache>
                <c:ptCount val="3"/>
                <c:pt idx="0">
                  <c:v>个人-贷款</c:v>
                </c:pt>
                <c:pt idx="1">
                  <c:v>个人-直租</c:v>
                </c:pt>
                <c:pt idx="2">
                  <c:v>机构-贷款</c:v>
                </c:pt>
              </c:strCache>
            </c:strRef>
          </c:cat>
          <c:val>
            <c:numRef>
              <c:f>Sheet4!$C$120:$C$122</c:f>
              <c:numCache>
                <c:formatCode>0.00%</c:formatCode>
                <c:ptCount val="3"/>
                <c:pt idx="0">
                  <c:v>0.9534375586753332</c:v>
                </c:pt>
                <c:pt idx="1">
                  <c:v>1.0161312942467081E-2</c:v>
                </c:pt>
                <c:pt idx="2">
                  <c:v>3.6401128382199908E-2</c:v>
                </c:pt>
              </c:numCache>
            </c:numRef>
          </c:val>
        </c:ser>
        <c:ser>
          <c:idx val="0"/>
          <c:order val="0"/>
          <c:cat>
            <c:strRef>
              <c:f>Sheet4!$A$120:$A$122</c:f>
              <c:strCache>
                <c:ptCount val="3"/>
                <c:pt idx="0">
                  <c:v>个人-贷款</c:v>
                </c:pt>
                <c:pt idx="1">
                  <c:v>个人-直租</c:v>
                </c:pt>
                <c:pt idx="2">
                  <c:v>机构-贷款</c:v>
                </c:pt>
              </c:strCache>
            </c:strRef>
          </c:cat>
          <c:val>
            <c:numRef>
              <c:f>Sheet4!$C$120:$C$122</c:f>
              <c:numCache>
                <c:formatCode>0.00%</c:formatCode>
                <c:ptCount val="3"/>
                <c:pt idx="0">
                  <c:v>0.9534375586753332</c:v>
                </c:pt>
                <c:pt idx="1">
                  <c:v>1.0161312942467081E-2</c:v>
                </c:pt>
                <c:pt idx="2">
                  <c:v>3.6401128382199908E-2</c:v>
                </c:pt>
              </c:numCache>
            </c:numRef>
          </c:val>
        </c:ser>
        <c:dLbls>
          <c:showVal val="1"/>
          <c:showCatName val="1"/>
        </c:dLbls>
        <c:firstSliceAng val="0"/>
      </c:pieChart>
    </c:plotArea>
    <c:plotVisOnly val="1"/>
  </c:chart>
  <c:externalData r:id="rId1"/>
</c:chartSpace>
</file>

<file path=ppt/charts/chart36.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dLbl>
              <c:idx val="0"/>
              <c:layout>
                <c:manualLayout>
                  <c:x val="-0.14956717171717238"/>
                  <c:y val="-0.26818769841269841"/>
                </c:manualLayout>
              </c:layout>
              <c:showVal val="1"/>
              <c:showCatName val="1"/>
            </c:dLbl>
            <c:dLbl>
              <c:idx val="2"/>
              <c:layout>
                <c:manualLayout>
                  <c:x val="0.12275732377645222"/>
                  <c:y val="1.9607843137254923E-3"/>
                </c:manualLayout>
              </c:layout>
              <c:showVal val="1"/>
              <c:showCatName val="1"/>
            </c:dLbl>
            <c:txPr>
              <a:bodyPr/>
              <a:lstStyle/>
              <a:p>
                <a:pPr>
                  <a:defRPr sz="1050" b="1">
                    <a:latin typeface="华文细黑" pitchFamily="2" charset="-122"/>
                    <a:ea typeface="华文细黑" pitchFamily="2" charset="-122"/>
                  </a:defRPr>
                </a:pPr>
                <a:endParaRPr lang="zh-CN"/>
              </a:p>
            </c:txPr>
            <c:showVal val="1"/>
            <c:showCatName val="1"/>
          </c:dLbls>
          <c:cat>
            <c:strRef>
              <c:f>Sheet4!$A$120:$A$122</c:f>
              <c:strCache>
                <c:ptCount val="3"/>
                <c:pt idx="0">
                  <c:v>个人-贷款</c:v>
                </c:pt>
                <c:pt idx="1">
                  <c:v>个人-直租</c:v>
                </c:pt>
                <c:pt idx="2">
                  <c:v>机构-贷款</c:v>
                </c:pt>
              </c:strCache>
            </c:strRef>
          </c:cat>
          <c:val>
            <c:numRef>
              <c:f>Sheet4!$F$120:$F$122</c:f>
              <c:numCache>
                <c:formatCode>0.00%</c:formatCode>
                <c:ptCount val="3"/>
                <c:pt idx="0">
                  <c:v>0.89716797188932429</c:v>
                </c:pt>
                <c:pt idx="1">
                  <c:v>7.1999572045525234E-2</c:v>
                </c:pt>
                <c:pt idx="2">
                  <c:v>3.0832456065148076E-2</c:v>
                </c:pt>
              </c:numCache>
            </c:numRef>
          </c:val>
        </c:ser>
        <c:dLbls>
          <c:showVal val="1"/>
          <c:showCatName val="1"/>
        </c:dLbls>
        <c:firstSliceAng val="0"/>
      </c:pieChart>
    </c:plotArea>
    <c:plotVisOnly val="1"/>
  </c:chart>
  <c:externalData r:id="rId1"/>
</c:chartSpace>
</file>

<file path=ppt/charts/chart37.xml><?xml version="1.0" encoding="utf-8"?>
<c:chartSpace xmlns:c="http://schemas.openxmlformats.org/drawingml/2006/chart" xmlns:a="http://schemas.openxmlformats.org/drawingml/2006/main" xmlns:r="http://schemas.openxmlformats.org/officeDocument/2006/relationships">
  <c:lang val="zh-CN"/>
  <c:chart>
    <c:plotArea>
      <c:layout/>
      <c:pieChart>
        <c:varyColors val="1"/>
        <c:ser>
          <c:idx val="0"/>
          <c:order val="0"/>
          <c:dLbls>
            <c:dLbl>
              <c:idx val="0"/>
              <c:layout>
                <c:manualLayout>
                  <c:x val="-9.3844050743657675E-2"/>
                  <c:y val="1.1574074074074073E-3"/>
                </c:manualLayout>
              </c:layout>
              <c:showVal val="1"/>
              <c:showCatName val="1"/>
            </c:dLbl>
            <c:dLbl>
              <c:idx val="1"/>
              <c:layout>
                <c:manualLayout>
                  <c:x val="8.6949475065616968E-2"/>
                  <c:y val="5.7870370370370393E-3"/>
                </c:manualLayout>
              </c:layout>
              <c:showVal val="1"/>
              <c:showCatName val="1"/>
            </c:dLbl>
            <c:dLbl>
              <c:idx val="2"/>
              <c:layout>
                <c:manualLayout>
                  <c:x val="4.1598148148148148E-2"/>
                  <c:y val="-0.25609246031746147"/>
                </c:manualLayout>
              </c:layout>
              <c:showVal val="1"/>
              <c:showCatName val="1"/>
            </c:dLbl>
            <c:txPr>
              <a:bodyPr/>
              <a:lstStyle/>
              <a:p>
                <a:pPr>
                  <a:defRPr sz="1100" b="1">
                    <a:latin typeface="华文细黑" pitchFamily="2" charset="-122"/>
                    <a:ea typeface="华文细黑" pitchFamily="2" charset="-122"/>
                  </a:defRPr>
                </a:pPr>
                <a:endParaRPr lang="zh-CN"/>
              </a:p>
            </c:txPr>
            <c:showVal val="1"/>
            <c:showCatName val="1"/>
          </c:dLbls>
          <c:cat>
            <c:strRef>
              <c:f>Sheet6!$A$103:$A$105</c:f>
              <c:strCache>
                <c:ptCount val="3"/>
                <c:pt idx="0">
                  <c:v>联合贷-中信</c:v>
                </c:pt>
                <c:pt idx="1">
                  <c:v>联合贷-上海</c:v>
                </c:pt>
                <c:pt idx="2">
                  <c:v>非联合贷</c:v>
                </c:pt>
              </c:strCache>
            </c:strRef>
          </c:cat>
          <c:val>
            <c:numRef>
              <c:f>Sheet6!$C$103:$C$105</c:f>
              <c:numCache>
                <c:formatCode>0.00%</c:formatCode>
                <c:ptCount val="3"/>
                <c:pt idx="0">
                  <c:v>2.4535430033521058E-3</c:v>
                </c:pt>
                <c:pt idx="1">
                  <c:v>2.0244794211119112E-2</c:v>
                </c:pt>
                <c:pt idx="2">
                  <c:v>0.97730166278553066</c:v>
                </c:pt>
              </c:numCache>
            </c:numRef>
          </c:val>
        </c:ser>
        <c:dLbls>
          <c:showVal val="1"/>
          <c:showCatName val="1"/>
        </c:dLbls>
        <c:firstSliceAng val="0"/>
      </c:pieChart>
    </c:plotArea>
    <c:plotVisOnly val="1"/>
  </c:chart>
  <c:externalData r:id="rId1"/>
</c:chartSpace>
</file>

<file path=ppt/charts/chart38.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dLbl>
              <c:idx val="0"/>
              <c:layout>
                <c:manualLayout>
                  <c:x val="-0.12324212962962997"/>
                  <c:y val="1.1575396825396782E-3"/>
                </c:manualLayout>
              </c:layout>
              <c:showVal val="1"/>
              <c:showCatName val="1"/>
            </c:dLbl>
            <c:dLbl>
              <c:idx val="1"/>
              <c:layout>
                <c:manualLayout>
                  <c:x val="0.13398657407407408"/>
                  <c:y val="2.5945634920634932E-2"/>
                </c:manualLayout>
              </c:layout>
              <c:showVal val="1"/>
              <c:showCatName val="1"/>
            </c:dLbl>
            <c:dLbl>
              <c:idx val="2"/>
              <c:layout>
                <c:manualLayout>
                  <c:x val="7.8776620370370424E-3"/>
                  <c:y val="-0.25609246031746147"/>
                </c:manualLayout>
              </c:layout>
              <c:showVal val="1"/>
              <c:showCatName val="1"/>
            </c:dLbl>
            <c:txPr>
              <a:bodyPr/>
              <a:lstStyle/>
              <a:p>
                <a:pPr>
                  <a:defRPr sz="1100" b="1">
                    <a:latin typeface="华文细黑" pitchFamily="2" charset="-122"/>
                    <a:ea typeface="华文细黑" pitchFamily="2" charset="-122"/>
                  </a:defRPr>
                </a:pPr>
                <a:endParaRPr lang="zh-CN"/>
              </a:p>
            </c:txPr>
            <c:showVal val="1"/>
            <c:showCatName val="1"/>
          </c:dLbls>
          <c:cat>
            <c:strRef>
              <c:f>Sheet4!$A$130:$A$132</c:f>
              <c:strCache>
                <c:ptCount val="3"/>
                <c:pt idx="0">
                  <c:v>联合贷-中信</c:v>
                </c:pt>
                <c:pt idx="1">
                  <c:v>联合贷-上海</c:v>
                </c:pt>
                <c:pt idx="2">
                  <c:v>非联合贷</c:v>
                </c:pt>
              </c:strCache>
            </c:strRef>
          </c:cat>
          <c:val>
            <c:numRef>
              <c:f>Sheet4!$C$130:$C$132</c:f>
              <c:numCache>
                <c:formatCode>0.00%</c:formatCode>
                <c:ptCount val="3"/>
                <c:pt idx="0">
                  <c:v>0</c:v>
                </c:pt>
                <c:pt idx="1">
                  <c:v>3.7263747901099221E-3</c:v>
                </c:pt>
                <c:pt idx="2">
                  <c:v>0.9962736252098906</c:v>
                </c:pt>
              </c:numCache>
            </c:numRef>
          </c:val>
        </c:ser>
        <c:dLbls>
          <c:showVal val="1"/>
          <c:showCatName val="1"/>
        </c:dLbls>
        <c:firstSliceAng val="0"/>
      </c:pieChart>
    </c:plotArea>
    <c:plotVisOnly val="1"/>
  </c:chart>
  <c:externalData r:id="rId1"/>
</c:chartSpace>
</file>

<file path=ppt/charts/chart39.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dLbl>
              <c:idx val="0"/>
              <c:layout>
                <c:manualLayout>
                  <c:x val="-9.9723611111111124E-2"/>
                  <c:y val="2.63559523809524E-2"/>
                </c:manualLayout>
              </c:layout>
              <c:showVal val="1"/>
              <c:showCatName val="1"/>
            </c:dLbl>
            <c:dLbl>
              <c:idx val="1"/>
              <c:layout>
                <c:manualLayout>
                  <c:x val="2.5213425925926021E-2"/>
                  <c:y val="7.4722222222222713E-4"/>
                </c:manualLayout>
              </c:layout>
              <c:showVal val="1"/>
              <c:showCatName val="1"/>
            </c:dLbl>
            <c:dLbl>
              <c:idx val="2"/>
              <c:layout>
                <c:manualLayout>
                  <c:x val="0.12114699074074074"/>
                  <c:y val="-0.25483253968253966"/>
                </c:manualLayout>
              </c:layout>
              <c:showVal val="1"/>
              <c:showCatName val="1"/>
            </c:dLbl>
            <c:txPr>
              <a:bodyPr/>
              <a:lstStyle/>
              <a:p>
                <a:pPr>
                  <a:defRPr sz="1100" b="1">
                    <a:latin typeface="华文细黑" pitchFamily="2" charset="-122"/>
                    <a:ea typeface="华文细黑" pitchFamily="2" charset="-122"/>
                  </a:defRPr>
                </a:pPr>
                <a:endParaRPr lang="zh-CN"/>
              </a:p>
            </c:txPr>
            <c:showVal val="1"/>
            <c:showCatName val="1"/>
          </c:dLbls>
          <c:cat>
            <c:strRef>
              <c:f>Sheet4!$A$130:$A$132</c:f>
              <c:strCache>
                <c:ptCount val="3"/>
                <c:pt idx="0">
                  <c:v>联合贷-中信</c:v>
                </c:pt>
                <c:pt idx="1">
                  <c:v>联合贷-上海</c:v>
                </c:pt>
                <c:pt idx="2">
                  <c:v>非联合贷</c:v>
                </c:pt>
              </c:strCache>
            </c:strRef>
          </c:cat>
          <c:val>
            <c:numRef>
              <c:f>Sheet4!$F$130:$F$132</c:f>
              <c:numCache>
                <c:formatCode>0%</c:formatCode>
                <c:ptCount val="3"/>
                <c:pt idx="0">
                  <c:v>1.0399697365463131E-2</c:v>
                </c:pt>
                <c:pt idx="1">
                  <c:v>6.3258698205901132E-2</c:v>
                </c:pt>
                <c:pt idx="2">
                  <c:v>0.92634160442863789</c:v>
                </c:pt>
              </c:numCache>
            </c:numRef>
          </c:val>
        </c:ser>
        <c:dLbls>
          <c:showVal val="1"/>
          <c:showCatName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sz="1200">
                <a:latin typeface="华文细黑" pitchFamily="2" charset="-122"/>
                <a:ea typeface="华文细黑" pitchFamily="2" charset="-122"/>
              </a:defRPr>
            </a:pPr>
            <a:r>
              <a:rPr lang="zh-CN" altLang="en-US" sz="1200" b="1" i="0" baseline="0">
                <a:latin typeface="华文细黑" pitchFamily="2" charset="-122"/>
                <a:ea typeface="华文细黑" pitchFamily="2" charset="-122"/>
              </a:rPr>
              <a:t>各省份</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p>
        </c:rich>
      </c:tx>
      <c:layout>
        <c:manualLayout>
          <c:xMode val="edge"/>
          <c:yMode val="edge"/>
          <c:x val="0.2867126736111113"/>
          <c:y val="3.2337962962963006E-2"/>
        </c:manualLayout>
      </c:layout>
    </c:title>
    <c:plotArea>
      <c:layout>
        <c:manualLayout>
          <c:layoutTarget val="inner"/>
          <c:xMode val="edge"/>
          <c:yMode val="edge"/>
          <c:x val="0.11770740613944997"/>
          <c:y val="0.11979961651223472"/>
          <c:w val="0.86296892236296552"/>
          <c:h val="0.69229047603863536"/>
        </c:manualLayout>
      </c:layout>
      <c:lineChart>
        <c:grouping val="standard"/>
        <c:ser>
          <c:idx val="0"/>
          <c:order val="0"/>
          <c:tx>
            <c:strRef>
              <c:f>Sheet2!$A$49</c:f>
              <c:strCache>
                <c:ptCount val="1"/>
                <c:pt idx="0">
                  <c:v>云南</c:v>
                </c:pt>
              </c:strCache>
            </c:strRef>
          </c:tx>
          <c:cat>
            <c:strRef>
              <c:f>Sheet2!$B$48:$N$48</c:f>
              <c:strCache>
                <c:ptCount val="13"/>
                <c:pt idx="0">
                  <c:v>201702</c:v>
                </c:pt>
                <c:pt idx="2">
                  <c:v>201704</c:v>
                </c:pt>
                <c:pt idx="4">
                  <c:v>201706</c:v>
                </c:pt>
                <c:pt idx="6">
                  <c:v>201708</c:v>
                </c:pt>
                <c:pt idx="8">
                  <c:v>201710</c:v>
                </c:pt>
                <c:pt idx="10">
                  <c:v>201712</c:v>
                </c:pt>
                <c:pt idx="12">
                  <c:v>201802</c:v>
                </c:pt>
              </c:strCache>
            </c:strRef>
          </c:cat>
          <c:val>
            <c:numRef>
              <c:f>Sheet2!$B$49:$N$49</c:f>
              <c:numCache>
                <c:formatCode>0.00%</c:formatCode>
                <c:ptCount val="13"/>
                <c:pt idx="0">
                  <c:v>4.7618912160034714E-2</c:v>
                </c:pt>
                <c:pt idx="1">
                  <c:v>5.4705607656763439E-2</c:v>
                </c:pt>
                <c:pt idx="2">
                  <c:v>5.8141096766873755E-2</c:v>
                </c:pt>
                <c:pt idx="3">
                  <c:v>6.2061948600311702E-2</c:v>
                </c:pt>
                <c:pt idx="4">
                  <c:v>6.9624839819587364E-2</c:v>
                </c:pt>
                <c:pt idx="5">
                  <c:v>7.8193950734202974E-2</c:v>
                </c:pt>
                <c:pt idx="6">
                  <c:v>9.0666407781713254E-2</c:v>
                </c:pt>
                <c:pt idx="7">
                  <c:v>9.8246831628421016E-2</c:v>
                </c:pt>
                <c:pt idx="8">
                  <c:v>0.110468385302763</c:v>
                </c:pt>
                <c:pt idx="9">
                  <c:v>0.12230868665354355</c:v>
                </c:pt>
                <c:pt idx="10">
                  <c:v>0.13811383255921991</c:v>
                </c:pt>
                <c:pt idx="11">
                  <c:v>6.7618976986464158E-2</c:v>
                </c:pt>
                <c:pt idx="12">
                  <c:v>7.4848908226937502E-2</c:v>
                </c:pt>
              </c:numCache>
            </c:numRef>
          </c:val>
        </c:ser>
        <c:ser>
          <c:idx val="1"/>
          <c:order val="1"/>
          <c:tx>
            <c:strRef>
              <c:f>Sheet2!$A$50</c:f>
              <c:strCache>
                <c:ptCount val="1"/>
                <c:pt idx="0">
                  <c:v>江西</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Sheet2!$B$48:$N$48</c:f>
              <c:strCache>
                <c:ptCount val="13"/>
                <c:pt idx="0">
                  <c:v>201702</c:v>
                </c:pt>
                <c:pt idx="2">
                  <c:v>201704</c:v>
                </c:pt>
                <c:pt idx="4">
                  <c:v>201706</c:v>
                </c:pt>
                <c:pt idx="6">
                  <c:v>201708</c:v>
                </c:pt>
                <c:pt idx="8">
                  <c:v>201710</c:v>
                </c:pt>
                <c:pt idx="10">
                  <c:v>201712</c:v>
                </c:pt>
                <c:pt idx="12">
                  <c:v>201802</c:v>
                </c:pt>
              </c:strCache>
            </c:strRef>
          </c:cat>
          <c:val>
            <c:numRef>
              <c:f>Sheet2!$B$50:$N$50</c:f>
              <c:numCache>
                <c:formatCode>0.00%</c:formatCode>
                <c:ptCount val="13"/>
                <c:pt idx="0">
                  <c:v>8.8804147689776954E-3</c:v>
                </c:pt>
                <c:pt idx="1">
                  <c:v>1.4568851295590622E-2</c:v>
                </c:pt>
                <c:pt idx="2">
                  <c:v>1.8198864066433701E-2</c:v>
                </c:pt>
                <c:pt idx="3">
                  <c:v>2.0583827051826611E-2</c:v>
                </c:pt>
                <c:pt idx="4">
                  <c:v>2.2636385357344812E-2</c:v>
                </c:pt>
                <c:pt idx="5">
                  <c:v>2.3825434295696963E-2</c:v>
                </c:pt>
                <c:pt idx="6">
                  <c:v>2.2959772710782832E-2</c:v>
                </c:pt>
                <c:pt idx="7">
                  <c:v>2.4668493529461481E-2</c:v>
                </c:pt>
                <c:pt idx="8">
                  <c:v>2.2282151241715249E-2</c:v>
                </c:pt>
                <c:pt idx="9">
                  <c:v>1.7192998630921757E-2</c:v>
                </c:pt>
                <c:pt idx="10">
                  <c:v>1.5306939898735534E-2</c:v>
                </c:pt>
                <c:pt idx="11">
                  <c:v>6.2803922908596368E-3</c:v>
                </c:pt>
                <c:pt idx="12">
                  <c:v>6.5746129309851124E-3</c:v>
                </c:pt>
              </c:numCache>
            </c:numRef>
          </c:val>
        </c:ser>
        <c:ser>
          <c:idx val="2"/>
          <c:order val="2"/>
          <c:tx>
            <c:strRef>
              <c:f>Sheet2!$A$51</c:f>
              <c:strCache>
                <c:ptCount val="1"/>
                <c:pt idx="0">
                  <c:v>湖北</c:v>
                </c:pt>
              </c:strCache>
            </c:strRef>
          </c:tx>
          <c:cat>
            <c:strRef>
              <c:f>Sheet2!$B$48:$N$48</c:f>
              <c:strCache>
                <c:ptCount val="13"/>
                <c:pt idx="0">
                  <c:v>201702</c:v>
                </c:pt>
                <c:pt idx="2">
                  <c:v>201704</c:v>
                </c:pt>
                <c:pt idx="4">
                  <c:v>201706</c:v>
                </c:pt>
                <c:pt idx="6">
                  <c:v>201708</c:v>
                </c:pt>
                <c:pt idx="8">
                  <c:v>201710</c:v>
                </c:pt>
                <c:pt idx="10">
                  <c:v>201712</c:v>
                </c:pt>
                <c:pt idx="12">
                  <c:v>201802</c:v>
                </c:pt>
              </c:strCache>
            </c:strRef>
          </c:cat>
          <c:val>
            <c:numRef>
              <c:f>Sheet2!$B$51:$N$51</c:f>
              <c:numCache>
                <c:formatCode>0.00%</c:formatCode>
                <c:ptCount val="13"/>
                <c:pt idx="0">
                  <c:v>6.6916987675434926E-3</c:v>
                </c:pt>
                <c:pt idx="1">
                  <c:v>7.1492702441649132E-3</c:v>
                </c:pt>
                <c:pt idx="2">
                  <c:v>7.4597989734905557E-3</c:v>
                </c:pt>
                <c:pt idx="3">
                  <c:v>8.5325758852206543E-3</c:v>
                </c:pt>
                <c:pt idx="4">
                  <c:v>8.9822972339557317E-3</c:v>
                </c:pt>
                <c:pt idx="5">
                  <c:v>9.5616083333598043E-3</c:v>
                </c:pt>
                <c:pt idx="6">
                  <c:v>1.115778942150952E-2</c:v>
                </c:pt>
                <c:pt idx="7">
                  <c:v>1.305838598463762E-2</c:v>
                </c:pt>
                <c:pt idx="8">
                  <c:v>1.3388520603138738E-2</c:v>
                </c:pt>
                <c:pt idx="9">
                  <c:v>1.0346939219134231E-2</c:v>
                </c:pt>
                <c:pt idx="10">
                  <c:v>9.2275743910428497E-3</c:v>
                </c:pt>
                <c:pt idx="11">
                  <c:v>5.6828809377657266E-3</c:v>
                </c:pt>
                <c:pt idx="12">
                  <c:v>7.009134070643624E-3</c:v>
                </c:pt>
              </c:numCache>
            </c:numRef>
          </c:val>
        </c:ser>
        <c:ser>
          <c:idx val="3"/>
          <c:order val="3"/>
          <c:tx>
            <c:strRef>
              <c:f>Sheet2!$A$52</c:f>
              <c:strCache>
                <c:ptCount val="1"/>
                <c:pt idx="0">
                  <c:v>广东</c:v>
                </c:pt>
              </c:strCache>
            </c:strRef>
          </c:tx>
          <c:cat>
            <c:strRef>
              <c:f>Sheet2!$B$48:$N$48</c:f>
              <c:strCache>
                <c:ptCount val="13"/>
                <c:pt idx="0">
                  <c:v>201702</c:v>
                </c:pt>
                <c:pt idx="2">
                  <c:v>201704</c:v>
                </c:pt>
                <c:pt idx="4">
                  <c:v>201706</c:v>
                </c:pt>
                <c:pt idx="6">
                  <c:v>201708</c:v>
                </c:pt>
                <c:pt idx="8">
                  <c:v>201710</c:v>
                </c:pt>
                <c:pt idx="10">
                  <c:v>201712</c:v>
                </c:pt>
                <c:pt idx="12">
                  <c:v>201802</c:v>
                </c:pt>
              </c:strCache>
            </c:strRef>
          </c:cat>
          <c:val>
            <c:numRef>
              <c:f>Sheet2!$B$52:$N$52</c:f>
              <c:numCache>
                <c:formatCode>0.00%</c:formatCode>
                <c:ptCount val="13"/>
                <c:pt idx="0">
                  <c:v>4.9813912420085182E-3</c:v>
                </c:pt>
                <c:pt idx="1">
                  <c:v>5.4370938072437012E-3</c:v>
                </c:pt>
                <c:pt idx="2">
                  <c:v>5.7144497936883936E-3</c:v>
                </c:pt>
                <c:pt idx="3">
                  <c:v>5.7791280626985301E-3</c:v>
                </c:pt>
                <c:pt idx="4">
                  <c:v>5.5421318033331834E-3</c:v>
                </c:pt>
                <c:pt idx="5">
                  <c:v>5.3422023110378134E-3</c:v>
                </c:pt>
                <c:pt idx="6">
                  <c:v>5.6965900232428335E-3</c:v>
                </c:pt>
                <c:pt idx="7">
                  <c:v>5.5043268591125714E-3</c:v>
                </c:pt>
                <c:pt idx="8">
                  <c:v>5.2589609994538938E-3</c:v>
                </c:pt>
                <c:pt idx="9">
                  <c:v>5.1288933321961324E-3</c:v>
                </c:pt>
                <c:pt idx="10">
                  <c:v>4.806937827360554E-3</c:v>
                </c:pt>
                <c:pt idx="11">
                  <c:v>1.6130220270691065E-3</c:v>
                </c:pt>
                <c:pt idx="12">
                  <c:v>1.7786796111785832E-3</c:v>
                </c:pt>
              </c:numCache>
            </c:numRef>
          </c:val>
        </c:ser>
        <c:ser>
          <c:idx val="4"/>
          <c:order val="4"/>
          <c:tx>
            <c:strRef>
              <c:f>Sheet2!$A$53</c:f>
              <c:strCache>
                <c:ptCount val="1"/>
                <c:pt idx="0">
                  <c:v>其他省份</c:v>
                </c:pt>
              </c:strCache>
            </c:strRef>
          </c:tx>
          <c:cat>
            <c:strRef>
              <c:f>Sheet2!$B$48:$N$48</c:f>
              <c:strCache>
                <c:ptCount val="13"/>
                <c:pt idx="0">
                  <c:v>201702</c:v>
                </c:pt>
                <c:pt idx="2">
                  <c:v>201704</c:v>
                </c:pt>
                <c:pt idx="4">
                  <c:v>201706</c:v>
                </c:pt>
                <c:pt idx="6">
                  <c:v>201708</c:v>
                </c:pt>
                <c:pt idx="8">
                  <c:v>201710</c:v>
                </c:pt>
                <c:pt idx="10">
                  <c:v>201712</c:v>
                </c:pt>
                <c:pt idx="12">
                  <c:v>201802</c:v>
                </c:pt>
              </c:strCache>
            </c:strRef>
          </c:cat>
          <c:val>
            <c:numRef>
              <c:f>Sheet2!$B$53:$N$53</c:f>
              <c:numCache>
                <c:formatCode>0.00%</c:formatCode>
                <c:ptCount val="13"/>
                <c:pt idx="0">
                  <c:v>3.6121581863589351E-3</c:v>
                </c:pt>
                <c:pt idx="1">
                  <c:v>3.9240819324869109E-3</c:v>
                </c:pt>
                <c:pt idx="2">
                  <c:v>4.6113304230806446E-3</c:v>
                </c:pt>
                <c:pt idx="3">
                  <c:v>4.7751590083077514E-3</c:v>
                </c:pt>
                <c:pt idx="4">
                  <c:v>5.1880562199889272E-3</c:v>
                </c:pt>
                <c:pt idx="5">
                  <c:v>5.6037893475092563E-3</c:v>
                </c:pt>
                <c:pt idx="6">
                  <c:v>6.3568756477691028E-3</c:v>
                </c:pt>
                <c:pt idx="7">
                  <c:v>6.4377986739346839E-3</c:v>
                </c:pt>
                <c:pt idx="8">
                  <c:v>6.7395155728622374E-3</c:v>
                </c:pt>
                <c:pt idx="9">
                  <c:v>5.6506016249559862E-3</c:v>
                </c:pt>
                <c:pt idx="10">
                  <c:v>5.7664589738563084E-3</c:v>
                </c:pt>
                <c:pt idx="11">
                  <c:v>3.2534892142642552E-3</c:v>
                </c:pt>
                <c:pt idx="12">
                  <c:v>3.3347499465551612E-3</c:v>
                </c:pt>
              </c:numCache>
            </c:numRef>
          </c:val>
        </c:ser>
        <c:ser>
          <c:idx val="5"/>
          <c:order val="5"/>
          <c:tx>
            <c:strRef>
              <c:f>Sheet2!$A$54</c:f>
              <c:strCache>
                <c:ptCount val="1"/>
                <c:pt idx="0">
                  <c:v>整体</c:v>
                </c:pt>
              </c:strCache>
            </c:strRef>
          </c:tx>
          <c:spPr>
            <a:ln>
              <a:solidFill>
                <a:srgbClr val="FF0000"/>
              </a:solidFill>
            </a:ln>
          </c:spPr>
          <c:marker>
            <c:spPr>
              <a:solidFill>
                <a:srgbClr val="FF0000"/>
              </a:solidFill>
              <a:ln>
                <a:solidFill>
                  <a:srgbClr val="FF0000"/>
                </a:solidFill>
              </a:ln>
            </c:spPr>
          </c:marker>
          <c:cat>
            <c:strRef>
              <c:f>Sheet2!$B$48:$N$48</c:f>
              <c:strCache>
                <c:ptCount val="13"/>
                <c:pt idx="0">
                  <c:v>201702</c:v>
                </c:pt>
                <c:pt idx="2">
                  <c:v>201704</c:v>
                </c:pt>
                <c:pt idx="4">
                  <c:v>201706</c:v>
                </c:pt>
                <c:pt idx="6">
                  <c:v>201708</c:v>
                </c:pt>
                <c:pt idx="8">
                  <c:v>201710</c:v>
                </c:pt>
                <c:pt idx="10">
                  <c:v>201712</c:v>
                </c:pt>
                <c:pt idx="12">
                  <c:v>201802</c:v>
                </c:pt>
              </c:strCache>
            </c:strRef>
          </c:cat>
          <c:val>
            <c:numRef>
              <c:f>Sheet2!$B$54:$N$54</c:f>
              <c:numCache>
                <c:formatCode>0.00%</c:formatCode>
                <c:ptCount val="13"/>
                <c:pt idx="0">
                  <c:v>6.3364504912008825E-3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80352000"/>
        <c:axId val="80353920"/>
      </c:lineChart>
      <c:catAx>
        <c:axId val="80352000"/>
        <c:scaling>
          <c:orientation val="minMax"/>
        </c:scaling>
        <c:axPos val="b"/>
        <c:tickLblPos val="nextTo"/>
        <c:crossAx val="80353920"/>
        <c:crossesAt val="1.0000000000000041E-3"/>
        <c:auto val="1"/>
        <c:lblAlgn val="ctr"/>
        <c:lblOffset val="100"/>
      </c:catAx>
      <c:valAx>
        <c:axId val="80353920"/>
        <c:scaling>
          <c:logBase val="10"/>
          <c:orientation val="minMax"/>
        </c:scaling>
        <c:axPos val="l"/>
        <c:majorGridlines/>
        <c:numFmt formatCode="0.0%" sourceLinked="0"/>
        <c:tickLblPos val="nextTo"/>
        <c:crossAx val="80352000"/>
        <c:crosses val="autoZero"/>
        <c:crossBetween val="between"/>
        <c:majorUnit val="2.0000000000000011E-2"/>
      </c:valAx>
      <c:spPr>
        <a:solidFill>
          <a:schemeClr val="accent6">
            <a:lumMod val="40000"/>
            <a:lumOff val="60000"/>
          </a:schemeClr>
        </a:solidFill>
      </c:spPr>
    </c:plotArea>
    <c:legend>
      <c:legendPos val="b"/>
      <c:layout>
        <c:manualLayout>
          <c:xMode val="edge"/>
          <c:yMode val="edge"/>
          <c:x val="0.13531597222222241"/>
          <c:y val="0.90280023148148392"/>
          <c:w val="0.75141666666666651"/>
          <c:h val="5.0162731481481718E-2"/>
        </c:manualLayout>
      </c:layout>
    </c:legend>
    <c:plotVisOnly val="1"/>
  </c:chart>
  <c:spPr>
    <a:ln>
      <a:noFill/>
    </a:ln>
  </c:spPr>
  <c:externalData r:id="rId1"/>
</c:chartSpace>
</file>

<file path=ppt/charts/chart40.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Sheet7!$A$2</c:f>
              <c:strCache>
                <c:ptCount val="1"/>
                <c:pt idx="0">
                  <c:v>2015</c:v>
                </c:pt>
              </c:strCache>
            </c:strRef>
          </c:tx>
          <c:cat>
            <c:strRef>
              <c:f>Sheet7!$B$1:$Z$1</c:f>
              <c:strCache>
                <c:ptCount val="25"/>
                <c:pt idx="0">
                  <c:v>MOB1</c:v>
                </c:pt>
                <c:pt idx="2">
                  <c:v>3</c:v>
                </c:pt>
                <c:pt idx="4">
                  <c:v>5</c:v>
                </c:pt>
                <c:pt idx="6">
                  <c:v>7</c:v>
                </c:pt>
                <c:pt idx="8">
                  <c:v>9</c:v>
                </c:pt>
                <c:pt idx="10">
                  <c:v>11</c:v>
                </c:pt>
                <c:pt idx="12">
                  <c:v>13</c:v>
                </c:pt>
                <c:pt idx="14">
                  <c:v>15</c:v>
                </c:pt>
                <c:pt idx="16">
                  <c:v>17</c:v>
                </c:pt>
                <c:pt idx="18">
                  <c:v>19</c:v>
                </c:pt>
                <c:pt idx="20">
                  <c:v>21</c:v>
                </c:pt>
                <c:pt idx="22">
                  <c:v>23</c:v>
                </c:pt>
                <c:pt idx="24">
                  <c:v>25</c:v>
                </c:pt>
              </c:strCache>
            </c:strRef>
          </c:cat>
          <c:val>
            <c:numRef>
              <c:f>Sheet7!$B$2:$Z$2</c:f>
              <c:numCache>
                <c:formatCode>0.00%</c:formatCode>
                <c:ptCount val="25"/>
                <c:pt idx="0">
                  <c:v>0</c:v>
                </c:pt>
                <c:pt idx="1">
                  <c:v>3.5904785309602799E-4</c:v>
                </c:pt>
                <c:pt idx="2">
                  <c:v>1.1943782740120425E-3</c:v>
                </c:pt>
                <c:pt idx="3">
                  <c:v>1.7292836506007541E-3</c:v>
                </c:pt>
                <c:pt idx="4">
                  <c:v>2.1035453143055001E-3</c:v>
                </c:pt>
                <c:pt idx="5">
                  <c:v>2.9823242050647267E-3</c:v>
                </c:pt>
                <c:pt idx="6">
                  <c:v>4.1686483122462424E-3</c:v>
                </c:pt>
                <c:pt idx="7">
                  <c:v>5.5233321370115494E-3</c:v>
                </c:pt>
                <c:pt idx="8">
                  <c:v>6.1506684441645261E-3</c:v>
                </c:pt>
                <c:pt idx="9">
                  <c:v>7.1080081634836102E-3</c:v>
                </c:pt>
                <c:pt idx="10">
                  <c:v>7.543367645887292E-3</c:v>
                </c:pt>
                <c:pt idx="11">
                  <c:v>7.4786166137517816E-3</c:v>
                </c:pt>
                <c:pt idx="12">
                  <c:v>7.8060428093988934E-3</c:v>
                </c:pt>
                <c:pt idx="13">
                  <c:v>8.0534879538411534E-3</c:v>
                </c:pt>
                <c:pt idx="14">
                  <c:v>8.4992092033161527E-3</c:v>
                </c:pt>
                <c:pt idx="15">
                  <c:v>8.6069550143528968E-3</c:v>
                </c:pt>
                <c:pt idx="16">
                  <c:v>9.4444094594526747E-3</c:v>
                </c:pt>
                <c:pt idx="17">
                  <c:v>1.0142492040028143E-2</c:v>
                </c:pt>
                <c:pt idx="18">
                  <c:v>1.0408288094031879E-2</c:v>
                </c:pt>
                <c:pt idx="19">
                  <c:v>1.0688115955063049E-2</c:v>
                </c:pt>
                <c:pt idx="20">
                  <c:v>1.10273490815034E-2</c:v>
                </c:pt>
                <c:pt idx="21">
                  <c:v>1.1373427729933563E-2</c:v>
                </c:pt>
                <c:pt idx="22">
                  <c:v>1.1424291605980528E-2</c:v>
                </c:pt>
                <c:pt idx="23">
                  <c:v>1.143047939589171E-2</c:v>
                </c:pt>
                <c:pt idx="24">
                  <c:v>1.1425156238126424E-2</c:v>
                </c:pt>
              </c:numCache>
            </c:numRef>
          </c:val>
        </c:ser>
        <c:ser>
          <c:idx val="1"/>
          <c:order val="1"/>
          <c:tx>
            <c:strRef>
              <c:f>Sheet7!$A$3</c:f>
              <c:strCache>
                <c:ptCount val="1"/>
                <c:pt idx="0">
                  <c:v>2016H1</c:v>
                </c:pt>
              </c:strCache>
            </c:strRef>
          </c:tx>
          <c:cat>
            <c:strRef>
              <c:f>Sheet7!$B$1:$Z$1</c:f>
              <c:strCache>
                <c:ptCount val="25"/>
                <c:pt idx="0">
                  <c:v>MOB1</c:v>
                </c:pt>
                <c:pt idx="2">
                  <c:v>3</c:v>
                </c:pt>
                <c:pt idx="4">
                  <c:v>5</c:v>
                </c:pt>
                <c:pt idx="6">
                  <c:v>7</c:v>
                </c:pt>
                <c:pt idx="8">
                  <c:v>9</c:v>
                </c:pt>
                <c:pt idx="10">
                  <c:v>11</c:v>
                </c:pt>
                <c:pt idx="12">
                  <c:v>13</c:v>
                </c:pt>
                <c:pt idx="14">
                  <c:v>15</c:v>
                </c:pt>
                <c:pt idx="16">
                  <c:v>17</c:v>
                </c:pt>
                <c:pt idx="18">
                  <c:v>19</c:v>
                </c:pt>
                <c:pt idx="20">
                  <c:v>21</c:v>
                </c:pt>
                <c:pt idx="22">
                  <c:v>23</c:v>
                </c:pt>
                <c:pt idx="24">
                  <c:v>25</c:v>
                </c:pt>
              </c:strCache>
            </c:strRef>
          </c:cat>
          <c:val>
            <c:numRef>
              <c:f>Sheet7!$B$3:$Z$3</c:f>
              <c:numCache>
                <c:formatCode>0.00%</c:formatCode>
                <c:ptCount val="25"/>
                <c:pt idx="0">
                  <c:v>0</c:v>
                </c:pt>
                <c:pt idx="1">
                  <c:v>1.9216037951291386E-3</c:v>
                </c:pt>
                <c:pt idx="2">
                  <c:v>2.8245574485239685E-3</c:v>
                </c:pt>
                <c:pt idx="3">
                  <c:v>3.3542647712740442E-3</c:v>
                </c:pt>
                <c:pt idx="4">
                  <c:v>3.6119485383978552E-3</c:v>
                </c:pt>
                <c:pt idx="5">
                  <c:v>3.5393117680038427E-3</c:v>
                </c:pt>
                <c:pt idx="6">
                  <c:v>5.2108513029447134E-3</c:v>
                </c:pt>
                <c:pt idx="7">
                  <c:v>5.3387050482800813E-3</c:v>
                </c:pt>
                <c:pt idx="8">
                  <c:v>6.1705912390562076E-3</c:v>
                </c:pt>
                <c:pt idx="9">
                  <c:v>6.6175248437055027E-3</c:v>
                </c:pt>
                <c:pt idx="10">
                  <c:v>7.3181275610660085E-3</c:v>
                </c:pt>
                <c:pt idx="11">
                  <c:v>7.9843513205666832E-3</c:v>
                </c:pt>
                <c:pt idx="12">
                  <c:v>8.3270308911591161E-3</c:v>
                </c:pt>
                <c:pt idx="13">
                  <c:v>8.2236797906453003E-3</c:v>
                </c:pt>
                <c:pt idx="14">
                  <c:v>8.9985263137257604E-3</c:v>
                </c:pt>
                <c:pt idx="15">
                  <c:v>9.5029117489704371E-3</c:v>
                </c:pt>
                <c:pt idx="16">
                  <c:v>1.0173636753150698E-2</c:v>
                </c:pt>
                <c:pt idx="17">
                  <c:v>1.073827075262618E-2</c:v>
                </c:pt>
                <c:pt idx="18">
                  <c:v>1.1311939770727301E-2</c:v>
                </c:pt>
                <c:pt idx="19">
                  <c:v>1.1986116854998315E-2</c:v>
                </c:pt>
              </c:numCache>
            </c:numRef>
          </c:val>
        </c:ser>
        <c:ser>
          <c:idx val="2"/>
          <c:order val="2"/>
          <c:tx>
            <c:strRef>
              <c:f>Sheet7!$A$4</c:f>
              <c:strCache>
                <c:ptCount val="1"/>
                <c:pt idx="0">
                  <c:v>2016H2</c:v>
                </c:pt>
              </c:strCache>
            </c:strRef>
          </c:tx>
          <c:cat>
            <c:strRef>
              <c:f>Sheet7!$B$1:$Z$1</c:f>
              <c:strCache>
                <c:ptCount val="25"/>
                <c:pt idx="0">
                  <c:v>MOB1</c:v>
                </c:pt>
                <c:pt idx="2">
                  <c:v>3</c:v>
                </c:pt>
                <c:pt idx="4">
                  <c:v>5</c:v>
                </c:pt>
                <c:pt idx="6">
                  <c:v>7</c:v>
                </c:pt>
                <c:pt idx="8">
                  <c:v>9</c:v>
                </c:pt>
                <c:pt idx="10">
                  <c:v>11</c:v>
                </c:pt>
                <c:pt idx="12">
                  <c:v>13</c:v>
                </c:pt>
                <c:pt idx="14">
                  <c:v>15</c:v>
                </c:pt>
                <c:pt idx="16">
                  <c:v>17</c:v>
                </c:pt>
                <c:pt idx="18">
                  <c:v>19</c:v>
                </c:pt>
                <c:pt idx="20">
                  <c:v>21</c:v>
                </c:pt>
                <c:pt idx="22">
                  <c:v>23</c:v>
                </c:pt>
                <c:pt idx="24">
                  <c:v>25</c:v>
                </c:pt>
              </c:strCache>
            </c:strRef>
          </c:cat>
          <c:val>
            <c:numRef>
              <c:f>Sheet7!$B$4:$Z$4</c:f>
              <c:numCache>
                <c:formatCode>0.00%</c:formatCode>
                <c:ptCount val="25"/>
                <c:pt idx="0">
                  <c:v>0</c:v>
                </c:pt>
                <c:pt idx="1">
                  <c:v>7.4901752190649528E-4</c:v>
                </c:pt>
                <c:pt idx="2">
                  <c:v>8.2303169431079506E-4</c:v>
                </c:pt>
                <c:pt idx="3">
                  <c:v>1.0809397387095327E-3</c:v>
                </c:pt>
                <c:pt idx="4">
                  <c:v>1.1826540362084633E-3</c:v>
                </c:pt>
                <c:pt idx="5">
                  <c:v>1.7345375024663057E-3</c:v>
                </c:pt>
                <c:pt idx="6">
                  <c:v>2.2140889744438528E-3</c:v>
                </c:pt>
                <c:pt idx="7">
                  <c:v>2.5430447558940903E-3</c:v>
                </c:pt>
                <c:pt idx="8">
                  <c:v>3.2413323241293306E-3</c:v>
                </c:pt>
                <c:pt idx="9">
                  <c:v>3.836263634166693E-3</c:v>
                </c:pt>
                <c:pt idx="10">
                  <c:v>4.090779717255898E-3</c:v>
                </c:pt>
                <c:pt idx="11">
                  <c:v>4.1257105606133659E-3</c:v>
                </c:pt>
                <c:pt idx="12">
                  <c:v>4.9992697035273577E-3</c:v>
                </c:pt>
                <c:pt idx="13">
                  <c:v>6.0429118586669646E-3</c:v>
                </c:pt>
              </c:numCache>
            </c:numRef>
          </c:val>
        </c:ser>
        <c:ser>
          <c:idx val="3"/>
          <c:order val="3"/>
          <c:tx>
            <c:strRef>
              <c:f>Sheet7!$A$5</c:f>
              <c:strCache>
                <c:ptCount val="1"/>
                <c:pt idx="0">
                  <c:v>2017H1</c:v>
                </c:pt>
              </c:strCache>
            </c:strRef>
          </c:tx>
          <c:cat>
            <c:strRef>
              <c:f>Sheet7!$B$1:$Z$1</c:f>
              <c:strCache>
                <c:ptCount val="25"/>
                <c:pt idx="0">
                  <c:v>MOB1</c:v>
                </c:pt>
                <c:pt idx="2">
                  <c:v>3</c:v>
                </c:pt>
                <c:pt idx="4">
                  <c:v>5</c:v>
                </c:pt>
                <c:pt idx="6">
                  <c:v>7</c:v>
                </c:pt>
                <c:pt idx="8">
                  <c:v>9</c:v>
                </c:pt>
                <c:pt idx="10">
                  <c:v>11</c:v>
                </c:pt>
                <c:pt idx="12">
                  <c:v>13</c:v>
                </c:pt>
                <c:pt idx="14">
                  <c:v>15</c:v>
                </c:pt>
                <c:pt idx="16">
                  <c:v>17</c:v>
                </c:pt>
                <c:pt idx="18">
                  <c:v>19</c:v>
                </c:pt>
                <c:pt idx="20">
                  <c:v>21</c:v>
                </c:pt>
                <c:pt idx="22">
                  <c:v>23</c:v>
                </c:pt>
                <c:pt idx="24">
                  <c:v>25</c:v>
                </c:pt>
              </c:strCache>
            </c:strRef>
          </c:cat>
          <c:val>
            <c:numRef>
              <c:f>Sheet7!$B$5:$Z$5</c:f>
              <c:numCache>
                <c:formatCode>0.00%</c:formatCode>
                <c:ptCount val="25"/>
                <c:pt idx="0">
                  <c:v>0</c:v>
                </c:pt>
                <c:pt idx="1">
                  <c:v>3.0619244823066054E-4</c:v>
                </c:pt>
                <c:pt idx="2">
                  <c:v>3.0619244823066054E-4</c:v>
                </c:pt>
                <c:pt idx="3">
                  <c:v>5.2650701441583447E-4</c:v>
                </c:pt>
                <c:pt idx="4">
                  <c:v>5.8712682162345741E-4</c:v>
                </c:pt>
                <c:pt idx="5">
                  <c:v>5.8712682162345741E-4</c:v>
                </c:pt>
                <c:pt idx="6">
                  <c:v>8.3324820712749905E-4</c:v>
                </c:pt>
                <c:pt idx="7">
                  <c:v>1.0497564078462099E-3</c:v>
                </c:pt>
              </c:numCache>
            </c:numRef>
          </c:val>
        </c:ser>
        <c:ser>
          <c:idx val="4"/>
          <c:order val="4"/>
          <c:tx>
            <c:strRef>
              <c:f>Sheet7!$A$6</c:f>
              <c:strCache>
                <c:ptCount val="1"/>
                <c:pt idx="0">
                  <c:v>2017Q3</c:v>
                </c:pt>
              </c:strCache>
            </c:strRef>
          </c:tx>
          <c:cat>
            <c:strRef>
              <c:f>Sheet7!$B$1:$Z$1</c:f>
              <c:strCache>
                <c:ptCount val="25"/>
                <c:pt idx="0">
                  <c:v>MOB1</c:v>
                </c:pt>
                <c:pt idx="2">
                  <c:v>3</c:v>
                </c:pt>
                <c:pt idx="4">
                  <c:v>5</c:v>
                </c:pt>
                <c:pt idx="6">
                  <c:v>7</c:v>
                </c:pt>
                <c:pt idx="8">
                  <c:v>9</c:v>
                </c:pt>
                <c:pt idx="10">
                  <c:v>11</c:v>
                </c:pt>
                <c:pt idx="12">
                  <c:v>13</c:v>
                </c:pt>
                <c:pt idx="14">
                  <c:v>15</c:v>
                </c:pt>
                <c:pt idx="16">
                  <c:v>17</c:v>
                </c:pt>
                <c:pt idx="18">
                  <c:v>19</c:v>
                </c:pt>
                <c:pt idx="20">
                  <c:v>21</c:v>
                </c:pt>
                <c:pt idx="22">
                  <c:v>23</c:v>
                </c:pt>
                <c:pt idx="24">
                  <c:v>25</c:v>
                </c:pt>
              </c:strCache>
            </c:strRef>
          </c:cat>
          <c:val>
            <c:numRef>
              <c:f>Sheet7!$B$6:$Z$6</c:f>
              <c:numCache>
                <c:formatCode>0.00%</c:formatCode>
                <c:ptCount val="25"/>
                <c:pt idx="0">
                  <c:v>0</c:v>
                </c:pt>
                <c:pt idx="1">
                  <c:v>0</c:v>
                </c:pt>
                <c:pt idx="2">
                  <c:v>0</c:v>
                </c:pt>
                <c:pt idx="3">
                  <c:v>1.2970350701356723E-4</c:v>
                </c:pt>
                <c:pt idx="4">
                  <c:v>1.2970350701356723E-4</c:v>
                </c:pt>
              </c:numCache>
            </c:numRef>
          </c:val>
        </c:ser>
        <c:marker val="1"/>
        <c:axId val="88126592"/>
        <c:axId val="88128128"/>
      </c:lineChart>
      <c:catAx>
        <c:axId val="88126592"/>
        <c:scaling>
          <c:orientation val="minMax"/>
        </c:scaling>
        <c:axPos val="b"/>
        <c:tickLblPos val="nextTo"/>
        <c:crossAx val="88128128"/>
        <c:crosses val="autoZero"/>
        <c:auto val="1"/>
        <c:lblAlgn val="ctr"/>
        <c:lblOffset val="100"/>
      </c:catAx>
      <c:valAx>
        <c:axId val="88128128"/>
        <c:scaling>
          <c:orientation val="minMax"/>
          <c:max val="1.4000000000000002E-2"/>
        </c:scaling>
        <c:axPos val="l"/>
        <c:majorGridlines/>
        <c:numFmt formatCode="0.0%" sourceLinked="0"/>
        <c:tickLblPos val="nextTo"/>
        <c:crossAx val="88126592"/>
        <c:crosses val="autoZero"/>
        <c:crossBetween val="between"/>
      </c:valAx>
      <c:spPr>
        <a:solidFill>
          <a:schemeClr val="accent6">
            <a:lumMod val="40000"/>
            <a:lumOff val="60000"/>
          </a:schemeClr>
        </a:solidFill>
      </c:spPr>
    </c:plotArea>
    <c:legend>
      <c:legendPos val="b"/>
      <c:layout/>
    </c:legend>
    <c:plotVisOnly val="1"/>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altLang="en-US" sz="1200" b="1" i="0" baseline="0">
                <a:latin typeface="华文细黑" pitchFamily="2" charset="-122"/>
                <a:ea typeface="华文细黑" pitchFamily="2" charset="-122"/>
              </a:rPr>
              <a:t>各经销商</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endParaRPr lang="zh-CN" sz="1200">
              <a:latin typeface="华文细黑" pitchFamily="2" charset="-122"/>
              <a:ea typeface="华文细黑" pitchFamily="2" charset="-122"/>
            </a:endParaRPr>
          </a:p>
        </c:rich>
      </c:tx>
      <c:layout>
        <c:manualLayout>
          <c:xMode val="edge"/>
          <c:yMode val="edge"/>
          <c:x val="0.27347256944444498"/>
          <c:y val="0"/>
        </c:manualLayout>
      </c:layout>
    </c:title>
    <c:plotArea>
      <c:layout>
        <c:manualLayout>
          <c:layoutTarget val="inner"/>
          <c:xMode val="edge"/>
          <c:yMode val="edge"/>
          <c:x val="0.12033211805555556"/>
          <c:y val="8.4740277777777775E-2"/>
          <c:w val="0.8554144097222216"/>
          <c:h val="0.68969837962962965"/>
        </c:manualLayout>
      </c:layout>
      <c:lineChart>
        <c:grouping val="standard"/>
        <c:ser>
          <c:idx val="0"/>
          <c:order val="0"/>
          <c:tx>
            <c:strRef>
              <c:f>Sheet2!$A$219</c:f>
              <c:strCache>
                <c:ptCount val="1"/>
                <c:pt idx="0">
                  <c:v>云南瑞合福德</c:v>
                </c:pt>
              </c:strCache>
            </c:strRef>
          </c:tx>
          <c:cat>
            <c:strRef>
              <c:f>Sheet2!$B$218:$N$218</c:f>
              <c:strCache>
                <c:ptCount val="13"/>
                <c:pt idx="0">
                  <c:v>201702</c:v>
                </c:pt>
                <c:pt idx="2">
                  <c:v>201704</c:v>
                </c:pt>
                <c:pt idx="4">
                  <c:v>201706</c:v>
                </c:pt>
                <c:pt idx="6">
                  <c:v>201708</c:v>
                </c:pt>
                <c:pt idx="8">
                  <c:v>201710</c:v>
                </c:pt>
                <c:pt idx="10">
                  <c:v>201712</c:v>
                </c:pt>
                <c:pt idx="12">
                  <c:v>201802</c:v>
                </c:pt>
              </c:strCache>
            </c:strRef>
          </c:cat>
          <c:val>
            <c:numRef>
              <c:f>Sheet2!$B$219:$N$219</c:f>
              <c:numCache>
                <c:formatCode>0.00%</c:formatCode>
                <c:ptCount val="13"/>
                <c:pt idx="0">
                  <c:v>4.7618912160034714E-2</c:v>
                </c:pt>
                <c:pt idx="1">
                  <c:v>5.470560765676321E-2</c:v>
                </c:pt>
                <c:pt idx="2">
                  <c:v>5.814109676687379E-2</c:v>
                </c:pt>
                <c:pt idx="3">
                  <c:v>6.2061948600311688E-2</c:v>
                </c:pt>
                <c:pt idx="4">
                  <c:v>6.9624839819587364E-2</c:v>
                </c:pt>
                <c:pt idx="5">
                  <c:v>7.8193950734202974E-2</c:v>
                </c:pt>
                <c:pt idx="6">
                  <c:v>9.0666407781712921E-2</c:v>
                </c:pt>
                <c:pt idx="7">
                  <c:v>9.8246831628421016E-2</c:v>
                </c:pt>
                <c:pt idx="8">
                  <c:v>0.1104683853027634</c:v>
                </c:pt>
                <c:pt idx="9">
                  <c:v>0.12230868665354355</c:v>
                </c:pt>
                <c:pt idx="10">
                  <c:v>0.13811383255921961</c:v>
                </c:pt>
                <c:pt idx="11">
                  <c:v>6.7618976986464158E-2</c:v>
                </c:pt>
                <c:pt idx="12">
                  <c:v>7.4848908226937502E-2</c:v>
                </c:pt>
              </c:numCache>
            </c:numRef>
          </c:val>
        </c:ser>
        <c:ser>
          <c:idx val="1"/>
          <c:order val="1"/>
          <c:tx>
            <c:strRef>
              <c:f>Sheet2!$A$220</c:f>
              <c:strCache>
                <c:ptCount val="1"/>
                <c:pt idx="0">
                  <c:v>武汉正邦兴达</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Sheet2!$B$218:$N$218</c:f>
              <c:strCache>
                <c:ptCount val="13"/>
                <c:pt idx="0">
                  <c:v>201702</c:v>
                </c:pt>
                <c:pt idx="2">
                  <c:v>201704</c:v>
                </c:pt>
                <c:pt idx="4">
                  <c:v>201706</c:v>
                </c:pt>
                <c:pt idx="6">
                  <c:v>201708</c:v>
                </c:pt>
                <c:pt idx="8">
                  <c:v>201710</c:v>
                </c:pt>
                <c:pt idx="10">
                  <c:v>201712</c:v>
                </c:pt>
                <c:pt idx="12">
                  <c:v>201802</c:v>
                </c:pt>
              </c:strCache>
            </c:strRef>
          </c:cat>
          <c:val>
            <c:numRef>
              <c:f>Sheet2!$B$220:$N$220</c:f>
              <c:numCache>
                <c:formatCode>0.00%</c:formatCode>
                <c:ptCount val="13"/>
                <c:pt idx="0">
                  <c:v>4.9292056087602301E-2</c:v>
                </c:pt>
                <c:pt idx="1">
                  <c:v>4.8188722743266313E-2</c:v>
                </c:pt>
                <c:pt idx="2">
                  <c:v>4.57103144791184E-2</c:v>
                </c:pt>
                <c:pt idx="3">
                  <c:v>5.7477280352864174E-2</c:v>
                </c:pt>
                <c:pt idx="4">
                  <c:v>5.9985190423544874E-2</c:v>
                </c:pt>
                <c:pt idx="5">
                  <c:v>6.2703113473805319E-2</c:v>
                </c:pt>
                <c:pt idx="6">
                  <c:v>6.5568860967808701E-2</c:v>
                </c:pt>
                <c:pt idx="7">
                  <c:v>7.2539485925291969E-2</c:v>
                </c:pt>
                <c:pt idx="8">
                  <c:v>7.6080248528154856E-2</c:v>
                </c:pt>
                <c:pt idx="9">
                  <c:v>8.009743358695437E-2</c:v>
                </c:pt>
                <c:pt idx="10">
                  <c:v>8.9463938391178485E-2</c:v>
                </c:pt>
                <c:pt idx="11">
                  <c:v>2.1946605744620533E-2</c:v>
                </c:pt>
                <c:pt idx="12">
                  <c:v>3.7488461082496843E-2</c:v>
                </c:pt>
              </c:numCache>
            </c:numRef>
          </c:val>
        </c:ser>
        <c:ser>
          <c:idx val="2"/>
          <c:order val="2"/>
          <c:tx>
            <c:strRef>
              <c:f>Sheet2!$A$221</c:f>
              <c:strCache>
                <c:ptCount val="1"/>
                <c:pt idx="0">
                  <c:v>深圳市彦信金融</c:v>
                </c:pt>
              </c:strCache>
            </c:strRef>
          </c:tx>
          <c:cat>
            <c:strRef>
              <c:f>Sheet2!$B$218:$N$218</c:f>
              <c:strCache>
                <c:ptCount val="13"/>
                <c:pt idx="0">
                  <c:v>201702</c:v>
                </c:pt>
                <c:pt idx="2">
                  <c:v>201704</c:v>
                </c:pt>
                <c:pt idx="4">
                  <c:v>201706</c:v>
                </c:pt>
                <c:pt idx="6">
                  <c:v>201708</c:v>
                </c:pt>
                <c:pt idx="8">
                  <c:v>201710</c:v>
                </c:pt>
                <c:pt idx="10">
                  <c:v>201712</c:v>
                </c:pt>
                <c:pt idx="12">
                  <c:v>201802</c:v>
                </c:pt>
              </c:strCache>
            </c:strRef>
          </c:cat>
          <c:val>
            <c:numRef>
              <c:f>Sheet2!$B$221:$N$221</c:f>
              <c:numCache>
                <c:formatCode>0.00%</c:formatCode>
                <c:ptCount val="13"/>
                <c:pt idx="0">
                  <c:v>5.9415152500527979E-2</c:v>
                </c:pt>
                <c:pt idx="1">
                  <c:v>6.1354762928429084E-2</c:v>
                </c:pt>
                <c:pt idx="2">
                  <c:v>6.4860331337765489E-2</c:v>
                </c:pt>
                <c:pt idx="3">
                  <c:v>6.8619335576016058E-2</c:v>
                </c:pt>
                <c:pt idx="4">
                  <c:v>7.2760844362572782E-2</c:v>
                </c:pt>
                <c:pt idx="5">
                  <c:v>7.5664933568305739E-2</c:v>
                </c:pt>
                <c:pt idx="6">
                  <c:v>8.2009011048286853E-2</c:v>
                </c:pt>
                <c:pt idx="7">
                  <c:v>8.764029727912355E-2</c:v>
                </c:pt>
                <c:pt idx="8">
                  <c:v>0.1060557610341495</c:v>
                </c:pt>
                <c:pt idx="9">
                  <c:v>0.11202840228123412</c:v>
                </c:pt>
                <c:pt idx="10">
                  <c:v>0.11783055130118154</c:v>
                </c:pt>
                <c:pt idx="11">
                  <c:v>1.9473267886153081E-3</c:v>
                </c:pt>
                <c:pt idx="12">
                  <c:v>6.1841965923834464E-3</c:v>
                </c:pt>
              </c:numCache>
            </c:numRef>
          </c:val>
        </c:ser>
        <c:ser>
          <c:idx val="3"/>
          <c:order val="3"/>
          <c:tx>
            <c:strRef>
              <c:f>Sheet2!$A$222</c:f>
              <c:strCache>
                <c:ptCount val="1"/>
                <c:pt idx="0">
                  <c:v>揭阳鼎杰</c:v>
                </c:pt>
              </c:strCache>
            </c:strRef>
          </c:tx>
          <c:spPr>
            <a:ln>
              <a:solidFill>
                <a:schemeClr val="accent4">
                  <a:lumMod val="75000"/>
                </a:schemeClr>
              </a:solidFill>
            </a:ln>
          </c:spPr>
          <c:marker>
            <c:spPr>
              <a:solidFill>
                <a:schemeClr val="accent4">
                  <a:lumMod val="75000"/>
                </a:schemeClr>
              </a:solidFill>
              <a:ln>
                <a:solidFill>
                  <a:schemeClr val="accent4">
                    <a:lumMod val="75000"/>
                  </a:schemeClr>
                </a:solidFill>
              </a:ln>
            </c:spPr>
          </c:marker>
          <c:cat>
            <c:strRef>
              <c:f>Sheet2!$B$218:$N$218</c:f>
              <c:strCache>
                <c:ptCount val="13"/>
                <c:pt idx="0">
                  <c:v>201702</c:v>
                </c:pt>
                <c:pt idx="2">
                  <c:v>201704</c:v>
                </c:pt>
                <c:pt idx="4">
                  <c:v>201706</c:v>
                </c:pt>
                <c:pt idx="6">
                  <c:v>201708</c:v>
                </c:pt>
                <c:pt idx="8">
                  <c:v>201710</c:v>
                </c:pt>
                <c:pt idx="10">
                  <c:v>201712</c:v>
                </c:pt>
                <c:pt idx="12">
                  <c:v>201802</c:v>
                </c:pt>
              </c:strCache>
            </c:strRef>
          </c:cat>
          <c:val>
            <c:numRef>
              <c:f>Sheet2!$B$222:$N$222</c:f>
              <c:numCache>
                <c:formatCode>0.00%</c:formatCode>
                <c:ptCount val="13"/>
                <c:pt idx="0">
                  <c:v>3.3223421760331023E-2</c:v>
                </c:pt>
                <c:pt idx="1">
                  <c:v>3.4477984304105015E-2</c:v>
                </c:pt>
                <c:pt idx="2">
                  <c:v>4.5540593637896684E-2</c:v>
                </c:pt>
                <c:pt idx="3">
                  <c:v>4.6368417745379802E-2</c:v>
                </c:pt>
                <c:pt idx="4">
                  <c:v>3.9579081663489758E-2</c:v>
                </c:pt>
                <c:pt idx="5">
                  <c:v>4.1790529471369485E-2</c:v>
                </c:pt>
                <c:pt idx="6">
                  <c:v>5.0197387460071907E-2</c:v>
                </c:pt>
                <c:pt idx="7">
                  <c:v>4.3054919739017233E-2</c:v>
                </c:pt>
                <c:pt idx="8">
                  <c:v>3.9199082325625245E-2</c:v>
                </c:pt>
                <c:pt idx="9">
                  <c:v>4.1432760397319864E-2</c:v>
                </c:pt>
                <c:pt idx="10">
                  <c:v>3.6426180134218847E-2</c:v>
                </c:pt>
                <c:pt idx="11">
                  <c:v>7.4809815507303834E-3</c:v>
                </c:pt>
                <c:pt idx="12">
                  <c:v>2.8890300755216292E-3</c:v>
                </c:pt>
              </c:numCache>
            </c:numRef>
          </c:val>
        </c:ser>
        <c:ser>
          <c:idx val="4"/>
          <c:order val="4"/>
          <c:tx>
            <c:strRef>
              <c:f>Sheet2!$A$223</c:f>
              <c:strCache>
                <c:ptCount val="1"/>
                <c:pt idx="0">
                  <c:v>湖北鼎杰</c:v>
                </c:pt>
              </c:strCache>
            </c:strRef>
          </c:tx>
          <c:cat>
            <c:strRef>
              <c:f>Sheet2!$B$218:$N$218</c:f>
              <c:strCache>
                <c:ptCount val="13"/>
                <c:pt idx="0">
                  <c:v>201702</c:v>
                </c:pt>
                <c:pt idx="2">
                  <c:v>201704</c:v>
                </c:pt>
                <c:pt idx="4">
                  <c:v>201706</c:v>
                </c:pt>
                <c:pt idx="6">
                  <c:v>201708</c:v>
                </c:pt>
                <c:pt idx="8">
                  <c:v>201710</c:v>
                </c:pt>
                <c:pt idx="10">
                  <c:v>201712</c:v>
                </c:pt>
                <c:pt idx="12">
                  <c:v>201802</c:v>
                </c:pt>
              </c:strCache>
            </c:strRef>
          </c:cat>
          <c:val>
            <c:numRef>
              <c:f>Sheet2!$B$223:$N$223</c:f>
              <c:numCache>
                <c:formatCode>0.00%</c:formatCode>
                <c:ptCount val="13"/>
                <c:pt idx="0">
                  <c:v>6.3233702278848907E-3</c:v>
                </c:pt>
                <c:pt idx="1">
                  <c:v>9.007301284634105E-3</c:v>
                </c:pt>
                <c:pt idx="2">
                  <c:v>9.338102993659626E-3</c:v>
                </c:pt>
                <c:pt idx="3">
                  <c:v>1.3983640283043023E-2</c:v>
                </c:pt>
                <c:pt idx="4">
                  <c:v>1.6402144466068209E-2</c:v>
                </c:pt>
                <c:pt idx="5">
                  <c:v>2.0142568748829952E-2</c:v>
                </c:pt>
                <c:pt idx="6">
                  <c:v>2.1227640974724019E-2</c:v>
                </c:pt>
                <c:pt idx="7">
                  <c:v>3.1854050001623252E-2</c:v>
                </c:pt>
                <c:pt idx="8">
                  <c:v>3.1472665154197853E-2</c:v>
                </c:pt>
                <c:pt idx="9">
                  <c:v>2.4311863987453976E-2</c:v>
                </c:pt>
                <c:pt idx="10">
                  <c:v>2.1287856366530595E-2</c:v>
                </c:pt>
                <c:pt idx="11">
                  <c:v>2.0728422953196074E-2</c:v>
                </c:pt>
                <c:pt idx="12">
                  <c:v>2.5227006221689444E-2</c:v>
                </c:pt>
              </c:numCache>
            </c:numRef>
          </c:val>
        </c:ser>
        <c:ser>
          <c:idx val="5"/>
          <c:order val="5"/>
          <c:tx>
            <c:strRef>
              <c:f>Sheet2!$A$224</c:f>
              <c:strCache>
                <c:ptCount val="1"/>
                <c:pt idx="0">
                  <c:v>抚州市东信</c:v>
                </c:pt>
              </c:strCache>
            </c:strRef>
          </c:tx>
          <c:cat>
            <c:strRef>
              <c:f>Sheet2!$B$218:$N$218</c:f>
              <c:strCache>
                <c:ptCount val="13"/>
                <c:pt idx="0">
                  <c:v>201702</c:v>
                </c:pt>
                <c:pt idx="2">
                  <c:v>201704</c:v>
                </c:pt>
                <c:pt idx="4">
                  <c:v>201706</c:v>
                </c:pt>
                <c:pt idx="6">
                  <c:v>201708</c:v>
                </c:pt>
                <c:pt idx="8">
                  <c:v>201710</c:v>
                </c:pt>
                <c:pt idx="10">
                  <c:v>201712</c:v>
                </c:pt>
                <c:pt idx="12">
                  <c:v>201802</c:v>
                </c:pt>
              </c:strCache>
            </c:strRef>
          </c:cat>
          <c:val>
            <c:numRef>
              <c:f>Sheet2!$B$224:$N$224</c:f>
              <c:numCache>
                <c:formatCode>0.00%</c:formatCode>
                <c:ptCount val="13"/>
                <c:pt idx="0">
                  <c:v>0.17754745099262556</c:v>
                </c:pt>
                <c:pt idx="1">
                  <c:v>0.18447912889659326</c:v>
                </c:pt>
                <c:pt idx="2">
                  <c:v>0.22675813405154319</c:v>
                </c:pt>
                <c:pt idx="3">
                  <c:v>0.24763385376725816</c:v>
                </c:pt>
                <c:pt idx="4">
                  <c:v>0.2691279288158393</c:v>
                </c:pt>
                <c:pt idx="5">
                  <c:v>0.29667874698357238</c:v>
                </c:pt>
                <c:pt idx="6">
                  <c:v>0.32226769396245486</c:v>
                </c:pt>
                <c:pt idx="7">
                  <c:v>0.35075427663407088</c:v>
                </c:pt>
                <c:pt idx="8">
                  <c:v>0.36450808056786416</c:v>
                </c:pt>
                <c:pt idx="9">
                  <c:v>0.38748539138199944</c:v>
                </c:pt>
                <c:pt idx="10">
                  <c:v>0.40902830822142466</c:v>
                </c:pt>
                <c:pt idx="11">
                  <c:v>0.17322884750090248</c:v>
                </c:pt>
                <c:pt idx="12">
                  <c:v>0.21861998769044244</c:v>
                </c:pt>
              </c:numCache>
            </c:numRef>
          </c:val>
        </c:ser>
        <c:ser>
          <c:idx val="6"/>
          <c:order val="6"/>
          <c:tx>
            <c:strRef>
              <c:f>Sheet2!$A$225</c:f>
              <c:strCache>
                <c:ptCount val="1"/>
                <c:pt idx="0">
                  <c:v>成都劲翔</c:v>
                </c:pt>
              </c:strCache>
            </c:strRef>
          </c:tx>
          <c:cat>
            <c:strRef>
              <c:f>Sheet2!$B$218:$N$218</c:f>
              <c:strCache>
                <c:ptCount val="13"/>
                <c:pt idx="0">
                  <c:v>201702</c:v>
                </c:pt>
                <c:pt idx="2">
                  <c:v>201704</c:v>
                </c:pt>
                <c:pt idx="4">
                  <c:v>201706</c:v>
                </c:pt>
                <c:pt idx="6">
                  <c:v>201708</c:v>
                </c:pt>
                <c:pt idx="8">
                  <c:v>201710</c:v>
                </c:pt>
                <c:pt idx="10">
                  <c:v>201712</c:v>
                </c:pt>
                <c:pt idx="12">
                  <c:v>201802</c:v>
                </c:pt>
              </c:strCache>
            </c:strRef>
          </c:cat>
          <c:val>
            <c:numRef>
              <c:f>Sheet2!$B$225:$N$225</c:f>
              <c:numCache>
                <c:formatCode>0.00%</c:formatCode>
                <c:ptCount val="13"/>
                <c:pt idx="0">
                  <c:v>0.24695941158993426</c:v>
                </c:pt>
                <c:pt idx="1">
                  <c:v>0.2533655281417021</c:v>
                </c:pt>
                <c:pt idx="2">
                  <c:v>0.26840595210773383</c:v>
                </c:pt>
                <c:pt idx="3">
                  <c:v>0.28182685471885205</c:v>
                </c:pt>
                <c:pt idx="4">
                  <c:v>0.30710074718121338</c:v>
                </c:pt>
                <c:pt idx="5">
                  <c:v>0.32013307256170659</c:v>
                </c:pt>
                <c:pt idx="6">
                  <c:v>0.3400302507286998</c:v>
                </c:pt>
                <c:pt idx="7">
                  <c:v>0.38127862466252038</c:v>
                </c:pt>
                <c:pt idx="8">
                  <c:v>0.40891024635872231</c:v>
                </c:pt>
                <c:pt idx="9">
                  <c:v>0.40673261415456397</c:v>
                </c:pt>
                <c:pt idx="10">
                  <c:v>0.41971406045791282</c:v>
                </c:pt>
                <c:pt idx="11">
                  <c:v>0.10499257786417915</c:v>
                </c:pt>
                <c:pt idx="12">
                  <c:v>0.14226864757410132</c:v>
                </c:pt>
              </c:numCache>
            </c:numRef>
          </c:val>
        </c:ser>
        <c:ser>
          <c:idx val="7"/>
          <c:order val="7"/>
          <c:tx>
            <c:strRef>
              <c:f>Sheet2!$A$226</c:f>
              <c:strCache>
                <c:ptCount val="1"/>
                <c:pt idx="0">
                  <c:v>其他经销商</c:v>
                </c:pt>
              </c:strCache>
            </c:strRef>
          </c:tx>
          <c:cat>
            <c:strRef>
              <c:f>Sheet2!$B$218:$N$218</c:f>
              <c:strCache>
                <c:ptCount val="13"/>
                <c:pt idx="0">
                  <c:v>201702</c:v>
                </c:pt>
                <c:pt idx="2">
                  <c:v>201704</c:v>
                </c:pt>
                <c:pt idx="4">
                  <c:v>201706</c:v>
                </c:pt>
                <c:pt idx="6">
                  <c:v>201708</c:v>
                </c:pt>
                <c:pt idx="8">
                  <c:v>201710</c:v>
                </c:pt>
                <c:pt idx="10">
                  <c:v>201712</c:v>
                </c:pt>
                <c:pt idx="12">
                  <c:v>201802</c:v>
                </c:pt>
              </c:strCache>
            </c:strRef>
          </c:cat>
          <c:val>
            <c:numRef>
              <c:f>Sheet2!$B$226:$N$226</c:f>
              <c:numCache>
                <c:formatCode>0.00%</c:formatCode>
                <c:ptCount val="13"/>
                <c:pt idx="0">
                  <c:v>2.2122694601997791E-3</c:v>
                </c:pt>
                <c:pt idx="1">
                  <c:v>2.9855708497335356E-3</c:v>
                </c:pt>
                <c:pt idx="2">
                  <c:v>3.5393664958406502E-3</c:v>
                </c:pt>
                <c:pt idx="3">
                  <c:v>3.7847942975514615E-3</c:v>
                </c:pt>
                <c:pt idx="4">
                  <c:v>3.957197764158836E-3</c:v>
                </c:pt>
                <c:pt idx="5">
                  <c:v>4.1070156659451466E-3</c:v>
                </c:pt>
                <c:pt idx="6">
                  <c:v>4.6445183892283859E-3</c:v>
                </c:pt>
                <c:pt idx="7">
                  <c:v>4.8518781956380453E-3</c:v>
                </c:pt>
                <c:pt idx="8">
                  <c:v>5.0569051657104284E-3</c:v>
                </c:pt>
                <c:pt idx="9">
                  <c:v>4.4312070637962204E-3</c:v>
                </c:pt>
                <c:pt idx="10">
                  <c:v>4.4045174388206995E-3</c:v>
                </c:pt>
                <c:pt idx="11">
                  <c:v>2.6765645896508431E-3</c:v>
                </c:pt>
                <c:pt idx="12">
                  <c:v>2.8808381648095151E-3</c:v>
                </c:pt>
              </c:numCache>
            </c:numRef>
          </c:val>
        </c:ser>
        <c:ser>
          <c:idx val="8"/>
          <c:order val="8"/>
          <c:tx>
            <c:strRef>
              <c:f>Sheet2!$A$227</c:f>
              <c:strCache>
                <c:ptCount val="1"/>
                <c:pt idx="0">
                  <c:v>整体</c:v>
                </c:pt>
              </c:strCache>
            </c:strRef>
          </c:tx>
          <c:spPr>
            <a:ln>
              <a:solidFill>
                <a:srgbClr val="FF0000"/>
              </a:solidFill>
            </a:ln>
          </c:spPr>
          <c:marker>
            <c:spPr>
              <a:solidFill>
                <a:srgbClr val="FF0000"/>
              </a:solidFill>
              <a:ln>
                <a:solidFill>
                  <a:srgbClr val="FF0000"/>
                </a:solidFill>
              </a:ln>
            </c:spPr>
          </c:marker>
          <c:cat>
            <c:strRef>
              <c:f>Sheet2!$B$218:$N$218</c:f>
              <c:strCache>
                <c:ptCount val="13"/>
                <c:pt idx="0">
                  <c:v>201702</c:v>
                </c:pt>
                <c:pt idx="2">
                  <c:v>201704</c:v>
                </c:pt>
                <c:pt idx="4">
                  <c:v>201706</c:v>
                </c:pt>
                <c:pt idx="6">
                  <c:v>201708</c:v>
                </c:pt>
                <c:pt idx="8">
                  <c:v>201710</c:v>
                </c:pt>
                <c:pt idx="10">
                  <c:v>201712</c:v>
                </c:pt>
                <c:pt idx="12">
                  <c:v>201802</c:v>
                </c:pt>
              </c:strCache>
            </c:strRef>
          </c:cat>
          <c:val>
            <c:numRef>
              <c:f>Sheet2!$B$227:$N$227</c:f>
              <c:numCache>
                <c:formatCode>0.00%</c:formatCode>
                <c:ptCount val="13"/>
                <c:pt idx="0">
                  <c:v>6.3364504912008504E-3</c:v>
                </c:pt>
                <c:pt idx="1">
                  <c:v>7.1611866642698526E-3</c:v>
                </c:pt>
                <c:pt idx="2">
                  <c:v>7.7644681194887089E-3</c:v>
                </c:pt>
                <c:pt idx="3">
                  <c:v>8.118755191171145E-3</c:v>
                </c:pt>
                <c:pt idx="4">
                  <c:v>8.417021583642454E-3</c:v>
                </c:pt>
                <c:pt idx="5">
                  <c:v>8.7012959558586608E-3</c:v>
                </c:pt>
                <c:pt idx="6">
                  <c:v>9.3872198731746823E-3</c:v>
                </c:pt>
                <c:pt idx="7">
                  <c:v>9.5699874998958715E-3</c:v>
                </c:pt>
                <c:pt idx="8">
                  <c:v>9.4427230518750946E-3</c:v>
                </c:pt>
                <c:pt idx="9">
                  <c:v>8.210559909594772E-3</c:v>
                </c:pt>
                <c:pt idx="10">
                  <c:v>7.881519215948346E-3</c:v>
                </c:pt>
                <c:pt idx="11">
                  <c:v>3.6147751190472401E-3</c:v>
                </c:pt>
                <c:pt idx="12">
                  <c:v>3.9009059368586237E-3</c:v>
                </c:pt>
              </c:numCache>
            </c:numRef>
          </c:val>
        </c:ser>
        <c:marker val="1"/>
        <c:axId val="81011072"/>
        <c:axId val="81012992"/>
      </c:lineChart>
      <c:catAx>
        <c:axId val="81011072"/>
        <c:scaling>
          <c:orientation val="minMax"/>
        </c:scaling>
        <c:axPos val="b"/>
        <c:tickLblPos val="nextTo"/>
        <c:crossAx val="81012992"/>
        <c:crossesAt val="1.0000000000000015E-3"/>
        <c:auto val="1"/>
        <c:lblAlgn val="ctr"/>
        <c:lblOffset val="0"/>
      </c:catAx>
      <c:valAx>
        <c:axId val="81012992"/>
        <c:scaling>
          <c:logBase val="10"/>
          <c:orientation val="minMax"/>
        </c:scaling>
        <c:axPos val="l"/>
        <c:majorGridlines/>
        <c:numFmt formatCode="0.0%" sourceLinked="0"/>
        <c:tickLblPos val="nextTo"/>
        <c:crossAx val="81011072"/>
        <c:crosses val="autoZero"/>
        <c:crossBetween val="between"/>
      </c:valAx>
      <c:spPr>
        <a:solidFill>
          <a:schemeClr val="accent6">
            <a:lumMod val="40000"/>
            <a:lumOff val="60000"/>
          </a:schemeClr>
        </a:solidFill>
      </c:spPr>
    </c:plotArea>
    <c:legend>
      <c:legendPos val="b"/>
      <c:layout>
        <c:manualLayout>
          <c:xMode val="edge"/>
          <c:yMode val="edge"/>
          <c:x val="2.374999999999999E-2"/>
          <c:y val="0.83628263888888932"/>
          <c:w val="0.9502951388888895"/>
          <c:h val="0.14607847222222234"/>
        </c:manualLayout>
      </c:layout>
    </c:legend>
    <c:plotVisOnly val="1"/>
  </c:chart>
  <c:spPr>
    <a:ln>
      <a:noFill/>
    </a:ln>
  </c:sp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altLang="en-US" sz="1200" b="1" i="0" baseline="0">
                <a:latin typeface="华文细黑" pitchFamily="2" charset="-122"/>
                <a:ea typeface="华文细黑" pitchFamily="2" charset="-122"/>
              </a:rPr>
              <a:t>首付比例</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p>
        </c:rich>
      </c:tx>
      <c:layout/>
    </c:title>
    <c:plotArea>
      <c:layout>
        <c:manualLayout>
          <c:layoutTarget val="inner"/>
          <c:xMode val="edge"/>
          <c:yMode val="edge"/>
          <c:x val="8.3555034722222893E-2"/>
          <c:y val="0.10825879629629639"/>
          <c:w val="0.89219149305555778"/>
          <c:h val="0.72516203703703708"/>
        </c:manualLayout>
      </c:layout>
      <c:lineChart>
        <c:grouping val="standard"/>
        <c:ser>
          <c:idx val="0"/>
          <c:order val="0"/>
          <c:tx>
            <c:strRef>
              <c:f>Sheet2!$A$101</c:f>
              <c:strCache>
                <c:ptCount val="1"/>
                <c:pt idx="0">
                  <c:v>[20,30%)</c:v>
                </c:pt>
              </c:strCache>
            </c:strRef>
          </c:tx>
          <c:cat>
            <c:strRef>
              <c:f>Sheet2!$B$100:$N$100</c:f>
              <c:strCache>
                <c:ptCount val="13"/>
                <c:pt idx="0">
                  <c:v>201702</c:v>
                </c:pt>
                <c:pt idx="2">
                  <c:v>201704</c:v>
                </c:pt>
                <c:pt idx="4">
                  <c:v>201706</c:v>
                </c:pt>
                <c:pt idx="6">
                  <c:v>201708</c:v>
                </c:pt>
                <c:pt idx="8">
                  <c:v>201710</c:v>
                </c:pt>
                <c:pt idx="10">
                  <c:v>201712</c:v>
                </c:pt>
                <c:pt idx="12">
                  <c:v>201802</c:v>
                </c:pt>
              </c:strCache>
            </c:strRef>
          </c:cat>
          <c:val>
            <c:numRef>
              <c:f>Sheet2!$B$101:$N$101</c:f>
              <c:numCache>
                <c:formatCode>0.00%</c:formatCode>
                <c:ptCount val="13"/>
                <c:pt idx="0">
                  <c:v>4.091458793584986E-3</c:v>
                </c:pt>
                <c:pt idx="1">
                  <c:v>6.6562087081784033E-3</c:v>
                </c:pt>
                <c:pt idx="2">
                  <c:v>8.3828611549842565E-3</c:v>
                </c:pt>
                <c:pt idx="3">
                  <c:v>9.8310877663022548E-3</c:v>
                </c:pt>
                <c:pt idx="4">
                  <c:v>9.7376756178200446E-3</c:v>
                </c:pt>
                <c:pt idx="5">
                  <c:v>1.0438157596273466E-2</c:v>
                </c:pt>
                <c:pt idx="6">
                  <c:v>1.1810737320622483E-2</c:v>
                </c:pt>
                <c:pt idx="7">
                  <c:v>1.2332677668187735E-2</c:v>
                </c:pt>
                <c:pt idx="8">
                  <c:v>1.3389931734031583E-2</c:v>
                </c:pt>
                <c:pt idx="9">
                  <c:v>1.0742466791886861E-2</c:v>
                </c:pt>
                <c:pt idx="10">
                  <c:v>1.090936794989964E-2</c:v>
                </c:pt>
                <c:pt idx="11">
                  <c:v>6.5753122178280514E-3</c:v>
                </c:pt>
                <c:pt idx="12">
                  <c:v>7.0350370499155162E-3</c:v>
                </c:pt>
              </c:numCache>
            </c:numRef>
          </c:val>
        </c:ser>
        <c:ser>
          <c:idx val="1"/>
          <c:order val="1"/>
          <c:tx>
            <c:strRef>
              <c:f>Sheet2!$A$102</c:f>
              <c:strCache>
                <c:ptCount val="1"/>
                <c:pt idx="0">
                  <c:v>[30,40%)</c:v>
                </c:pt>
              </c:strCache>
            </c:strRef>
          </c:tx>
          <c:spPr>
            <a:ln>
              <a:solidFill>
                <a:srgbClr val="FFFF00"/>
              </a:solidFill>
            </a:ln>
          </c:spPr>
          <c:marker>
            <c:spPr>
              <a:solidFill>
                <a:srgbClr val="FFFF00"/>
              </a:solidFill>
              <a:ln>
                <a:solidFill>
                  <a:srgbClr val="FFFF00"/>
                </a:solidFill>
              </a:ln>
            </c:spPr>
          </c:marker>
          <c:cat>
            <c:strRef>
              <c:f>Sheet2!$B$100:$N$100</c:f>
              <c:strCache>
                <c:ptCount val="13"/>
                <c:pt idx="0">
                  <c:v>201702</c:v>
                </c:pt>
                <c:pt idx="2">
                  <c:v>201704</c:v>
                </c:pt>
                <c:pt idx="4">
                  <c:v>201706</c:v>
                </c:pt>
                <c:pt idx="6">
                  <c:v>201708</c:v>
                </c:pt>
                <c:pt idx="8">
                  <c:v>201710</c:v>
                </c:pt>
                <c:pt idx="10">
                  <c:v>201712</c:v>
                </c:pt>
                <c:pt idx="12">
                  <c:v>201802</c:v>
                </c:pt>
              </c:strCache>
            </c:strRef>
          </c:cat>
          <c:val>
            <c:numRef>
              <c:f>Sheet2!$B$102:$N$102</c:f>
              <c:numCache>
                <c:formatCode>0.00%</c:formatCode>
                <c:ptCount val="13"/>
                <c:pt idx="0">
                  <c:v>6.4296325770398424E-3</c:v>
                </c:pt>
                <c:pt idx="1">
                  <c:v>6.9745978513003903E-3</c:v>
                </c:pt>
                <c:pt idx="2">
                  <c:v>7.3834453665410004E-3</c:v>
                </c:pt>
                <c:pt idx="3">
                  <c:v>7.4917450496719776E-3</c:v>
                </c:pt>
                <c:pt idx="4">
                  <c:v>7.7196831068964081E-3</c:v>
                </c:pt>
                <c:pt idx="5">
                  <c:v>8.0946999049297686E-3</c:v>
                </c:pt>
                <c:pt idx="6">
                  <c:v>8.9162135888512708E-3</c:v>
                </c:pt>
                <c:pt idx="7">
                  <c:v>9.5130887473619547E-3</c:v>
                </c:pt>
                <c:pt idx="8">
                  <c:v>8.7645895029176777E-3</c:v>
                </c:pt>
                <c:pt idx="9">
                  <c:v>8.0689369366740964E-3</c:v>
                </c:pt>
                <c:pt idx="10">
                  <c:v>7.6499214651191416E-3</c:v>
                </c:pt>
                <c:pt idx="11">
                  <c:v>3.2721484394520853E-3</c:v>
                </c:pt>
                <c:pt idx="12">
                  <c:v>3.6795926295640291E-3</c:v>
                </c:pt>
              </c:numCache>
            </c:numRef>
          </c:val>
        </c:ser>
        <c:ser>
          <c:idx val="2"/>
          <c:order val="2"/>
          <c:tx>
            <c:strRef>
              <c:f>Sheet2!$A$103</c:f>
              <c:strCache>
                <c:ptCount val="1"/>
                <c:pt idx="0">
                  <c:v>[40,50%)</c:v>
                </c:pt>
              </c:strCache>
            </c:strRef>
          </c:tx>
          <c:cat>
            <c:strRef>
              <c:f>Sheet2!$B$100:$N$100</c:f>
              <c:strCache>
                <c:ptCount val="13"/>
                <c:pt idx="0">
                  <c:v>201702</c:v>
                </c:pt>
                <c:pt idx="2">
                  <c:v>201704</c:v>
                </c:pt>
                <c:pt idx="4">
                  <c:v>201706</c:v>
                </c:pt>
                <c:pt idx="6">
                  <c:v>201708</c:v>
                </c:pt>
                <c:pt idx="8">
                  <c:v>201710</c:v>
                </c:pt>
                <c:pt idx="10">
                  <c:v>201712</c:v>
                </c:pt>
                <c:pt idx="12">
                  <c:v>201802</c:v>
                </c:pt>
              </c:strCache>
            </c:strRef>
          </c:cat>
          <c:val>
            <c:numRef>
              <c:f>Sheet2!$B$103:$N$103</c:f>
              <c:numCache>
                <c:formatCode>0.00%</c:formatCode>
                <c:ptCount val="13"/>
                <c:pt idx="0">
                  <c:v>1.43044638970985E-2</c:v>
                </c:pt>
                <c:pt idx="1">
                  <c:v>1.5338701406425927E-2</c:v>
                </c:pt>
                <c:pt idx="2">
                  <c:v>1.6248221654695201E-2</c:v>
                </c:pt>
                <c:pt idx="3">
                  <c:v>1.6935434111999804E-2</c:v>
                </c:pt>
                <c:pt idx="4">
                  <c:v>1.8657805265547993E-2</c:v>
                </c:pt>
                <c:pt idx="5">
                  <c:v>1.9319883328496833E-2</c:v>
                </c:pt>
                <c:pt idx="6">
                  <c:v>2.0687769539194406E-2</c:v>
                </c:pt>
                <c:pt idx="7">
                  <c:v>2.175156054229627E-2</c:v>
                </c:pt>
                <c:pt idx="8">
                  <c:v>2.2414274582899258E-2</c:v>
                </c:pt>
                <c:pt idx="9">
                  <c:v>2.0600612318438471E-2</c:v>
                </c:pt>
                <c:pt idx="10">
                  <c:v>1.9243097352622241E-2</c:v>
                </c:pt>
                <c:pt idx="11">
                  <c:v>5.1800646451509082E-3</c:v>
                </c:pt>
                <c:pt idx="12">
                  <c:v>5.4366560288587979E-3</c:v>
                </c:pt>
              </c:numCache>
            </c:numRef>
          </c:val>
        </c:ser>
        <c:ser>
          <c:idx val="3"/>
          <c:order val="3"/>
          <c:tx>
            <c:strRef>
              <c:f>Sheet2!$A$104</c:f>
              <c:strCache>
                <c:ptCount val="1"/>
                <c:pt idx="0">
                  <c:v>[50,60%)</c:v>
                </c:pt>
              </c:strCache>
            </c:strRef>
          </c:tx>
          <c:cat>
            <c:strRef>
              <c:f>Sheet2!$B$100:$N$100</c:f>
              <c:strCache>
                <c:ptCount val="13"/>
                <c:pt idx="0">
                  <c:v>201702</c:v>
                </c:pt>
                <c:pt idx="2">
                  <c:v>201704</c:v>
                </c:pt>
                <c:pt idx="4">
                  <c:v>201706</c:v>
                </c:pt>
                <c:pt idx="6">
                  <c:v>201708</c:v>
                </c:pt>
                <c:pt idx="8">
                  <c:v>201710</c:v>
                </c:pt>
                <c:pt idx="10">
                  <c:v>201712</c:v>
                </c:pt>
                <c:pt idx="12">
                  <c:v>201802</c:v>
                </c:pt>
              </c:strCache>
            </c:strRef>
          </c:cat>
          <c:val>
            <c:numRef>
              <c:f>Sheet2!$B$104:$N$104</c:f>
              <c:numCache>
                <c:formatCode>0.00%</c:formatCode>
                <c:ptCount val="13"/>
                <c:pt idx="0">
                  <c:v>1.4600806361033871E-3</c:v>
                </c:pt>
                <c:pt idx="1">
                  <c:v>1.2014551218748331E-3</c:v>
                </c:pt>
                <c:pt idx="2">
                  <c:v>1.6271219582230181E-3</c:v>
                </c:pt>
                <c:pt idx="3">
                  <c:v>1.530433964895603E-3</c:v>
                </c:pt>
                <c:pt idx="4">
                  <c:v>1.4672999669692881E-3</c:v>
                </c:pt>
                <c:pt idx="5">
                  <c:v>1.5382111844698225E-3</c:v>
                </c:pt>
                <c:pt idx="6">
                  <c:v>1.6922567911882712E-3</c:v>
                </c:pt>
                <c:pt idx="7">
                  <c:v>1.3452259089828012E-3</c:v>
                </c:pt>
                <c:pt idx="8">
                  <c:v>1.6499092248488246E-3</c:v>
                </c:pt>
                <c:pt idx="9">
                  <c:v>1.2838375931767834E-3</c:v>
                </c:pt>
                <c:pt idx="10">
                  <c:v>1.2520367424531575E-3</c:v>
                </c:pt>
                <c:pt idx="11">
                  <c:v>1.0545227353163026E-3</c:v>
                </c:pt>
                <c:pt idx="12">
                  <c:v>1.0791178450857894E-3</c:v>
                </c:pt>
              </c:numCache>
            </c:numRef>
          </c:val>
        </c:ser>
        <c:ser>
          <c:idx val="4"/>
          <c:order val="4"/>
          <c:tx>
            <c:strRef>
              <c:f>Sheet2!$A$105</c:f>
              <c:strCache>
                <c:ptCount val="1"/>
                <c:pt idx="0">
                  <c:v>[60,70%)</c:v>
                </c:pt>
              </c:strCache>
            </c:strRef>
          </c:tx>
          <c:cat>
            <c:strRef>
              <c:f>Sheet2!$B$100:$N$100</c:f>
              <c:strCache>
                <c:ptCount val="13"/>
                <c:pt idx="0">
                  <c:v>201702</c:v>
                </c:pt>
                <c:pt idx="2">
                  <c:v>201704</c:v>
                </c:pt>
                <c:pt idx="4">
                  <c:v>201706</c:v>
                </c:pt>
                <c:pt idx="6">
                  <c:v>201708</c:v>
                </c:pt>
                <c:pt idx="8">
                  <c:v>201710</c:v>
                </c:pt>
                <c:pt idx="10">
                  <c:v>201712</c:v>
                </c:pt>
                <c:pt idx="12">
                  <c:v>201802</c:v>
                </c:pt>
              </c:strCache>
            </c:strRef>
          </c:cat>
          <c:val>
            <c:numRef>
              <c:f>Sheet2!$B$105:$N$105</c:f>
              <c:numCache>
                <c:formatCode>0.00%</c:formatCode>
                <c:ptCount val="13"/>
                <c:pt idx="0">
                  <c:v>1.7458578777835704E-3</c:v>
                </c:pt>
                <c:pt idx="1">
                  <c:v>1.8121893192306888E-3</c:v>
                </c:pt>
                <c:pt idx="2">
                  <c:v>1.7915609431811961E-3</c:v>
                </c:pt>
                <c:pt idx="3">
                  <c:v>2.0057261282676862E-3</c:v>
                </c:pt>
                <c:pt idx="4">
                  <c:v>3.1464996760983861E-3</c:v>
                </c:pt>
                <c:pt idx="5">
                  <c:v>3.2741796502568227E-3</c:v>
                </c:pt>
                <c:pt idx="6">
                  <c:v>3.2881385977392287E-3</c:v>
                </c:pt>
                <c:pt idx="7">
                  <c:v>3.2172770271001877E-3</c:v>
                </c:pt>
                <c:pt idx="8">
                  <c:v>2.9262512113257242E-3</c:v>
                </c:pt>
                <c:pt idx="9">
                  <c:v>3.0500172367575002E-3</c:v>
                </c:pt>
                <c:pt idx="10">
                  <c:v>2.7938869065133576E-3</c:v>
                </c:pt>
                <c:pt idx="11">
                  <c:v>1.6706925812483169E-3</c:v>
                </c:pt>
                <c:pt idx="12">
                  <c:v>1.6017983424705981E-3</c:v>
                </c:pt>
              </c:numCache>
            </c:numRef>
          </c:val>
        </c:ser>
        <c:ser>
          <c:idx val="5"/>
          <c:order val="5"/>
          <c:tx>
            <c:strRef>
              <c:f>Sheet2!$A$106</c:f>
              <c:strCache>
                <c:ptCount val="1"/>
                <c:pt idx="0">
                  <c:v>[70,100%)</c:v>
                </c:pt>
              </c:strCache>
            </c:strRef>
          </c:tx>
          <c:cat>
            <c:strRef>
              <c:f>Sheet2!$B$100:$N$100</c:f>
              <c:strCache>
                <c:ptCount val="13"/>
                <c:pt idx="0">
                  <c:v>201702</c:v>
                </c:pt>
                <c:pt idx="2">
                  <c:v>201704</c:v>
                </c:pt>
                <c:pt idx="4">
                  <c:v>201706</c:v>
                </c:pt>
                <c:pt idx="6">
                  <c:v>201708</c:v>
                </c:pt>
                <c:pt idx="8">
                  <c:v>201710</c:v>
                </c:pt>
                <c:pt idx="10">
                  <c:v>201712</c:v>
                </c:pt>
                <c:pt idx="12">
                  <c:v>201802</c:v>
                </c:pt>
              </c:strCache>
            </c:strRef>
          </c:cat>
          <c:val>
            <c:numRef>
              <c:f>Sheet2!$B$106:$N$106</c:f>
              <c:numCache>
                <c:formatCode>0.00%</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6"/>
          <c:order val="6"/>
          <c:tx>
            <c:strRef>
              <c:f>Sheet2!$A$107</c:f>
              <c:strCache>
                <c:ptCount val="1"/>
                <c:pt idx="0">
                  <c:v>整体</c:v>
                </c:pt>
              </c:strCache>
            </c:strRef>
          </c:tx>
          <c:spPr>
            <a:ln>
              <a:solidFill>
                <a:srgbClr val="FF0000"/>
              </a:solidFill>
            </a:ln>
          </c:spPr>
          <c:marker>
            <c:spPr>
              <a:solidFill>
                <a:srgbClr val="FF0000"/>
              </a:solidFill>
              <a:ln>
                <a:solidFill>
                  <a:srgbClr val="FF0000"/>
                </a:solidFill>
              </a:ln>
            </c:spPr>
          </c:marker>
          <c:cat>
            <c:strRef>
              <c:f>Sheet2!$B$100:$N$100</c:f>
              <c:strCache>
                <c:ptCount val="13"/>
                <c:pt idx="0">
                  <c:v>201702</c:v>
                </c:pt>
                <c:pt idx="2">
                  <c:v>201704</c:v>
                </c:pt>
                <c:pt idx="4">
                  <c:v>201706</c:v>
                </c:pt>
                <c:pt idx="6">
                  <c:v>201708</c:v>
                </c:pt>
                <c:pt idx="8">
                  <c:v>201710</c:v>
                </c:pt>
                <c:pt idx="10">
                  <c:v>201712</c:v>
                </c:pt>
                <c:pt idx="12">
                  <c:v>201802</c:v>
                </c:pt>
              </c:strCache>
            </c:strRef>
          </c:cat>
          <c:val>
            <c:numRef>
              <c:f>Sheet2!$B$107:$N$107</c:f>
              <c:numCache>
                <c:formatCode>0.00%</c:formatCode>
                <c:ptCount val="13"/>
                <c:pt idx="0">
                  <c:v>6.3364504912008937E-3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81237120"/>
        <c:axId val="81239040"/>
      </c:lineChart>
      <c:catAx>
        <c:axId val="81237120"/>
        <c:scaling>
          <c:orientation val="minMax"/>
        </c:scaling>
        <c:axPos val="b"/>
        <c:tickLblPos val="nextTo"/>
        <c:crossAx val="81239040"/>
        <c:crosses val="autoZero"/>
        <c:auto val="1"/>
        <c:lblAlgn val="ctr"/>
        <c:lblOffset val="100"/>
      </c:catAx>
      <c:valAx>
        <c:axId val="81239040"/>
        <c:scaling>
          <c:orientation val="minMax"/>
        </c:scaling>
        <c:axPos val="l"/>
        <c:majorGridlines/>
        <c:numFmt formatCode="0.0%" sourceLinked="0"/>
        <c:tickLblPos val="nextTo"/>
        <c:crossAx val="81237120"/>
        <c:crosses val="autoZero"/>
        <c:crossBetween val="between"/>
      </c:valAx>
      <c:spPr>
        <a:solidFill>
          <a:schemeClr val="accent6">
            <a:lumMod val="40000"/>
            <a:lumOff val="60000"/>
          </a:schemeClr>
        </a:solidFill>
      </c:spPr>
    </c:plotArea>
    <c:legend>
      <c:legendPos val="b"/>
      <c:layout>
        <c:manualLayout>
          <c:xMode val="edge"/>
          <c:yMode val="edge"/>
          <c:x val="5.8674999999999998E-2"/>
          <c:y val="0.89820462962962966"/>
          <c:w val="0.93777152777777772"/>
          <c:h val="9.5915740740740732E-2"/>
        </c:manualLayout>
      </c:layout>
    </c:legend>
    <c:plotVisOnly val="1"/>
  </c:chart>
  <c:spPr>
    <a:ln>
      <a:no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altLang="en-US" sz="1200" b="1" i="0" baseline="0">
                <a:latin typeface="华文细黑" pitchFamily="2" charset="-122"/>
                <a:ea typeface="华文细黑" pitchFamily="2" charset="-122"/>
              </a:rPr>
              <a:t>放款金额</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endParaRPr lang="zh-CN" sz="1200">
              <a:latin typeface="华文细黑" pitchFamily="2" charset="-122"/>
              <a:ea typeface="华文细黑" pitchFamily="2" charset="-122"/>
            </a:endParaRPr>
          </a:p>
        </c:rich>
      </c:tx>
      <c:layout/>
    </c:title>
    <c:plotArea>
      <c:layout>
        <c:manualLayout>
          <c:layoutTarget val="inner"/>
          <c:xMode val="edge"/>
          <c:yMode val="edge"/>
          <c:x val="8.3555034722222893E-2"/>
          <c:y val="0.10825879629629639"/>
          <c:w val="0.89219149305555778"/>
          <c:h val="0.7238780092592596"/>
        </c:manualLayout>
      </c:layout>
      <c:lineChart>
        <c:grouping val="standard"/>
        <c:ser>
          <c:idx val="0"/>
          <c:order val="0"/>
          <c:tx>
            <c:strRef>
              <c:f>Sheet2!$A$122</c:f>
              <c:strCache>
                <c:ptCount val="1"/>
                <c:pt idx="0">
                  <c:v>&lt;15万</c:v>
                </c:pt>
              </c:strCache>
            </c:strRef>
          </c:tx>
          <c:cat>
            <c:strRef>
              <c:f>Sheet2!$B$121:$N$121</c:f>
              <c:strCache>
                <c:ptCount val="13"/>
                <c:pt idx="0">
                  <c:v>201702</c:v>
                </c:pt>
                <c:pt idx="2">
                  <c:v>201704</c:v>
                </c:pt>
                <c:pt idx="4">
                  <c:v>201706</c:v>
                </c:pt>
                <c:pt idx="6">
                  <c:v>201708</c:v>
                </c:pt>
                <c:pt idx="8">
                  <c:v>201710</c:v>
                </c:pt>
                <c:pt idx="10">
                  <c:v>201712</c:v>
                </c:pt>
                <c:pt idx="12">
                  <c:v>201802</c:v>
                </c:pt>
              </c:strCache>
            </c:strRef>
          </c:cat>
          <c:val>
            <c:numRef>
              <c:f>Sheet2!$B$122:$N$122</c:f>
              <c:numCache>
                <c:formatCode>0.00%</c:formatCode>
                <c:ptCount val="13"/>
                <c:pt idx="0">
                  <c:v>9.9593717271403703E-3</c:v>
                </c:pt>
                <c:pt idx="1">
                  <c:v>9.3893841686152977E-3</c:v>
                </c:pt>
                <c:pt idx="2">
                  <c:v>1.0428672587953637E-2</c:v>
                </c:pt>
                <c:pt idx="3">
                  <c:v>1.1162170312107512E-2</c:v>
                </c:pt>
                <c:pt idx="4">
                  <c:v>1.2901296827850439E-2</c:v>
                </c:pt>
                <c:pt idx="5">
                  <c:v>1.3641939594735558E-2</c:v>
                </c:pt>
                <c:pt idx="6">
                  <c:v>1.3449950472864349E-2</c:v>
                </c:pt>
                <c:pt idx="7">
                  <c:v>1.3681933692013228E-2</c:v>
                </c:pt>
                <c:pt idx="8">
                  <c:v>1.2649242276577478E-2</c:v>
                </c:pt>
                <c:pt idx="9">
                  <c:v>1.0834155361305654E-2</c:v>
                </c:pt>
                <c:pt idx="10">
                  <c:v>9.6152985928530266E-3</c:v>
                </c:pt>
                <c:pt idx="11">
                  <c:v>4.5138420125525325E-3</c:v>
                </c:pt>
                <c:pt idx="12">
                  <c:v>4.9850368317137014E-3</c:v>
                </c:pt>
              </c:numCache>
            </c:numRef>
          </c:val>
        </c:ser>
        <c:ser>
          <c:idx val="1"/>
          <c:order val="1"/>
          <c:tx>
            <c:strRef>
              <c:f>Sheet2!$A$123</c:f>
              <c:strCache>
                <c:ptCount val="1"/>
                <c:pt idx="0">
                  <c:v>[15,30万)</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Sheet2!$B$121:$N$121</c:f>
              <c:strCache>
                <c:ptCount val="13"/>
                <c:pt idx="0">
                  <c:v>201702</c:v>
                </c:pt>
                <c:pt idx="2">
                  <c:v>201704</c:v>
                </c:pt>
                <c:pt idx="4">
                  <c:v>201706</c:v>
                </c:pt>
                <c:pt idx="6">
                  <c:v>201708</c:v>
                </c:pt>
                <c:pt idx="8">
                  <c:v>201710</c:v>
                </c:pt>
                <c:pt idx="10">
                  <c:v>201712</c:v>
                </c:pt>
                <c:pt idx="12">
                  <c:v>201802</c:v>
                </c:pt>
              </c:strCache>
            </c:strRef>
          </c:cat>
          <c:val>
            <c:numRef>
              <c:f>Sheet2!$B$123:$N$123</c:f>
              <c:numCache>
                <c:formatCode>0.00%</c:formatCode>
                <c:ptCount val="13"/>
                <c:pt idx="0">
                  <c:v>5.5579971931702787E-3</c:v>
                </c:pt>
                <c:pt idx="1">
                  <c:v>6.3328873897850564E-3</c:v>
                </c:pt>
                <c:pt idx="2">
                  <c:v>7.2483800753697933E-3</c:v>
                </c:pt>
                <c:pt idx="3">
                  <c:v>7.5483542455923921E-3</c:v>
                </c:pt>
                <c:pt idx="4">
                  <c:v>7.215382206217761E-3</c:v>
                </c:pt>
                <c:pt idx="5">
                  <c:v>7.4055240298668834E-3</c:v>
                </c:pt>
                <c:pt idx="6">
                  <c:v>8.2917765194300067E-3</c:v>
                </c:pt>
                <c:pt idx="7">
                  <c:v>8.6180983965253848E-3</c:v>
                </c:pt>
                <c:pt idx="8">
                  <c:v>8.7848697392185256E-3</c:v>
                </c:pt>
                <c:pt idx="9">
                  <c:v>7.3209396215044714E-3</c:v>
                </c:pt>
                <c:pt idx="10">
                  <c:v>7.2884696417653593E-3</c:v>
                </c:pt>
                <c:pt idx="11">
                  <c:v>3.9132352256024856E-3</c:v>
                </c:pt>
                <c:pt idx="12">
                  <c:v>4.1673275509312366E-3</c:v>
                </c:pt>
              </c:numCache>
            </c:numRef>
          </c:val>
        </c:ser>
        <c:ser>
          <c:idx val="2"/>
          <c:order val="2"/>
          <c:tx>
            <c:strRef>
              <c:f>Sheet2!$A$124</c:f>
              <c:strCache>
                <c:ptCount val="1"/>
                <c:pt idx="0">
                  <c:v>[30,50万)</c:v>
                </c:pt>
              </c:strCache>
            </c:strRef>
          </c:tx>
          <c:cat>
            <c:strRef>
              <c:f>Sheet2!$B$121:$N$121</c:f>
              <c:strCache>
                <c:ptCount val="13"/>
                <c:pt idx="0">
                  <c:v>201702</c:v>
                </c:pt>
                <c:pt idx="2">
                  <c:v>201704</c:v>
                </c:pt>
                <c:pt idx="4">
                  <c:v>201706</c:v>
                </c:pt>
                <c:pt idx="6">
                  <c:v>201708</c:v>
                </c:pt>
                <c:pt idx="8">
                  <c:v>201710</c:v>
                </c:pt>
                <c:pt idx="10">
                  <c:v>201712</c:v>
                </c:pt>
                <c:pt idx="12">
                  <c:v>201802</c:v>
                </c:pt>
              </c:strCache>
            </c:strRef>
          </c:cat>
          <c:val>
            <c:numRef>
              <c:f>Sheet2!$B$124:$N$124</c:f>
              <c:numCache>
                <c:formatCode>0.00%</c:formatCode>
                <c:ptCount val="13"/>
                <c:pt idx="0">
                  <c:v>8.252038893832957E-3</c:v>
                </c:pt>
                <c:pt idx="1">
                  <c:v>9.1004865722905844E-3</c:v>
                </c:pt>
                <c:pt idx="2">
                  <c:v>9.3023302389360785E-3</c:v>
                </c:pt>
                <c:pt idx="3">
                  <c:v>9.8414819287319828E-3</c:v>
                </c:pt>
                <c:pt idx="4">
                  <c:v>1.0914272432616222E-2</c:v>
                </c:pt>
                <c:pt idx="5">
                  <c:v>1.1354182909120788E-2</c:v>
                </c:pt>
                <c:pt idx="6">
                  <c:v>1.1714342741119033E-2</c:v>
                </c:pt>
                <c:pt idx="7">
                  <c:v>1.1838437833522267E-2</c:v>
                </c:pt>
                <c:pt idx="8">
                  <c:v>1.1323234430212239E-2</c:v>
                </c:pt>
                <c:pt idx="9">
                  <c:v>1.0019191997806537E-2</c:v>
                </c:pt>
                <c:pt idx="10">
                  <c:v>9.2576481408596298E-3</c:v>
                </c:pt>
                <c:pt idx="11">
                  <c:v>3.832336746406428E-3</c:v>
                </c:pt>
                <c:pt idx="12">
                  <c:v>4.2170108889704287E-3</c:v>
                </c:pt>
              </c:numCache>
            </c:numRef>
          </c:val>
        </c:ser>
        <c:ser>
          <c:idx val="3"/>
          <c:order val="3"/>
          <c:tx>
            <c:strRef>
              <c:f>Sheet2!$A$125</c:f>
              <c:strCache>
                <c:ptCount val="1"/>
                <c:pt idx="0">
                  <c:v>[50,90万)</c:v>
                </c:pt>
              </c:strCache>
            </c:strRef>
          </c:tx>
          <c:cat>
            <c:strRef>
              <c:f>Sheet2!$B$121:$N$121</c:f>
              <c:strCache>
                <c:ptCount val="13"/>
                <c:pt idx="0">
                  <c:v>201702</c:v>
                </c:pt>
                <c:pt idx="2">
                  <c:v>201704</c:v>
                </c:pt>
                <c:pt idx="4">
                  <c:v>201706</c:v>
                </c:pt>
                <c:pt idx="6">
                  <c:v>201708</c:v>
                </c:pt>
                <c:pt idx="8">
                  <c:v>201710</c:v>
                </c:pt>
                <c:pt idx="10">
                  <c:v>201712</c:v>
                </c:pt>
                <c:pt idx="12">
                  <c:v>201802</c:v>
                </c:pt>
              </c:strCache>
            </c:strRef>
          </c:cat>
          <c:val>
            <c:numRef>
              <c:f>Sheet2!$B$125:$N$125</c:f>
              <c:numCache>
                <c:formatCode>0.00%</c:formatCode>
                <c:ptCount val="13"/>
                <c:pt idx="0">
                  <c:v>4.7856605233732794E-3</c:v>
                </c:pt>
                <c:pt idx="1">
                  <c:v>7.0855149556758364E-3</c:v>
                </c:pt>
                <c:pt idx="2">
                  <c:v>7.1667685615291934E-3</c:v>
                </c:pt>
                <c:pt idx="3">
                  <c:v>7.2781446725399884E-3</c:v>
                </c:pt>
                <c:pt idx="4">
                  <c:v>7.3516676625992932E-3</c:v>
                </c:pt>
                <c:pt idx="5">
                  <c:v>7.4694263936082375E-3</c:v>
                </c:pt>
                <c:pt idx="6">
                  <c:v>8.8592301498101548E-3</c:v>
                </c:pt>
                <c:pt idx="7">
                  <c:v>8.6129517850385539E-3</c:v>
                </c:pt>
                <c:pt idx="8">
                  <c:v>8.6665054291877094E-3</c:v>
                </c:pt>
                <c:pt idx="9">
                  <c:v>7.2735779761963579E-3</c:v>
                </c:pt>
                <c:pt idx="10">
                  <c:v>7.2564425729252134E-3</c:v>
                </c:pt>
                <c:pt idx="11">
                  <c:v>1.5717451761580457E-3</c:v>
                </c:pt>
                <c:pt idx="12">
                  <c:v>1.7032536056275931E-3</c:v>
                </c:pt>
              </c:numCache>
            </c:numRef>
          </c:val>
        </c:ser>
        <c:ser>
          <c:idx val="4"/>
          <c:order val="4"/>
          <c:tx>
            <c:strRef>
              <c:f>Sheet2!$A$126</c:f>
              <c:strCache>
                <c:ptCount val="1"/>
                <c:pt idx="0">
                  <c:v>&gt;=90万</c:v>
                </c:pt>
              </c:strCache>
            </c:strRef>
          </c:tx>
          <c:cat>
            <c:strRef>
              <c:f>Sheet2!$B$121:$N$121</c:f>
              <c:strCache>
                <c:ptCount val="13"/>
                <c:pt idx="0">
                  <c:v>201702</c:v>
                </c:pt>
                <c:pt idx="2">
                  <c:v>201704</c:v>
                </c:pt>
                <c:pt idx="4">
                  <c:v>201706</c:v>
                </c:pt>
                <c:pt idx="6">
                  <c:v>201708</c:v>
                </c:pt>
                <c:pt idx="8">
                  <c:v>201710</c:v>
                </c:pt>
                <c:pt idx="10">
                  <c:v>201712</c:v>
                </c:pt>
                <c:pt idx="12">
                  <c:v>201802</c:v>
                </c:pt>
              </c:strCache>
            </c:strRef>
          </c:cat>
          <c:val>
            <c:numRef>
              <c:f>Sheet2!$B$126:$N$126</c:f>
              <c:numCache>
                <c:formatCode>0.00%</c:formatCode>
                <c:ptCount val="13"/>
                <c:pt idx="0">
                  <c:v>0</c:v>
                </c:pt>
                <c:pt idx="1">
                  <c:v>0</c:v>
                </c:pt>
                <c:pt idx="2">
                  <c:v>0</c:v>
                </c:pt>
                <c:pt idx="3">
                  <c:v>0</c:v>
                </c:pt>
                <c:pt idx="4">
                  <c:v>0</c:v>
                </c:pt>
                <c:pt idx="5">
                  <c:v>0</c:v>
                </c:pt>
                <c:pt idx="6">
                  <c:v>0</c:v>
                </c:pt>
                <c:pt idx="7">
                  <c:v>0</c:v>
                </c:pt>
                <c:pt idx="8">
                  <c:v>0</c:v>
                </c:pt>
                <c:pt idx="9">
                  <c:v>3.5618977050884256E-3</c:v>
                </c:pt>
                <c:pt idx="10">
                  <c:v>3.3268569466707722E-3</c:v>
                </c:pt>
                <c:pt idx="11">
                  <c:v>2.9884491978469452E-3</c:v>
                </c:pt>
                <c:pt idx="12">
                  <c:v>2.9075588390857408E-3</c:v>
                </c:pt>
              </c:numCache>
            </c:numRef>
          </c:val>
        </c:ser>
        <c:ser>
          <c:idx val="5"/>
          <c:order val="5"/>
          <c:tx>
            <c:strRef>
              <c:f>Sheet2!$A$127</c:f>
              <c:strCache>
                <c:ptCount val="1"/>
                <c:pt idx="0">
                  <c:v>整体</c:v>
                </c:pt>
              </c:strCache>
            </c:strRef>
          </c:tx>
          <c:spPr>
            <a:ln>
              <a:solidFill>
                <a:srgbClr val="FF0000"/>
              </a:solidFill>
            </a:ln>
          </c:spPr>
          <c:marker>
            <c:spPr>
              <a:solidFill>
                <a:srgbClr val="FF0000"/>
              </a:solidFill>
              <a:ln>
                <a:solidFill>
                  <a:srgbClr val="FF0000"/>
                </a:solidFill>
              </a:ln>
            </c:spPr>
          </c:marker>
          <c:cat>
            <c:strRef>
              <c:f>Sheet2!$B$121:$N$121</c:f>
              <c:strCache>
                <c:ptCount val="13"/>
                <c:pt idx="0">
                  <c:v>201702</c:v>
                </c:pt>
                <c:pt idx="2">
                  <c:v>201704</c:v>
                </c:pt>
                <c:pt idx="4">
                  <c:v>201706</c:v>
                </c:pt>
                <c:pt idx="6">
                  <c:v>201708</c:v>
                </c:pt>
                <c:pt idx="8">
                  <c:v>201710</c:v>
                </c:pt>
                <c:pt idx="10">
                  <c:v>201712</c:v>
                </c:pt>
                <c:pt idx="12">
                  <c:v>201802</c:v>
                </c:pt>
              </c:strCache>
            </c:strRef>
          </c:cat>
          <c:val>
            <c:numRef>
              <c:f>Sheet2!$B$127:$N$127</c:f>
              <c:numCache>
                <c:formatCode>0.00%</c:formatCode>
                <c:ptCount val="13"/>
                <c:pt idx="0">
                  <c:v>6.3364504912008937E-3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81090816"/>
        <c:axId val="81113472"/>
      </c:lineChart>
      <c:catAx>
        <c:axId val="81090816"/>
        <c:scaling>
          <c:orientation val="minMax"/>
        </c:scaling>
        <c:axPos val="b"/>
        <c:tickLblPos val="nextTo"/>
        <c:crossAx val="81113472"/>
        <c:crosses val="autoZero"/>
        <c:auto val="1"/>
        <c:lblAlgn val="ctr"/>
        <c:lblOffset val="100"/>
      </c:catAx>
      <c:valAx>
        <c:axId val="81113472"/>
        <c:scaling>
          <c:orientation val="minMax"/>
        </c:scaling>
        <c:axPos val="l"/>
        <c:majorGridlines/>
        <c:numFmt formatCode="0.0%" sourceLinked="0"/>
        <c:tickLblPos val="nextTo"/>
        <c:crossAx val="81090816"/>
        <c:crosses val="autoZero"/>
        <c:crossBetween val="between"/>
        <c:majorUnit val="3.0000000000000092E-3"/>
      </c:valAx>
      <c:spPr>
        <a:solidFill>
          <a:schemeClr val="accent6">
            <a:lumMod val="40000"/>
            <a:lumOff val="60000"/>
          </a:schemeClr>
        </a:solidFill>
      </c:spPr>
    </c:plotArea>
    <c:legend>
      <c:legendPos val="b"/>
      <c:layout/>
    </c:legend>
    <c:plotVisOnly val="1"/>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altLang="en-US" sz="1200" b="1" i="0" baseline="0">
                <a:latin typeface="华文细黑" pitchFamily="2" charset="-122"/>
                <a:ea typeface="华文细黑" pitchFamily="2" charset="-122"/>
              </a:rPr>
              <a:t>放款金额</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endParaRPr lang="zh-CN" sz="1200">
              <a:latin typeface="华文细黑" pitchFamily="2" charset="-122"/>
              <a:ea typeface="华文细黑" pitchFamily="2" charset="-122"/>
            </a:endParaRPr>
          </a:p>
        </c:rich>
      </c:tx>
      <c:layout/>
    </c:title>
    <c:plotArea>
      <c:layout/>
      <c:lineChart>
        <c:grouping val="standard"/>
        <c:ser>
          <c:idx val="0"/>
          <c:order val="0"/>
          <c:tx>
            <c:strRef>
              <c:f>Sheet2!$A$154</c:f>
              <c:strCache>
                <c:ptCount val="1"/>
                <c:pt idx="0">
                  <c:v>个人-贷款</c:v>
                </c:pt>
              </c:strCache>
            </c:strRef>
          </c:tx>
          <c:cat>
            <c:strRef>
              <c:f>Sheet2!$B$153:$N$153</c:f>
              <c:strCache>
                <c:ptCount val="13"/>
                <c:pt idx="0">
                  <c:v>201702</c:v>
                </c:pt>
                <c:pt idx="2">
                  <c:v>201704</c:v>
                </c:pt>
                <c:pt idx="4">
                  <c:v>201706</c:v>
                </c:pt>
                <c:pt idx="6">
                  <c:v>201708</c:v>
                </c:pt>
                <c:pt idx="8">
                  <c:v>201710</c:v>
                </c:pt>
                <c:pt idx="10">
                  <c:v>201712</c:v>
                </c:pt>
                <c:pt idx="12">
                  <c:v>201802</c:v>
                </c:pt>
              </c:strCache>
            </c:strRef>
          </c:cat>
          <c:val>
            <c:numRef>
              <c:f>Sheet2!$B$154:$N$154</c:f>
              <c:numCache>
                <c:formatCode>0.00%</c:formatCode>
                <c:ptCount val="13"/>
                <c:pt idx="0">
                  <c:v>6.336450491200892E-3</c:v>
                </c:pt>
                <c:pt idx="1">
                  <c:v>7.1611866642698535E-3</c:v>
                </c:pt>
                <c:pt idx="2">
                  <c:v>7.7644681194887124E-3</c:v>
                </c:pt>
                <c:pt idx="3">
                  <c:v>8.118755191171145E-3</c:v>
                </c:pt>
                <c:pt idx="4">
                  <c:v>8.417021583642454E-3</c:v>
                </c:pt>
                <c:pt idx="5">
                  <c:v>8.7012959558586626E-3</c:v>
                </c:pt>
                <c:pt idx="6">
                  <c:v>9.3872198731747066E-3</c:v>
                </c:pt>
                <c:pt idx="7">
                  <c:v>9.5711936994911026E-3</c:v>
                </c:pt>
                <c:pt idx="8">
                  <c:v>9.6307109870502946E-3</c:v>
                </c:pt>
                <c:pt idx="9">
                  <c:v>8.3511813642105099E-3</c:v>
                </c:pt>
                <c:pt idx="10">
                  <c:v>8.0237612735132077E-3</c:v>
                </c:pt>
                <c:pt idx="11">
                  <c:v>3.6525680633316712E-3</c:v>
                </c:pt>
                <c:pt idx="12">
                  <c:v>3.9711268009811306E-3</c:v>
                </c:pt>
              </c:numCache>
            </c:numRef>
          </c:val>
        </c:ser>
        <c:ser>
          <c:idx val="1"/>
          <c:order val="1"/>
          <c:tx>
            <c:strRef>
              <c:f>Sheet2!$A$155</c:f>
              <c:strCache>
                <c:ptCount val="1"/>
                <c:pt idx="0">
                  <c:v>个人-直租</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Sheet2!$B$153:$N$153</c:f>
              <c:strCache>
                <c:ptCount val="13"/>
                <c:pt idx="0">
                  <c:v>201702</c:v>
                </c:pt>
                <c:pt idx="2">
                  <c:v>201704</c:v>
                </c:pt>
                <c:pt idx="4">
                  <c:v>201706</c:v>
                </c:pt>
                <c:pt idx="6">
                  <c:v>201708</c:v>
                </c:pt>
                <c:pt idx="8">
                  <c:v>201710</c:v>
                </c:pt>
                <c:pt idx="10">
                  <c:v>201712</c:v>
                </c:pt>
                <c:pt idx="12">
                  <c:v>201802</c:v>
                </c:pt>
              </c:strCache>
            </c:strRef>
          </c:cat>
          <c:val>
            <c:numRef>
              <c:f>Sheet2!$B$155:$N$155</c:f>
              <c:numCache>
                <c:formatCode>General</c:formatCode>
                <c:ptCount val="13"/>
                <c:pt idx="9" formatCode="0.00%">
                  <c:v>0</c:v>
                </c:pt>
                <c:pt idx="10" formatCode="0.00%">
                  <c:v>0</c:v>
                </c:pt>
                <c:pt idx="11" formatCode="0.00%">
                  <c:v>0</c:v>
                </c:pt>
                <c:pt idx="12" formatCode="0.00%">
                  <c:v>0</c:v>
                </c:pt>
              </c:numCache>
            </c:numRef>
          </c:val>
        </c:ser>
        <c:ser>
          <c:idx val="2"/>
          <c:order val="2"/>
          <c:tx>
            <c:strRef>
              <c:f>Sheet2!$A$156</c:f>
              <c:strCache>
                <c:ptCount val="1"/>
                <c:pt idx="0">
                  <c:v>机构-贷款</c:v>
                </c:pt>
              </c:strCache>
            </c:strRef>
          </c:tx>
          <c:cat>
            <c:strRef>
              <c:f>Sheet2!$B$153:$N$153</c:f>
              <c:strCache>
                <c:ptCount val="13"/>
                <c:pt idx="0">
                  <c:v>201702</c:v>
                </c:pt>
                <c:pt idx="2">
                  <c:v>201704</c:v>
                </c:pt>
                <c:pt idx="4">
                  <c:v>201706</c:v>
                </c:pt>
                <c:pt idx="6">
                  <c:v>201708</c:v>
                </c:pt>
                <c:pt idx="8">
                  <c:v>201710</c:v>
                </c:pt>
                <c:pt idx="10">
                  <c:v>201712</c:v>
                </c:pt>
                <c:pt idx="12">
                  <c:v>201802</c:v>
                </c:pt>
              </c:strCache>
            </c:strRef>
          </c:cat>
          <c:val>
            <c:numRef>
              <c:f>Sheet2!$B$156:$N$156</c:f>
              <c:numCache>
                <c:formatCode>General</c:formatCode>
                <c:ptCount val="13"/>
                <c:pt idx="6" formatCode="0.00%">
                  <c:v>0</c:v>
                </c:pt>
                <c:pt idx="7" formatCode="0.00%">
                  <c:v>0</c:v>
                </c:pt>
                <c:pt idx="8" formatCode="0.00%">
                  <c:v>0</c:v>
                </c:pt>
                <c:pt idx="9" formatCode="0.00%">
                  <c:v>0</c:v>
                </c:pt>
                <c:pt idx="10" formatCode="0.00%">
                  <c:v>0</c:v>
                </c:pt>
                <c:pt idx="11" formatCode="0.00%">
                  <c:v>0</c:v>
                </c:pt>
                <c:pt idx="12" formatCode="0.00%">
                  <c:v>0</c:v>
                </c:pt>
              </c:numCache>
            </c:numRef>
          </c:val>
        </c:ser>
        <c:ser>
          <c:idx val="3"/>
          <c:order val="3"/>
          <c:tx>
            <c:strRef>
              <c:f>Sheet2!$A$157</c:f>
              <c:strCache>
                <c:ptCount val="1"/>
                <c:pt idx="0">
                  <c:v>整体</c:v>
                </c:pt>
              </c:strCache>
            </c:strRef>
          </c:tx>
          <c:spPr>
            <a:ln>
              <a:solidFill>
                <a:srgbClr val="FF0000"/>
              </a:solidFill>
            </a:ln>
          </c:spPr>
          <c:marker>
            <c:spPr>
              <a:solidFill>
                <a:srgbClr val="FF0000"/>
              </a:solidFill>
              <a:ln>
                <a:solidFill>
                  <a:srgbClr val="FF0000"/>
                </a:solidFill>
              </a:ln>
            </c:spPr>
          </c:marker>
          <c:cat>
            <c:strRef>
              <c:f>Sheet2!$B$153:$N$153</c:f>
              <c:strCache>
                <c:ptCount val="13"/>
                <c:pt idx="0">
                  <c:v>201702</c:v>
                </c:pt>
                <c:pt idx="2">
                  <c:v>201704</c:v>
                </c:pt>
                <c:pt idx="4">
                  <c:v>201706</c:v>
                </c:pt>
                <c:pt idx="6">
                  <c:v>201708</c:v>
                </c:pt>
                <c:pt idx="8">
                  <c:v>201710</c:v>
                </c:pt>
                <c:pt idx="10">
                  <c:v>201712</c:v>
                </c:pt>
                <c:pt idx="12">
                  <c:v>201802</c:v>
                </c:pt>
              </c:strCache>
            </c:strRef>
          </c:cat>
          <c:val>
            <c:numRef>
              <c:f>Sheet2!$B$157:$N$157</c:f>
              <c:numCache>
                <c:formatCode>0.00%</c:formatCode>
                <c:ptCount val="13"/>
                <c:pt idx="0">
                  <c:v>6.3364504912008937E-3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81376000"/>
        <c:axId val="81377920"/>
      </c:lineChart>
      <c:catAx>
        <c:axId val="81376000"/>
        <c:scaling>
          <c:orientation val="minMax"/>
        </c:scaling>
        <c:axPos val="b"/>
        <c:tickLblPos val="nextTo"/>
        <c:crossAx val="81377920"/>
        <c:crosses val="autoZero"/>
        <c:auto val="1"/>
        <c:lblAlgn val="ctr"/>
        <c:lblOffset val="100"/>
      </c:catAx>
      <c:valAx>
        <c:axId val="81377920"/>
        <c:scaling>
          <c:orientation val="minMax"/>
        </c:scaling>
        <c:axPos val="l"/>
        <c:majorGridlines/>
        <c:numFmt formatCode="0.0%" sourceLinked="0"/>
        <c:tickLblPos val="nextTo"/>
        <c:crossAx val="81376000"/>
        <c:crosses val="autoZero"/>
        <c:crossBetween val="between"/>
        <c:majorUnit val="3.0000000000000092E-3"/>
      </c:valAx>
      <c:spPr>
        <a:solidFill>
          <a:schemeClr val="accent6">
            <a:lumMod val="40000"/>
            <a:lumOff val="60000"/>
          </a:schemeClr>
        </a:solidFill>
      </c:spPr>
    </c:plotArea>
    <c:legend>
      <c:legendPos val="b"/>
      <c:layout/>
    </c:legend>
    <c:plotVisOnly val="1"/>
  </c:chart>
  <c:spPr>
    <a:ln>
      <a:no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altLang="en-US" sz="1200" b="1" i="0" baseline="0">
                <a:latin typeface="华文细黑" pitchFamily="2" charset="-122"/>
                <a:ea typeface="华文细黑" pitchFamily="2" charset="-122"/>
              </a:rPr>
              <a:t>放款金额</a:t>
            </a:r>
            <a:r>
              <a:rPr lang="en-US" sz="1200" b="1" i="0" baseline="0">
                <a:latin typeface="华文细黑" pitchFamily="2" charset="-122"/>
                <a:ea typeface="华文细黑" pitchFamily="2" charset="-122"/>
              </a:rPr>
              <a:t>30</a:t>
            </a:r>
            <a:r>
              <a:rPr lang="zh-CN" sz="1200" b="1" i="0" baseline="0">
                <a:latin typeface="华文细黑" pitchFamily="2" charset="-122"/>
                <a:ea typeface="华文细黑" pitchFamily="2" charset="-122"/>
              </a:rPr>
              <a:t>天以上逾期率（含核销）图</a:t>
            </a:r>
            <a:endParaRPr lang="zh-CN" sz="1200">
              <a:latin typeface="华文细黑" pitchFamily="2" charset="-122"/>
              <a:ea typeface="华文细黑" pitchFamily="2" charset="-122"/>
            </a:endParaRPr>
          </a:p>
        </c:rich>
      </c:tx>
      <c:layout/>
    </c:title>
    <c:plotArea>
      <c:layout/>
      <c:lineChart>
        <c:grouping val="standard"/>
        <c:ser>
          <c:idx val="0"/>
          <c:order val="0"/>
          <c:tx>
            <c:strRef>
              <c:f>Sheet2!$A$182</c:f>
              <c:strCache>
                <c:ptCount val="1"/>
                <c:pt idx="0">
                  <c:v>联合贷-中信</c:v>
                </c:pt>
              </c:strCache>
            </c:strRef>
          </c:tx>
          <c:cat>
            <c:strRef>
              <c:f>Sheet2!$B$181:$N$181</c:f>
              <c:strCache>
                <c:ptCount val="13"/>
                <c:pt idx="0">
                  <c:v>201702</c:v>
                </c:pt>
                <c:pt idx="2">
                  <c:v>201704</c:v>
                </c:pt>
                <c:pt idx="4">
                  <c:v>201706</c:v>
                </c:pt>
                <c:pt idx="6">
                  <c:v>201708</c:v>
                </c:pt>
                <c:pt idx="8">
                  <c:v>201710</c:v>
                </c:pt>
                <c:pt idx="10">
                  <c:v>201712</c:v>
                </c:pt>
                <c:pt idx="12">
                  <c:v>201802</c:v>
                </c:pt>
              </c:strCache>
            </c:strRef>
          </c:cat>
          <c:val>
            <c:numRef>
              <c:f>Sheet2!$B$182:$N$182</c:f>
              <c:numCache>
                <c:formatCode>General</c:formatCode>
                <c:ptCount val="13"/>
                <c:pt idx="12" formatCode="0.00%">
                  <c:v>0</c:v>
                </c:pt>
              </c:numCache>
            </c:numRef>
          </c:val>
        </c:ser>
        <c:ser>
          <c:idx val="1"/>
          <c:order val="1"/>
          <c:tx>
            <c:strRef>
              <c:f>Sheet2!$A$183</c:f>
              <c:strCache>
                <c:ptCount val="1"/>
                <c:pt idx="0">
                  <c:v>联合贷-上海</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Sheet2!$B$181:$N$181</c:f>
              <c:strCache>
                <c:ptCount val="13"/>
                <c:pt idx="0">
                  <c:v>201702</c:v>
                </c:pt>
                <c:pt idx="2">
                  <c:v>201704</c:v>
                </c:pt>
                <c:pt idx="4">
                  <c:v>201706</c:v>
                </c:pt>
                <c:pt idx="6">
                  <c:v>201708</c:v>
                </c:pt>
                <c:pt idx="8">
                  <c:v>201710</c:v>
                </c:pt>
                <c:pt idx="10">
                  <c:v>201712</c:v>
                </c:pt>
                <c:pt idx="12">
                  <c:v>201802</c:v>
                </c:pt>
              </c:strCache>
            </c:strRef>
          </c:cat>
          <c:val>
            <c:numRef>
              <c:f>Sheet2!$B$183:$N$183</c:f>
              <c:numCache>
                <c:formatCode>0.00%</c:formatCode>
                <c:ptCount val="13"/>
                <c:pt idx="0">
                  <c:v>0</c:v>
                </c:pt>
                <c:pt idx="1">
                  <c:v>0</c:v>
                </c:pt>
                <c:pt idx="2">
                  <c:v>0</c:v>
                </c:pt>
                <c:pt idx="3">
                  <c:v>0</c:v>
                </c:pt>
                <c:pt idx="4">
                  <c:v>0</c:v>
                </c:pt>
                <c:pt idx="5">
                  <c:v>2.1055974494855675E-3</c:v>
                </c:pt>
                <c:pt idx="6">
                  <c:v>3.3295562719737291E-3</c:v>
                </c:pt>
                <c:pt idx="7">
                  <c:v>3.114951713942772E-3</c:v>
                </c:pt>
                <c:pt idx="8">
                  <c:v>3.2702717010034054E-3</c:v>
                </c:pt>
                <c:pt idx="9">
                  <c:v>3.4470996458327852E-3</c:v>
                </c:pt>
                <c:pt idx="10">
                  <c:v>4.2489111352778724E-3</c:v>
                </c:pt>
                <c:pt idx="11">
                  <c:v>2.2098344091282152E-3</c:v>
                </c:pt>
                <c:pt idx="12">
                  <c:v>1.3526005692125803E-3</c:v>
                </c:pt>
              </c:numCache>
            </c:numRef>
          </c:val>
        </c:ser>
        <c:ser>
          <c:idx val="2"/>
          <c:order val="2"/>
          <c:tx>
            <c:strRef>
              <c:f>Sheet2!$A$184</c:f>
              <c:strCache>
                <c:ptCount val="1"/>
                <c:pt idx="0">
                  <c:v>非联合贷</c:v>
                </c:pt>
              </c:strCache>
            </c:strRef>
          </c:tx>
          <c:cat>
            <c:strRef>
              <c:f>Sheet2!$B$181:$N$181</c:f>
              <c:strCache>
                <c:ptCount val="13"/>
                <c:pt idx="0">
                  <c:v>201702</c:v>
                </c:pt>
                <c:pt idx="2">
                  <c:v>201704</c:v>
                </c:pt>
                <c:pt idx="4">
                  <c:v>201706</c:v>
                </c:pt>
                <c:pt idx="6">
                  <c:v>201708</c:v>
                </c:pt>
                <c:pt idx="8">
                  <c:v>201710</c:v>
                </c:pt>
                <c:pt idx="10">
                  <c:v>201712</c:v>
                </c:pt>
                <c:pt idx="12">
                  <c:v>201802</c:v>
                </c:pt>
              </c:strCache>
            </c:strRef>
          </c:cat>
          <c:val>
            <c:numRef>
              <c:f>Sheet2!$B$184:$N$184</c:f>
              <c:numCache>
                <c:formatCode>0.00%</c:formatCode>
                <c:ptCount val="13"/>
                <c:pt idx="0">
                  <c:v>6.3907489156546874E-3</c:v>
                </c:pt>
                <c:pt idx="1">
                  <c:v>7.2274391867943443E-3</c:v>
                </c:pt>
                <c:pt idx="2">
                  <c:v>7.8360948750098892E-3</c:v>
                </c:pt>
                <c:pt idx="3">
                  <c:v>8.2004170278558806E-3</c:v>
                </c:pt>
                <c:pt idx="4">
                  <c:v>8.509168967634621E-3</c:v>
                </c:pt>
                <c:pt idx="5">
                  <c:v>8.7774037241461697E-3</c:v>
                </c:pt>
                <c:pt idx="6">
                  <c:v>9.4600458729303324E-3</c:v>
                </c:pt>
                <c:pt idx="7">
                  <c:v>9.6497002133299203E-3</c:v>
                </c:pt>
                <c:pt idx="8">
                  <c:v>9.5137461166535566E-3</c:v>
                </c:pt>
                <c:pt idx="9">
                  <c:v>8.2561499648520307E-3</c:v>
                </c:pt>
                <c:pt idx="10">
                  <c:v>7.9145612686788193E-3</c:v>
                </c:pt>
                <c:pt idx="11">
                  <c:v>3.638317838480341E-3</c:v>
                </c:pt>
                <c:pt idx="12">
                  <c:v>3.9634873900087951E-3</c:v>
                </c:pt>
              </c:numCache>
            </c:numRef>
          </c:val>
        </c:ser>
        <c:ser>
          <c:idx val="3"/>
          <c:order val="3"/>
          <c:tx>
            <c:strRef>
              <c:f>Sheet2!$A$185</c:f>
              <c:strCache>
                <c:ptCount val="1"/>
                <c:pt idx="0">
                  <c:v>整体</c:v>
                </c:pt>
              </c:strCache>
            </c:strRef>
          </c:tx>
          <c:spPr>
            <a:ln>
              <a:solidFill>
                <a:srgbClr val="FF0000"/>
              </a:solidFill>
            </a:ln>
          </c:spPr>
          <c:marker>
            <c:spPr>
              <a:solidFill>
                <a:srgbClr val="FF0000"/>
              </a:solidFill>
              <a:ln>
                <a:solidFill>
                  <a:srgbClr val="FF0000"/>
                </a:solidFill>
              </a:ln>
            </c:spPr>
          </c:marker>
          <c:cat>
            <c:strRef>
              <c:f>Sheet2!$B$181:$N$181</c:f>
              <c:strCache>
                <c:ptCount val="13"/>
                <c:pt idx="0">
                  <c:v>201702</c:v>
                </c:pt>
                <c:pt idx="2">
                  <c:v>201704</c:v>
                </c:pt>
                <c:pt idx="4">
                  <c:v>201706</c:v>
                </c:pt>
                <c:pt idx="6">
                  <c:v>201708</c:v>
                </c:pt>
                <c:pt idx="8">
                  <c:v>201710</c:v>
                </c:pt>
                <c:pt idx="10">
                  <c:v>201712</c:v>
                </c:pt>
                <c:pt idx="12">
                  <c:v>201802</c:v>
                </c:pt>
              </c:strCache>
            </c:strRef>
          </c:cat>
          <c:val>
            <c:numRef>
              <c:f>Sheet2!$B$185:$N$185</c:f>
              <c:numCache>
                <c:formatCode>0.00%</c:formatCode>
                <c:ptCount val="13"/>
                <c:pt idx="0">
                  <c:v>6.3364504912008937E-3</c:v>
                </c:pt>
                <c:pt idx="1">
                  <c:v>7.1611866642698535E-3</c:v>
                </c:pt>
                <c:pt idx="2">
                  <c:v>7.7644681194887124E-3</c:v>
                </c:pt>
                <c:pt idx="3">
                  <c:v>8.1187551911711484E-3</c:v>
                </c:pt>
                <c:pt idx="4">
                  <c:v>8.4170215836424558E-3</c:v>
                </c:pt>
                <c:pt idx="5">
                  <c:v>8.7012959558586608E-3</c:v>
                </c:pt>
                <c:pt idx="6">
                  <c:v>9.3872198731747066E-3</c:v>
                </c:pt>
                <c:pt idx="7">
                  <c:v>9.5699874998958767E-3</c:v>
                </c:pt>
                <c:pt idx="8">
                  <c:v>9.4427230518750946E-3</c:v>
                </c:pt>
                <c:pt idx="9">
                  <c:v>8.2105599095947703E-3</c:v>
                </c:pt>
                <c:pt idx="10">
                  <c:v>7.8815192159483512E-3</c:v>
                </c:pt>
                <c:pt idx="11">
                  <c:v>3.6147751190472401E-3</c:v>
                </c:pt>
                <c:pt idx="12">
                  <c:v>3.9009059368586242E-3</c:v>
                </c:pt>
              </c:numCache>
            </c:numRef>
          </c:val>
        </c:ser>
        <c:marker val="1"/>
        <c:axId val="81420672"/>
        <c:axId val="81422592"/>
      </c:lineChart>
      <c:catAx>
        <c:axId val="81420672"/>
        <c:scaling>
          <c:orientation val="minMax"/>
        </c:scaling>
        <c:axPos val="b"/>
        <c:tickLblPos val="nextTo"/>
        <c:crossAx val="81422592"/>
        <c:crosses val="autoZero"/>
        <c:auto val="1"/>
        <c:lblAlgn val="ctr"/>
        <c:lblOffset val="100"/>
      </c:catAx>
      <c:valAx>
        <c:axId val="81422592"/>
        <c:scaling>
          <c:orientation val="minMax"/>
        </c:scaling>
        <c:axPos val="l"/>
        <c:majorGridlines/>
        <c:numFmt formatCode="0.0%" sourceLinked="0"/>
        <c:tickLblPos val="nextTo"/>
        <c:crossAx val="81420672"/>
        <c:crosses val="autoZero"/>
        <c:crossBetween val="between"/>
        <c:majorUnit val="3.0000000000000092E-3"/>
      </c:valAx>
      <c:spPr>
        <a:solidFill>
          <a:schemeClr val="accent6">
            <a:lumMod val="40000"/>
            <a:lumOff val="60000"/>
          </a:schemeClr>
        </a:solidFill>
      </c:spPr>
    </c:plotArea>
    <c:legend>
      <c:legendPos val="b"/>
      <c:layout/>
    </c:legend>
    <c:plotVisOnly val="1"/>
  </c:chart>
  <c:spPr>
    <a:ln>
      <a:noFill/>
    </a:ln>
  </c:spPr>
  <c:externalData r:id="rId1"/>
</c:chartSpace>
</file>

<file path=ppt/drawings/drawing1.xml><?xml version="1.0" encoding="utf-8"?>
<c:userShapes xmlns:c="http://schemas.openxmlformats.org/drawingml/2006/chart">
  <cdr:relSizeAnchor xmlns:cdr="http://schemas.openxmlformats.org/drawingml/2006/chartDrawing">
    <cdr:from>
      <cdr:x>0.13752</cdr:x>
      <cdr:y>0.10001</cdr:y>
    </cdr:from>
    <cdr:to>
      <cdr:x>0.43755</cdr:x>
      <cdr:y>0.16413</cdr:y>
    </cdr:to>
    <cdr:sp macro="" textlink="">
      <cdr:nvSpPr>
        <cdr:cNvPr id="2" name="TextBox 14"/>
        <cdr:cNvSpPr txBox="1"/>
      </cdr:nvSpPr>
      <cdr:spPr>
        <a:xfrm xmlns:a="http://schemas.openxmlformats.org/drawingml/2006/main">
          <a:off x="792088" y="432048"/>
          <a:ext cx="1728192"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algn="l" rtl="0" fontAlgn="base">
            <a:spcBef>
              <a:spcPct val="0"/>
            </a:spcBef>
            <a:spcAft>
              <a:spcPct val="0"/>
            </a:spcAft>
            <a:defRPr kern="1200">
              <a:solidFill>
                <a:sysClr val="windowText" lastClr="000000"/>
              </a:solidFill>
              <a:latin typeface="Calibri" pitchFamily="34" charset="0"/>
              <a:ea typeface="宋体" pitchFamily="2" charset="-122"/>
            </a:defRPr>
          </a:lvl1pPr>
          <a:lvl2pPr marL="639763" indent="-182563" algn="l" rtl="0" fontAlgn="base">
            <a:spcBef>
              <a:spcPct val="0"/>
            </a:spcBef>
            <a:spcAft>
              <a:spcPct val="0"/>
            </a:spcAft>
            <a:defRPr kern="1200">
              <a:solidFill>
                <a:sysClr val="windowText" lastClr="000000"/>
              </a:solidFill>
              <a:latin typeface="Calibri" pitchFamily="34" charset="0"/>
              <a:ea typeface="宋体" pitchFamily="2" charset="-122"/>
            </a:defRPr>
          </a:lvl2pPr>
          <a:lvl3pPr marL="1282700" indent="-368300" algn="l" rtl="0" fontAlgn="base">
            <a:spcBef>
              <a:spcPct val="0"/>
            </a:spcBef>
            <a:spcAft>
              <a:spcPct val="0"/>
            </a:spcAft>
            <a:defRPr kern="1200">
              <a:solidFill>
                <a:sysClr val="windowText" lastClr="000000"/>
              </a:solidFill>
              <a:latin typeface="Calibri" pitchFamily="34" charset="0"/>
              <a:ea typeface="宋体" pitchFamily="2" charset="-122"/>
            </a:defRPr>
          </a:lvl3pPr>
          <a:lvl4pPr marL="1925638" indent="-554038" algn="l" rtl="0" fontAlgn="base">
            <a:spcBef>
              <a:spcPct val="0"/>
            </a:spcBef>
            <a:spcAft>
              <a:spcPct val="0"/>
            </a:spcAft>
            <a:defRPr kern="1200">
              <a:solidFill>
                <a:sysClr val="windowText" lastClr="000000"/>
              </a:solidFill>
              <a:latin typeface="Calibri" pitchFamily="34" charset="0"/>
              <a:ea typeface="宋体" pitchFamily="2" charset="-122"/>
            </a:defRPr>
          </a:lvl4pPr>
          <a:lvl5pPr marL="2568575" indent="-739775" algn="l" rtl="0" fontAlgn="base">
            <a:spcBef>
              <a:spcPct val="0"/>
            </a:spcBef>
            <a:spcAft>
              <a:spcPct val="0"/>
            </a:spcAft>
            <a:defRPr kern="1200">
              <a:solidFill>
                <a:sysClr val="windowText" lastClr="000000"/>
              </a:solidFill>
              <a:latin typeface="Calibri" pitchFamily="34" charset="0"/>
              <a:ea typeface="宋体" pitchFamily="2" charset="-122"/>
            </a:defRPr>
          </a:lvl5pPr>
          <a:lvl6pPr marL="2286000" algn="l" defTabSz="914400" rtl="0" eaLnBrk="1" latinLnBrk="0" hangingPunct="1">
            <a:defRPr kern="1200">
              <a:solidFill>
                <a:sysClr val="windowText" lastClr="000000"/>
              </a:solidFill>
              <a:latin typeface="Calibri" pitchFamily="34" charset="0"/>
              <a:ea typeface="宋体" pitchFamily="2" charset="-122"/>
            </a:defRPr>
          </a:lvl6pPr>
          <a:lvl7pPr marL="2743200" algn="l" defTabSz="914400" rtl="0" eaLnBrk="1" latinLnBrk="0" hangingPunct="1">
            <a:defRPr kern="1200">
              <a:solidFill>
                <a:sysClr val="windowText" lastClr="000000"/>
              </a:solidFill>
              <a:latin typeface="Calibri" pitchFamily="34" charset="0"/>
              <a:ea typeface="宋体" pitchFamily="2" charset="-122"/>
            </a:defRPr>
          </a:lvl7pPr>
          <a:lvl8pPr marL="3200400" algn="l" defTabSz="914400" rtl="0" eaLnBrk="1" latinLnBrk="0" hangingPunct="1">
            <a:defRPr kern="1200">
              <a:solidFill>
                <a:sysClr val="windowText" lastClr="000000"/>
              </a:solidFill>
              <a:latin typeface="Calibri" pitchFamily="34" charset="0"/>
              <a:ea typeface="宋体" pitchFamily="2" charset="-122"/>
            </a:defRPr>
          </a:lvl8pPr>
          <a:lvl9pPr marL="3657600" algn="l" defTabSz="914400" rtl="0" eaLnBrk="1" latinLnBrk="0" hangingPunct="1">
            <a:defRPr kern="1200">
              <a:solidFill>
                <a:sysClr val="windowText" lastClr="000000"/>
              </a:solidFill>
              <a:latin typeface="Calibri" pitchFamily="34" charset="0"/>
              <a:ea typeface="宋体" pitchFamily="2" charset="-122"/>
            </a:defRPr>
          </a:lvl9pPr>
        </a:lstStyle>
        <a:p xmlns:a="http://schemas.openxmlformats.org/drawingml/2006/main">
          <a:r>
            <a:rPr lang="zh-CN" altLang="en-US" sz="1200" i="1" dirty="0" smtClean="0">
              <a:latin typeface="华文细黑" pitchFamily="2" charset="-122"/>
              <a:ea typeface="华文细黑" pitchFamily="2" charset="-122"/>
            </a:rPr>
            <a:t>此坐标为对数刻度</a:t>
          </a:r>
          <a:endParaRPr lang="zh-CN" altLang="en-US" sz="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35EB273C-50E8-4234-99EA-8778D763163F}" type="datetimeFigureOut">
              <a:rPr lang="zh-CN" altLang="en-US" smtClean="0"/>
              <a:pPr/>
              <a:t>2018/3/22</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E93B5730-71B1-4271-9623-169BA881F87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pPr>
              <a:defRPr/>
            </a:pPr>
            <a:fld id="{12EB1CB4-DDAA-4ED2-92F6-FAF4768C0B33}" type="datetimeFigureOut">
              <a:rPr lang="zh-CN" altLang="en-US"/>
              <a:pPr>
                <a:defRPr/>
              </a:pPr>
              <a:t>2018/3/22</a:t>
            </a:fld>
            <a:endParaRPr lang="zh-CN" altLang="en-US"/>
          </a:p>
        </p:txBody>
      </p:sp>
      <p:sp>
        <p:nvSpPr>
          <p:cNvPr id="4" name="幻灯片图像占位符 3"/>
          <p:cNvSpPr>
            <a:spLocks noGrp="1" noRot="1" noChangeAspect="1"/>
          </p:cNvSpPr>
          <p:nvPr>
            <p:ph type="sldImg" idx="2"/>
          </p:nvPr>
        </p:nvSpPr>
        <p:spPr>
          <a:xfrm>
            <a:off x="277813" y="746125"/>
            <a:ext cx="6251575"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AB7885C-539F-44A3-A3BB-22B1075AD08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10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11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12</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2</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7</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8</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6AB7885C-539F-44A3-A3BB-22B1075AD08B}" type="slidenum">
              <a:rPr lang="zh-CN" altLang="en-US" smtClean="0"/>
              <a:pPr>
                <a:defRPr/>
              </a:pPr>
              <a:t>9</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7" name="Picture 4" descr="VI-B2 多媒体办公系统-05.png"/>
          <p:cNvPicPr>
            <a:picLocks noChangeAspect="1"/>
          </p:cNvPicPr>
          <p:nvPr userDrawn="1"/>
        </p:nvPicPr>
        <p:blipFill>
          <a:blip r:embed="rId2" cstate="print"/>
          <a:srcRect/>
          <a:stretch>
            <a:fillRect/>
          </a:stretch>
        </p:blipFill>
        <p:spPr bwMode="auto">
          <a:xfrm>
            <a:off x="0" y="6616700"/>
            <a:ext cx="12133263" cy="615950"/>
          </a:xfrm>
          <a:prstGeom prst="rect">
            <a:avLst/>
          </a:prstGeom>
          <a:noFill/>
          <a:ln w="12700">
            <a:noFill/>
            <a:miter lim="400000"/>
            <a:headEnd/>
            <a:tailEnd/>
          </a:ln>
        </p:spPr>
      </p:pic>
      <p:sp>
        <p:nvSpPr>
          <p:cNvPr id="5" name="Line 1"/>
          <p:cNvSpPr>
            <a:spLocks noChangeShapeType="1"/>
          </p:cNvSpPr>
          <p:nvPr userDrawn="1"/>
        </p:nvSpPr>
        <p:spPr bwMode="auto">
          <a:xfrm>
            <a:off x="876292" y="758825"/>
            <a:ext cx="10582901" cy="46038"/>
          </a:xfrm>
          <a:prstGeom prst="line">
            <a:avLst/>
          </a:prstGeom>
          <a:noFill/>
          <a:ln w="19050">
            <a:solidFill>
              <a:srgbClr val="E8A96D"/>
            </a:solidFill>
            <a:round/>
            <a:headEnd/>
            <a:tailEnd/>
          </a:ln>
        </p:spPr>
        <p:txBody>
          <a:bodyPr/>
          <a:lstStyle/>
          <a:p>
            <a:endParaRPr lang="zh-CN" altLang="en-US"/>
          </a:p>
        </p:txBody>
      </p:sp>
      <p:pic>
        <p:nvPicPr>
          <p:cNvPr id="6" name="Picture 3" descr="VI-B2 多媒体办公系统-04.png"/>
          <p:cNvPicPr>
            <a:picLocks noChangeAspect="1"/>
          </p:cNvPicPr>
          <p:nvPr userDrawn="1"/>
        </p:nvPicPr>
        <p:blipFill>
          <a:blip r:embed="rId3" cstate="print"/>
          <a:srcRect/>
          <a:stretch>
            <a:fillRect/>
          </a:stretch>
        </p:blipFill>
        <p:spPr bwMode="auto">
          <a:xfrm>
            <a:off x="9983728" y="100014"/>
            <a:ext cx="1677686" cy="515937"/>
          </a:xfrm>
          <a:prstGeom prst="rect">
            <a:avLst/>
          </a:prstGeom>
          <a:noFill/>
          <a:ln w="12700">
            <a:noFill/>
            <a:miter lim="4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5709441" y="6402407"/>
            <a:ext cx="785818" cy="369332"/>
          </a:xfrm>
          <a:prstGeom prst="rect">
            <a:avLst/>
          </a:prstGeom>
          <a:noFill/>
        </p:spPr>
        <p:txBody>
          <a:bodyPr wrap="square" rtlCol="0">
            <a:spAutoFit/>
          </a:bodyPr>
          <a:lstStyle/>
          <a:p>
            <a:fld id="{FB101E19-2E9B-4515-AE0A-8D42C1B60F8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Lst>
  <p:transition spd="slow">
    <p:fade/>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chart" Target="../charts/chart27.xml"/><Relationship Id="rId7" Type="http://schemas.openxmlformats.org/officeDocument/2006/relationships/chart" Target="../charts/chart3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chart" Target="../charts/chart28.xml"/><Relationship Id="rId9" Type="http://schemas.openxmlformats.org/officeDocument/2006/relationships/chart" Target="../charts/chart33.xml"/></Relationships>
</file>

<file path=ppt/slides/_rels/slide11.xml.rels><?xml version="1.0" encoding="UTF-8" standalone="yes"?>
<Relationships xmlns="http://schemas.openxmlformats.org/package/2006/relationships"><Relationship Id="rId8" Type="http://schemas.openxmlformats.org/officeDocument/2006/relationships/chart" Target="../charts/chart39.xml"/><Relationship Id="rId3" Type="http://schemas.openxmlformats.org/officeDocument/2006/relationships/chart" Target="../charts/chart34.xml"/><Relationship Id="rId7" Type="http://schemas.openxmlformats.org/officeDocument/2006/relationships/chart" Target="../charts/chart38.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hart" Target="../charts/chart37.xml"/><Relationship Id="rId5" Type="http://schemas.openxmlformats.org/officeDocument/2006/relationships/chart" Target="../charts/chart36.xml"/><Relationship Id="rId4" Type="http://schemas.openxmlformats.org/officeDocument/2006/relationships/chart" Target="../charts/chart35.xml"/></Relationships>
</file>

<file path=ppt/slides/_rels/slide1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 Id="rId9" Type="http://schemas.openxmlformats.org/officeDocument/2006/relationships/chart" Target="../charts/chart17.xml"/></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chart" Target="../charts/chart18.xml"/><Relationship Id="rId7" Type="http://schemas.openxmlformats.org/officeDocument/2006/relationships/chart" Target="../charts/chart2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chart" Target="../charts/chart19.xml"/></Relationships>
</file>

<file path=ppt/slides/_rels/slide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hart" Target="../charts/chart26.xml"/><Relationship Id="rId4" Type="http://schemas.openxmlformats.org/officeDocument/2006/relationships/chart" Target="../charts/char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6" name="矩形 5"/>
          <p:cNvSpPr/>
          <p:nvPr/>
        </p:nvSpPr>
        <p:spPr bwMode="auto">
          <a:xfrm>
            <a:off x="4410447" y="808013"/>
            <a:ext cx="3063918"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零售资产余额及逾期率</a:t>
            </a:r>
          </a:p>
        </p:txBody>
      </p:sp>
      <p:sp>
        <p:nvSpPr>
          <p:cNvPr id="7" name="TextBox 6"/>
          <p:cNvSpPr txBox="1"/>
          <p:nvPr/>
        </p:nvSpPr>
        <p:spPr>
          <a:xfrm>
            <a:off x="1026071" y="5200501"/>
            <a:ext cx="10287072" cy="1477328"/>
          </a:xfrm>
          <a:prstGeom prst="rect">
            <a:avLst/>
          </a:prstGeom>
          <a:noFill/>
        </p:spPr>
        <p:txBody>
          <a:bodyPr wrap="square" rtlCol="0">
            <a:spAutoFit/>
          </a:bodyPr>
          <a:lstStyle/>
          <a:p>
            <a:pPr marL="342900" indent="-342900">
              <a:lnSpc>
                <a:spcPct val="150000"/>
              </a:lnSpc>
              <a:buFont typeface="Arial" pitchFamily="34" charset="0"/>
              <a:buChar char="•"/>
            </a:pPr>
            <a:r>
              <a:rPr lang="en-US" altLang="zh-CN" sz="1600" dirty="0" smtClean="0">
                <a:latin typeface="华文细黑" pitchFamily="2" charset="-122"/>
                <a:ea typeface="华文细黑" pitchFamily="2" charset="-122"/>
              </a:rPr>
              <a:t>2</a:t>
            </a:r>
            <a:r>
              <a:rPr lang="zh-CN" altLang="en-US" sz="1600" dirty="0" smtClean="0">
                <a:latin typeface="华文细黑" pitchFamily="2" charset="-122"/>
                <a:ea typeface="华文细黑" pitchFamily="2" charset="-122"/>
              </a:rPr>
              <a:t>月的贷款余额受春节影响增速略有放缓，零售不良率为</a:t>
            </a:r>
            <a:r>
              <a:rPr lang="en-US" altLang="zh-CN" sz="1600" dirty="0" smtClean="0">
                <a:latin typeface="华文细黑" pitchFamily="2" charset="-122"/>
                <a:ea typeface="华文细黑" pitchFamily="2" charset="-122"/>
              </a:rPr>
              <a:t>0.34%</a:t>
            </a:r>
            <a:r>
              <a:rPr lang="zh-CN" altLang="en-US" sz="1600" dirty="0" smtClean="0">
                <a:latin typeface="华文细黑" pitchFamily="2" charset="-122"/>
                <a:ea typeface="华文细黑" pitchFamily="2" charset="-122"/>
              </a:rPr>
              <a:t>，考虑春节因素以及没有核销的情况下不良率好于预期，</a:t>
            </a:r>
            <a:r>
              <a:rPr lang="en-US" altLang="zh-CN" sz="1600" dirty="0" smtClean="0">
                <a:latin typeface="华文细黑" pitchFamily="2" charset="-122"/>
                <a:ea typeface="华文细黑" pitchFamily="2" charset="-122"/>
              </a:rPr>
              <a:t>3</a:t>
            </a:r>
            <a:r>
              <a:rPr lang="zh-CN" altLang="en-US" sz="1600" dirty="0" smtClean="0">
                <a:latin typeface="华文细黑" pitchFamily="2" charset="-122"/>
                <a:ea typeface="华文细黑" pitchFamily="2" charset="-122"/>
              </a:rPr>
              <a:t>月、</a:t>
            </a:r>
            <a:r>
              <a:rPr lang="en-US" altLang="zh-CN" sz="1600" dirty="0" smtClean="0">
                <a:latin typeface="华文细黑" pitchFamily="2" charset="-122"/>
                <a:ea typeface="华文细黑" pitchFamily="2" charset="-122"/>
              </a:rPr>
              <a:t>4</a:t>
            </a:r>
            <a:r>
              <a:rPr lang="zh-CN" altLang="en-US" sz="1600" dirty="0" smtClean="0">
                <a:latin typeface="华文细黑" pitchFamily="2" charset="-122"/>
                <a:ea typeface="华文细黑" pitchFamily="2" charset="-122"/>
              </a:rPr>
              <a:t>月将持续关注季节性影响。目前基于大数据平台的自动化智能审批系统已正式上线，引入外部数据、人行征信，客户风险识别已经多维化</a:t>
            </a:r>
            <a:r>
              <a:rPr lang="en-US" altLang="zh-CN" sz="1600" dirty="0" smtClean="0">
                <a:latin typeface="华文细黑" pitchFamily="2" charset="-122"/>
                <a:ea typeface="华文细黑" pitchFamily="2" charset="-122"/>
              </a:rPr>
              <a:t>,</a:t>
            </a:r>
            <a:r>
              <a:rPr lang="zh-CN" altLang="en-US" sz="1600" dirty="0" smtClean="0">
                <a:latin typeface="华文细黑" pitchFamily="2" charset="-122"/>
                <a:ea typeface="华文细黑" pitchFamily="2" charset="-122"/>
              </a:rPr>
              <a:t>  我们预期</a:t>
            </a:r>
            <a:r>
              <a:rPr lang="en-US" altLang="zh-CN" sz="1600" dirty="0" smtClean="0">
                <a:latin typeface="华文细黑" pitchFamily="2" charset="-122"/>
                <a:ea typeface="华文细黑" pitchFamily="2" charset="-122"/>
              </a:rPr>
              <a:t>2018</a:t>
            </a:r>
            <a:r>
              <a:rPr lang="zh-CN" altLang="en-US" sz="1600" dirty="0" smtClean="0">
                <a:latin typeface="华文细黑" pitchFamily="2" charset="-122"/>
                <a:ea typeface="华文细黑" pitchFamily="2" charset="-122"/>
              </a:rPr>
              <a:t>年逾期率会进一步得到控制。</a:t>
            </a:r>
            <a:endParaRPr lang="en-US" altLang="zh-CN" sz="1600" dirty="0" smtClean="0">
              <a:latin typeface="华文细黑" pitchFamily="2" charset="-122"/>
              <a:ea typeface="华文细黑" pitchFamily="2" charset="-122"/>
            </a:endParaRPr>
          </a:p>
          <a:p>
            <a:pPr marL="342900" indent="-342900">
              <a:lnSpc>
                <a:spcPct val="150000"/>
              </a:lnSpc>
            </a:pPr>
            <a:r>
              <a:rPr lang="en-US" altLang="zh-CN" sz="1200" i="1" dirty="0" smtClean="0">
                <a:latin typeface="华文细黑" pitchFamily="2" charset="-122"/>
                <a:ea typeface="华文细黑" pitchFamily="2" charset="-122"/>
              </a:rPr>
              <a:t>*</a:t>
            </a:r>
            <a:r>
              <a:rPr lang="zh-CN" altLang="en-US" sz="1200" i="1" dirty="0" smtClean="0">
                <a:latin typeface="华文细黑" pitchFamily="2" charset="-122"/>
                <a:ea typeface="华文细黑" pitchFamily="2" charset="-122"/>
              </a:rPr>
              <a:t>含核销不良率</a:t>
            </a:r>
            <a:r>
              <a:rPr lang="en-US" altLang="zh-CN" sz="1200" i="1" dirty="0" smtClean="0">
                <a:latin typeface="华文细黑" pitchFamily="2" charset="-122"/>
                <a:ea typeface="华文细黑" pitchFamily="2" charset="-122"/>
              </a:rPr>
              <a:t>1</a:t>
            </a:r>
            <a:r>
              <a:rPr lang="zh-CN" altLang="en-US" sz="1200" i="1" dirty="0" smtClean="0">
                <a:latin typeface="华文细黑" pitchFamily="2" charset="-122"/>
                <a:ea typeface="华文细黑" pitchFamily="2" charset="-122"/>
              </a:rPr>
              <a:t>、</a:t>
            </a:r>
            <a:r>
              <a:rPr lang="en-US" altLang="zh-CN" sz="1200" i="1" dirty="0" smtClean="0">
                <a:latin typeface="华文细黑" pitchFamily="2" charset="-122"/>
                <a:ea typeface="华文细黑" pitchFamily="2" charset="-122"/>
              </a:rPr>
              <a:t>2</a:t>
            </a:r>
            <a:r>
              <a:rPr lang="zh-CN" altLang="en-US" sz="1200" i="1" dirty="0" smtClean="0">
                <a:latin typeface="华文细黑" pitchFamily="2" charset="-122"/>
                <a:ea typeface="华文细黑" pitchFamily="2" charset="-122"/>
              </a:rPr>
              <a:t>月份明显降低原因</a:t>
            </a:r>
            <a:r>
              <a:rPr lang="en-US" altLang="zh-CN" sz="1200" i="1" dirty="0" smtClean="0">
                <a:latin typeface="华文细黑" pitchFamily="2" charset="-122"/>
                <a:ea typeface="华文细黑" pitchFamily="2" charset="-122"/>
              </a:rPr>
              <a:t>:</a:t>
            </a:r>
            <a:r>
              <a:rPr lang="zh-CN" altLang="en-US" sz="1200" i="1" dirty="0" smtClean="0">
                <a:latin typeface="华文细黑" pitchFamily="2" charset="-122"/>
                <a:ea typeface="华文细黑" pitchFamily="2" charset="-122"/>
              </a:rPr>
              <a:t> 含核销逾期率计算只包括本年的核销</a:t>
            </a:r>
            <a:r>
              <a:rPr lang="en-US" altLang="zh-CN" sz="1200" i="1" dirty="0" smtClean="0">
                <a:latin typeface="华文细黑" pitchFamily="2" charset="-122"/>
                <a:ea typeface="华文细黑" pitchFamily="2" charset="-122"/>
              </a:rPr>
              <a:t>,</a:t>
            </a:r>
            <a:r>
              <a:rPr lang="zh-CN" altLang="en-US" sz="1200" i="1" dirty="0" smtClean="0">
                <a:latin typeface="华文细黑" pitchFamily="2" charset="-122"/>
                <a:ea typeface="华文细黑" pitchFamily="2" charset="-122"/>
              </a:rPr>
              <a:t>上年核销被剔出。</a:t>
            </a:r>
            <a:r>
              <a:rPr lang="en-US" altLang="zh-CN" sz="1200" i="1" dirty="0" smtClean="0">
                <a:latin typeface="华文细黑" pitchFamily="2" charset="-122"/>
                <a:ea typeface="华文细黑" pitchFamily="2" charset="-122"/>
              </a:rPr>
              <a:t> </a:t>
            </a:r>
          </a:p>
        </p:txBody>
      </p:sp>
      <p:graphicFrame>
        <p:nvGraphicFramePr>
          <p:cNvPr id="9" name="图表 8"/>
          <p:cNvGraphicFramePr/>
          <p:nvPr/>
        </p:nvGraphicFramePr>
        <p:xfrm>
          <a:off x="161975" y="1240061"/>
          <a:ext cx="11665296" cy="38884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35585"/>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 </a:t>
            </a:r>
            <a:endParaRPr lang="en-US" altLang="zh-CN" sz="2400" b="1" dirty="0" smtClean="0">
              <a:solidFill>
                <a:srgbClr val="7030A0"/>
              </a:solidFill>
              <a:latin typeface="华文细黑" pitchFamily="2" charset="-122"/>
              <a:ea typeface="华文细黑" pitchFamily="2" charset="-122"/>
            </a:endParaRPr>
          </a:p>
        </p:txBody>
      </p:sp>
      <p:sp>
        <p:nvSpPr>
          <p:cNvPr id="14" name="矩形 13"/>
          <p:cNvSpPr/>
          <p:nvPr/>
        </p:nvSpPr>
        <p:spPr bwMode="auto">
          <a:xfrm>
            <a:off x="285027" y="1830375"/>
            <a:ext cx="640303" cy="3643338"/>
          </a:xfrm>
          <a:prstGeom prst="rect">
            <a:avLst/>
          </a:prstGeom>
          <a:noFill/>
          <a:ln w="25400" cap="flat" cmpd="sng" algn="ctr">
            <a:noFill/>
            <a:prstDash val="solid"/>
            <a:round/>
            <a:headEnd type="none" w="med" len="med"/>
            <a:tailEnd type="none" w="med" len="med"/>
          </a:ln>
          <a:effectLst/>
        </p:spPr>
        <p:txBody>
          <a:bodyPr vert="wordArtVertRtl"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资产组合分布</a:t>
            </a:r>
          </a:p>
        </p:txBody>
      </p:sp>
      <p:sp>
        <p:nvSpPr>
          <p:cNvPr id="17" name="TextBox 16"/>
          <p:cNvSpPr txBox="1"/>
          <p:nvPr/>
        </p:nvSpPr>
        <p:spPr>
          <a:xfrm>
            <a:off x="1170087" y="4336405"/>
            <a:ext cx="1928826" cy="1323439"/>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贷款金额</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a:t>
            </a:r>
            <a:r>
              <a:rPr lang="zh-CN" altLang="en-US" sz="1600" dirty="0" smtClean="0">
                <a:latin typeface="华文细黑" pitchFamily="2" charset="-122"/>
                <a:ea typeface="华文细黑" pitchFamily="2" charset="-122"/>
              </a:rPr>
              <a:t>放款金额</a:t>
            </a:r>
            <a:r>
              <a:rPr lang="en-US" altLang="zh-CN" sz="1600" dirty="0" smtClean="0">
                <a:latin typeface="华文细黑" pitchFamily="2" charset="-122"/>
                <a:ea typeface="华文细黑" pitchFamily="2" charset="-122"/>
              </a:rPr>
              <a:t>15-30</a:t>
            </a:r>
            <a:r>
              <a:rPr lang="zh-CN" altLang="en-US" sz="1600" dirty="0" smtClean="0">
                <a:latin typeface="华文细黑" pitchFamily="2" charset="-122"/>
                <a:ea typeface="华文细黑" pitchFamily="2" charset="-122"/>
              </a:rPr>
              <a:t>万的占比在</a:t>
            </a:r>
            <a:r>
              <a:rPr lang="en-US" altLang="zh-CN" sz="1600" dirty="0" smtClean="0">
                <a:latin typeface="华文细黑" pitchFamily="2" charset="-122"/>
                <a:ea typeface="华文细黑" pitchFamily="2" charset="-122"/>
              </a:rPr>
              <a:t>2018</a:t>
            </a:r>
            <a:r>
              <a:rPr lang="zh-CN" altLang="en-US" sz="1600" dirty="0" smtClean="0">
                <a:latin typeface="华文细黑" pitchFamily="2" charset="-122"/>
                <a:ea typeface="华文细黑" pitchFamily="2" charset="-122"/>
              </a:rPr>
              <a:t>年</a:t>
            </a:r>
            <a:r>
              <a:rPr lang="en-US" altLang="zh-CN" sz="1600" dirty="0" smtClean="0">
                <a:latin typeface="华文细黑" pitchFamily="2" charset="-122"/>
                <a:ea typeface="华文细黑" pitchFamily="2" charset="-122"/>
              </a:rPr>
              <a:t>2</a:t>
            </a:r>
            <a:r>
              <a:rPr lang="zh-CN" altLang="en-US" sz="1600" dirty="0" smtClean="0">
                <a:latin typeface="华文细黑" pitchFamily="2" charset="-122"/>
                <a:ea typeface="华文细黑" pitchFamily="2" charset="-122"/>
              </a:rPr>
              <a:t>月有所下降。</a:t>
            </a:r>
            <a:endParaRPr lang="en-US" altLang="zh-CN" sz="1600" b="1" dirty="0" smtClean="0">
              <a:solidFill>
                <a:srgbClr val="FF0000"/>
              </a:solidFill>
              <a:latin typeface="华文细黑" pitchFamily="2" charset="-122"/>
              <a:ea typeface="华文细黑" pitchFamily="2" charset="-122"/>
            </a:endParaRPr>
          </a:p>
          <a:p>
            <a:endParaRPr lang="zh-CN" altLang="en-US" sz="1600" b="1" dirty="0">
              <a:solidFill>
                <a:srgbClr val="FF0000"/>
              </a:solidFill>
              <a:latin typeface="华文细黑" pitchFamily="2" charset="-122"/>
              <a:ea typeface="华文细黑" pitchFamily="2" charset="-122"/>
            </a:endParaRPr>
          </a:p>
        </p:txBody>
      </p:sp>
      <p:sp>
        <p:nvSpPr>
          <p:cNvPr id="21" name="TextBox 20"/>
          <p:cNvSpPr txBox="1"/>
          <p:nvPr/>
        </p:nvSpPr>
        <p:spPr>
          <a:xfrm>
            <a:off x="1170087" y="1528093"/>
            <a:ext cx="1785950" cy="1815882"/>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首付比例</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a:t>
            </a:r>
            <a:r>
              <a:rPr lang="zh-CN" altLang="en-US" sz="1600" dirty="0" smtClean="0">
                <a:latin typeface="华文细黑" pitchFamily="2" charset="-122"/>
                <a:ea typeface="华文细黑" pitchFamily="2" charset="-122"/>
              </a:rPr>
              <a:t>首付比例小于</a:t>
            </a:r>
            <a:r>
              <a:rPr lang="en-US" altLang="zh-CN" sz="1600" dirty="0" smtClean="0">
                <a:latin typeface="华文细黑" pitchFamily="2" charset="-122"/>
                <a:ea typeface="华文细黑" pitchFamily="2" charset="-122"/>
              </a:rPr>
              <a:t>20%</a:t>
            </a:r>
            <a:r>
              <a:rPr lang="zh-CN" altLang="en-US" sz="1600" dirty="0" smtClean="0">
                <a:latin typeface="华文细黑" pitchFamily="2" charset="-122"/>
                <a:ea typeface="华文细黑" pitchFamily="2" charset="-122"/>
              </a:rPr>
              <a:t>的占比上升较快，此部分主要是直租业务和外拓业务。</a:t>
            </a:r>
            <a:endParaRPr lang="en-US" altLang="zh-CN" sz="1600" b="1" dirty="0" smtClean="0">
              <a:solidFill>
                <a:srgbClr val="FF0000"/>
              </a:solidFill>
              <a:latin typeface="华文细黑" pitchFamily="2" charset="-122"/>
              <a:ea typeface="华文细黑" pitchFamily="2" charset="-122"/>
            </a:endParaRPr>
          </a:p>
          <a:p>
            <a:endParaRPr lang="zh-CN" altLang="en-US" sz="1600" b="1" dirty="0">
              <a:solidFill>
                <a:srgbClr val="FF0000"/>
              </a:solidFill>
              <a:latin typeface="华文细黑" pitchFamily="2" charset="-122"/>
              <a:ea typeface="华文细黑" pitchFamily="2" charset="-122"/>
            </a:endParaRPr>
          </a:p>
        </p:txBody>
      </p:sp>
      <p:sp>
        <p:nvSpPr>
          <p:cNvPr id="29" name="TextBox 28"/>
          <p:cNvSpPr txBox="1"/>
          <p:nvPr/>
        </p:nvSpPr>
        <p:spPr>
          <a:xfrm>
            <a:off x="3852053" y="830243"/>
            <a:ext cx="1785950" cy="338554"/>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存量余额</a:t>
            </a:r>
            <a:endParaRPr lang="zh-CN" altLang="en-US" sz="1600" b="1" dirty="0">
              <a:solidFill>
                <a:srgbClr val="FF0000"/>
              </a:solidFill>
              <a:latin typeface="华文细黑" pitchFamily="2" charset="-122"/>
              <a:ea typeface="华文细黑" pitchFamily="2" charset="-122"/>
            </a:endParaRPr>
          </a:p>
        </p:txBody>
      </p:sp>
      <p:sp>
        <p:nvSpPr>
          <p:cNvPr id="32" name="TextBox 31"/>
          <p:cNvSpPr txBox="1"/>
          <p:nvPr/>
        </p:nvSpPr>
        <p:spPr>
          <a:xfrm>
            <a:off x="649525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2017</a:t>
            </a:r>
            <a:r>
              <a:rPr lang="zh-CN" altLang="en-US" sz="1600" b="1" dirty="0" smtClean="0">
                <a:solidFill>
                  <a:srgbClr val="FF0000"/>
                </a:solidFill>
                <a:latin typeface="华文细黑" pitchFamily="2" charset="-122"/>
                <a:ea typeface="华文细黑" pitchFamily="2" charset="-122"/>
              </a:rPr>
              <a:t>年第四季度放款</a:t>
            </a:r>
            <a:endParaRPr lang="zh-CN" altLang="en-US" sz="1600" b="1" dirty="0">
              <a:solidFill>
                <a:srgbClr val="FF0000"/>
              </a:solidFill>
              <a:latin typeface="华文细黑" pitchFamily="2" charset="-122"/>
              <a:ea typeface="华文细黑" pitchFamily="2" charset="-122"/>
            </a:endParaRPr>
          </a:p>
        </p:txBody>
      </p:sp>
      <p:sp>
        <p:nvSpPr>
          <p:cNvPr id="33" name="TextBox 32"/>
          <p:cNvSpPr txBox="1"/>
          <p:nvPr/>
        </p:nvSpPr>
        <p:spPr>
          <a:xfrm>
            <a:off x="970996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2018</a:t>
            </a:r>
            <a:r>
              <a:rPr lang="zh-CN" altLang="en-US" sz="1600" b="1" dirty="0" smtClean="0">
                <a:solidFill>
                  <a:srgbClr val="FF0000"/>
                </a:solidFill>
                <a:latin typeface="华文细黑" pitchFamily="2" charset="-122"/>
                <a:ea typeface="华文细黑" pitchFamily="2" charset="-122"/>
              </a:rPr>
              <a:t>年</a:t>
            </a:r>
            <a:r>
              <a:rPr lang="en-US" altLang="zh-CN" sz="1600" b="1" dirty="0" smtClean="0">
                <a:solidFill>
                  <a:srgbClr val="FF0000"/>
                </a:solidFill>
                <a:latin typeface="华文细黑" pitchFamily="2" charset="-122"/>
                <a:ea typeface="华文细黑" pitchFamily="2" charset="-122"/>
              </a:rPr>
              <a:t>2</a:t>
            </a:r>
            <a:r>
              <a:rPr lang="zh-CN" altLang="en-US" sz="1600" b="1" dirty="0" smtClean="0">
                <a:solidFill>
                  <a:srgbClr val="FF0000"/>
                </a:solidFill>
                <a:latin typeface="华文细黑" pitchFamily="2" charset="-122"/>
                <a:ea typeface="华文细黑" pitchFamily="2" charset="-122"/>
              </a:rPr>
              <a:t>月放款</a:t>
            </a:r>
            <a:endParaRPr lang="zh-CN" altLang="en-US" sz="1600" b="1" dirty="0">
              <a:solidFill>
                <a:srgbClr val="FF0000"/>
              </a:solidFill>
              <a:latin typeface="华文细黑" pitchFamily="2" charset="-122"/>
              <a:ea typeface="华文细黑" pitchFamily="2" charset="-122"/>
            </a:endParaRPr>
          </a:p>
        </p:txBody>
      </p:sp>
      <p:graphicFrame>
        <p:nvGraphicFramePr>
          <p:cNvPr id="18" name="图表 17"/>
          <p:cNvGraphicFramePr/>
          <p:nvPr/>
        </p:nvGraphicFramePr>
        <p:xfrm>
          <a:off x="2754263" y="1168053"/>
          <a:ext cx="3600000" cy="25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28" name="组合 27"/>
          <p:cNvGrpSpPr/>
          <p:nvPr/>
        </p:nvGrpSpPr>
        <p:grpSpPr>
          <a:xfrm>
            <a:off x="2682255" y="1168053"/>
            <a:ext cx="9792688" cy="5182586"/>
            <a:chOff x="2682255" y="1168053"/>
            <a:chExt cx="9792688" cy="5182586"/>
          </a:xfrm>
        </p:grpSpPr>
        <p:graphicFrame>
          <p:nvGraphicFramePr>
            <p:cNvPr id="19" name="图表 18"/>
            <p:cNvGraphicFramePr/>
            <p:nvPr/>
          </p:nvGraphicFramePr>
          <p:xfrm>
            <a:off x="5778599" y="1168053"/>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图表 21"/>
            <p:cNvGraphicFramePr/>
            <p:nvPr/>
          </p:nvGraphicFramePr>
          <p:xfrm>
            <a:off x="5814603" y="3830639"/>
            <a:ext cx="360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p:cNvGraphicFramePr/>
            <p:nvPr/>
          </p:nvGraphicFramePr>
          <p:xfrm>
            <a:off x="2754263" y="3830639"/>
            <a:ext cx="3600000" cy="25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图表 23"/>
            <p:cNvGraphicFramePr/>
            <p:nvPr/>
          </p:nvGraphicFramePr>
          <p:xfrm>
            <a:off x="8874943" y="1168053"/>
            <a:ext cx="3600000" cy="252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图表 24"/>
            <p:cNvGraphicFramePr/>
            <p:nvPr/>
          </p:nvGraphicFramePr>
          <p:xfrm>
            <a:off x="8874943" y="3830639"/>
            <a:ext cx="3600000" cy="252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图表 26"/>
            <p:cNvGraphicFramePr/>
            <p:nvPr/>
          </p:nvGraphicFramePr>
          <p:xfrm>
            <a:off x="2682255" y="1168053"/>
            <a:ext cx="3600000" cy="2520000"/>
          </p:xfrm>
          <a:graphic>
            <a:graphicData uri="http://schemas.openxmlformats.org/drawingml/2006/chart">
              <c:chart xmlns:c="http://schemas.openxmlformats.org/drawingml/2006/chart" xmlns:r="http://schemas.openxmlformats.org/officeDocument/2006/relationships" r:id="rId9"/>
            </a:graphicData>
          </a:graphic>
        </p:graphicFrame>
      </p:grpSp>
      <p:sp>
        <p:nvSpPr>
          <p:cNvPr id="20" name="TextBox 19"/>
          <p:cNvSpPr txBox="1"/>
          <p:nvPr/>
        </p:nvSpPr>
        <p:spPr>
          <a:xfrm>
            <a:off x="3546351" y="3472309"/>
            <a:ext cx="2016224" cy="307777"/>
          </a:xfrm>
          <a:prstGeom prst="rect">
            <a:avLst/>
          </a:prstGeom>
          <a:noFill/>
        </p:spPr>
        <p:txBody>
          <a:bodyPr wrap="square" rtlCol="0">
            <a:spAutoFit/>
          </a:bodyPr>
          <a:lstStyle/>
          <a:p>
            <a:r>
              <a:rPr lang="zh-CN" altLang="en-US" sz="1400" dirty="0" smtClean="0"/>
              <a:t>平均首付比例：</a:t>
            </a:r>
            <a:r>
              <a:rPr lang="en-US" altLang="zh-CN" sz="1400" dirty="0" smtClean="0"/>
              <a:t>38%</a:t>
            </a:r>
            <a:endParaRPr lang="zh-CN" altLang="en-US" sz="1400" dirty="0"/>
          </a:p>
        </p:txBody>
      </p:sp>
      <p:sp>
        <p:nvSpPr>
          <p:cNvPr id="23" name="TextBox 22"/>
          <p:cNvSpPr txBox="1"/>
          <p:nvPr/>
        </p:nvSpPr>
        <p:spPr>
          <a:xfrm>
            <a:off x="6642695" y="3472309"/>
            <a:ext cx="2016224" cy="307777"/>
          </a:xfrm>
          <a:prstGeom prst="rect">
            <a:avLst/>
          </a:prstGeom>
          <a:noFill/>
        </p:spPr>
        <p:txBody>
          <a:bodyPr wrap="square" rtlCol="0">
            <a:spAutoFit/>
          </a:bodyPr>
          <a:lstStyle/>
          <a:p>
            <a:r>
              <a:rPr lang="zh-CN" altLang="en-US" sz="1400" dirty="0" smtClean="0"/>
              <a:t>平均首付比例：</a:t>
            </a:r>
            <a:r>
              <a:rPr lang="en-US" altLang="zh-CN" sz="1400" dirty="0" smtClean="0"/>
              <a:t>39%</a:t>
            </a:r>
            <a:endParaRPr lang="zh-CN" altLang="en-US" sz="1400" dirty="0"/>
          </a:p>
        </p:txBody>
      </p:sp>
      <p:sp>
        <p:nvSpPr>
          <p:cNvPr id="26" name="TextBox 25"/>
          <p:cNvSpPr txBox="1"/>
          <p:nvPr/>
        </p:nvSpPr>
        <p:spPr>
          <a:xfrm>
            <a:off x="9811047" y="3472309"/>
            <a:ext cx="2016224" cy="307777"/>
          </a:xfrm>
          <a:prstGeom prst="rect">
            <a:avLst/>
          </a:prstGeom>
          <a:noFill/>
        </p:spPr>
        <p:txBody>
          <a:bodyPr wrap="square" rtlCol="0">
            <a:spAutoFit/>
          </a:bodyPr>
          <a:lstStyle/>
          <a:p>
            <a:r>
              <a:rPr lang="zh-CN" altLang="en-US" sz="1400" dirty="0" smtClean="0"/>
              <a:t>平均首付比例：</a:t>
            </a:r>
            <a:r>
              <a:rPr lang="en-US" altLang="zh-CN" sz="1400" dirty="0" smtClean="0"/>
              <a:t>36%</a:t>
            </a:r>
            <a:endParaRPr lang="zh-CN" altLang="en-US" sz="1400" dirty="0"/>
          </a:p>
        </p:txBody>
      </p:sp>
      <p:sp>
        <p:nvSpPr>
          <p:cNvPr id="30" name="TextBox 29"/>
          <p:cNvSpPr txBox="1"/>
          <p:nvPr/>
        </p:nvSpPr>
        <p:spPr>
          <a:xfrm>
            <a:off x="3546351" y="6280621"/>
            <a:ext cx="2016224" cy="307777"/>
          </a:xfrm>
          <a:prstGeom prst="rect">
            <a:avLst/>
          </a:prstGeom>
          <a:noFill/>
        </p:spPr>
        <p:txBody>
          <a:bodyPr wrap="square" rtlCol="0">
            <a:spAutoFit/>
          </a:bodyPr>
          <a:lstStyle/>
          <a:p>
            <a:r>
              <a:rPr lang="zh-CN" altLang="en-US" sz="1400" dirty="0" smtClean="0"/>
              <a:t>平均贷款金额：</a:t>
            </a:r>
            <a:r>
              <a:rPr lang="en-US" altLang="zh-CN" sz="1400" dirty="0" smtClean="0"/>
              <a:t>22</a:t>
            </a:r>
            <a:r>
              <a:rPr lang="zh-CN" altLang="en-US" sz="1400" dirty="0" smtClean="0"/>
              <a:t>万</a:t>
            </a:r>
            <a:endParaRPr lang="zh-CN" altLang="en-US" sz="1400" dirty="0"/>
          </a:p>
        </p:txBody>
      </p:sp>
      <p:sp>
        <p:nvSpPr>
          <p:cNvPr id="31" name="TextBox 30"/>
          <p:cNvSpPr txBox="1"/>
          <p:nvPr/>
        </p:nvSpPr>
        <p:spPr>
          <a:xfrm>
            <a:off x="6786711" y="6280621"/>
            <a:ext cx="2016224" cy="307777"/>
          </a:xfrm>
          <a:prstGeom prst="rect">
            <a:avLst/>
          </a:prstGeom>
          <a:noFill/>
        </p:spPr>
        <p:txBody>
          <a:bodyPr wrap="square" rtlCol="0">
            <a:spAutoFit/>
          </a:bodyPr>
          <a:lstStyle/>
          <a:p>
            <a:r>
              <a:rPr lang="zh-CN" altLang="en-US" sz="1400" dirty="0" smtClean="0"/>
              <a:t>平均贷款金额：</a:t>
            </a:r>
            <a:r>
              <a:rPr lang="en-US" altLang="zh-CN" sz="1400" dirty="0" smtClean="0"/>
              <a:t>21</a:t>
            </a:r>
            <a:r>
              <a:rPr lang="zh-CN" altLang="en-US" sz="1400" dirty="0" smtClean="0"/>
              <a:t>万</a:t>
            </a:r>
            <a:endParaRPr lang="zh-CN" altLang="en-US" sz="1400" dirty="0"/>
          </a:p>
        </p:txBody>
      </p:sp>
      <p:sp>
        <p:nvSpPr>
          <p:cNvPr id="34" name="TextBox 33"/>
          <p:cNvSpPr txBox="1"/>
          <p:nvPr/>
        </p:nvSpPr>
        <p:spPr>
          <a:xfrm>
            <a:off x="9811047" y="6280621"/>
            <a:ext cx="2016224" cy="307777"/>
          </a:xfrm>
          <a:prstGeom prst="rect">
            <a:avLst/>
          </a:prstGeom>
          <a:noFill/>
        </p:spPr>
        <p:txBody>
          <a:bodyPr wrap="square" rtlCol="0">
            <a:spAutoFit/>
          </a:bodyPr>
          <a:lstStyle/>
          <a:p>
            <a:r>
              <a:rPr lang="zh-CN" altLang="en-US" sz="1400" dirty="0" smtClean="0"/>
              <a:t>平均贷款金额：</a:t>
            </a:r>
            <a:r>
              <a:rPr lang="en-US" altLang="zh-CN" sz="1400" dirty="0" smtClean="0"/>
              <a:t>18</a:t>
            </a:r>
            <a:r>
              <a:rPr lang="zh-CN" altLang="en-US" sz="1400" dirty="0" smtClean="0"/>
              <a:t>万</a:t>
            </a:r>
            <a:endParaRPr lang="zh-CN" alt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35585"/>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 </a:t>
            </a:r>
            <a:endParaRPr lang="en-US" altLang="zh-CN" sz="2400" b="1" dirty="0" smtClean="0">
              <a:solidFill>
                <a:srgbClr val="7030A0"/>
              </a:solidFill>
              <a:latin typeface="华文细黑" pitchFamily="2" charset="-122"/>
              <a:ea typeface="华文细黑" pitchFamily="2" charset="-122"/>
            </a:endParaRPr>
          </a:p>
        </p:txBody>
      </p:sp>
      <p:sp>
        <p:nvSpPr>
          <p:cNvPr id="14" name="矩形 13"/>
          <p:cNvSpPr/>
          <p:nvPr/>
        </p:nvSpPr>
        <p:spPr bwMode="auto">
          <a:xfrm>
            <a:off x="285027" y="1830375"/>
            <a:ext cx="640303" cy="3643338"/>
          </a:xfrm>
          <a:prstGeom prst="rect">
            <a:avLst/>
          </a:prstGeom>
          <a:noFill/>
          <a:ln w="25400" cap="flat" cmpd="sng" algn="ctr">
            <a:noFill/>
            <a:prstDash val="solid"/>
            <a:round/>
            <a:headEnd type="none" w="med" len="med"/>
            <a:tailEnd type="none" w="med" len="med"/>
          </a:ln>
          <a:effectLst/>
        </p:spPr>
        <p:txBody>
          <a:bodyPr vert="wordArtVertRtl"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资产组合分布</a:t>
            </a:r>
          </a:p>
        </p:txBody>
      </p:sp>
      <p:sp>
        <p:nvSpPr>
          <p:cNvPr id="17" name="TextBox 16"/>
          <p:cNvSpPr txBox="1"/>
          <p:nvPr/>
        </p:nvSpPr>
        <p:spPr>
          <a:xfrm>
            <a:off x="1137409" y="4473581"/>
            <a:ext cx="1928826" cy="830997"/>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联合贷</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-2</a:t>
            </a:r>
            <a:r>
              <a:rPr lang="zh-CN" altLang="en-US" sz="1600" dirty="0" smtClean="0">
                <a:latin typeface="华文细黑" pitchFamily="2" charset="-122"/>
                <a:ea typeface="华文细黑" pitchFamily="2" charset="-122"/>
              </a:rPr>
              <a:t>月上海银行联合贷放款规模增加。</a:t>
            </a:r>
            <a:endParaRPr lang="zh-CN" altLang="en-US" sz="1600" b="1" dirty="0">
              <a:solidFill>
                <a:srgbClr val="FF0000"/>
              </a:solidFill>
              <a:latin typeface="华文细黑" pitchFamily="2" charset="-122"/>
              <a:ea typeface="华文细黑" pitchFamily="2" charset="-122"/>
            </a:endParaRPr>
          </a:p>
        </p:txBody>
      </p:sp>
      <p:sp>
        <p:nvSpPr>
          <p:cNvPr id="21" name="TextBox 20"/>
          <p:cNvSpPr txBox="1"/>
          <p:nvPr/>
        </p:nvSpPr>
        <p:spPr>
          <a:xfrm>
            <a:off x="1242095" y="1744117"/>
            <a:ext cx="1785950" cy="1077218"/>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产品</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- 2</a:t>
            </a:r>
            <a:r>
              <a:rPr lang="zh-CN" altLang="en-US" sz="1600" dirty="0" smtClean="0">
                <a:latin typeface="华文细黑" pitchFamily="2" charset="-122"/>
                <a:ea typeface="华文细黑" pitchFamily="2" charset="-122"/>
              </a:rPr>
              <a:t>月个人直租业务扩大较快</a:t>
            </a:r>
            <a:endParaRPr lang="en-US" altLang="zh-CN" sz="1600" b="1" dirty="0" smtClean="0">
              <a:solidFill>
                <a:srgbClr val="FF0000"/>
              </a:solidFill>
              <a:latin typeface="华文细黑" pitchFamily="2" charset="-122"/>
              <a:ea typeface="华文细黑" pitchFamily="2" charset="-122"/>
            </a:endParaRPr>
          </a:p>
          <a:p>
            <a:endParaRPr lang="zh-CN" altLang="en-US" sz="1600" b="1" dirty="0">
              <a:solidFill>
                <a:srgbClr val="FF0000"/>
              </a:solidFill>
              <a:latin typeface="华文细黑" pitchFamily="2" charset="-122"/>
              <a:ea typeface="华文细黑" pitchFamily="2" charset="-122"/>
            </a:endParaRPr>
          </a:p>
        </p:txBody>
      </p:sp>
      <p:sp>
        <p:nvSpPr>
          <p:cNvPr id="29" name="TextBox 28"/>
          <p:cNvSpPr txBox="1"/>
          <p:nvPr/>
        </p:nvSpPr>
        <p:spPr>
          <a:xfrm>
            <a:off x="3852053" y="830243"/>
            <a:ext cx="1785950" cy="338554"/>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存量余额</a:t>
            </a:r>
            <a:endParaRPr lang="zh-CN" altLang="en-US" sz="1600" b="1" dirty="0">
              <a:solidFill>
                <a:srgbClr val="FF0000"/>
              </a:solidFill>
              <a:latin typeface="华文细黑" pitchFamily="2" charset="-122"/>
              <a:ea typeface="华文细黑" pitchFamily="2" charset="-122"/>
            </a:endParaRPr>
          </a:p>
        </p:txBody>
      </p:sp>
      <p:sp>
        <p:nvSpPr>
          <p:cNvPr id="32" name="TextBox 31"/>
          <p:cNvSpPr txBox="1"/>
          <p:nvPr/>
        </p:nvSpPr>
        <p:spPr>
          <a:xfrm>
            <a:off x="649525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2017</a:t>
            </a:r>
            <a:r>
              <a:rPr lang="zh-CN" altLang="en-US" sz="1600" b="1" dirty="0" smtClean="0">
                <a:solidFill>
                  <a:srgbClr val="FF0000"/>
                </a:solidFill>
                <a:latin typeface="华文细黑" pitchFamily="2" charset="-122"/>
                <a:ea typeface="华文细黑" pitchFamily="2" charset="-122"/>
              </a:rPr>
              <a:t>年第四季度放款</a:t>
            </a:r>
            <a:endParaRPr lang="zh-CN" altLang="en-US" sz="1600" b="1" dirty="0">
              <a:solidFill>
                <a:srgbClr val="FF0000"/>
              </a:solidFill>
              <a:latin typeface="华文细黑" pitchFamily="2" charset="-122"/>
              <a:ea typeface="华文细黑" pitchFamily="2" charset="-122"/>
            </a:endParaRPr>
          </a:p>
        </p:txBody>
      </p:sp>
      <p:sp>
        <p:nvSpPr>
          <p:cNvPr id="33" name="TextBox 32"/>
          <p:cNvSpPr txBox="1"/>
          <p:nvPr/>
        </p:nvSpPr>
        <p:spPr>
          <a:xfrm>
            <a:off x="970996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2018</a:t>
            </a:r>
            <a:r>
              <a:rPr lang="zh-CN" altLang="en-US" sz="1600" b="1" dirty="0" smtClean="0">
                <a:solidFill>
                  <a:srgbClr val="FF0000"/>
                </a:solidFill>
                <a:latin typeface="华文细黑" pitchFamily="2" charset="-122"/>
                <a:ea typeface="华文细黑" pitchFamily="2" charset="-122"/>
              </a:rPr>
              <a:t>年</a:t>
            </a:r>
            <a:r>
              <a:rPr lang="en-US" altLang="zh-CN" sz="1600" b="1" dirty="0" smtClean="0">
                <a:solidFill>
                  <a:srgbClr val="FF0000"/>
                </a:solidFill>
                <a:latin typeface="华文细黑" pitchFamily="2" charset="-122"/>
                <a:ea typeface="华文细黑" pitchFamily="2" charset="-122"/>
              </a:rPr>
              <a:t>2</a:t>
            </a:r>
            <a:r>
              <a:rPr lang="zh-CN" altLang="en-US" sz="1600" b="1" dirty="0" smtClean="0">
                <a:solidFill>
                  <a:srgbClr val="FF0000"/>
                </a:solidFill>
                <a:latin typeface="华文细黑" pitchFamily="2" charset="-122"/>
                <a:ea typeface="华文细黑" pitchFamily="2" charset="-122"/>
              </a:rPr>
              <a:t>月放款</a:t>
            </a:r>
            <a:endParaRPr lang="zh-CN" altLang="en-US" sz="1600" b="1" dirty="0">
              <a:solidFill>
                <a:srgbClr val="FF0000"/>
              </a:solidFill>
              <a:latin typeface="华文细黑" pitchFamily="2" charset="-122"/>
              <a:ea typeface="华文细黑" pitchFamily="2" charset="-122"/>
            </a:endParaRPr>
          </a:p>
        </p:txBody>
      </p:sp>
      <p:grpSp>
        <p:nvGrpSpPr>
          <p:cNvPr id="37" name="组合 36"/>
          <p:cNvGrpSpPr/>
          <p:nvPr/>
        </p:nvGrpSpPr>
        <p:grpSpPr>
          <a:xfrm>
            <a:off x="2250207" y="1312069"/>
            <a:ext cx="10584696" cy="5040280"/>
            <a:chOff x="2250207" y="1312069"/>
            <a:chExt cx="10584696" cy="5040280"/>
          </a:xfrm>
        </p:grpSpPr>
        <p:graphicFrame>
          <p:nvGraphicFramePr>
            <p:cNvPr id="18" name="图表 17"/>
            <p:cNvGraphicFramePr/>
            <p:nvPr/>
          </p:nvGraphicFramePr>
          <p:xfrm>
            <a:off x="2610207" y="1312069"/>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图表 23"/>
            <p:cNvGraphicFramePr/>
            <p:nvPr/>
          </p:nvGraphicFramePr>
          <p:xfrm>
            <a:off x="5472555" y="1312069"/>
            <a:ext cx="396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图表 24"/>
            <p:cNvGraphicFramePr/>
            <p:nvPr/>
          </p:nvGraphicFramePr>
          <p:xfrm>
            <a:off x="8694903" y="1312069"/>
            <a:ext cx="396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图表 30"/>
            <p:cNvGraphicFramePr/>
            <p:nvPr/>
          </p:nvGraphicFramePr>
          <p:xfrm>
            <a:off x="2250207" y="3832349"/>
            <a:ext cx="4320000" cy="25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图表 34"/>
            <p:cNvGraphicFramePr/>
            <p:nvPr/>
          </p:nvGraphicFramePr>
          <p:xfrm>
            <a:off x="5382555" y="3832349"/>
            <a:ext cx="4320000" cy="252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6" name="图表 35"/>
            <p:cNvGraphicFramePr/>
            <p:nvPr/>
          </p:nvGraphicFramePr>
          <p:xfrm>
            <a:off x="8514903" y="3832349"/>
            <a:ext cx="4320000" cy="2520000"/>
          </p:xfrm>
          <a:graphic>
            <a:graphicData uri="http://schemas.openxmlformats.org/drawingml/2006/chart">
              <c:chart xmlns:c="http://schemas.openxmlformats.org/drawingml/2006/chart" xmlns:r="http://schemas.openxmlformats.org/officeDocument/2006/relationships" r:id="rId8"/>
            </a:graphicData>
          </a:graphic>
        </p:graphicFrame>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7" name="矩形 6"/>
          <p:cNvSpPr/>
          <p:nvPr/>
        </p:nvSpPr>
        <p:spPr bwMode="auto">
          <a:xfrm>
            <a:off x="2280417" y="901681"/>
            <a:ext cx="7715304"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hangingPunct="0"/>
            <a:r>
              <a:rPr lang="zh-CN" altLang="en-US" sz="2000" b="1" dirty="0" smtClean="0">
                <a:solidFill>
                  <a:srgbClr val="000000"/>
                </a:solidFill>
                <a:latin typeface="华文细黑" pitchFamily="2" charset="-122"/>
                <a:ea typeface="华文细黑" pitchFamily="2" charset="-122"/>
                <a:sym typeface="Arial" pitchFamily="34" charset="0"/>
              </a:rPr>
              <a:t>各放款年月在放贷</a:t>
            </a:r>
            <a:r>
              <a:rPr lang="en-US" altLang="zh-CN" sz="2000" b="1" dirty="0" smtClean="0">
                <a:solidFill>
                  <a:srgbClr val="000000"/>
                </a:solidFill>
                <a:latin typeface="华文细黑" pitchFamily="2" charset="-122"/>
                <a:ea typeface="华文细黑" pitchFamily="2" charset="-122"/>
                <a:sym typeface="Arial" pitchFamily="34" charset="0"/>
              </a:rPr>
              <a:t>N</a:t>
            </a:r>
            <a:r>
              <a:rPr lang="zh-CN" altLang="en-US" sz="2000" b="1" dirty="0" smtClean="0">
                <a:solidFill>
                  <a:srgbClr val="000000"/>
                </a:solidFill>
                <a:latin typeface="华文细黑" pitchFamily="2" charset="-122"/>
                <a:ea typeface="华文细黑" pitchFamily="2" charset="-122"/>
                <a:sym typeface="Arial" pitchFamily="34" charset="0"/>
              </a:rPr>
              <a:t>个月后的</a:t>
            </a:r>
            <a:r>
              <a:rPr lang="en-US" altLang="zh-CN" sz="2000" b="1" dirty="0" smtClean="0">
                <a:solidFill>
                  <a:srgbClr val="000000"/>
                </a:solidFill>
                <a:latin typeface="华文细黑" pitchFamily="2" charset="-122"/>
                <a:ea typeface="华文细黑" pitchFamily="2" charset="-122"/>
                <a:sym typeface="Arial" pitchFamily="34" charset="0"/>
              </a:rPr>
              <a:t>30</a:t>
            </a:r>
            <a:r>
              <a:rPr lang="zh-CN" altLang="en-US" sz="2000" b="1" dirty="0" smtClean="0">
                <a:solidFill>
                  <a:srgbClr val="000000"/>
                </a:solidFill>
                <a:latin typeface="华文细黑" pitchFamily="2" charset="-122"/>
                <a:ea typeface="华文细黑" pitchFamily="2" charset="-122"/>
                <a:sym typeface="Arial" pitchFamily="34" charset="0"/>
              </a:rPr>
              <a:t>天以上逾期率（含核销）图</a:t>
            </a:r>
            <a:endPar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endParaRPr>
          </a:p>
        </p:txBody>
      </p:sp>
      <p:sp>
        <p:nvSpPr>
          <p:cNvPr id="8" name="TextBox 7"/>
          <p:cNvSpPr txBox="1"/>
          <p:nvPr/>
        </p:nvSpPr>
        <p:spPr>
          <a:xfrm>
            <a:off x="666031" y="5488533"/>
            <a:ext cx="11305256" cy="1338828"/>
          </a:xfrm>
          <a:prstGeom prst="rect">
            <a:avLst/>
          </a:prstGeom>
          <a:noFill/>
        </p:spPr>
        <p:txBody>
          <a:bodyPr wrap="square" rtlCol="0">
            <a:spAutoFit/>
          </a:bodyPr>
          <a:lstStyle/>
          <a:p>
            <a:pPr>
              <a:lnSpc>
                <a:spcPct val="150000"/>
              </a:lnSpc>
              <a:buFont typeface="Arial" pitchFamily="34" charset="0"/>
              <a:buChar char="•"/>
            </a:pPr>
            <a:r>
              <a:rPr lang="zh-CN" altLang="en-US" sz="1400" dirty="0" smtClean="0">
                <a:latin typeface="华文细黑" pitchFamily="2" charset="-122"/>
                <a:ea typeface="华文细黑" pitchFamily="2" charset="-122"/>
              </a:rPr>
              <a:t>  从整体情况来看，</a:t>
            </a:r>
            <a:r>
              <a:rPr lang="en-US" altLang="zh-CN" sz="1400" dirty="0" smtClean="0">
                <a:latin typeface="华文细黑" pitchFamily="2" charset="-122"/>
                <a:ea typeface="华文细黑" pitchFamily="2" charset="-122"/>
              </a:rPr>
              <a:t>2017</a:t>
            </a:r>
            <a:r>
              <a:rPr lang="zh-CN" altLang="en-US" sz="1400" dirty="0" smtClean="0">
                <a:latin typeface="华文细黑" pitchFamily="2" charset="-122"/>
                <a:ea typeface="华文细黑" pitchFamily="2" charset="-122"/>
              </a:rPr>
              <a:t>年上半年（紫色线）以及</a:t>
            </a:r>
            <a:r>
              <a:rPr lang="en-US" altLang="zh-CN" sz="1400" dirty="0" smtClean="0">
                <a:latin typeface="华文细黑" pitchFamily="2" charset="-122"/>
                <a:ea typeface="华文细黑" pitchFamily="2" charset="-122"/>
              </a:rPr>
              <a:t>2017</a:t>
            </a:r>
            <a:r>
              <a:rPr lang="zh-CN" altLang="en-US" sz="1400" dirty="0" smtClean="0">
                <a:latin typeface="华文细黑" pitchFamily="2" charset="-122"/>
                <a:ea typeface="华文细黑" pitchFamily="2" charset="-122"/>
              </a:rPr>
              <a:t>年</a:t>
            </a:r>
            <a:r>
              <a:rPr lang="en-US" altLang="zh-CN" sz="1400" dirty="0" smtClean="0">
                <a:latin typeface="华文细黑" pitchFamily="2" charset="-122"/>
                <a:ea typeface="华文细黑" pitchFamily="2" charset="-122"/>
              </a:rPr>
              <a:t>Q3</a:t>
            </a:r>
            <a:r>
              <a:rPr lang="zh-CN" altLang="en-US" sz="1400" dirty="0" smtClean="0">
                <a:latin typeface="华文细黑" pitchFamily="2" charset="-122"/>
                <a:ea typeface="华文细黑" pitchFamily="2" charset="-122"/>
              </a:rPr>
              <a:t>（浅蓝色线）发放的贷款风险情况远好于</a:t>
            </a:r>
            <a:r>
              <a:rPr lang="en-US" altLang="zh-CN" sz="1400" dirty="0" smtClean="0">
                <a:latin typeface="华文细黑" pitchFamily="2" charset="-122"/>
                <a:ea typeface="华文细黑" pitchFamily="2" charset="-122"/>
              </a:rPr>
              <a:t>2015</a:t>
            </a:r>
            <a:r>
              <a:rPr lang="zh-CN" altLang="en-US" sz="1400" dirty="0" smtClean="0">
                <a:latin typeface="华文细黑" pitchFamily="2" charset="-122"/>
                <a:ea typeface="华文细黑" pitchFamily="2" charset="-122"/>
              </a:rPr>
              <a:t>年、</a:t>
            </a:r>
            <a:r>
              <a:rPr lang="en-US" altLang="zh-CN" sz="1400" dirty="0" smtClean="0">
                <a:latin typeface="华文细黑" pitchFamily="2" charset="-122"/>
                <a:ea typeface="华文细黑" pitchFamily="2" charset="-122"/>
              </a:rPr>
              <a:t>2016</a:t>
            </a:r>
            <a:r>
              <a:rPr lang="zh-CN" altLang="en-US" sz="1400" dirty="0" smtClean="0">
                <a:latin typeface="华文细黑" pitchFamily="2" charset="-122"/>
                <a:ea typeface="华文细黑" pitchFamily="2" charset="-122"/>
              </a:rPr>
              <a:t>年的，主要是</a:t>
            </a:r>
            <a:r>
              <a:rPr lang="en-US" altLang="zh-CN" sz="1400" dirty="0" smtClean="0">
                <a:latin typeface="华文细黑" pitchFamily="2" charset="-122"/>
                <a:ea typeface="华文细黑" pitchFamily="2" charset="-122"/>
              </a:rPr>
              <a:t>2015</a:t>
            </a:r>
            <a:r>
              <a:rPr lang="zh-CN" altLang="en-US" sz="1400" dirty="0" smtClean="0">
                <a:latin typeface="华文细黑" pitchFamily="2" charset="-122"/>
                <a:ea typeface="华文细黑" pitchFamily="2" charset="-122"/>
              </a:rPr>
              <a:t>、</a:t>
            </a:r>
            <a:r>
              <a:rPr lang="en-US" altLang="zh-CN" sz="1400" dirty="0" smtClean="0">
                <a:latin typeface="华文细黑" pitchFamily="2" charset="-122"/>
                <a:ea typeface="华文细黑" pitchFamily="2" charset="-122"/>
              </a:rPr>
              <a:t>2016</a:t>
            </a:r>
            <a:r>
              <a:rPr lang="zh-CN" altLang="en-US" sz="1400" dirty="0" smtClean="0">
                <a:latin typeface="华文细黑" pitchFamily="2" charset="-122"/>
                <a:ea typeface="华文细黑" pitchFamily="2" charset="-122"/>
              </a:rPr>
              <a:t>年的业务缺少征信等风险判断依据风险把控不严，而</a:t>
            </a:r>
            <a:r>
              <a:rPr lang="en-US" altLang="zh-CN" sz="1400" dirty="0" smtClean="0">
                <a:latin typeface="华文细黑" pitchFamily="2" charset="-122"/>
                <a:ea typeface="华文细黑" pitchFamily="2" charset="-122"/>
              </a:rPr>
              <a:t>2017</a:t>
            </a:r>
            <a:r>
              <a:rPr lang="zh-CN" altLang="en-US" sz="1400" dirty="0" smtClean="0">
                <a:latin typeface="华文细黑" pitchFamily="2" charset="-122"/>
                <a:ea typeface="华文细黑" pitchFamily="2" charset="-122"/>
              </a:rPr>
              <a:t>年的外网业务占比不高内网业务相对风险低。</a:t>
            </a:r>
            <a:endParaRPr lang="en-US" altLang="zh-CN" sz="1400" dirty="0" smtClean="0">
              <a:latin typeface="华文细黑" pitchFamily="2" charset="-122"/>
              <a:ea typeface="华文细黑" pitchFamily="2" charset="-122"/>
            </a:endParaRPr>
          </a:p>
          <a:p>
            <a:pPr>
              <a:lnSpc>
                <a:spcPct val="150000"/>
              </a:lnSpc>
            </a:pPr>
            <a:r>
              <a:rPr lang="zh-CN" altLang="en-US" sz="1400" dirty="0" smtClean="0">
                <a:latin typeface="华文细黑" pitchFamily="2" charset="-122"/>
                <a:ea typeface="华文细黑" pitchFamily="2" charset="-122"/>
              </a:rPr>
              <a:t>*</a:t>
            </a:r>
            <a:r>
              <a:rPr lang="zh-CN" altLang="en-US" sz="1200" i="1" dirty="0" smtClean="0">
                <a:latin typeface="华文细黑" pitchFamily="2" charset="-122"/>
                <a:ea typeface="华文细黑" pitchFamily="2" charset="-122"/>
              </a:rPr>
              <a:t>此数据主要体现一段时间内发放的贷款在放款后第</a:t>
            </a:r>
            <a:r>
              <a:rPr lang="en-US" altLang="zh-CN" sz="1200" i="1" dirty="0" smtClean="0">
                <a:latin typeface="华文细黑" pitchFamily="2" charset="-122"/>
                <a:ea typeface="华文细黑" pitchFamily="2" charset="-122"/>
              </a:rPr>
              <a:t>N</a:t>
            </a:r>
            <a:r>
              <a:rPr lang="zh-CN" altLang="en-US" sz="1200" i="1" dirty="0" smtClean="0">
                <a:latin typeface="华文细黑" pitchFamily="2" charset="-122"/>
                <a:ea typeface="华文细黑" pitchFamily="2" charset="-122"/>
              </a:rPr>
              <a:t>个月的风险表现，</a:t>
            </a:r>
            <a:r>
              <a:rPr lang="en-US" altLang="zh-CN" sz="1200" i="1" dirty="0" smtClean="0">
                <a:latin typeface="华文细黑" pitchFamily="2" charset="-122"/>
                <a:ea typeface="华文细黑" pitchFamily="2" charset="-122"/>
              </a:rPr>
              <a:t>MOB N</a:t>
            </a:r>
            <a:r>
              <a:rPr lang="zh-CN" altLang="en-US" sz="1200" i="1" dirty="0" smtClean="0">
                <a:latin typeface="华文细黑" pitchFamily="2" charset="-122"/>
                <a:ea typeface="华文细黑" pitchFamily="2" charset="-122"/>
              </a:rPr>
              <a:t>代表放款后第</a:t>
            </a:r>
            <a:r>
              <a:rPr lang="en-US" altLang="zh-CN" sz="1200" i="1" dirty="0" smtClean="0">
                <a:latin typeface="华文细黑" pitchFamily="2" charset="-122"/>
                <a:ea typeface="华文细黑" pitchFamily="2" charset="-122"/>
              </a:rPr>
              <a:t>N</a:t>
            </a:r>
            <a:r>
              <a:rPr lang="zh-CN" altLang="en-US" sz="1200" i="1" dirty="0" smtClean="0">
                <a:latin typeface="华文细黑" pitchFamily="2" charset="-122"/>
                <a:ea typeface="华文细黑" pitchFamily="2" charset="-122"/>
              </a:rPr>
              <a:t>个月，</a:t>
            </a:r>
            <a:r>
              <a:rPr lang="en-US" altLang="zh-CN" sz="1200" i="1" dirty="0" smtClean="0">
                <a:latin typeface="华文细黑" pitchFamily="2" charset="-122"/>
                <a:ea typeface="华文细黑" pitchFamily="2" charset="-122"/>
              </a:rPr>
              <a:t>N=1</a:t>
            </a:r>
            <a:r>
              <a:rPr lang="zh-CN" altLang="en-US" sz="1200" i="1" dirty="0" smtClean="0">
                <a:latin typeface="华文细黑" pitchFamily="2" charset="-122"/>
                <a:ea typeface="华文细黑" pitchFamily="2" charset="-122"/>
              </a:rPr>
              <a:t>至</a:t>
            </a:r>
            <a:r>
              <a:rPr lang="en-US" altLang="zh-CN" sz="1200" i="1" dirty="0" smtClean="0">
                <a:latin typeface="华文细黑" pitchFamily="2" charset="-122"/>
                <a:ea typeface="华文细黑" pitchFamily="2" charset="-122"/>
              </a:rPr>
              <a:t>26</a:t>
            </a:r>
            <a:r>
              <a:rPr lang="zh-CN" altLang="en-US" sz="1200" i="1" dirty="0" smtClean="0">
                <a:latin typeface="华文细黑" pitchFamily="2" charset="-122"/>
                <a:ea typeface="华文细黑" pitchFamily="2" charset="-122"/>
              </a:rPr>
              <a:t>个月。</a:t>
            </a:r>
            <a:endParaRPr lang="en-US" altLang="zh-CN" sz="1400" i="1" dirty="0" smtClean="0">
              <a:latin typeface="华文细黑" pitchFamily="2" charset="-122"/>
              <a:ea typeface="华文细黑" pitchFamily="2" charset="-122"/>
            </a:endParaRPr>
          </a:p>
          <a:p>
            <a:endParaRPr lang="zh-CN" altLang="en-US" dirty="0"/>
          </a:p>
        </p:txBody>
      </p:sp>
      <p:graphicFrame>
        <p:nvGraphicFramePr>
          <p:cNvPr id="9" name="图表 8"/>
          <p:cNvGraphicFramePr/>
          <p:nvPr/>
        </p:nvGraphicFramePr>
        <p:xfrm>
          <a:off x="738039" y="1312069"/>
          <a:ext cx="10801200" cy="42484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6" name="矩形 5"/>
          <p:cNvSpPr/>
          <p:nvPr/>
        </p:nvSpPr>
        <p:spPr bwMode="auto">
          <a:xfrm>
            <a:off x="994533" y="973119"/>
            <a:ext cx="5207058"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内</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外网维度</a:t>
            </a:r>
          </a:p>
        </p:txBody>
      </p:sp>
      <p:sp>
        <p:nvSpPr>
          <p:cNvPr id="9" name="矩形 8"/>
          <p:cNvSpPr/>
          <p:nvPr/>
        </p:nvSpPr>
        <p:spPr bwMode="auto">
          <a:xfrm>
            <a:off x="6709573" y="1044557"/>
            <a:ext cx="5207058"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新车</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二手车维度</a:t>
            </a:r>
          </a:p>
        </p:txBody>
      </p:sp>
      <p:sp>
        <p:nvSpPr>
          <p:cNvPr id="7" name="TextBox 6"/>
          <p:cNvSpPr txBox="1"/>
          <p:nvPr/>
        </p:nvSpPr>
        <p:spPr>
          <a:xfrm>
            <a:off x="666031" y="5632549"/>
            <a:ext cx="5400600" cy="1200329"/>
          </a:xfrm>
          <a:prstGeom prst="rect">
            <a:avLst/>
          </a:prstGeom>
          <a:noFill/>
        </p:spPr>
        <p:txBody>
          <a:bodyPr wrap="square" rtlCol="0">
            <a:spAutoFit/>
          </a:bodyPr>
          <a:lstStyle/>
          <a:p>
            <a:pPr>
              <a:lnSpc>
                <a:spcPct val="150000"/>
              </a:lnSpc>
            </a:pPr>
            <a:r>
              <a:rPr lang="zh-CN" altLang="en-US" sz="1600" dirty="0" smtClean="0">
                <a:latin typeface="华文细黑" pitchFamily="2" charset="-122"/>
                <a:ea typeface="华文细黑" pitchFamily="2" charset="-122"/>
              </a:rPr>
              <a:t>外网风险明显高于内网，但其不良影响在逐渐消退。 外网逾期主要发生在云南瑞合福德、深圳市彦信金融以及成都劲翔这几家经销商。 </a:t>
            </a:r>
            <a:endParaRPr lang="zh-CN" altLang="en-US" sz="1600" dirty="0">
              <a:latin typeface="华文细黑" pitchFamily="2" charset="-122"/>
              <a:ea typeface="华文细黑" pitchFamily="2" charset="-122"/>
            </a:endParaRPr>
          </a:p>
        </p:txBody>
      </p:sp>
      <p:sp>
        <p:nvSpPr>
          <p:cNvPr id="10" name="TextBox 9"/>
          <p:cNvSpPr txBox="1"/>
          <p:nvPr/>
        </p:nvSpPr>
        <p:spPr>
          <a:xfrm>
            <a:off x="6561099" y="5776565"/>
            <a:ext cx="5572164" cy="416845"/>
          </a:xfrm>
          <a:prstGeom prst="rect">
            <a:avLst/>
          </a:prstGeom>
          <a:noFill/>
        </p:spPr>
        <p:txBody>
          <a:bodyPr wrap="square" rtlCol="0">
            <a:spAutoFit/>
          </a:bodyPr>
          <a:lstStyle/>
          <a:p>
            <a:pPr>
              <a:lnSpc>
                <a:spcPct val="150000"/>
              </a:lnSpc>
            </a:pPr>
            <a:r>
              <a:rPr lang="zh-CN" altLang="en-US" sz="1600" dirty="0" smtClean="0">
                <a:latin typeface="华文细黑" pitchFamily="2" charset="-122"/>
                <a:ea typeface="华文细黑" pitchFamily="2" charset="-122"/>
              </a:rPr>
              <a:t>二手车贷款规模尚小，基本个案情况，风险表现有待关注。</a:t>
            </a:r>
            <a:endParaRPr lang="zh-CN" altLang="en-US" sz="1600" dirty="0">
              <a:latin typeface="华文细黑" pitchFamily="2" charset="-122"/>
              <a:ea typeface="华文细黑" pitchFamily="2" charset="-122"/>
            </a:endParaRPr>
          </a:p>
        </p:txBody>
      </p:sp>
      <p:graphicFrame>
        <p:nvGraphicFramePr>
          <p:cNvPr id="11" name="图表 10"/>
          <p:cNvGraphicFramePr/>
          <p:nvPr/>
        </p:nvGraphicFramePr>
        <p:xfrm>
          <a:off x="233983" y="1528093"/>
          <a:ext cx="5760000" cy="4248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nvGraphicFramePr>
        <p:xfrm>
          <a:off x="6138639" y="1528093"/>
          <a:ext cx="5760000" cy="417646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6" name="矩形 5"/>
          <p:cNvSpPr/>
          <p:nvPr/>
        </p:nvSpPr>
        <p:spPr bwMode="auto">
          <a:xfrm>
            <a:off x="1458119" y="952029"/>
            <a:ext cx="3571900"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省份维度</a:t>
            </a:r>
          </a:p>
        </p:txBody>
      </p:sp>
      <p:sp>
        <p:nvSpPr>
          <p:cNvPr id="9" name="矩形 8"/>
          <p:cNvSpPr/>
          <p:nvPr/>
        </p:nvSpPr>
        <p:spPr bwMode="auto">
          <a:xfrm>
            <a:off x="7146751" y="952029"/>
            <a:ext cx="3970700"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经销商维度</a:t>
            </a:r>
          </a:p>
        </p:txBody>
      </p:sp>
      <p:sp>
        <p:nvSpPr>
          <p:cNvPr id="8" name="TextBox 7"/>
          <p:cNvSpPr txBox="1"/>
          <p:nvPr/>
        </p:nvSpPr>
        <p:spPr>
          <a:xfrm>
            <a:off x="882055" y="5704557"/>
            <a:ext cx="5040560" cy="738664"/>
          </a:xfrm>
          <a:prstGeom prst="rect">
            <a:avLst/>
          </a:prstGeom>
          <a:noFill/>
        </p:spPr>
        <p:txBody>
          <a:bodyPr wrap="square" rtlCol="0">
            <a:spAutoFit/>
          </a:bodyPr>
          <a:lstStyle/>
          <a:p>
            <a:pPr>
              <a:lnSpc>
                <a:spcPct val="150000"/>
              </a:lnSpc>
            </a:pPr>
            <a:r>
              <a:rPr lang="zh-CN" altLang="en-US" sz="1400" dirty="0" smtClean="0">
                <a:latin typeface="华文细黑" pitchFamily="2" charset="-122"/>
                <a:ea typeface="华文细黑" pitchFamily="2" charset="-122"/>
              </a:rPr>
              <a:t>云南逾期高但目前已停止业务，江西、湖北</a:t>
            </a:r>
            <a:r>
              <a:rPr lang="en-US" altLang="zh-CN" sz="1400" dirty="0" smtClean="0">
                <a:latin typeface="华文细黑" pitchFamily="2" charset="-122"/>
                <a:ea typeface="华文细黑" pitchFamily="2" charset="-122"/>
              </a:rPr>
              <a:t>2</a:t>
            </a:r>
            <a:r>
              <a:rPr lang="zh-CN" altLang="en-US" sz="1400" dirty="0" smtClean="0">
                <a:latin typeface="华文细黑" pitchFamily="2" charset="-122"/>
                <a:ea typeface="华文细黑" pitchFamily="2" charset="-122"/>
              </a:rPr>
              <a:t>月底的逾期率、高于其他省份平均。</a:t>
            </a:r>
            <a:endParaRPr lang="zh-CN" altLang="en-US" sz="1400" dirty="0">
              <a:latin typeface="华文细黑" pitchFamily="2" charset="-122"/>
              <a:ea typeface="华文细黑" pitchFamily="2" charset="-122"/>
            </a:endParaRPr>
          </a:p>
        </p:txBody>
      </p:sp>
      <p:sp>
        <p:nvSpPr>
          <p:cNvPr id="11" name="TextBox 10"/>
          <p:cNvSpPr txBox="1"/>
          <p:nvPr/>
        </p:nvSpPr>
        <p:spPr>
          <a:xfrm>
            <a:off x="6426671" y="5704557"/>
            <a:ext cx="5472608" cy="1061829"/>
          </a:xfrm>
          <a:prstGeom prst="rect">
            <a:avLst/>
          </a:prstGeom>
          <a:noFill/>
        </p:spPr>
        <p:txBody>
          <a:bodyPr wrap="square" rtlCol="0">
            <a:spAutoFit/>
          </a:bodyPr>
          <a:lstStyle/>
          <a:p>
            <a:pPr>
              <a:lnSpc>
                <a:spcPct val="150000"/>
              </a:lnSpc>
            </a:pPr>
            <a:r>
              <a:rPr lang="zh-CN" altLang="en-US" sz="1400" dirty="0" smtClean="0">
                <a:latin typeface="华文细黑" pitchFamily="2" charset="-122"/>
                <a:ea typeface="华文细黑" pitchFamily="2" charset="-122"/>
              </a:rPr>
              <a:t>成都劲翔、抚州市东信、云南瑞合福德、武汉正邦兴达、揭阳鼎杰、湖北鼎杰这几家经销商逾期率远高于整体情况，剔除这些经销商后其他经销商的逾期率就较低了。</a:t>
            </a:r>
            <a:endParaRPr lang="zh-CN" altLang="en-US" sz="1600" dirty="0">
              <a:latin typeface="华文细黑" pitchFamily="2" charset="-122"/>
              <a:ea typeface="华文细黑" pitchFamily="2" charset="-122"/>
            </a:endParaRPr>
          </a:p>
        </p:txBody>
      </p:sp>
      <p:graphicFrame>
        <p:nvGraphicFramePr>
          <p:cNvPr id="12" name="图表 11"/>
          <p:cNvGraphicFramePr/>
          <p:nvPr/>
        </p:nvGraphicFramePr>
        <p:xfrm>
          <a:off x="305991" y="1312069"/>
          <a:ext cx="5760000" cy="43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nvGraphicFramePr>
        <p:xfrm>
          <a:off x="6138639" y="1456085"/>
          <a:ext cx="5760000" cy="43200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1026071" y="2032149"/>
            <a:ext cx="1728192" cy="276999"/>
          </a:xfrm>
          <a:prstGeom prst="rect">
            <a:avLst/>
          </a:prstGeom>
          <a:noFill/>
        </p:spPr>
        <p:txBody>
          <a:bodyPr wrap="square" rtlCol="0">
            <a:spAutoFit/>
          </a:bodyPr>
          <a:lstStyle/>
          <a:p>
            <a:r>
              <a:rPr lang="zh-CN" altLang="en-US" sz="1200" i="1" dirty="0" smtClean="0">
                <a:latin typeface="华文细黑" pitchFamily="2" charset="-122"/>
                <a:ea typeface="华文细黑" pitchFamily="2" charset="-122"/>
              </a:rPr>
              <a:t>此坐标为对数刻度</a:t>
            </a:r>
            <a:endParaRPr lang="zh-CN" alt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6" name="矩形 5"/>
          <p:cNvSpPr/>
          <p:nvPr/>
        </p:nvSpPr>
        <p:spPr bwMode="auto">
          <a:xfrm>
            <a:off x="1065971" y="901681"/>
            <a:ext cx="4071966"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首付比例维度</a:t>
            </a:r>
          </a:p>
        </p:txBody>
      </p:sp>
      <p:sp>
        <p:nvSpPr>
          <p:cNvPr id="9" name="矩形 8"/>
          <p:cNvSpPr/>
          <p:nvPr/>
        </p:nvSpPr>
        <p:spPr bwMode="auto">
          <a:xfrm>
            <a:off x="7209639" y="901681"/>
            <a:ext cx="4071966"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放款金额维度</a:t>
            </a:r>
          </a:p>
        </p:txBody>
      </p:sp>
      <p:sp>
        <p:nvSpPr>
          <p:cNvPr id="7" name="TextBox 6"/>
          <p:cNvSpPr txBox="1"/>
          <p:nvPr/>
        </p:nvSpPr>
        <p:spPr>
          <a:xfrm>
            <a:off x="522015" y="5578832"/>
            <a:ext cx="5639143" cy="1061829"/>
          </a:xfrm>
          <a:prstGeom prst="rect">
            <a:avLst/>
          </a:prstGeom>
          <a:noFill/>
        </p:spPr>
        <p:txBody>
          <a:bodyPr wrap="square" rtlCol="0">
            <a:spAutoFit/>
          </a:bodyPr>
          <a:lstStyle/>
          <a:p>
            <a:pPr>
              <a:lnSpc>
                <a:spcPct val="150000"/>
              </a:lnSpc>
            </a:pPr>
            <a:r>
              <a:rPr lang="zh-CN" altLang="en-US" sz="1400" dirty="0" smtClean="0">
                <a:latin typeface="华文细黑" pitchFamily="2" charset="-122"/>
                <a:ea typeface="华文细黑" pitchFamily="2" charset="-122"/>
              </a:rPr>
              <a:t>基本趋势为首付比例越低风险越高，首付比例在</a:t>
            </a:r>
            <a:r>
              <a:rPr lang="en-US" altLang="zh-CN" sz="1400" dirty="0" smtClean="0">
                <a:latin typeface="华文细黑" pitchFamily="2" charset="-122"/>
                <a:ea typeface="华文细黑" pitchFamily="2" charset="-122"/>
              </a:rPr>
              <a:t>20%</a:t>
            </a:r>
            <a:r>
              <a:rPr lang="zh-CN" altLang="en-US" sz="1400" dirty="0" smtClean="0">
                <a:latin typeface="华文细黑" pitchFamily="2" charset="-122"/>
                <a:ea typeface="华文细黑" pitchFamily="2" charset="-122"/>
              </a:rPr>
              <a:t>至</a:t>
            </a:r>
            <a:r>
              <a:rPr lang="en-US" altLang="zh-CN" sz="1400" dirty="0" smtClean="0">
                <a:latin typeface="华文细黑" pitchFamily="2" charset="-122"/>
                <a:ea typeface="华文细黑" pitchFamily="2" charset="-122"/>
              </a:rPr>
              <a:t>30%</a:t>
            </a:r>
            <a:r>
              <a:rPr lang="zh-CN" altLang="en-US" sz="1400" dirty="0" smtClean="0">
                <a:latin typeface="华文细黑" pitchFamily="2" charset="-122"/>
                <a:ea typeface="华文细黑" pitchFamily="2" charset="-122"/>
              </a:rPr>
              <a:t>之间的逾期率最高，首付大于</a:t>
            </a:r>
            <a:r>
              <a:rPr lang="en-US" altLang="zh-CN" sz="1400" dirty="0" smtClean="0">
                <a:latin typeface="华文细黑" pitchFamily="2" charset="-122"/>
                <a:ea typeface="华文细黑" pitchFamily="2" charset="-122"/>
              </a:rPr>
              <a:t>70%</a:t>
            </a:r>
            <a:r>
              <a:rPr lang="zh-CN" altLang="en-US" sz="1400" dirty="0" smtClean="0">
                <a:latin typeface="华文细黑" pitchFamily="2" charset="-122"/>
                <a:ea typeface="华文细黑" pitchFamily="2" charset="-122"/>
              </a:rPr>
              <a:t>的逾期率为</a:t>
            </a:r>
            <a:r>
              <a:rPr lang="en-US" altLang="zh-CN" sz="1400" dirty="0" smtClean="0">
                <a:latin typeface="华文细黑" pitchFamily="2" charset="-122"/>
                <a:ea typeface="华文细黑" pitchFamily="2" charset="-122"/>
              </a:rPr>
              <a:t>0%</a:t>
            </a:r>
            <a:r>
              <a:rPr lang="zh-CN" altLang="en-US" sz="1400" dirty="0" smtClean="0">
                <a:latin typeface="华文细黑" pitchFamily="2" charset="-122"/>
                <a:ea typeface="华文细黑" pitchFamily="2" charset="-122"/>
              </a:rPr>
              <a:t>。首付</a:t>
            </a:r>
            <a:r>
              <a:rPr lang="en-US" altLang="zh-CN" sz="1400" dirty="0" smtClean="0">
                <a:latin typeface="华文细黑" pitchFamily="2" charset="-122"/>
                <a:ea typeface="华文细黑" pitchFamily="2" charset="-122"/>
              </a:rPr>
              <a:t>40-50%</a:t>
            </a:r>
            <a:r>
              <a:rPr lang="zh-CN" altLang="en-US" sz="1400" dirty="0" smtClean="0">
                <a:latin typeface="华文细黑" pitchFamily="2" charset="-122"/>
                <a:ea typeface="华文细黑" pitchFamily="2" charset="-122"/>
              </a:rPr>
              <a:t>逾期较高是由于云南瑞合福德以及成都劲翔逾期案件主要集中在此区间内。</a:t>
            </a:r>
          </a:p>
        </p:txBody>
      </p:sp>
      <p:sp>
        <p:nvSpPr>
          <p:cNvPr id="10" name="TextBox 9"/>
          <p:cNvSpPr txBox="1"/>
          <p:nvPr/>
        </p:nvSpPr>
        <p:spPr>
          <a:xfrm>
            <a:off x="6570687" y="5560541"/>
            <a:ext cx="5256584" cy="1061829"/>
          </a:xfrm>
          <a:prstGeom prst="rect">
            <a:avLst/>
          </a:prstGeom>
          <a:noFill/>
        </p:spPr>
        <p:txBody>
          <a:bodyPr wrap="square" rtlCol="0">
            <a:spAutoFit/>
          </a:bodyPr>
          <a:lstStyle/>
          <a:p>
            <a:pPr>
              <a:lnSpc>
                <a:spcPct val="150000"/>
              </a:lnSpc>
            </a:pPr>
            <a:r>
              <a:rPr lang="zh-CN" altLang="en-US" sz="1400" dirty="0" smtClean="0">
                <a:latin typeface="华文细黑" pitchFamily="2" charset="-122"/>
                <a:ea typeface="华文细黑" pitchFamily="2" charset="-122"/>
              </a:rPr>
              <a:t>基本趋势为贷款金额越高风险越低。贷款金额低于</a:t>
            </a:r>
            <a:r>
              <a:rPr lang="en-US" altLang="zh-CN" sz="1400" dirty="0" smtClean="0">
                <a:latin typeface="华文细黑" pitchFamily="2" charset="-122"/>
                <a:ea typeface="华文细黑" pitchFamily="2" charset="-122"/>
              </a:rPr>
              <a:t>15</a:t>
            </a:r>
            <a:r>
              <a:rPr lang="zh-CN" altLang="en-US" sz="1400" dirty="0" smtClean="0">
                <a:latin typeface="华文细黑" pitchFamily="2" charset="-122"/>
                <a:ea typeface="华文细黑" pitchFamily="2" charset="-122"/>
              </a:rPr>
              <a:t>万的逾期率目前最高，欺诈申请主要存在于</a:t>
            </a:r>
            <a:r>
              <a:rPr lang="en-US" altLang="zh-CN" sz="1400" dirty="0" smtClean="0">
                <a:latin typeface="华文细黑" pitchFamily="2" charset="-122"/>
                <a:ea typeface="华文细黑" pitchFamily="2" charset="-122"/>
              </a:rPr>
              <a:t>30</a:t>
            </a:r>
            <a:r>
              <a:rPr lang="zh-CN" altLang="en-US" sz="1400" dirty="0" smtClean="0">
                <a:latin typeface="华文细黑" pitchFamily="2" charset="-122"/>
                <a:ea typeface="华文细黑" pitchFamily="2" charset="-122"/>
              </a:rPr>
              <a:t>万以下，占比达</a:t>
            </a:r>
            <a:r>
              <a:rPr lang="en-US" altLang="zh-CN" sz="1400" dirty="0" smtClean="0">
                <a:latin typeface="华文细黑" pitchFamily="2" charset="-122"/>
                <a:ea typeface="华文细黑" pitchFamily="2" charset="-122"/>
              </a:rPr>
              <a:t>88%</a:t>
            </a:r>
            <a:r>
              <a:rPr lang="zh-CN" altLang="en-US" sz="1400" dirty="0" smtClean="0">
                <a:latin typeface="华文细黑" pitchFamily="2" charset="-122"/>
                <a:ea typeface="华文细黑" pitchFamily="2" charset="-122"/>
              </a:rPr>
              <a:t>。 </a:t>
            </a:r>
            <a:r>
              <a:rPr lang="en-US" altLang="zh-CN" sz="1400" dirty="0" smtClean="0">
                <a:latin typeface="华文细黑" pitchFamily="2" charset="-122"/>
                <a:ea typeface="华文细黑" pitchFamily="2" charset="-122"/>
              </a:rPr>
              <a:t>90</a:t>
            </a:r>
            <a:r>
              <a:rPr lang="zh-CN" altLang="en-US" sz="1400" dirty="0" smtClean="0">
                <a:latin typeface="华文细黑" pitchFamily="2" charset="-122"/>
                <a:ea typeface="华文细黑" pitchFamily="2" charset="-122"/>
              </a:rPr>
              <a:t>万以上仅一笔</a:t>
            </a:r>
            <a:r>
              <a:rPr lang="en-US" altLang="zh-CN" sz="1400" dirty="0" smtClean="0">
                <a:latin typeface="华文细黑" pitchFamily="2" charset="-122"/>
                <a:ea typeface="华文细黑" pitchFamily="2" charset="-122"/>
              </a:rPr>
              <a:t>30</a:t>
            </a:r>
            <a:r>
              <a:rPr lang="zh-CN" altLang="en-US" sz="1400" dirty="0" smtClean="0">
                <a:latin typeface="华文细黑" pitchFamily="2" charset="-122"/>
                <a:ea typeface="华文细黑" pitchFamily="2" charset="-122"/>
              </a:rPr>
              <a:t>天以上逾期。</a:t>
            </a:r>
            <a:endParaRPr lang="zh-CN" altLang="en-US" sz="1400" dirty="0">
              <a:latin typeface="华文细黑" pitchFamily="2" charset="-122"/>
              <a:ea typeface="华文细黑" pitchFamily="2" charset="-122"/>
            </a:endParaRPr>
          </a:p>
        </p:txBody>
      </p:sp>
      <p:graphicFrame>
        <p:nvGraphicFramePr>
          <p:cNvPr id="11" name="图表 10"/>
          <p:cNvGraphicFramePr/>
          <p:nvPr/>
        </p:nvGraphicFramePr>
        <p:xfrm>
          <a:off x="305991" y="1384077"/>
          <a:ext cx="5760000" cy="43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nvGraphicFramePr>
        <p:xfrm>
          <a:off x="6138639" y="1384077"/>
          <a:ext cx="5760000" cy="432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6" name="矩形 5"/>
          <p:cNvSpPr/>
          <p:nvPr/>
        </p:nvSpPr>
        <p:spPr bwMode="auto">
          <a:xfrm>
            <a:off x="1065971" y="901681"/>
            <a:ext cx="4071966"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产品维度</a:t>
            </a:r>
          </a:p>
        </p:txBody>
      </p:sp>
      <p:sp>
        <p:nvSpPr>
          <p:cNvPr id="9" name="矩形 8"/>
          <p:cNvSpPr/>
          <p:nvPr/>
        </p:nvSpPr>
        <p:spPr bwMode="auto">
          <a:xfrm>
            <a:off x="7209639" y="901681"/>
            <a:ext cx="4071966"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联合贷维度</a:t>
            </a:r>
          </a:p>
        </p:txBody>
      </p:sp>
      <p:sp>
        <p:nvSpPr>
          <p:cNvPr id="7" name="TextBox 6"/>
          <p:cNvSpPr txBox="1"/>
          <p:nvPr/>
        </p:nvSpPr>
        <p:spPr>
          <a:xfrm>
            <a:off x="810047" y="5848573"/>
            <a:ext cx="5112568" cy="461665"/>
          </a:xfrm>
          <a:prstGeom prst="rect">
            <a:avLst/>
          </a:prstGeom>
          <a:noFill/>
        </p:spPr>
        <p:txBody>
          <a:bodyPr wrap="square" rtlCol="0">
            <a:spAutoFit/>
          </a:bodyPr>
          <a:lstStyle/>
          <a:p>
            <a:pPr>
              <a:lnSpc>
                <a:spcPct val="150000"/>
              </a:lnSpc>
            </a:pPr>
            <a:r>
              <a:rPr lang="zh-CN" altLang="en-US" sz="1600" dirty="0" smtClean="0">
                <a:latin typeface="华文细黑" pitchFamily="2" charset="-122"/>
                <a:ea typeface="华文细黑" pitchFamily="2" charset="-122"/>
              </a:rPr>
              <a:t>机构贷款暂无逾期，直租产品开展时间较短。</a:t>
            </a:r>
            <a:endParaRPr lang="zh-CN" altLang="en-US" sz="1600" dirty="0">
              <a:latin typeface="华文细黑" pitchFamily="2" charset="-122"/>
              <a:ea typeface="华文细黑" pitchFamily="2" charset="-122"/>
            </a:endParaRPr>
          </a:p>
        </p:txBody>
      </p:sp>
      <p:sp>
        <p:nvSpPr>
          <p:cNvPr id="10" name="TextBox 9"/>
          <p:cNvSpPr txBox="1"/>
          <p:nvPr/>
        </p:nvSpPr>
        <p:spPr>
          <a:xfrm>
            <a:off x="6498679" y="5632549"/>
            <a:ext cx="5400600" cy="738664"/>
          </a:xfrm>
          <a:prstGeom prst="rect">
            <a:avLst/>
          </a:prstGeom>
          <a:noFill/>
        </p:spPr>
        <p:txBody>
          <a:bodyPr wrap="square" rtlCol="0">
            <a:spAutoFit/>
          </a:bodyPr>
          <a:lstStyle/>
          <a:p>
            <a:pPr>
              <a:lnSpc>
                <a:spcPct val="150000"/>
              </a:lnSpc>
            </a:pPr>
            <a:r>
              <a:rPr lang="zh-CN" altLang="en-US" sz="1400" dirty="0" smtClean="0">
                <a:latin typeface="华文细黑" pitchFamily="2" charset="-122"/>
                <a:ea typeface="华文细黑" pitchFamily="2" charset="-122"/>
              </a:rPr>
              <a:t>联合贷逾期风险情况低于非联合贷。上海银行联合贷采用双方审核的方式，上海银行风险偏好更低，通过率很低。</a:t>
            </a:r>
            <a:endParaRPr lang="zh-CN" altLang="en-US" sz="1400" dirty="0">
              <a:latin typeface="华文细黑" pitchFamily="2" charset="-122"/>
              <a:ea typeface="华文细黑" pitchFamily="2" charset="-122"/>
            </a:endParaRPr>
          </a:p>
        </p:txBody>
      </p:sp>
      <p:graphicFrame>
        <p:nvGraphicFramePr>
          <p:cNvPr id="12" name="图表 11"/>
          <p:cNvGraphicFramePr/>
          <p:nvPr/>
        </p:nvGraphicFramePr>
        <p:xfrm>
          <a:off x="161975" y="1384077"/>
          <a:ext cx="5760000" cy="43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nvGraphicFramePr>
        <p:xfrm>
          <a:off x="5994623" y="1384077"/>
          <a:ext cx="5760000" cy="432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58739"/>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a:t>
            </a:r>
            <a:endParaRPr lang="en-US" altLang="zh-CN" sz="2400" b="1" dirty="0" smtClean="0">
              <a:solidFill>
                <a:srgbClr val="7030A0"/>
              </a:solidFill>
              <a:latin typeface="华文细黑" pitchFamily="2" charset="-122"/>
              <a:ea typeface="华文细黑" pitchFamily="2" charset="-122"/>
            </a:endParaRPr>
          </a:p>
        </p:txBody>
      </p:sp>
      <p:sp>
        <p:nvSpPr>
          <p:cNvPr id="9" name="矩形 8"/>
          <p:cNvSpPr/>
          <p:nvPr/>
        </p:nvSpPr>
        <p:spPr bwMode="auto">
          <a:xfrm>
            <a:off x="4266431" y="880021"/>
            <a:ext cx="3500462" cy="400110"/>
          </a:xfrm>
          <a:prstGeom prst="rect">
            <a:avLst/>
          </a:prstGeom>
          <a:noFill/>
          <a:ln w="25400"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 typeface="Arial" pitchFamily="34" charset="0"/>
              <a:buChar char="•"/>
              <a:tabLst/>
            </a:pP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   零售资产逾期率</a:t>
            </a:r>
            <a:r>
              <a:rPr kumimoji="0" lang="en-US" altLang="zh-CN"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a:t>
            </a:r>
            <a:r>
              <a:rPr kumimoji="0" lang="zh-CN" altLang="en-US" sz="20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品牌维度</a:t>
            </a:r>
          </a:p>
        </p:txBody>
      </p:sp>
      <p:sp>
        <p:nvSpPr>
          <p:cNvPr id="11" name="TextBox 10"/>
          <p:cNvSpPr txBox="1"/>
          <p:nvPr/>
        </p:nvSpPr>
        <p:spPr>
          <a:xfrm>
            <a:off x="1386111" y="5560541"/>
            <a:ext cx="9970352" cy="1200329"/>
          </a:xfrm>
          <a:prstGeom prst="rect">
            <a:avLst/>
          </a:prstGeom>
          <a:noFill/>
        </p:spPr>
        <p:txBody>
          <a:bodyPr wrap="square" rtlCol="0">
            <a:spAutoFit/>
          </a:bodyPr>
          <a:lstStyle/>
          <a:p>
            <a:pPr>
              <a:lnSpc>
                <a:spcPct val="150000"/>
              </a:lnSpc>
            </a:pPr>
            <a:r>
              <a:rPr lang="zh-CN" altLang="en-US" sz="1600" dirty="0" smtClean="0">
                <a:latin typeface="华文细黑" pitchFamily="2" charset="-122"/>
                <a:ea typeface="华文细黑" pitchFamily="2" charset="-122"/>
              </a:rPr>
              <a:t>数据基本证实品牌越豪华逾期越低，除</a:t>
            </a:r>
            <a:r>
              <a:rPr lang="en-US" sz="1600" dirty="0" smtClean="0">
                <a:latin typeface="华文细黑" pitchFamily="2" charset="-122"/>
                <a:ea typeface="华文细黑" pitchFamily="2" charset="-122"/>
              </a:rPr>
              <a:t>6</a:t>
            </a:r>
            <a:r>
              <a:rPr lang="zh-CN" altLang="en-US" sz="1600" dirty="0" smtClean="0">
                <a:latin typeface="华文细黑" pitchFamily="2" charset="-122"/>
                <a:ea typeface="华文细黑" pitchFamily="2" charset="-122"/>
              </a:rPr>
              <a:t>大品牌外的其他品牌以及奥迪逾期率明显高。逾期率较高的湖北鼎杰主要是销售奥迪品牌。</a:t>
            </a:r>
          </a:p>
          <a:p>
            <a:pPr>
              <a:lnSpc>
                <a:spcPct val="150000"/>
              </a:lnSpc>
            </a:pPr>
            <a:endParaRPr lang="zh-CN" altLang="en-US" sz="1600" dirty="0">
              <a:latin typeface="华文细黑" pitchFamily="2" charset="-122"/>
              <a:ea typeface="华文细黑" pitchFamily="2" charset="-122"/>
            </a:endParaRPr>
          </a:p>
        </p:txBody>
      </p:sp>
      <p:graphicFrame>
        <p:nvGraphicFramePr>
          <p:cNvPr id="13" name="图表 12"/>
          <p:cNvGraphicFramePr/>
          <p:nvPr/>
        </p:nvGraphicFramePr>
        <p:xfrm>
          <a:off x="2106191" y="1240061"/>
          <a:ext cx="7632848" cy="432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35585"/>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 </a:t>
            </a:r>
            <a:endParaRPr lang="en-US" altLang="zh-CN" sz="2400" b="1" dirty="0" smtClean="0">
              <a:solidFill>
                <a:srgbClr val="7030A0"/>
              </a:solidFill>
              <a:latin typeface="华文细黑" pitchFamily="2" charset="-122"/>
              <a:ea typeface="华文细黑" pitchFamily="2" charset="-122"/>
            </a:endParaRPr>
          </a:p>
        </p:txBody>
      </p:sp>
      <p:sp>
        <p:nvSpPr>
          <p:cNvPr id="14" name="矩形 13"/>
          <p:cNvSpPr/>
          <p:nvPr/>
        </p:nvSpPr>
        <p:spPr bwMode="auto">
          <a:xfrm>
            <a:off x="285028" y="1830375"/>
            <a:ext cx="640303" cy="3643338"/>
          </a:xfrm>
          <a:prstGeom prst="rect">
            <a:avLst/>
          </a:prstGeom>
          <a:noFill/>
          <a:ln w="25400" cap="flat" cmpd="sng" algn="ctr">
            <a:noFill/>
            <a:prstDash val="solid"/>
            <a:round/>
            <a:headEnd type="none" w="med" len="med"/>
            <a:tailEnd type="none" w="med" len="med"/>
          </a:ln>
          <a:effectLst/>
        </p:spPr>
        <p:txBody>
          <a:bodyPr vert="wordArtVertRtl"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资产组合分布</a:t>
            </a:r>
          </a:p>
        </p:txBody>
      </p:sp>
      <p:sp>
        <p:nvSpPr>
          <p:cNvPr id="17" name="TextBox 16"/>
          <p:cNvSpPr txBox="1"/>
          <p:nvPr/>
        </p:nvSpPr>
        <p:spPr>
          <a:xfrm>
            <a:off x="1170087" y="4264397"/>
            <a:ext cx="1928826" cy="1815882"/>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新车</a:t>
            </a:r>
            <a:r>
              <a:rPr lang="en-US" altLang="zh-CN" sz="1600" b="1" dirty="0" smtClean="0">
                <a:solidFill>
                  <a:srgbClr val="FF0000"/>
                </a:solidFill>
                <a:latin typeface="华文细黑" pitchFamily="2" charset="-122"/>
                <a:ea typeface="华文细黑" pitchFamily="2" charset="-122"/>
              </a:rPr>
              <a:t>/</a:t>
            </a:r>
            <a:r>
              <a:rPr lang="zh-CN" altLang="en-US" sz="1600" b="1" dirty="0" smtClean="0">
                <a:solidFill>
                  <a:srgbClr val="FF0000"/>
                </a:solidFill>
                <a:latin typeface="华文细黑" pitchFamily="2" charset="-122"/>
                <a:ea typeface="华文细黑" pitchFamily="2" charset="-122"/>
              </a:rPr>
              <a:t>二手车</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-2018</a:t>
            </a:r>
            <a:r>
              <a:rPr lang="zh-CN" altLang="en-US" sz="1600" dirty="0" smtClean="0">
                <a:latin typeface="华文细黑" pitchFamily="2" charset="-122"/>
                <a:ea typeface="华文细黑" pitchFamily="2" charset="-122"/>
              </a:rPr>
              <a:t>年</a:t>
            </a:r>
            <a:r>
              <a:rPr lang="en-US" altLang="zh-CN" sz="1600" dirty="0" smtClean="0">
                <a:latin typeface="华文细黑" pitchFamily="2" charset="-122"/>
                <a:ea typeface="华文细黑" pitchFamily="2" charset="-122"/>
              </a:rPr>
              <a:t>2</a:t>
            </a:r>
            <a:r>
              <a:rPr lang="zh-CN" altLang="en-US" sz="1600" dirty="0" smtClean="0">
                <a:latin typeface="华文细黑" pitchFamily="2" charset="-122"/>
                <a:ea typeface="华文细黑" pitchFamily="2" charset="-122"/>
              </a:rPr>
              <a:t>月二手车业务较去年四季度有所放缓。对于二手车风险计划招聘评估师进行车价管控。</a:t>
            </a:r>
          </a:p>
        </p:txBody>
      </p:sp>
      <p:sp>
        <p:nvSpPr>
          <p:cNvPr id="21" name="TextBox 20"/>
          <p:cNvSpPr txBox="1"/>
          <p:nvPr/>
        </p:nvSpPr>
        <p:spPr>
          <a:xfrm>
            <a:off x="1170087" y="1528093"/>
            <a:ext cx="1785950" cy="2062103"/>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内</a:t>
            </a:r>
            <a:r>
              <a:rPr lang="en-US" altLang="zh-CN" sz="1600" b="1" dirty="0" smtClean="0">
                <a:solidFill>
                  <a:srgbClr val="FF0000"/>
                </a:solidFill>
                <a:latin typeface="华文细黑" pitchFamily="2" charset="-122"/>
                <a:ea typeface="华文细黑" pitchFamily="2" charset="-122"/>
              </a:rPr>
              <a:t>/</a:t>
            </a:r>
            <a:r>
              <a:rPr lang="zh-CN" altLang="en-US" sz="1600" b="1" dirty="0" smtClean="0">
                <a:solidFill>
                  <a:srgbClr val="FF0000"/>
                </a:solidFill>
                <a:latin typeface="华文细黑" pitchFamily="2" charset="-122"/>
                <a:ea typeface="华文细黑" pitchFamily="2" charset="-122"/>
              </a:rPr>
              <a:t>外网</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--2018</a:t>
            </a:r>
            <a:r>
              <a:rPr lang="zh-CN" altLang="en-US" sz="1600" dirty="0" smtClean="0">
                <a:latin typeface="华文细黑" pitchFamily="2" charset="-122"/>
                <a:ea typeface="华文细黑" pitchFamily="2" charset="-122"/>
              </a:rPr>
              <a:t>年</a:t>
            </a:r>
            <a:r>
              <a:rPr lang="en-US" altLang="zh-CN" sz="1600" dirty="0" smtClean="0">
                <a:latin typeface="华文细黑" pitchFamily="2" charset="-122"/>
                <a:ea typeface="华文细黑" pitchFamily="2" charset="-122"/>
              </a:rPr>
              <a:t>2</a:t>
            </a:r>
            <a:r>
              <a:rPr lang="zh-CN" altLang="en-US" sz="1600" dirty="0" smtClean="0">
                <a:latin typeface="华文细黑" pitchFamily="2" charset="-122"/>
                <a:ea typeface="华文细黑" pitchFamily="2" charset="-122"/>
              </a:rPr>
              <a:t>月外网规模上升较快，与我司目前的业务发展目标一致，后续会对外网的风险情况持续观察。</a:t>
            </a:r>
            <a:endParaRPr lang="zh-CN" altLang="en-US" sz="1600" dirty="0">
              <a:latin typeface="华文细黑" pitchFamily="2" charset="-122"/>
              <a:ea typeface="华文细黑" pitchFamily="2" charset="-122"/>
            </a:endParaRPr>
          </a:p>
        </p:txBody>
      </p:sp>
      <p:sp>
        <p:nvSpPr>
          <p:cNvPr id="29" name="TextBox 28"/>
          <p:cNvSpPr txBox="1"/>
          <p:nvPr/>
        </p:nvSpPr>
        <p:spPr>
          <a:xfrm>
            <a:off x="3618359" y="808013"/>
            <a:ext cx="1785950" cy="338554"/>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存量余额</a:t>
            </a:r>
            <a:endParaRPr lang="zh-CN" altLang="en-US" sz="1600" b="1" dirty="0">
              <a:solidFill>
                <a:srgbClr val="FF0000"/>
              </a:solidFill>
              <a:latin typeface="华文细黑" pitchFamily="2" charset="-122"/>
              <a:ea typeface="华文细黑" pitchFamily="2" charset="-122"/>
            </a:endParaRPr>
          </a:p>
        </p:txBody>
      </p:sp>
      <p:sp>
        <p:nvSpPr>
          <p:cNvPr id="32" name="TextBox 31"/>
          <p:cNvSpPr txBox="1"/>
          <p:nvPr/>
        </p:nvSpPr>
        <p:spPr>
          <a:xfrm>
            <a:off x="649525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2017</a:t>
            </a:r>
            <a:r>
              <a:rPr lang="zh-CN" altLang="en-US" sz="1600" b="1" dirty="0" smtClean="0">
                <a:solidFill>
                  <a:srgbClr val="FF0000"/>
                </a:solidFill>
                <a:latin typeface="华文细黑" pitchFamily="2" charset="-122"/>
                <a:ea typeface="华文细黑" pitchFamily="2" charset="-122"/>
              </a:rPr>
              <a:t>年第四季度放款</a:t>
            </a:r>
            <a:endParaRPr lang="zh-CN" altLang="en-US" sz="1600" b="1" dirty="0">
              <a:solidFill>
                <a:srgbClr val="FF0000"/>
              </a:solidFill>
              <a:latin typeface="华文细黑" pitchFamily="2" charset="-122"/>
              <a:ea typeface="华文细黑" pitchFamily="2" charset="-122"/>
            </a:endParaRPr>
          </a:p>
        </p:txBody>
      </p:sp>
      <p:sp>
        <p:nvSpPr>
          <p:cNvPr id="33" name="TextBox 32"/>
          <p:cNvSpPr txBox="1"/>
          <p:nvPr/>
        </p:nvSpPr>
        <p:spPr>
          <a:xfrm>
            <a:off x="970996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2018</a:t>
            </a:r>
            <a:r>
              <a:rPr lang="zh-CN" altLang="en-US" sz="1600" b="1" dirty="0" smtClean="0">
                <a:solidFill>
                  <a:srgbClr val="FF0000"/>
                </a:solidFill>
                <a:latin typeface="华文细黑" pitchFamily="2" charset="-122"/>
                <a:ea typeface="华文细黑" pitchFamily="2" charset="-122"/>
              </a:rPr>
              <a:t>年</a:t>
            </a:r>
            <a:r>
              <a:rPr lang="en-US" altLang="zh-CN" sz="1600" b="1" dirty="0" smtClean="0">
                <a:solidFill>
                  <a:srgbClr val="FF0000"/>
                </a:solidFill>
                <a:latin typeface="华文细黑" pitchFamily="2" charset="-122"/>
                <a:ea typeface="华文细黑" pitchFamily="2" charset="-122"/>
              </a:rPr>
              <a:t>2</a:t>
            </a:r>
            <a:r>
              <a:rPr lang="zh-CN" altLang="en-US" sz="1600" b="1" dirty="0" smtClean="0">
                <a:solidFill>
                  <a:srgbClr val="FF0000"/>
                </a:solidFill>
                <a:latin typeface="华文细黑" pitchFamily="2" charset="-122"/>
                <a:ea typeface="华文细黑" pitchFamily="2" charset="-122"/>
              </a:rPr>
              <a:t>月放款</a:t>
            </a:r>
            <a:endParaRPr lang="zh-CN" altLang="en-US" sz="1600" b="1" dirty="0">
              <a:solidFill>
                <a:srgbClr val="FF0000"/>
              </a:solidFill>
              <a:latin typeface="华文细黑" pitchFamily="2" charset="-122"/>
              <a:ea typeface="华文细黑" pitchFamily="2" charset="-122"/>
            </a:endParaRPr>
          </a:p>
        </p:txBody>
      </p:sp>
      <p:graphicFrame>
        <p:nvGraphicFramePr>
          <p:cNvPr id="18" name="图表 17"/>
          <p:cNvGraphicFramePr/>
          <p:nvPr/>
        </p:nvGraphicFramePr>
        <p:xfrm>
          <a:off x="2566169" y="1330309"/>
          <a:ext cx="3600000" cy="25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组合 30"/>
          <p:cNvGrpSpPr/>
          <p:nvPr/>
        </p:nvGrpSpPr>
        <p:grpSpPr>
          <a:xfrm>
            <a:off x="2394223" y="1240061"/>
            <a:ext cx="10008712" cy="5040280"/>
            <a:chOff x="2394223" y="1240061"/>
            <a:chExt cx="10008712" cy="5040280"/>
          </a:xfrm>
        </p:grpSpPr>
        <p:graphicFrame>
          <p:nvGraphicFramePr>
            <p:cNvPr id="34" name="图表 33"/>
            <p:cNvGraphicFramePr/>
            <p:nvPr/>
          </p:nvGraphicFramePr>
          <p:xfrm>
            <a:off x="5598579" y="1240061"/>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 name="图表 35"/>
            <p:cNvGraphicFramePr/>
            <p:nvPr/>
          </p:nvGraphicFramePr>
          <p:xfrm>
            <a:off x="5598579" y="3760341"/>
            <a:ext cx="360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图表 25"/>
            <p:cNvGraphicFramePr/>
            <p:nvPr/>
          </p:nvGraphicFramePr>
          <p:xfrm>
            <a:off x="2394223" y="1240061"/>
            <a:ext cx="3600000" cy="25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图表 26"/>
            <p:cNvGraphicFramePr/>
            <p:nvPr/>
          </p:nvGraphicFramePr>
          <p:xfrm>
            <a:off x="2394223" y="3760341"/>
            <a:ext cx="3600000" cy="252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图表 27"/>
            <p:cNvGraphicFramePr/>
            <p:nvPr/>
          </p:nvGraphicFramePr>
          <p:xfrm>
            <a:off x="8802935" y="1240061"/>
            <a:ext cx="3600000" cy="252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0" name="图表 29"/>
            <p:cNvGraphicFramePr/>
            <p:nvPr/>
          </p:nvGraphicFramePr>
          <p:xfrm>
            <a:off x="8802935" y="3760341"/>
            <a:ext cx="3600000" cy="2520000"/>
          </p:xfrm>
          <a:graphic>
            <a:graphicData uri="http://schemas.openxmlformats.org/drawingml/2006/chart">
              <c:chart xmlns:c="http://schemas.openxmlformats.org/drawingml/2006/chart" xmlns:r="http://schemas.openxmlformats.org/officeDocument/2006/relationships" r:id="rId9"/>
            </a:graphicData>
          </a:graphic>
        </p:graphicFrame>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35585"/>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 </a:t>
            </a:r>
            <a:endParaRPr lang="en-US" altLang="zh-CN" sz="2400" b="1" dirty="0" smtClean="0">
              <a:solidFill>
                <a:srgbClr val="7030A0"/>
              </a:solidFill>
              <a:latin typeface="华文细黑" pitchFamily="2" charset="-122"/>
              <a:ea typeface="华文细黑" pitchFamily="2" charset="-122"/>
            </a:endParaRPr>
          </a:p>
        </p:txBody>
      </p:sp>
      <p:sp>
        <p:nvSpPr>
          <p:cNvPr id="14" name="矩形 13"/>
          <p:cNvSpPr/>
          <p:nvPr/>
        </p:nvSpPr>
        <p:spPr bwMode="auto">
          <a:xfrm>
            <a:off x="285027" y="1830375"/>
            <a:ext cx="640303" cy="3643338"/>
          </a:xfrm>
          <a:prstGeom prst="rect">
            <a:avLst/>
          </a:prstGeom>
          <a:noFill/>
          <a:ln w="25400" cap="flat" cmpd="sng" algn="ctr">
            <a:noFill/>
            <a:prstDash val="solid"/>
            <a:round/>
            <a:headEnd type="none" w="med" len="med"/>
            <a:tailEnd type="none" w="med" len="med"/>
          </a:ln>
          <a:effectLst/>
        </p:spPr>
        <p:txBody>
          <a:bodyPr vert="wordArtVertRtl"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资产组合分布</a:t>
            </a:r>
          </a:p>
        </p:txBody>
      </p:sp>
      <p:sp>
        <p:nvSpPr>
          <p:cNvPr id="17" name="TextBox 16"/>
          <p:cNvSpPr txBox="1"/>
          <p:nvPr/>
        </p:nvSpPr>
        <p:spPr>
          <a:xfrm>
            <a:off x="1242095" y="4192389"/>
            <a:ext cx="1785950" cy="1077218"/>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品牌</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a:t>
            </a:r>
            <a:r>
              <a:rPr lang="zh-CN" altLang="en-US" sz="1600" dirty="0" smtClean="0">
                <a:latin typeface="华文细黑" pitchFamily="2" charset="-122"/>
                <a:ea typeface="华文细黑" pitchFamily="2" charset="-122"/>
              </a:rPr>
              <a:t>大力拓展外网业务后，其他品牌放款增加较多。</a:t>
            </a:r>
            <a:endParaRPr lang="en-US" altLang="zh-CN" sz="1600" dirty="0" smtClean="0">
              <a:latin typeface="华文细黑" pitchFamily="2" charset="-122"/>
              <a:ea typeface="华文细黑" pitchFamily="2" charset="-122"/>
            </a:endParaRPr>
          </a:p>
        </p:txBody>
      </p:sp>
      <p:sp>
        <p:nvSpPr>
          <p:cNvPr id="21" name="TextBox 20"/>
          <p:cNvSpPr txBox="1"/>
          <p:nvPr/>
        </p:nvSpPr>
        <p:spPr>
          <a:xfrm>
            <a:off x="1314103" y="1528093"/>
            <a:ext cx="1785950" cy="1323439"/>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省份</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a:t>
            </a:r>
            <a:r>
              <a:rPr lang="zh-CN" altLang="en-US" sz="1600" dirty="0" smtClean="0">
                <a:latin typeface="华文细黑" pitchFamily="2" charset="-122"/>
                <a:ea typeface="华文细黑" pitchFamily="2" charset="-122"/>
              </a:rPr>
              <a:t>风险最高的云南省目前停止业务。</a:t>
            </a:r>
            <a:r>
              <a:rPr lang="en-US" altLang="zh-CN" sz="1600" dirty="0" smtClean="0">
                <a:latin typeface="华文细黑" pitchFamily="2" charset="-122"/>
                <a:ea typeface="华文细黑" pitchFamily="2" charset="-122"/>
              </a:rPr>
              <a:t>2</a:t>
            </a:r>
            <a:r>
              <a:rPr lang="zh-CN" altLang="en-US" sz="1600" dirty="0" smtClean="0">
                <a:latin typeface="华文细黑" pitchFamily="2" charset="-122"/>
                <a:ea typeface="华文细黑" pitchFamily="2" charset="-122"/>
              </a:rPr>
              <a:t>月其他省份业务占比提升较快。</a:t>
            </a:r>
          </a:p>
        </p:txBody>
      </p:sp>
      <p:sp>
        <p:nvSpPr>
          <p:cNvPr id="29" name="TextBox 28"/>
          <p:cNvSpPr txBox="1"/>
          <p:nvPr/>
        </p:nvSpPr>
        <p:spPr>
          <a:xfrm>
            <a:off x="3852053" y="830243"/>
            <a:ext cx="1785950" cy="338554"/>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存量余额</a:t>
            </a:r>
            <a:endParaRPr lang="zh-CN" altLang="en-US" sz="1600" b="1" dirty="0">
              <a:solidFill>
                <a:srgbClr val="FF0000"/>
              </a:solidFill>
              <a:latin typeface="华文细黑" pitchFamily="2" charset="-122"/>
              <a:ea typeface="华文细黑" pitchFamily="2" charset="-122"/>
            </a:endParaRPr>
          </a:p>
        </p:txBody>
      </p:sp>
      <p:sp>
        <p:nvSpPr>
          <p:cNvPr id="32" name="TextBox 31"/>
          <p:cNvSpPr txBox="1"/>
          <p:nvPr/>
        </p:nvSpPr>
        <p:spPr>
          <a:xfrm>
            <a:off x="649525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2017</a:t>
            </a:r>
            <a:r>
              <a:rPr lang="zh-CN" altLang="en-US" sz="1600" b="1" dirty="0" smtClean="0">
                <a:solidFill>
                  <a:srgbClr val="FF0000"/>
                </a:solidFill>
                <a:latin typeface="华文细黑" pitchFamily="2" charset="-122"/>
                <a:ea typeface="华文细黑" pitchFamily="2" charset="-122"/>
              </a:rPr>
              <a:t>年第四季度放款</a:t>
            </a:r>
            <a:endParaRPr lang="zh-CN" altLang="en-US" sz="1600" b="1" dirty="0">
              <a:solidFill>
                <a:srgbClr val="FF0000"/>
              </a:solidFill>
              <a:latin typeface="华文细黑" pitchFamily="2" charset="-122"/>
              <a:ea typeface="华文细黑" pitchFamily="2" charset="-122"/>
            </a:endParaRPr>
          </a:p>
        </p:txBody>
      </p:sp>
      <p:sp>
        <p:nvSpPr>
          <p:cNvPr id="33" name="TextBox 32"/>
          <p:cNvSpPr txBox="1"/>
          <p:nvPr/>
        </p:nvSpPr>
        <p:spPr>
          <a:xfrm>
            <a:off x="9709969" y="83024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2018</a:t>
            </a:r>
            <a:r>
              <a:rPr lang="zh-CN" altLang="en-US" sz="1600" b="1" dirty="0" smtClean="0">
                <a:solidFill>
                  <a:srgbClr val="FF0000"/>
                </a:solidFill>
                <a:latin typeface="华文细黑" pitchFamily="2" charset="-122"/>
                <a:ea typeface="华文细黑" pitchFamily="2" charset="-122"/>
              </a:rPr>
              <a:t>年</a:t>
            </a:r>
            <a:r>
              <a:rPr lang="en-US" altLang="zh-CN" sz="1600" b="1" dirty="0" smtClean="0">
                <a:solidFill>
                  <a:srgbClr val="FF0000"/>
                </a:solidFill>
                <a:latin typeface="华文细黑" pitchFamily="2" charset="-122"/>
                <a:ea typeface="华文细黑" pitchFamily="2" charset="-122"/>
              </a:rPr>
              <a:t>2</a:t>
            </a:r>
            <a:r>
              <a:rPr lang="zh-CN" altLang="en-US" sz="1600" b="1" dirty="0" smtClean="0">
                <a:solidFill>
                  <a:srgbClr val="FF0000"/>
                </a:solidFill>
                <a:latin typeface="华文细黑" pitchFamily="2" charset="-122"/>
                <a:ea typeface="华文细黑" pitchFamily="2" charset="-122"/>
              </a:rPr>
              <a:t>月放款</a:t>
            </a:r>
            <a:endParaRPr lang="zh-CN" altLang="en-US" sz="1600" b="1" dirty="0">
              <a:solidFill>
                <a:srgbClr val="FF0000"/>
              </a:solidFill>
              <a:latin typeface="华文细黑" pitchFamily="2" charset="-122"/>
              <a:ea typeface="华文细黑" pitchFamily="2" charset="-122"/>
            </a:endParaRPr>
          </a:p>
        </p:txBody>
      </p:sp>
      <p:grpSp>
        <p:nvGrpSpPr>
          <p:cNvPr id="2" name="组合 27"/>
          <p:cNvGrpSpPr/>
          <p:nvPr/>
        </p:nvGrpSpPr>
        <p:grpSpPr>
          <a:xfrm>
            <a:off x="2538239" y="1096045"/>
            <a:ext cx="9864696" cy="5040280"/>
            <a:chOff x="2538239" y="1096045"/>
            <a:chExt cx="9864696" cy="5040280"/>
          </a:xfrm>
        </p:grpSpPr>
        <p:graphicFrame>
          <p:nvGraphicFramePr>
            <p:cNvPr id="18" name="图表 17"/>
            <p:cNvGraphicFramePr/>
            <p:nvPr/>
          </p:nvGraphicFramePr>
          <p:xfrm>
            <a:off x="5670587" y="1096045"/>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nvGraphicFramePr>
          <p:xfrm>
            <a:off x="5670587" y="3616325"/>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图表 15"/>
            <p:cNvGraphicFramePr/>
            <p:nvPr/>
          </p:nvGraphicFramePr>
          <p:xfrm>
            <a:off x="2538239" y="1096045"/>
            <a:ext cx="360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图表 18"/>
            <p:cNvGraphicFramePr/>
            <p:nvPr/>
          </p:nvGraphicFramePr>
          <p:xfrm>
            <a:off x="2538239" y="3616325"/>
            <a:ext cx="3600000" cy="25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图表 21"/>
            <p:cNvGraphicFramePr/>
            <p:nvPr/>
          </p:nvGraphicFramePr>
          <p:xfrm>
            <a:off x="8802935" y="1096045"/>
            <a:ext cx="3600000" cy="252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图表 22"/>
            <p:cNvGraphicFramePr/>
            <p:nvPr/>
          </p:nvGraphicFramePr>
          <p:xfrm>
            <a:off x="8802935" y="3616325"/>
            <a:ext cx="3600000" cy="2520000"/>
          </p:xfrm>
          <a:graphic>
            <a:graphicData uri="http://schemas.openxmlformats.org/drawingml/2006/chart">
              <c:chart xmlns:c="http://schemas.openxmlformats.org/drawingml/2006/chart" xmlns:r="http://schemas.openxmlformats.org/officeDocument/2006/relationships" r:id="rId8"/>
            </a:graphicData>
          </a:graphic>
        </p:graphicFrame>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60" y="235585"/>
            <a:ext cx="8175791" cy="523220"/>
          </a:xfrm>
          <a:prstGeom prst="rect">
            <a:avLst/>
          </a:prstGeom>
          <a:noFill/>
        </p:spPr>
        <p:txBody>
          <a:bodyPr wrap="square" rtlCol="0">
            <a:spAutoFit/>
          </a:bodyPr>
          <a:lstStyle/>
          <a:p>
            <a:r>
              <a:rPr lang="en-US" altLang="zh-CN" sz="2800" b="1" dirty="0" smtClean="0">
                <a:solidFill>
                  <a:srgbClr val="7030A0"/>
                </a:solidFill>
                <a:latin typeface="华文细黑" pitchFamily="2" charset="-122"/>
                <a:ea typeface="华文细黑" pitchFamily="2" charset="-122"/>
              </a:rPr>
              <a:t>2. </a:t>
            </a:r>
            <a:r>
              <a:rPr lang="zh-CN" altLang="en-US" sz="2800" b="1" dirty="0" smtClean="0">
                <a:solidFill>
                  <a:srgbClr val="7030A0"/>
                </a:solidFill>
                <a:latin typeface="华文细黑" pitchFamily="2" charset="-122"/>
                <a:ea typeface="华文细黑" pitchFamily="2" charset="-122"/>
              </a:rPr>
              <a:t>信用风险</a:t>
            </a:r>
            <a:r>
              <a:rPr lang="en-US" altLang="zh-CN" sz="2800" b="1" dirty="0" smtClean="0">
                <a:solidFill>
                  <a:srgbClr val="7030A0"/>
                </a:solidFill>
                <a:latin typeface="华文细黑" pitchFamily="2" charset="-122"/>
                <a:ea typeface="华文细黑" pitchFamily="2" charset="-122"/>
              </a:rPr>
              <a:t>--</a:t>
            </a:r>
            <a:r>
              <a:rPr lang="zh-CN" altLang="en-US" sz="2400" b="1" dirty="0" smtClean="0">
                <a:solidFill>
                  <a:srgbClr val="7030A0"/>
                </a:solidFill>
                <a:latin typeface="华文细黑" pitchFamily="2" charset="-122"/>
                <a:ea typeface="华文细黑" pitchFamily="2" charset="-122"/>
              </a:rPr>
              <a:t>零售资产风险状况（</a:t>
            </a:r>
            <a:r>
              <a:rPr lang="en-US" altLang="zh-CN" sz="2400" b="1" dirty="0" smtClean="0">
                <a:solidFill>
                  <a:srgbClr val="7030A0"/>
                </a:solidFill>
                <a:latin typeface="华文细黑" pitchFamily="2" charset="-122"/>
                <a:ea typeface="华文细黑" pitchFamily="2" charset="-122"/>
              </a:rPr>
              <a:t>2018</a:t>
            </a:r>
            <a:r>
              <a:rPr lang="zh-CN" altLang="en-US" sz="2400" b="1" dirty="0" smtClean="0">
                <a:solidFill>
                  <a:srgbClr val="7030A0"/>
                </a:solidFill>
                <a:latin typeface="华文细黑" pitchFamily="2" charset="-122"/>
                <a:ea typeface="华文细黑" pitchFamily="2" charset="-122"/>
              </a:rPr>
              <a:t>年</a:t>
            </a:r>
            <a:r>
              <a:rPr lang="en-US" altLang="zh-CN" sz="2400" b="1" dirty="0" smtClean="0">
                <a:solidFill>
                  <a:srgbClr val="7030A0"/>
                </a:solidFill>
                <a:latin typeface="华文细黑" pitchFamily="2" charset="-122"/>
                <a:ea typeface="华文细黑" pitchFamily="2" charset="-122"/>
              </a:rPr>
              <a:t>02</a:t>
            </a:r>
            <a:r>
              <a:rPr lang="zh-CN" altLang="en-US" sz="2400" b="1" dirty="0" smtClean="0">
                <a:solidFill>
                  <a:srgbClr val="7030A0"/>
                </a:solidFill>
                <a:latin typeface="华文细黑" pitchFamily="2" charset="-122"/>
                <a:ea typeface="华文细黑" pitchFamily="2" charset="-122"/>
              </a:rPr>
              <a:t>月） </a:t>
            </a:r>
            <a:endParaRPr lang="en-US" altLang="zh-CN" sz="2400" b="1" dirty="0" smtClean="0">
              <a:solidFill>
                <a:srgbClr val="7030A0"/>
              </a:solidFill>
              <a:latin typeface="华文细黑" pitchFamily="2" charset="-122"/>
              <a:ea typeface="华文细黑" pitchFamily="2" charset="-122"/>
            </a:endParaRPr>
          </a:p>
        </p:txBody>
      </p:sp>
      <p:sp>
        <p:nvSpPr>
          <p:cNvPr id="14" name="矩形 13"/>
          <p:cNvSpPr/>
          <p:nvPr/>
        </p:nvSpPr>
        <p:spPr bwMode="auto">
          <a:xfrm>
            <a:off x="285027" y="1830375"/>
            <a:ext cx="640303" cy="3643338"/>
          </a:xfrm>
          <a:prstGeom prst="rect">
            <a:avLst/>
          </a:prstGeom>
          <a:noFill/>
          <a:ln w="25400" cap="flat" cmpd="sng" algn="ctr">
            <a:noFill/>
            <a:prstDash val="solid"/>
            <a:round/>
            <a:headEnd type="none" w="med" len="med"/>
            <a:tailEnd type="none" w="med" len="med"/>
          </a:ln>
          <a:effectLst/>
        </p:spPr>
        <p:txBody>
          <a:bodyPr vert="wordArtVertRtl" wrap="square" lIns="45720" tIns="45720" rIns="45720" bIns="45720" numCol="1" rtlCol="0" anchor="t" anchorCtr="0" compatLnSpc="1">
            <a:prstTxWarp prst="textNoShape">
              <a:avLst/>
            </a:prstTxWarp>
            <a:spAutoFit/>
          </a:bodyPr>
          <a:lstStyle/>
          <a:p>
            <a:pPr marL="0" marR="0" indent="0" algn="l" defTabSz="914400" rtl="0" eaLnBrk="1"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华文细黑" pitchFamily="2" charset="-122"/>
                <a:ea typeface="华文细黑" pitchFamily="2" charset="-122"/>
                <a:sym typeface="Arial" pitchFamily="34" charset="0"/>
              </a:rPr>
              <a:t>资产组合分布</a:t>
            </a:r>
          </a:p>
        </p:txBody>
      </p:sp>
      <p:sp>
        <p:nvSpPr>
          <p:cNvPr id="17" name="TextBox 16"/>
          <p:cNvSpPr txBox="1"/>
          <p:nvPr/>
        </p:nvSpPr>
        <p:spPr>
          <a:xfrm>
            <a:off x="1386111" y="5200501"/>
            <a:ext cx="9505056" cy="830997"/>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经销商</a:t>
            </a:r>
            <a:endParaRPr lang="en-US" altLang="zh-CN" sz="1600" b="1" dirty="0" smtClean="0">
              <a:solidFill>
                <a:srgbClr val="FF0000"/>
              </a:solidFill>
              <a:latin typeface="华文细黑" pitchFamily="2" charset="-122"/>
              <a:ea typeface="华文细黑" pitchFamily="2" charset="-122"/>
            </a:endParaRPr>
          </a:p>
          <a:p>
            <a:r>
              <a:rPr lang="en-US" altLang="zh-CN" sz="1600" dirty="0" smtClean="0">
                <a:latin typeface="华文细黑" pitchFamily="2" charset="-122"/>
                <a:ea typeface="华文细黑" pitchFamily="2" charset="-122"/>
              </a:rPr>
              <a:t>-</a:t>
            </a:r>
            <a:r>
              <a:rPr lang="zh-CN" altLang="en-US" sz="1600" dirty="0" smtClean="0">
                <a:latin typeface="华文细黑" pitchFamily="2" charset="-122"/>
                <a:ea typeface="华文细黑" pitchFamily="2" charset="-122"/>
              </a:rPr>
              <a:t>高风险的</a:t>
            </a:r>
            <a:r>
              <a:rPr lang="en-US" altLang="zh-CN" sz="1600" dirty="0" smtClean="0">
                <a:latin typeface="华文细黑" pitchFamily="2" charset="-122"/>
                <a:ea typeface="华文细黑" pitchFamily="2" charset="-122"/>
              </a:rPr>
              <a:t>7</a:t>
            </a:r>
            <a:r>
              <a:rPr lang="zh-CN" altLang="en-US" sz="1600" dirty="0" smtClean="0">
                <a:latin typeface="华文细黑" pitchFamily="2" charset="-122"/>
                <a:ea typeface="华文细黑" pitchFamily="2" charset="-122"/>
              </a:rPr>
              <a:t>家经销商目前仅有揭阳鼎杰以及湖北鼎杰还在放款中，但规模在逐渐减少，其他经销商均是外网已停止业务。</a:t>
            </a:r>
            <a:endParaRPr lang="en-US" altLang="zh-CN" sz="1600" dirty="0" smtClean="0">
              <a:latin typeface="华文细黑" pitchFamily="2" charset="-122"/>
              <a:ea typeface="华文细黑" pitchFamily="2" charset="-122"/>
            </a:endParaRPr>
          </a:p>
        </p:txBody>
      </p:sp>
      <p:sp>
        <p:nvSpPr>
          <p:cNvPr id="29" name="TextBox 28"/>
          <p:cNvSpPr txBox="1"/>
          <p:nvPr/>
        </p:nvSpPr>
        <p:spPr>
          <a:xfrm>
            <a:off x="2538239" y="880021"/>
            <a:ext cx="1785950" cy="338554"/>
          </a:xfrm>
          <a:prstGeom prst="rect">
            <a:avLst/>
          </a:prstGeom>
          <a:noFill/>
        </p:spPr>
        <p:txBody>
          <a:bodyPr wrap="square" rtlCol="0">
            <a:spAutoFit/>
          </a:bodyPr>
          <a:lstStyle/>
          <a:p>
            <a:r>
              <a:rPr lang="zh-CN" altLang="en-US" sz="1600" b="1" dirty="0" smtClean="0">
                <a:solidFill>
                  <a:srgbClr val="FF0000"/>
                </a:solidFill>
                <a:latin typeface="华文细黑" pitchFamily="2" charset="-122"/>
                <a:ea typeface="华文细黑" pitchFamily="2" charset="-122"/>
              </a:rPr>
              <a:t>存量余额</a:t>
            </a:r>
            <a:endParaRPr lang="zh-CN" altLang="en-US" sz="1600" b="1" dirty="0">
              <a:solidFill>
                <a:srgbClr val="FF0000"/>
              </a:solidFill>
              <a:latin typeface="华文细黑" pitchFamily="2" charset="-122"/>
              <a:ea typeface="华文细黑" pitchFamily="2" charset="-122"/>
            </a:endParaRPr>
          </a:p>
        </p:txBody>
      </p:sp>
      <p:sp>
        <p:nvSpPr>
          <p:cNvPr id="32" name="TextBox 31"/>
          <p:cNvSpPr txBox="1"/>
          <p:nvPr/>
        </p:nvSpPr>
        <p:spPr>
          <a:xfrm>
            <a:off x="5850607" y="808013"/>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2017</a:t>
            </a:r>
            <a:r>
              <a:rPr lang="zh-CN" altLang="en-US" sz="1600" b="1" dirty="0" smtClean="0">
                <a:solidFill>
                  <a:srgbClr val="FF0000"/>
                </a:solidFill>
                <a:latin typeface="华文细黑" pitchFamily="2" charset="-122"/>
                <a:ea typeface="华文细黑" pitchFamily="2" charset="-122"/>
              </a:rPr>
              <a:t>年第四季度放款</a:t>
            </a:r>
            <a:endParaRPr lang="zh-CN" altLang="en-US" sz="1600" b="1" dirty="0">
              <a:solidFill>
                <a:srgbClr val="FF0000"/>
              </a:solidFill>
              <a:latin typeface="华文细黑" pitchFamily="2" charset="-122"/>
              <a:ea typeface="华文细黑" pitchFamily="2" charset="-122"/>
            </a:endParaRPr>
          </a:p>
        </p:txBody>
      </p:sp>
      <p:sp>
        <p:nvSpPr>
          <p:cNvPr id="33" name="TextBox 32"/>
          <p:cNvSpPr txBox="1"/>
          <p:nvPr/>
        </p:nvSpPr>
        <p:spPr>
          <a:xfrm>
            <a:off x="9451007" y="880021"/>
            <a:ext cx="2143140" cy="338554"/>
          </a:xfrm>
          <a:prstGeom prst="rect">
            <a:avLst/>
          </a:prstGeom>
          <a:noFill/>
        </p:spPr>
        <p:txBody>
          <a:bodyPr wrap="square" rtlCol="0">
            <a:spAutoFit/>
          </a:bodyPr>
          <a:lstStyle/>
          <a:p>
            <a:r>
              <a:rPr lang="en-US" altLang="zh-CN" sz="1600" b="1" dirty="0" smtClean="0">
                <a:solidFill>
                  <a:srgbClr val="FF0000"/>
                </a:solidFill>
                <a:latin typeface="华文细黑" pitchFamily="2" charset="-122"/>
                <a:ea typeface="华文细黑" pitchFamily="2" charset="-122"/>
              </a:rPr>
              <a:t>2018</a:t>
            </a:r>
            <a:r>
              <a:rPr lang="zh-CN" altLang="en-US" sz="1600" b="1" dirty="0" smtClean="0">
                <a:solidFill>
                  <a:srgbClr val="FF0000"/>
                </a:solidFill>
                <a:latin typeface="华文细黑" pitchFamily="2" charset="-122"/>
                <a:ea typeface="华文细黑" pitchFamily="2" charset="-122"/>
              </a:rPr>
              <a:t>年</a:t>
            </a:r>
            <a:r>
              <a:rPr lang="en-US" altLang="zh-CN" sz="1600" b="1" dirty="0" smtClean="0">
                <a:solidFill>
                  <a:srgbClr val="FF0000"/>
                </a:solidFill>
                <a:latin typeface="华文细黑" pitchFamily="2" charset="-122"/>
                <a:ea typeface="华文细黑" pitchFamily="2" charset="-122"/>
              </a:rPr>
              <a:t>2</a:t>
            </a:r>
            <a:r>
              <a:rPr lang="zh-CN" altLang="en-US" sz="1600" b="1" dirty="0" smtClean="0">
                <a:solidFill>
                  <a:srgbClr val="FF0000"/>
                </a:solidFill>
                <a:latin typeface="华文细黑" pitchFamily="2" charset="-122"/>
                <a:ea typeface="华文细黑" pitchFamily="2" charset="-122"/>
              </a:rPr>
              <a:t>月放款</a:t>
            </a:r>
            <a:endParaRPr lang="zh-CN" altLang="en-US" sz="1600" b="1" dirty="0">
              <a:solidFill>
                <a:srgbClr val="FF0000"/>
              </a:solidFill>
              <a:latin typeface="华文细黑" pitchFamily="2" charset="-122"/>
              <a:ea typeface="华文细黑" pitchFamily="2" charset="-122"/>
            </a:endParaRPr>
          </a:p>
        </p:txBody>
      </p:sp>
      <p:graphicFrame>
        <p:nvGraphicFramePr>
          <p:cNvPr id="12" name="图表 11"/>
          <p:cNvGraphicFramePr/>
          <p:nvPr/>
        </p:nvGraphicFramePr>
        <p:xfrm>
          <a:off x="810047" y="1312069"/>
          <a:ext cx="4680000" cy="32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nvGraphicFramePr>
        <p:xfrm>
          <a:off x="5202535" y="1600101"/>
          <a:ext cx="324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p:nvPr/>
        </p:nvGraphicFramePr>
        <p:xfrm>
          <a:off x="8514903" y="1528093"/>
          <a:ext cx="3240000" cy="2880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1489</Words>
  <Application>Microsoft Office PowerPoint</Application>
  <PresentationFormat>自定义</PresentationFormat>
  <Paragraphs>137</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bt026.pptx</dc:title>
  <dc:creator/>
  <cp:lastModifiedBy/>
  <cp:revision>1</cp:revision>
  <dcterms:created xsi:type="dcterms:W3CDTF">2016-09-20T02:06:25Z</dcterms:created>
  <dcterms:modified xsi:type="dcterms:W3CDTF">2018-03-22T11:03:42Z</dcterms:modified>
</cp:coreProperties>
</file>