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74" r:id="rId2"/>
    <p:sldId id="298" r:id="rId3"/>
    <p:sldId id="297" r:id="rId4"/>
    <p:sldId id="301" r:id="rId5"/>
    <p:sldId id="295" r:id="rId6"/>
    <p:sldId id="294" r:id="rId7"/>
    <p:sldId id="300" r:id="rId8"/>
  </p:sldIdLst>
  <p:sldSz cx="9144000" cy="6858000" type="screen4x3"/>
  <p:notesSz cx="6731000" cy="9855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9B224"/>
    <a:srgbClr val="006600"/>
    <a:srgbClr val="66FF33"/>
    <a:srgbClr val="DFF3FF"/>
    <a:srgbClr val="FF33CC"/>
    <a:srgbClr val="007ADB"/>
    <a:srgbClr val="CCFF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2" autoAdjust="0"/>
    <p:restoredTop sz="85909" autoAdjust="0"/>
  </p:normalViewPr>
  <p:slideViewPr>
    <p:cSldViewPr>
      <p:cViewPr varScale="1">
        <p:scale>
          <a:sx n="92" d="100"/>
          <a:sy n="92" d="100"/>
        </p:scale>
        <p:origin x="-2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8" y="-78"/>
      </p:cViewPr>
      <p:guideLst>
        <p:guide orient="horz" pos="3104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699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158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5113" y="530225"/>
            <a:ext cx="6199187" cy="4649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446713"/>
            <a:ext cx="5384800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30192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530225"/>
            <a:ext cx="6199188" cy="4649788"/>
          </a:xfrm>
          <a:solidFill>
            <a:srgbClr val="FFFFFF"/>
          </a:solidFill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8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 smtClean="0">
              <a:latin typeface="Arial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12676" y="9360730"/>
            <a:ext cx="2916767" cy="492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C5969AE-19FA-45FC-9679-11DEEF68C1AA}" type="slidenum">
              <a:rPr lang="fr-FR" altLang="zh-CN" sz="1200" b="0" smtClean="0">
                <a:solidFill>
                  <a:schemeClr val="tx1"/>
                </a:solidFill>
                <a:ea typeface="MS PGothic" pitchFamily="34" charset="-128"/>
              </a:rPr>
              <a:pPr/>
              <a:t>7</a:t>
            </a:fld>
            <a:endParaRPr lang="fr-FR" altLang="zh-CN" sz="1200" b="0" smtClean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600200" y="6629400"/>
            <a:ext cx="6715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000" b="1" dirty="0">
                <a:solidFill>
                  <a:srgbClr val="333399"/>
                </a:solidFill>
              </a:rPr>
              <a:t>GCS - TM - 0370- </a:t>
            </a:r>
            <a:r>
              <a:rPr lang="fr-FR" sz="1000" b="1" dirty="0" smtClean="0">
                <a:solidFill>
                  <a:srgbClr val="333399"/>
                </a:solidFill>
              </a:rPr>
              <a:t>2010/07/23 </a:t>
            </a:r>
            <a:r>
              <a:rPr lang="fr-FR" sz="1000" b="1" dirty="0">
                <a:solidFill>
                  <a:srgbClr val="333399"/>
                </a:solidFill>
              </a:rPr>
              <a:t>– Lesson 4- p.</a:t>
            </a:r>
            <a:fld id="{FB6F0AFB-A79D-4F89-8FCF-81B247E749D4}" type="slidenum">
              <a:rPr lang="en-US" sz="1000" b="1">
                <a:solidFill>
                  <a:srgbClr val="3333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fr-FR" sz="1000" b="1" dirty="0">
              <a:solidFill>
                <a:srgbClr val="333399"/>
              </a:solidFill>
            </a:endParaRPr>
          </a:p>
          <a:p>
            <a:pPr algn="r">
              <a:spcBef>
                <a:spcPct val="50000"/>
              </a:spcBef>
              <a:defRPr/>
            </a:pPr>
            <a:endParaRPr lang="en-US" sz="1000" b="1" dirty="0">
              <a:solidFill>
                <a:srgbClr val="14306E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590800" y="0"/>
            <a:ext cx="4198938" cy="401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5000"/>
              </a:lnSpc>
              <a:defRPr/>
            </a:pPr>
            <a:r>
              <a:rPr lang="fr-FR" sz="1400" b="1">
                <a:solidFill>
                  <a:srgbClr val="DDDDDD"/>
                </a:solidFill>
              </a:rPr>
              <a:t>Etest</a:t>
            </a:r>
            <a:r>
              <a:rPr lang="fr-FR" sz="1400" b="1" baseline="30000">
                <a:solidFill>
                  <a:srgbClr val="DDDDDD"/>
                </a:solidFill>
                <a:cs typeface="Arial" charset="0"/>
              </a:rPr>
              <a:t>®</a:t>
            </a:r>
            <a:endParaRPr lang="en-US" sz="1400" b="1">
              <a:solidFill>
                <a:srgbClr val="DDDDDD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sz="1400" b="1">
              <a:solidFill>
                <a:srgbClr val="DDDDDD"/>
              </a:solidFill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90875"/>
            <a:ext cx="1358900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U:\Mes Documents\bMx University\BM-LOGO UNIVERSITY-1-1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534025"/>
            <a:ext cx="22098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981200"/>
            <a:ext cx="6400800" cy="2362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24213" y="0"/>
            <a:ext cx="5919787" cy="10906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0"/>
            <a:ext cx="2076450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13" y="0"/>
            <a:ext cx="6078537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1412875"/>
            <a:ext cx="385445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463" y="1412875"/>
            <a:ext cx="385445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613" y="1412875"/>
            <a:ext cx="78613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pic>
        <p:nvPicPr>
          <p:cNvPr id="1028" name="Picture 6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3190875"/>
            <a:ext cx="1358900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09800" y="152400"/>
            <a:ext cx="2670175" cy="401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5000"/>
              </a:lnSpc>
              <a:defRPr/>
            </a:pPr>
            <a:r>
              <a:rPr lang="en-US" sz="1400" b="1" dirty="0">
                <a:solidFill>
                  <a:srgbClr val="DDDDDD"/>
                </a:solidFill>
              </a:rPr>
              <a:t>4.2 LIS Simulator </a:t>
            </a:r>
          </a:p>
          <a:p>
            <a:pPr>
              <a:lnSpc>
                <a:spcPct val="95000"/>
              </a:lnSpc>
              <a:defRPr/>
            </a:pPr>
            <a:r>
              <a:rPr lang="en-US" sz="1400" b="1" dirty="0">
                <a:solidFill>
                  <a:srgbClr val="DDDDDD"/>
                </a:solidFill>
              </a:rPr>
              <a:t>Overview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362200" y="6670675"/>
            <a:ext cx="67151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fr-FR" sz="1000" b="1" dirty="0">
                <a:solidFill>
                  <a:srgbClr val="333399"/>
                </a:solidFill>
              </a:rPr>
              <a:t>GCS - TM - 0370 - </a:t>
            </a:r>
            <a:r>
              <a:rPr lang="fr-FR" sz="1000" b="1" dirty="0" smtClean="0">
                <a:solidFill>
                  <a:srgbClr val="333399"/>
                </a:solidFill>
              </a:rPr>
              <a:t>2010/07/23 </a:t>
            </a:r>
            <a:r>
              <a:rPr lang="fr-FR" sz="1000" b="1" dirty="0">
                <a:solidFill>
                  <a:srgbClr val="333399"/>
                </a:solidFill>
              </a:rPr>
              <a:t>– </a:t>
            </a:r>
            <a:r>
              <a:rPr lang="fr-FR" sz="1000" b="1" dirty="0" err="1">
                <a:solidFill>
                  <a:srgbClr val="333399"/>
                </a:solidFill>
              </a:rPr>
              <a:t>Chap</a:t>
            </a:r>
            <a:r>
              <a:rPr lang="fr-FR" sz="1000" b="1" dirty="0">
                <a:solidFill>
                  <a:srgbClr val="333399"/>
                </a:solidFill>
              </a:rPr>
              <a:t> 4.2 - p.</a:t>
            </a:r>
            <a:fld id="{104435DB-7F86-4BB6-86AD-C8174BA32243}" type="slidenum">
              <a:rPr lang="en-US" sz="1000" b="1">
                <a:solidFill>
                  <a:srgbClr val="333399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fr-FR" sz="1000" b="1" dirty="0">
              <a:solidFill>
                <a:srgbClr val="333399"/>
              </a:solidFill>
            </a:endParaRPr>
          </a:p>
        </p:txBody>
      </p:sp>
      <p:grpSp>
        <p:nvGrpSpPr>
          <p:cNvPr id="1031" name="Group 16"/>
          <p:cNvGrpSpPr>
            <a:grpSpLocks/>
          </p:cNvGrpSpPr>
          <p:nvPr userDrawn="1"/>
        </p:nvGrpSpPr>
        <p:grpSpPr bwMode="auto">
          <a:xfrm>
            <a:off x="0" y="0"/>
            <a:ext cx="8915400" cy="1247775"/>
            <a:chOff x="0" y="0"/>
            <a:chExt cx="5616" cy="786"/>
          </a:xfrm>
        </p:grpSpPr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1296" y="624"/>
              <a:ext cx="4320" cy="0"/>
            </a:xfrm>
            <a:prstGeom prst="line">
              <a:avLst/>
            </a:prstGeom>
            <a:noFill/>
            <a:ln w="19050">
              <a:solidFill>
                <a:srgbClr val="62BB4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33" name="Picture 18" descr="U:\Mes Documents\bMx University\BM-LOGO UNIVERSITY-1-1.jp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1392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9B224"/>
        </a:buClr>
        <a:buSzPct val="125000"/>
        <a:buChar char="•"/>
        <a:defRPr sz="2100" b="1">
          <a:solidFill>
            <a:srgbClr val="1430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DB"/>
        </a:buClr>
        <a:buSzPct val="125000"/>
        <a:buChar char="•"/>
        <a:defRPr>
          <a:solidFill>
            <a:srgbClr val="14306E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Wingdings" pitchFamily="2" charset="2"/>
        <a:buChar char="§"/>
        <a:defRPr sz="1600">
          <a:solidFill>
            <a:srgbClr val="14306E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ADB"/>
        </a:buClr>
        <a:buFont typeface="Arial" charset="0"/>
        <a:buChar char="–"/>
        <a:defRPr sz="1600">
          <a:solidFill>
            <a:srgbClr val="14306E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package" Target="../embeddings/Microsoft_PowerPoint_Presentation1.pptx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package" Target="../embeddings/Microsoft_PowerPoint_Presentation2.ppt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COUV-O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zh-CN" dirty="0" err="1"/>
              <a:t>BacT</a:t>
            </a:r>
            <a:r>
              <a:rPr lang="fr-FR" altLang="zh-CN" dirty="0"/>
              <a:t>/ALERT</a:t>
            </a:r>
            <a:r>
              <a:rPr lang="en-US" altLang="zh-CN" baseline="30000" dirty="0"/>
              <a:t>® </a:t>
            </a:r>
            <a:br>
              <a:rPr lang="en-US" altLang="zh-CN" baseline="30000" dirty="0"/>
            </a:br>
            <a:r>
              <a:rPr lang="zh-CN" altLang="en-US" dirty="0"/>
              <a:t>通讯接口开发基本说明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chemeClr val="hlink"/>
                </a:solidFill>
              </a:rPr>
              <a:t>		</a:t>
            </a:r>
            <a:br>
              <a:rPr lang="en-US" altLang="zh-CN" sz="2400" dirty="0">
                <a:solidFill>
                  <a:schemeClr val="hlink"/>
                </a:solidFill>
              </a:rPr>
            </a:br>
            <a:r>
              <a:rPr lang="en-US" altLang="zh-CN" sz="2400" dirty="0">
                <a:solidFill>
                  <a:schemeClr val="hlink"/>
                </a:solidFill>
              </a:rPr>
              <a:t>		</a:t>
            </a:r>
            <a:r>
              <a:rPr lang="fr-FR" altLang="zh-CN" sz="2400" dirty="0">
                <a:solidFill>
                  <a:schemeClr val="hlink"/>
                </a:solidFill>
              </a:rPr>
              <a:t/>
            </a:r>
            <a:br>
              <a:rPr lang="fr-FR" altLang="zh-CN" sz="2400" dirty="0">
                <a:solidFill>
                  <a:schemeClr val="hlink"/>
                </a:solidFill>
              </a:rPr>
            </a:br>
            <a:endParaRPr lang="zh-CN" alt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z="160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8"/>
          <p:cNvSpPr>
            <a:spLocks noChangeArrowheads="1"/>
          </p:cNvSpPr>
          <p:nvPr/>
        </p:nvSpPr>
        <p:spPr bwMode="auto">
          <a:xfrm>
            <a:off x="3160713" y="0"/>
            <a:ext cx="59832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CN" sz="2400" b="1" dirty="0" err="1" smtClean="0">
                <a:solidFill>
                  <a:schemeClr val="accent2"/>
                </a:solidFill>
              </a:rPr>
              <a:t>BacT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/LINK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通讯模式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171" name="Rectangle 19"/>
          <p:cNvSpPr>
            <a:spLocks noChangeArrowheads="1"/>
          </p:cNvSpPr>
          <p:nvPr/>
        </p:nvSpPr>
        <p:spPr bwMode="auto">
          <a:xfrm>
            <a:off x="588963" y="1219200"/>
            <a:ext cx="7928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rgbClr val="333399"/>
                </a:solidFill>
              </a:rPr>
              <a:t>BacT</a:t>
            </a:r>
            <a:r>
              <a:rPr lang="en-US" altLang="zh-CN" sz="2400" b="1" dirty="0" smtClean="0">
                <a:solidFill>
                  <a:srgbClr val="333399"/>
                </a:solidFill>
              </a:rPr>
              <a:t>/LINK</a:t>
            </a:r>
            <a:r>
              <a:rPr lang="zh-CN" altLang="en-US" sz="2400" b="1" dirty="0" smtClean="0">
                <a:solidFill>
                  <a:srgbClr val="333399"/>
                </a:solidFill>
              </a:rPr>
              <a:t>在不同的连接模式下需要匹配不同的系统模式</a:t>
            </a:r>
            <a:endParaRPr lang="en-US" sz="2400" b="1" dirty="0">
              <a:solidFill>
                <a:srgbClr val="333399"/>
              </a:solidFill>
            </a:endParaRPr>
          </a:p>
        </p:txBody>
      </p:sp>
      <p:pic>
        <p:nvPicPr>
          <p:cNvPr id="7172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8400" y="3068638"/>
            <a:ext cx="838200" cy="608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7173" name="Group 21"/>
          <p:cNvGrpSpPr>
            <a:grpSpLocks/>
          </p:cNvGrpSpPr>
          <p:nvPr/>
        </p:nvGrpSpPr>
        <p:grpSpPr bwMode="auto">
          <a:xfrm>
            <a:off x="4749800" y="2992438"/>
            <a:ext cx="1257300" cy="1516062"/>
            <a:chOff x="2992" y="1885"/>
            <a:chExt cx="792" cy="955"/>
          </a:xfrm>
        </p:grpSpPr>
        <p:grpSp>
          <p:nvGrpSpPr>
            <p:cNvPr id="7189" name="Group 22"/>
            <p:cNvGrpSpPr>
              <a:grpSpLocks/>
            </p:cNvGrpSpPr>
            <p:nvPr/>
          </p:nvGrpSpPr>
          <p:grpSpPr bwMode="auto">
            <a:xfrm>
              <a:off x="2992" y="1885"/>
              <a:ext cx="792" cy="955"/>
              <a:chOff x="2784" y="1872"/>
              <a:chExt cx="792" cy="955"/>
            </a:xfrm>
          </p:grpSpPr>
          <p:pic>
            <p:nvPicPr>
              <p:cNvPr id="7194" name="Picture 23" descr="TN_monitor-lcd0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1872"/>
                <a:ext cx="619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5" name="Picture 24" descr="TN_PMC01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84" y="2496"/>
                <a:ext cx="792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190" name="Group 25"/>
            <p:cNvGrpSpPr>
              <a:grpSpLocks/>
            </p:cNvGrpSpPr>
            <p:nvPr/>
          </p:nvGrpSpPr>
          <p:grpSpPr bwMode="auto">
            <a:xfrm>
              <a:off x="3024" y="2592"/>
              <a:ext cx="720" cy="240"/>
              <a:chOff x="2346" y="1790"/>
              <a:chExt cx="1273" cy="375"/>
            </a:xfrm>
          </p:grpSpPr>
          <p:pic>
            <p:nvPicPr>
              <p:cNvPr id="7191" name="Picture 2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58" y="1802"/>
                <a:ext cx="1248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92" name="Rectangle 27"/>
              <p:cNvSpPr>
                <a:spLocks noChangeArrowheads="1"/>
              </p:cNvSpPr>
              <p:nvPr/>
            </p:nvSpPr>
            <p:spPr bwMode="auto">
              <a:xfrm>
                <a:off x="2346" y="1790"/>
                <a:ext cx="1273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3" name="Rectangle 28"/>
              <p:cNvSpPr>
                <a:spLocks noChangeArrowheads="1"/>
              </p:cNvSpPr>
              <p:nvPr/>
            </p:nvSpPr>
            <p:spPr bwMode="auto">
              <a:xfrm>
                <a:off x="2362" y="1806"/>
                <a:ext cx="1241" cy="3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7174" name="Picture 29" descr="bl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1825" y="2393950"/>
            <a:ext cx="873125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30" descr="bl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3000" y="2438400"/>
            <a:ext cx="884238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31" descr="LIM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4991100"/>
            <a:ext cx="10763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32" descr="LIM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22800" y="5029200"/>
            <a:ext cx="10763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33" descr="3D I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64500" y="2451100"/>
            <a:ext cx="892175" cy="21082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</p:pic>
      <p:pic>
        <p:nvPicPr>
          <p:cNvPr id="7179" name="Picture 34" descr="3D I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9200" y="2413000"/>
            <a:ext cx="887413" cy="20955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</p:pic>
      <p:pic>
        <p:nvPicPr>
          <p:cNvPr id="7180" name="Picture 35" descr="3D I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37400" y="2451100"/>
            <a:ext cx="895350" cy="21161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</p:pic>
      <p:pic>
        <p:nvPicPr>
          <p:cNvPr id="7181" name="Picture 36" descr="3D I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9400" y="2400300"/>
            <a:ext cx="898525" cy="21209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</p:pic>
      <p:sp>
        <p:nvSpPr>
          <p:cNvPr id="226341" name="Rectangle 37"/>
          <p:cNvSpPr>
            <a:spLocks noChangeArrowheads="1"/>
          </p:cNvSpPr>
          <p:nvPr/>
        </p:nvSpPr>
        <p:spPr bwMode="auto">
          <a:xfrm>
            <a:off x="990600" y="1939925"/>
            <a:ext cx="19732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77825" indent="-377825" defTabSz="838200" eaLnBrk="0" hangingPunct="0">
              <a:defRPr/>
            </a:pPr>
            <a:r>
              <a:rPr lang="en-US" sz="2500" b="1" i="1">
                <a:solidFill>
                  <a:srgbClr val="99FF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SelectLink</a:t>
            </a:r>
            <a:r>
              <a:rPr lang="en-US" sz="1700" b="1" baseline="75000">
                <a:solidFill>
                  <a:srgbClr val="333399"/>
                </a:solidFill>
              </a:rPr>
              <a:t>TM</a:t>
            </a:r>
          </a:p>
        </p:txBody>
      </p:sp>
      <p:sp>
        <p:nvSpPr>
          <p:cNvPr id="226342" name="Rectangle 38"/>
          <p:cNvSpPr>
            <a:spLocks noChangeArrowheads="1"/>
          </p:cNvSpPr>
          <p:nvPr/>
        </p:nvSpPr>
        <p:spPr bwMode="auto">
          <a:xfrm>
            <a:off x="6848475" y="2036763"/>
            <a:ext cx="1849438" cy="434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77825" indent="-377825" defTabSz="838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500" b="1" i="1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Signature</a:t>
            </a:r>
            <a:r>
              <a:rPr lang="en-US" sz="1700" b="1" baseline="750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TM</a:t>
            </a:r>
          </a:p>
        </p:txBody>
      </p:sp>
      <p:sp>
        <p:nvSpPr>
          <p:cNvPr id="7184" name="Rectangle 39"/>
          <p:cNvSpPr>
            <a:spLocks noChangeArrowheads="1"/>
          </p:cNvSpPr>
          <p:nvPr/>
        </p:nvSpPr>
        <p:spPr bwMode="auto">
          <a:xfrm>
            <a:off x="1908175" y="5951538"/>
            <a:ext cx="730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77825" indent="-377825" defTabSz="8382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333399"/>
                </a:solidFill>
              </a:rPr>
              <a:t>L I  S</a:t>
            </a:r>
            <a:endParaRPr lang="en-US" b="1">
              <a:solidFill>
                <a:srgbClr val="333399"/>
              </a:solidFill>
              <a:cs typeface="Times New Roman" charset="0"/>
            </a:endParaRPr>
          </a:p>
        </p:txBody>
      </p:sp>
      <p:sp>
        <p:nvSpPr>
          <p:cNvPr id="7185" name="Rectangle 40"/>
          <p:cNvSpPr>
            <a:spLocks noChangeArrowheads="1"/>
          </p:cNvSpPr>
          <p:nvPr/>
        </p:nvSpPr>
        <p:spPr bwMode="auto">
          <a:xfrm>
            <a:off x="5610225" y="5976938"/>
            <a:ext cx="7302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77825" indent="-377825" defTabSz="838200" eaLnBrk="0" hangingPunct="0"/>
            <a:r>
              <a:rPr lang="en-US" b="1">
                <a:solidFill>
                  <a:srgbClr val="333399"/>
                </a:solidFill>
              </a:rPr>
              <a:t>L I  S</a:t>
            </a:r>
          </a:p>
        </p:txBody>
      </p:sp>
      <p:cxnSp>
        <p:nvCxnSpPr>
          <p:cNvPr id="7186" name="AutoShape 41"/>
          <p:cNvCxnSpPr>
            <a:cxnSpLocks noChangeShapeType="1"/>
          </p:cNvCxnSpPr>
          <p:nvPr/>
        </p:nvCxnSpPr>
        <p:spPr bwMode="auto">
          <a:xfrm rot="10800000" flipH="1">
            <a:off x="852488" y="3960813"/>
            <a:ext cx="381000" cy="1714500"/>
          </a:xfrm>
          <a:prstGeom prst="curvedConnector4">
            <a:avLst>
              <a:gd name="adj1" fmla="val -106671"/>
              <a:gd name="adj2" fmla="val 106944"/>
            </a:avLst>
          </a:prstGeom>
          <a:noFill/>
          <a:ln w="28575">
            <a:solidFill>
              <a:srgbClr val="59B224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7187" name="AutoShape 42"/>
          <p:cNvCxnSpPr>
            <a:cxnSpLocks noChangeShapeType="1"/>
          </p:cNvCxnSpPr>
          <p:nvPr/>
        </p:nvCxnSpPr>
        <p:spPr bwMode="auto">
          <a:xfrm rot="10800000" flipH="1">
            <a:off x="4621213" y="4138613"/>
            <a:ext cx="381000" cy="1714500"/>
          </a:xfrm>
          <a:prstGeom prst="curvedConnector4">
            <a:avLst>
              <a:gd name="adj1" fmla="val -85838"/>
              <a:gd name="adj2" fmla="val 108241"/>
            </a:avLst>
          </a:prstGeom>
          <a:noFill/>
          <a:ln w="28575">
            <a:solidFill>
              <a:srgbClr val="59B224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7188" name="Line 43"/>
          <p:cNvSpPr>
            <a:spLocks noChangeShapeType="1"/>
          </p:cNvSpPr>
          <p:nvPr/>
        </p:nvSpPr>
        <p:spPr bwMode="auto">
          <a:xfrm flipH="1">
            <a:off x="5935663" y="3906838"/>
            <a:ext cx="749300" cy="279400"/>
          </a:xfrm>
          <a:prstGeom prst="line">
            <a:avLst/>
          </a:prstGeom>
          <a:noFill/>
          <a:ln w="28575">
            <a:solidFill>
              <a:srgbClr val="59B224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开发重点提示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数据开发手册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/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方式：</a:t>
            </a:r>
            <a:r>
              <a:rPr lang="en-US" altLang="zh-CN" sz="1600" dirty="0"/>
              <a:t>RS232</a:t>
            </a:r>
            <a:r>
              <a:rPr lang="zh-CN" altLang="en-US" sz="1600" dirty="0"/>
              <a:t>标准串口连接线</a:t>
            </a:r>
            <a:endParaRPr lang="en-US" altLang="zh-CN" sz="1600" dirty="0"/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协议标准：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/>
              <a:t>E1381 or </a:t>
            </a:r>
            <a:r>
              <a:rPr lang="en-US" altLang="zh-CN" sz="1600" dirty="0" smtClean="0"/>
              <a:t>E1394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文档基本说明：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基本概述：</a:t>
            </a:r>
            <a:r>
              <a:rPr lang="en-GB" altLang="zh-CN" sz="1600" u="sng" dirty="0" smtClean="0"/>
              <a:t>2 Overview </a:t>
            </a:r>
            <a:r>
              <a:rPr lang="en-GB" altLang="zh-CN" sz="1600" u="sng" dirty="0"/>
              <a:t>of </a:t>
            </a:r>
            <a:r>
              <a:rPr lang="en-GB" altLang="zh-CN" sz="1600" u="sng" dirty="0" err="1"/>
              <a:t>BacT</a:t>
            </a:r>
            <a:r>
              <a:rPr lang="en-GB" altLang="zh-CN" sz="1600" u="sng" dirty="0"/>
              <a:t>/LINK®</a:t>
            </a:r>
            <a:r>
              <a:rPr lang="en-GB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底层协议 </a:t>
            </a:r>
            <a:r>
              <a:rPr lang="en-US" altLang="zh-CN" dirty="0"/>
              <a:t>-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基本通讯要求：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1600" dirty="0" smtClean="0"/>
              <a:t>3 </a:t>
            </a:r>
            <a:r>
              <a:rPr lang="en-US" altLang="zh-CN" sz="1600" dirty="0"/>
              <a:t>Communications </a:t>
            </a:r>
            <a:r>
              <a:rPr lang="en-US" altLang="zh-CN" sz="1600" dirty="0" smtClean="0"/>
              <a:t>Protocol </a:t>
            </a:r>
            <a:r>
              <a:rPr lang="zh-CN" altLang="en-US" sz="1600" dirty="0"/>
              <a:t>→ </a:t>
            </a:r>
            <a:r>
              <a:rPr lang="en-GB" altLang="zh-CN" sz="1600" u="sng" dirty="0"/>
              <a:t>Low-Level </a:t>
            </a:r>
            <a:r>
              <a:rPr lang="en-GB" altLang="zh-CN" sz="1600" u="sng" dirty="0" smtClean="0"/>
              <a:t>Protocols</a:t>
            </a:r>
            <a:endParaRPr lang="en-US" altLang="zh-CN" sz="1600" u="sng" dirty="0"/>
          </a:p>
          <a:p>
            <a:r>
              <a:rPr lang="zh-CN" altLang="en-US" dirty="0" smtClean="0"/>
              <a:t>高级协议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数据结构、规格及字段说明：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1600" dirty="0" smtClean="0"/>
              <a:t>3 </a:t>
            </a:r>
            <a:r>
              <a:rPr lang="en-US" altLang="zh-CN" sz="1600" dirty="0"/>
              <a:t>Communications Protocol </a:t>
            </a:r>
            <a:r>
              <a:rPr lang="zh-CN" altLang="en-US" sz="1600" dirty="0"/>
              <a:t>→ </a:t>
            </a:r>
            <a:r>
              <a:rPr lang="en-US" altLang="zh-CN" sz="1600" u="sng" dirty="0" smtClean="0"/>
              <a:t>High</a:t>
            </a:r>
            <a:r>
              <a:rPr lang="en-GB" altLang="zh-CN" sz="1600" u="sng" dirty="0" smtClean="0"/>
              <a:t>-Level Protocols</a:t>
            </a:r>
            <a:endParaRPr lang="en-US" altLang="zh-CN" dirty="0" smtClean="0"/>
          </a:p>
          <a:p>
            <a:r>
              <a:rPr lang="zh-CN" altLang="en-US" dirty="0" smtClean="0"/>
              <a:t>血瓶条形码编码格式：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1600" u="sng" dirty="0" smtClean="0"/>
              <a:t>A Bottle </a:t>
            </a:r>
            <a:r>
              <a:rPr lang="en-US" altLang="zh-CN" sz="1600" u="sng" dirty="0"/>
              <a:t>ID and Barcode Label Specifications</a:t>
            </a:r>
            <a:endParaRPr lang="en-US" altLang="zh-CN" sz="1600" u="sng" dirty="0" smtClean="0"/>
          </a:p>
          <a:p>
            <a:r>
              <a:rPr lang="zh-CN" altLang="en-US" dirty="0" smtClean="0"/>
              <a:t>通讯实例：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GB" altLang="zh-CN" sz="1600" u="sng" dirty="0" smtClean="0"/>
              <a:t>B </a:t>
            </a:r>
            <a:r>
              <a:rPr lang="en-GB" altLang="zh-CN" sz="1600" u="sng" dirty="0"/>
              <a:t>Sample Communications Sessions</a:t>
            </a:r>
            <a:endParaRPr lang="en-US" altLang="zh-CN" sz="1600" u="sng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429440"/>
              </p:ext>
            </p:extLst>
          </p:nvPr>
        </p:nvGraphicFramePr>
        <p:xfrm>
          <a:off x="3275856" y="120618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Acrobat Document" showAsIcon="1" r:id="rId3" imgW="914400" imgH="828720" progId="AcroExch.Document.7">
                  <p:embed/>
                </p:oleObj>
              </mc:Choice>
              <mc:Fallback>
                <p:oleObj name="Acrobat Document" showAsIcon="1" r:id="rId3" imgW="914400" imgH="828720" progId="AcroExch.Document.7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206187"/>
                        <a:ext cx="914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495647"/>
              </p:ext>
            </p:extLst>
          </p:nvPr>
        </p:nvGraphicFramePr>
        <p:xfrm>
          <a:off x="7020272" y="120618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Presentation" showAsIcon="1" r:id="rId5" imgW="914400" imgH="828675" progId="PowerPoint.Show.12">
                  <p:embed/>
                </p:oleObj>
              </mc:Choice>
              <mc:Fallback>
                <p:oleObj name="Presentation" showAsIcon="1" r:id="rId5" imgW="914400" imgH="828675" progId="PowerPoint.Show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206187"/>
                        <a:ext cx="914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064024"/>
              </p:ext>
            </p:extLst>
          </p:nvPr>
        </p:nvGraphicFramePr>
        <p:xfrm>
          <a:off x="8028384" y="120618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Worksheet" showAsIcon="1" r:id="rId7" imgW="914400" imgH="828675" progId="Excel.Sheet.8">
                  <p:embed/>
                </p:oleObj>
              </mc:Choice>
              <mc:Fallback>
                <p:oleObj name="Worksheet" showAsIcon="1" r:id="rId7" imgW="914400" imgH="828675" progId="Excel.Shee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1206187"/>
                        <a:ext cx="914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1412776"/>
            <a:ext cx="2520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59B224"/>
              </a:buClr>
              <a:buSzPct val="125000"/>
              <a:buChar char="•"/>
            </a:pPr>
            <a:r>
              <a:rPr lang="zh-CN" altLang="en-US" sz="2100" b="1" dirty="0">
                <a:solidFill>
                  <a:srgbClr val="14306E"/>
                </a:solidFill>
                <a:latin typeface="微软雅黑" pitchFamily="34" charset="-122"/>
                <a:ea typeface="微软雅黑" pitchFamily="34" charset="-122"/>
              </a:rPr>
              <a:t>其他相关</a:t>
            </a:r>
            <a:r>
              <a:rPr lang="zh-CN" altLang="en-US" sz="2100" b="1" dirty="0" smtClean="0">
                <a:solidFill>
                  <a:srgbClr val="14306E"/>
                </a:solidFill>
                <a:latin typeface="微软雅黑" pitchFamily="34" charset="-122"/>
                <a:ea typeface="微软雅黑" pitchFamily="34" charset="-122"/>
              </a:rPr>
              <a:t>文档：</a:t>
            </a:r>
            <a:endParaRPr lang="zh-CN" altLang="en-US" sz="2100" b="1" dirty="0">
              <a:solidFill>
                <a:srgbClr val="14306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0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通讯传输模式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模式一：单向传输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说明：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向</a:t>
            </a:r>
            <a:r>
              <a:rPr lang="en-US" altLang="zh-CN" dirty="0"/>
              <a:t>LIS/HIS/ERP</a:t>
            </a:r>
            <a:r>
              <a:rPr lang="zh-CN" altLang="en-US" dirty="0"/>
              <a:t>系统上传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提示：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血瓶上机检验时，必须确保正确输入：血瓶编号（</a:t>
            </a:r>
            <a:r>
              <a:rPr lang="en-US" altLang="zh-CN" dirty="0" smtClean="0"/>
              <a:t>Bottle ID</a:t>
            </a:r>
            <a:r>
              <a:rPr lang="zh-CN" altLang="en-US" dirty="0" smtClean="0"/>
              <a:t>）、样本登记号（</a:t>
            </a:r>
            <a:r>
              <a:rPr lang="en-US" altLang="zh-CN" dirty="0" smtClean="0"/>
              <a:t>Accession</a:t>
            </a:r>
            <a:r>
              <a:rPr lang="zh-CN" altLang="en-US" dirty="0" smtClean="0"/>
              <a:t>）。如果没有样本登记号，检验设备将无法传输检验结果。为方便操作员输入，建议样本登记号为可扫描的样本条形码编号。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模式二：双向传输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说明：</a:t>
            </a:r>
            <a:r>
              <a:rPr lang="en-US" altLang="zh-CN" dirty="0" smtClean="0"/>
              <a:t>	1.  </a:t>
            </a:r>
            <a:r>
              <a:rPr lang="zh-CN" altLang="en-US" dirty="0" smtClean="0"/>
              <a:t>仪器从</a:t>
            </a:r>
            <a:r>
              <a:rPr lang="en-US" altLang="zh-CN" dirty="0" smtClean="0"/>
              <a:t>LIS/HIS/ERP</a:t>
            </a:r>
            <a:r>
              <a:rPr lang="zh-CN" altLang="en-US" dirty="0" smtClean="0"/>
              <a:t>系统下载检验信息；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2.  </a:t>
            </a:r>
            <a:r>
              <a:rPr lang="zh-CN" altLang="en-US" dirty="0" smtClean="0"/>
              <a:t>检验完成后，向</a:t>
            </a:r>
            <a:r>
              <a:rPr lang="en-US" altLang="zh-CN" dirty="0" smtClean="0"/>
              <a:t>LIS/HIS/ERP</a:t>
            </a:r>
            <a:r>
              <a:rPr lang="zh-CN" altLang="en-US" dirty="0" smtClean="0"/>
              <a:t>系统上传结果；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提示：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如检验仪器下载样本信息中，包括血瓶编号（</a:t>
            </a:r>
            <a:r>
              <a:rPr lang="en-US" altLang="zh-CN" dirty="0" smtClean="0"/>
              <a:t>Bottle ID</a:t>
            </a:r>
            <a:r>
              <a:rPr lang="zh-CN" altLang="en-US" dirty="0" smtClean="0"/>
              <a:t>）及样本登记号（</a:t>
            </a:r>
            <a:r>
              <a:rPr lang="en-US" altLang="zh-CN" dirty="0" smtClean="0"/>
              <a:t>Accession</a:t>
            </a:r>
            <a:r>
              <a:rPr lang="zh-CN" altLang="en-US" dirty="0" smtClean="0"/>
              <a:t>），血瓶上机时，仅扫描血瓶瓶身上条形码（</a:t>
            </a:r>
            <a:r>
              <a:rPr lang="en-US" altLang="zh-CN" dirty="0" smtClean="0"/>
              <a:t>Bottle ID</a:t>
            </a:r>
            <a:r>
              <a:rPr lang="zh-CN" altLang="en-US" dirty="0" smtClean="0"/>
              <a:t>），仪器便可自动关联病人信息。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94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333399"/>
                </a:solidFill>
              </a:rPr>
              <a:t>从</a:t>
            </a:r>
            <a:r>
              <a:rPr lang="en-US" altLang="zh-CN" sz="2400" b="1" dirty="0" smtClean="0">
                <a:solidFill>
                  <a:srgbClr val="333399"/>
                </a:solidFill>
              </a:rPr>
              <a:t>LIS/HIS/ERP</a:t>
            </a:r>
            <a:r>
              <a:rPr lang="zh-CN" altLang="en-US" sz="2400" b="1" dirty="0" smtClean="0">
                <a:solidFill>
                  <a:srgbClr val="333399"/>
                </a:solidFill>
              </a:rPr>
              <a:t>系统下载</a:t>
            </a:r>
            <a:r>
              <a:rPr lang="zh-CN" altLang="en-US" sz="2400" b="1" dirty="0" smtClean="0">
                <a:solidFill>
                  <a:srgbClr val="333399"/>
                </a:solidFill>
              </a:rPr>
              <a:t>的信息（可选）</a:t>
            </a:r>
            <a:endParaRPr lang="en-US" sz="2400" b="1" dirty="0">
              <a:solidFill>
                <a:srgbClr val="333399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9552" y="1340768"/>
            <a:ext cx="492491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5AB224"/>
              </a:buClr>
              <a:buSzPct val="125000"/>
            </a:pPr>
            <a:r>
              <a:rPr lang="zh-CN" altLang="en-US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重要字段说明：</a:t>
            </a:r>
            <a:endParaRPr lang="en-US" altLang="zh-CN" sz="2000" b="1" dirty="0" smtClean="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altLang="zh-CN" b="1" dirty="0" smtClean="0">
                <a:solidFill>
                  <a:srgbClr val="333399"/>
                </a:solidFill>
              </a:rPr>
              <a:t>Hospital ID	</a:t>
            </a:r>
            <a:r>
              <a:rPr lang="zh-CN" altLang="en-US" b="1" dirty="0">
                <a:solidFill>
                  <a:srgbClr val="333399"/>
                </a:solidFill>
              </a:rPr>
              <a:t>患者</a:t>
            </a:r>
            <a:r>
              <a:rPr lang="zh-CN" altLang="en-US" b="1" dirty="0" smtClean="0">
                <a:solidFill>
                  <a:srgbClr val="333399"/>
                </a:solidFill>
              </a:rPr>
              <a:t>号</a:t>
            </a:r>
            <a:endParaRPr lang="en-US" altLang="zh-CN" b="1" dirty="0" smtClean="0">
              <a:solidFill>
                <a:srgbClr val="333399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altLang="zh-CN" b="1" dirty="0" smtClean="0">
                <a:solidFill>
                  <a:srgbClr val="333399"/>
                </a:solidFill>
              </a:rPr>
              <a:t>Last Name	</a:t>
            </a:r>
            <a:r>
              <a:rPr lang="zh-CN" altLang="en-US" b="1" dirty="0" smtClean="0">
                <a:solidFill>
                  <a:srgbClr val="333399"/>
                </a:solidFill>
              </a:rPr>
              <a:t>名字</a:t>
            </a:r>
            <a:endParaRPr lang="en-US" altLang="zh-CN" b="1" dirty="0" smtClean="0">
              <a:solidFill>
                <a:srgbClr val="333399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altLang="zh-CN" b="1" dirty="0" smtClean="0">
                <a:solidFill>
                  <a:srgbClr val="333399"/>
                </a:solidFill>
              </a:rPr>
              <a:t>First Name	</a:t>
            </a:r>
            <a:r>
              <a:rPr lang="zh-CN" altLang="en-US" b="1" dirty="0" smtClean="0">
                <a:solidFill>
                  <a:srgbClr val="333399"/>
                </a:solidFill>
              </a:rPr>
              <a:t>姓氏</a:t>
            </a:r>
            <a:endParaRPr lang="en-US" altLang="zh-CN" b="1" dirty="0" smtClean="0">
              <a:solidFill>
                <a:srgbClr val="333399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altLang="zh-CN" b="1" dirty="0" smtClean="0">
                <a:solidFill>
                  <a:srgbClr val="00B050"/>
                </a:solidFill>
              </a:rPr>
              <a:t>Accession	</a:t>
            </a:r>
            <a:r>
              <a:rPr lang="zh-CN" altLang="en-US" b="1" dirty="0" smtClean="0">
                <a:solidFill>
                  <a:srgbClr val="00B050"/>
                </a:solidFill>
              </a:rPr>
              <a:t>样本登记</a:t>
            </a:r>
            <a:r>
              <a:rPr lang="zh-CN" altLang="en-US" b="1" dirty="0" smtClean="0">
                <a:solidFill>
                  <a:srgbClr val="00B050"/>
                </a:solidFill>
              </a:rPr>
              <a:t>号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altLang="zh-CN" b="1" dirty="0" smtClean="0">
                <a:solidFill>
                  <a:srgbClr val="00B050"/>
                </a:solidFill>
              </a:rPr>
              <a:t>ottle ID	</a:t>
            </a:r>
            <a:r>
              <a:rPr lang="zh-CN" altLang="en-US" b="1" dirty="0">
                <a:solidFill>
                  <a:srgbClr val="00B050"/>
                </a:solidFill>
              </a:rPr>
              <a:t>血</a:t>
            </a:r>
            <a:r>
              <a:rPr lang="zh-CN" altLang="en-US" b="1" dirty="0" smtClean="0">
                <a:solidFill>
                  <a:srgbClr val="00B050"/>
                </a:solidFill>
              </a:rPr>
              <a:t>瓶</a:t>
            </a:r>
            <a:r>
              <a:rPr lang="zh-CN" altLang="en-US" b="1" dirty="0" smtClean="0">
                <a:solidFill>
                  <a:srgbClr val="00B050"/>
                </a:solidFill>
              </a:rPr>
              <a:t>编号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altLang="zh-CN" b="1" dirty="0" smtClean="0">
                <a:solidFill>
                  <a:srgbClr val="333399"/>
                </a:solidFill>
              </a:rPr>
              <a:t>Bottle Type	</a:t>
            </a:r>
            <a:r>
              <a:rPr lang="zh-CN" altLang="en-US" b="1" dirty="0" smtClean="0">
                <a:solidFill>
                  <a:srgbClr val="333399"/>
                </a:solidFill>
              </a:rPr>
              <a:t>血瓶</a:t>
            </a:r>
            <a:r>
              <a:rPr lang="zh-CN" altLang="en-US" b="1" dirty="0" smtClean="0">
                <a:solidFill>
                  <a:srgbClr val="333399"/>
                </a:solidFill>
              </a:rPr>
              <a:t>类型</a:t>
            </a:r>
            <a:endParaRPr lang="en-US" altLang="zh-CN" b="1" dirty="0" smtClean="0">
              <a:solidFill>
                <a:srgbClr val="333399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endParaRPr lang="en-US" sz="2000" b="1" dirty="0">
              <a:solidFill>
                <a:srgbClr val="333399"/>
              </a:solidFill>
            </a:endParaRPr>
          </a:p>
          <a:p>
            <a:pPr>
              <a:spcBef>
                <a:spcPct val="20000"/>
              </a:spcBef>
              <a:buClr>
                <a:srgbClr val="5AB224"/>
              </a:buClr>
              <a:buSzPct val="125000"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buClr>
                <a:srgbClr val="5AB224"/>
              </a:buClr>
              <a:buSzPct val="125000"/>
            </a:pPr>
            <a:r>
              <a:rPr lang="en-US" altLang="zh-CN" b="1" dirty="0" smtClean="0">
                <a:solidFill>
                  <a:srgbClr val="333399"/>
                </a:solidFill>
              </a:rPr>
              <a:t>1. </a:t>
            </a:r>
            <a:r>
              <a:rPr lang="zh-CN" altLang="en-US" b="1" dirty="0" smtClean="0">
                <a:solidFill>
                  <a:srgbClr val="333399"/>
                </a:solidFill>
              </a:rPr>
              <a:t>仪器系统仅识别英文字母及数字，不能识别中文字符；</a:t>
            </a:r>
            <a:endParaRPr lang="en-US" altLang="zh-CN" b="1" dirty="0" smtClean="0">
              <a:solidFill>
                <a:srgbClr val="333399"/>
              </a:solidFill>
            </a:endParaRPr>
          </a:p>
          <a:p>
            <a:pPr>
              <a:spcBef>
                <a:spcPct val="20000"/>
              </a:spcBef>
              <a:buClr>
                <a:srgbClr val="5AB224"/>
              </a:buClr>
              <a:buSzPct val="125000"/>
            </a:pPr>
            <a:r>
              <a:rPr lang="en-US" altLang="zh-CN" b="1" dirty="0" smtClean="0">
                <a:solidFill>
                  <a:srgbClr val="333399"/>
                </a:solidFill>
              </a:rPr>
              <a:t>2. </a:t>
            </a:r>
            <a:r>
              <a:rPr lang="zh-CN" altLang="en-US" b="1" dirty="0" smtClean="0">
                <a:solidFill>
                  <a:srgbClr val="333399"/>
                </a:solidFill>
              </a:rPr>
              <a:t>标记为</a:t>
            </a:r>
            <a:r>
              <a:rPr lang="zh-CN" altLang="en-US" b="1" u="sng" dirty="0" smtClean="0">
                <a:solidFill>
                  <a:srgbClr val="00B050"/>
                </a:solidFill>
              </a:rPr>
              <a:t>绿色</a:t>
            </a:r>
            <a:r>
              <a:rPr lang="zh-CN" altLang="en-US" b="1" dirty="0" smtClean="0">
                <a:solidFill>
                  <a:srgbClr val="333399"/>
                </a:solidFill>
              </a:rPr>
              <a:t>字段，是</a:t>
            </a:r>
            <a:r>
              <a:rPr lang="en-US" altLang="zh-CN" b="1" dirty="0" smtClean="0">
                <a:solidFill>
                  <a:srgbClr val="333399"/>
                </a:solidFill>
              </a:rPr>
              <a:t>BTA 3D</a:t>
            </a:r>
            <a:r>
              <a:rPr lang="zh-CN" altLang="en-US" b="1" dirty="0" smtClean="0">
                <a:solidFill>
                  <a:srgbClr val="333399"/>
                </a:solidFill>
              </a:rPr>
              <a:t>确认一个样本</a:t>
            </a:r>
            <a:r>
              <a:rPr lang="en-US" altLang="zh-CN" b="1" dirty="0" smtClean="0">
                <a:solidFill>
                  <a:srgbClr val="333399"/>
                </a:solidFill>
              </a:rPr>
              <a:t>W</a:t>
            </a:r>
            <a:r>
              <a:rPr lang="zh-CN" altLang="en-US" b="1" dirty="0" smtClean="0">
                <a:solidFill>
                  <a:srgbClr val="333399"/>
                </a:solidFill>
              </a:rPr>
              <a:t>唯一性必须存在的两个编号，无论是在通过数据下载方式，或是在</a:t>
            </a:r>
            <a:r>
              <a:rPr lang="en-US" altLang="zh-CN" b="1" dirty="0" smtClean="0">
                <a:solidFill>
                  <a:srgbClr val="333399"/>
                </a:solidFill>
              </a:rPr>
              <a:t>BTA 3D</a:t>
            </a:r>
            <a:r>
              <a:rPr lang="zh-CN" altLang="en-US" b="1" dirty="0" smtClean="0">
                <a:solidFill>
                  <a:srgbClr val="333399"/>
                </a:solidFill>
              </a:rPr>
              <a:t>设备上输入方式，必须保证这两个号码同时存在，</a:t>
            </a:r>
            <a:r>
              <a:rPr lang="zh-CN" altLang="en-US" b="1" dirty="0" smtClean="0">
                <a:solidFill>
                  <a:srgbClr val="FF0000"/>
                </a:solidFill>
              </a:rPr>
              <a:t>否则可能造成检验设备无法正确上传检验结果。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4210" y="1143000"/>
            <a:ext cx="3154977" cy="322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333399"/>
                </a:solidFill>
              </a:rPr>
              <a:t>LIS Simulator</a:t>
            </a:r>
            <a:r>
              <a:rPr lang="zh-CN" altLang="en-US" sz="2400" b="1" dirty="0" smtClean="0">
                <a:solidFill>
                  <a:srgbClr val="333399"/>
                </a:solidFill>
              </a:rPr>
              <a:t>通讯测试工具</a:t>
            </a:r>
            <a:endParaRPr lang="en-US" sz="2400" b="1" dirty="0">
              <a:solidFill>
                <a:srgbClr val="333399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1000" y="1646238"/>
            <a:ext cx="31242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333399"/>
                </a:solidFill>
              </a:rPr>
              <a:t>LISSim</a:t>
            </a:r>
            <a:r>
              <a:rPr lang="zh-CN" altLang="en-US" sz="2000" b="1" dirty="0" smtClean="0">
                <a:solidFill>
                  <a:srgbClr val="333399"/>
                </a:solidFill>
              </a:rPr>
              <a:t>模拟系统通讯接口与</a:t>
            </a:r>
            <a:r>
              <a:rPr lang="en-US" altLang="zh-CN" sz="2000" b="1" dirty="0" err="1" smtClean="0">
                <a:solidFill>
                  <a:srgbClr val="333399"/>
                </a:solidFill>
              </a:rPr>
              <a:t>BacTLINK</a:t>
            </a:r>
            <a:r>
              <a:rPr lang="zh-CN" altLang="en-US" sz="2000" b="1" dirty="0" smtClean="0">
                <a:solidFill>
                  <a:srgbClr val="333399"/>
                </a:solidFill>
              </a:rPr>
              <a:t>进行数据交换。</a:t>
            </a:r>
            <a:endParaRPr lang="en-US" altLang="zh-CN" sz="2000" b="1" dirty="0" smtClean="0">
              <a:solidFill>
                <a:srgbClr val="333399"/>
              </a:solidFill>
            </a:endParaRPr>
          </a:p>
          <a:p>
            <a:pPr>
              <a:spcBef>
                <a:spcPct val="20000"/>
              </a:spcBef>
              <a:buClr>
                <a:srgbClr val="59B224"/>
              </a:buClr>
              <a:buSzPct val="125000"/>
            </a:pPr>
            <a:endParaRPr lang="en-US" sz="2000" b="1" u="sng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333399"/>
                </a:solidFill>
              </a:rPr>
              <a:t>LIS Simulator</a:t>
            </a:r>
            <a:br>
              <a:rPr lang="en-US" altLang="zh-CN" sz="2000" b="1" dirty="0" smtClean="0">
                <a:solidFill>
                  <a:srgbClr val="333399"/>
                </a:solidFill>
              </a:rPr>
            </a:br>
            <a:r>
              <a:rPr lang="zh-CN" altLang="en-US" sz="2000" b="1" dirty="0" smtClean="0">
                <a:solidFill>
                  <a:srgbClr val="333399"/>
                </a:solidFill>
              </a:rPr>
              <a:t>通讯测试工具</a:t>
            </a:r>
            <a:r>
              <a:rPr lang="zh-CN" altLang="en-US" sz="2000" b="1" dirty="0" smtClean="0">
                <a:solidFill>
                  <a:srgbClr val="333399"/>
                </a:solidFill>
              </a:rPr>
              <a:t>：</a:t>
            </a:r>
            <a:endParaRPr lang="en-US" altLang="zh-CN" sz="2000" b="1" dirty="0" smtClean="0">
              <a:solidFill>
                <a:srgbClr val="333399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333399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 typeface="Arial" pitchFamily="34" charset="0"/>
              <a:buChar char="•"/>
            </a:pPr>
            <a:r>
              <a:rPr lang="zh-CN" altLang="en-US" sz="2000" b="1" dirty="0">
                <a:solidFill>
                  <a:srgbClr val="333399"/>
                </a:solidFill>
              </a:rPr>
              <a:t>详细操作说明：</a:t>
            </a:r>
            <a:endParaRPr lang="en-US" altLang="zh-CN" sz="2000" b="1" dirty="0">
              <a:solidFill>
                <a:srgbClr val="333399"/>
              </a:solidFill>
            </a:endParaRPr>
          </a:p>
          <a:p>
            <a:pPr>
              <a:spcBef>
                <a:spcPct val="20000"/>
              </a:spcBef>
              <a:buClr>
                <a:srgbClr val="59B224"/>
              </a:buClr>
              <a:buSzPct val="125000"/>
            </a:pPr>
            <a:endParaRPr lang="en-US" sz="2000" b="1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333399"/>
                </a:solidFill>
              </a:rPr>
              <a:t>提示：</a:t>
            </a:r>
            <a:r>
              <a:rPr lang="zh-CN" altLang="en-US" sz="1600" b="1" dirty="0" smtClean="0">
                <a:solidFill>
                  <a:srgbClr val="333399"/>
                </a:solidFill>
              </a:rPr>
              <a:t>此工具仅供通讯接口开发过程中调试用，本软件无法代替通讯接口程序。</a:t>
            </a:r>
            <a:endParaRPr lang="en-US" sz="1050" b="1" dirty="0">
              <a:solidFill>
                <a:srgbClr val="333399"/>
              </a:solidFill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5" y="1261274"/>
            <a:ext cx="4767063" cy="418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285863"/>
              </p:ext>
            </p:extLst>
          </p:nvPr>
        </p:nvGraphicFramePr>
        <p:xfrm>
          <a:off x="2608281" y="386104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resentation" showAsIcon="1" r:id="rId4" imgW="914400" imgH="828720" progId="PowerPoint.Show.12">
                  <p:embed/>
                </p:oleObj>
              </mc:Choice>
              <mc:Fallback>
                <p:oleObj name="Presentation" showAsIcon="1" r:id="rId4" imgW="914400" imgH="8287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8281" y="386104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170430"/>
              </p:ext>
            </p:extLst>
          </p:nvPr>
        </p:nvGraphicFramePr>
        <p:xfrm>
          <a:off x="2609561" y="2997648"/>
          <a:ext cx="9286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包装程序外壳对象" showAsIcon="1" r:id="rId6" imgW="928080" imgH="710640" progId="Package">
                  <p:embed/>
                </p:oleObj>
              </mc:Choice>
              <mc:Fallback>
                <p:oleObj name="包装程序外壳对象" showAsIcon="1" r:id="rId6" imgW="928080" imgH="71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9561" y="2997648"/>
                        <a:ext cx="928688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685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C2A57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1F68768-A39B-4293-9365-70B0C54A6E0E}" type="slidenum">
              <a:rPr lang="fr-FR" altLang="zh-CN" sz="800" smtClean="0">
                <a:solidFill>
                  <a:srgbClr val="4DA836"/>
                </a:solidFill>
                <a:ea typeface="MS PGothic" pitchFamily="34" charset="-128"/>
              </a:rPr>
              <a:pPr/>
              <a:t>7</a:t>
            </a:fld>
            <a:endParaRPr lang="fr-FR" altLang="zh-CN" sz="800" smtClean="0">
              <a:solidFill>
                <a:srgbClr val="4DA836"/>
              </a:solidFill>
              <a:ea typeface="MS PGothic" pitchFamily="34" charset="-128"/>
            </a:endParaRPr>
          </a:p>
        </p:txBody>
      </p:sp>
      <p:pic>
        <p:nvPicPr>
          <p:cNvPr id="29699" name="Image 5" descr="D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856038" y="1206500"/>
            <a:ext cx="184150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4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1" name="Sous-titre 2"/>
          <p:cNvSpPr>
            <a:spLocks/>
          </p:cNvSpPr>
          <p:nvPr/>
        </p:nvSpPr>
        <p:spPr bwMode="auto">
          <a:xfrm>
            <a:off x="827088" y="4508500"/>
            <a:ext cx="72009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defTabSz="457200">
              <a:spcBef>
                <a:spcPct val="20000"/>
              </a:spcBef>
              <a:defRPr/>
            </a:pPr>
            <a:r>
              <a:rPr lang="zh-CN" altLang="en-US" sz="32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朱达</a:t>
            </a:r>
            <a:r>
              <a:rPr lang="zh-CN" altLang="en-US" sz="32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华文行楷" pitchFamily="2" charset="-122"/>
                <a:ea typeface="华文行楷" pitchFamily="2" charset="-122"/>
              </a:rPr>
              <a:t>龙 </a:t>
            </a:r>
            <a:r>
              <a:rPr lang="en-US" altLang="zh-CN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 pitchFamily="34" charset="0"/>
                <a:ea typeface="华文行楷" pitchFamily="2" charset="-122"/>
              </a:rPr>
              <a:t>Dylon Zhu</a:t>
            </a:r>
          </a:p>
          <a:p>
            <a:pPr algn="ctr" defTabSz="457200">
              <a:spcBef>
                <a:spcPct val="20000"/>
              </a:spcBef>
              <a:defRPr/>
            </a:pPr>
            <a:r>
              <a:rPr lang="en-US" altLang="zh-CN" sz="2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honar Bangla" pitchFamily="34" charset="0"/>
                <a:ea typeface="华文行楷" pitchFamily="2" charset="-122"/>
                <a:cs typeface="Shonar Bangla" pitchFamily="34" charset="0"/>
              </a:rPr>
              <a:t>IT Solution | Customer Service</a:t>
            </a:r>
          </a:p>
          <a:p>
            <a:pPr algn="ctr" defTabSz="457200">
              <a:spcBef>
                <a:spcPct val="20000"/>
              </a:spcBef>
              <a:defRPr/>
            </a:pPr>
            <a:r>
              <a:rPr lang="en-US" altLang="zh-CN" sz="1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1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abic Typesetting" pitchFamily="66" charset="-78"/>
                <a:ea typeface="微软雅黑" pitchFamily="34" charset="-122"/>
                <a:cs typeface="Arabic Typesetting" pitchFamily="66" charset="-78"/>
              </a:rPr>
              <a:t>15618566744</a:t>
            </a:r>
            <a:r>
              <a:rPr lang="en-US" altLang="zh-CN" sz="1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	E-mail</a:t>
            </a:r>
            <a:r>
              <a:rPr lang="zh-CN" altLang="en-US" sz="1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n-lt"/>
                <a:ea typeface="微软雅黑" pitchFamily="34" charset="-122"/>
              </a:rPr>
              <a:t>Dylon.zhu@biomerieux.com</a:t>
            </a:r>
            <a:endParaRPr lang="en-US" alt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n-lt"/>
              <a:ea typeface="华文行楷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6187" y="1209675"/>
            <a:ext cx="4331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  <a:ea typeface="华文行楷" pitchFamily="2" charset="-122"/>
              </a:rPr>
              <a:t>Have a nice day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  <a:ea typeface="华文行楷" pitchFamily="2" charset="-122"/>
              </a:rPr>
              <a:t>！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2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_Chapter">
  <a:themeElements>
    <a:clrScheme name="GCS_Chapter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99"/>
      </a:hlink>
      <a:folHlink>
        <a:srgbClr val="333399"/>
      </a:folHlink>
    </a:clrScheme>
    <a:fontScheme name="GCS_Chap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CS_Chap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99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Settings\BEAUGEJY\Application Data\Microsoft\Modèles\GCS_Chapter.pot</Template>
  <TotalTime>0</TotalTime>
  <Words>130</Words>
  <Application>Microsoft Office PowerPoint</Application>
  <PresentationFormat>全屏显示(4:3)</PresentationFormat>
  <Paragraphs>54</Paragraphs>
  <Slides>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GCS_Chapter</vt:lpstr>
      <vt:lpstr>Acrobat Document</vt:lpstr>
      <vt:lpstr>Presentation</vt:lpstr>
      <vt:lpstr>包装程序外壳对象</vt:lpstr>
      <vt:lpstr>Microsoft Excel 97-2003 Worksheet</vt:lpstr>
      <vt:lpstr>BacT/ALERT®  通讯接口开发基本说明       </vt:lpstr>
      <vt:lpstr>PowerPoint 演示文稿</vt:lpstr>
      <vt:lpstr>开发重点提示</vt:lpstr>
      <vt:lpstr>通讯传输模式</vt:lpstr>
      <vt:lpstr>PowerPoint 演示文稿</vt:lpstr>
      <vt:lpstr>PowerPoint 演示文稿</vt:lpstr>
      <vt:lpstr>PowerPoint 演示文稿</vt:lpstr>
    </vt:vector>
  </TitlesOfParts>
  <Company>biomerieux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 1:  The transport media and orientation tests offert</dc:title>
  <dc:creator>bioMérieux</dc:creator>
  <cp:lastModifiedBy>ZHU Dylon</cp:lastModifiedBy>
  <cp:revision>90</cp:revision>
  <dcterms:created xsi:type="dcterms:W3CDTF">2006-07-07T14:26:00Z</dcterms:created>
  <dcterms:modified xsi:type="dcterms:W3CDTF">2013-08-13T07:39:14Z</dcterms:modified>
</cp:coreProperties>
</file>